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62" r:id="rId5"/>
    <p:sldId id="263" r:id="rId6"/>
    <p:sldId id="264" r:id="rId7"/>
    <p:sldId id="268" r:id="rId8"/>
    <p:sldId id="27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B8C5-3A3D-47BE-85E7-201251CBF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AC9EE-CE9E-4651-ABAE-EA1D59A21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0BB3-AD51-464E-AE5B-42F85897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7404-74A6-4E5B-9C4F-C724655A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92B9-5D37-4971-AFCF-3F70010F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3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40E4-81EA-4104-8DA7-EE67B11C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91439-9788-4396-9559-CD25C387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30DA-0659-4753-A38B-77B598D9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1BDE-C71E-42FE-AACC-E9DBCBE5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3478-5269-4D2E-903B-787E982C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3DF92-03BB-4895-B509-654F4405E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40339-6D8D-4458-A9A6-E13E16BA9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B013-E2E0-45B3-9454-6FD9A5A3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F026-0D62-47F1-8168-7CA1273D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2909-52D5-4562-8D28-6040CAA0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62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EEA1-F515-40F3-AF58-5FEB74A8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0B4B-BEEE-449A-96AE-ABCA3ECF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F018-07BC-45C5-BB31-2235C0EB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B980-6285-4851-AF7C-BE9595D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1CE82-8499-4F59-ACE7-8969B7B8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67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9FDE-E1D8-4068-9F6A-E9D44E93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4CD9-7FAB-4C4E-BBF6-1356C541B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8867C-BE22-4E29-AA0E-91678C73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34A7-B1D7-4640-A3B0-43DE30D5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0A22-302B-4D79-9EDF-B080C40C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0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706A-870B-4C01-B73D-BC9D14C9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BA0F-F609-4C3B-820C-157CBD974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63DFF-56E5-48CB-8FE5-E8FDB10D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61B1D-4DC9-44FB-B562-9D6B0258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44C3-AE16-4946-B2A3-88FB9CAB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E2AD-F3FB-408A-8C57-43268FDF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9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473D-B9C0-43FE-BDF3-69BEE184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8D972-BFDE-40FF-AA95-753D468A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9A75-316C-4232-A363-910E4013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E097C-BB6A-4ED2-B755-D2988FB73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C2C8E-AB98-4AB2-8055-2783EC854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C5085-5445-48C4-A9E9-1E8A72C0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4E681-01FD-4543-B8A6-55A60F40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345F8-18E7-4209-9D67-B9A8BCFA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77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2AEB-AA2B-4F6C-86E4-34511530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53EB6-E4B1-419E-9A02-DFD6A35D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554A2-59B4-4896-83C1-13114F03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77FC1-C058-43C8-9AA6-AFDC6C2D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5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665F7-3369-47FA-B901-71890471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8430-D242-4F97-8FD9-3778A0E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A0687-8E3D-481B-A01F-F2F4060D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D52B-4209-4D12-8CE1-8D0B996F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2DBE-E41C-40AD-96DC-FC4FC7BC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DA248-7A9A-4E70-8D5A-321A458F2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AA31B-99B8-4657-B8B2-EA26321D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C8F42-FD6C-4120-A317-9C833786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C2660-8A0D-459C-A4EB-3FC9A4D6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0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79F7-038B-4EEB-96DA-4FD9B665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EA61E-D653-4EE3-85D4-0C9AF8315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7FF8C-C798-473E-A79B-C492EC14A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E8933-9019-4774-901C-6658BAD8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4561E-5A6E-490B-B665-2478F850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D454D-508D-46B5-B62D-A0DC8D5C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5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32207-6A72-4038-96F5-4E9CB120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CC3F-868F-473E-92DA-27F22E86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8F34-B4FB-4862-B578-87B972F08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89736-F78B-4AAC-A250-0EE61E47E751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B7F2-BB28-4360-BC65-2210C2EC6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E5D0-0F79-460F-B989-6E2211EA9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5C14-59B1-41E8-9680-0970B8E9A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8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88421-E75E-4FFC-90B3-A4EDC4FE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5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507C52-23DB-4E4B-9631-0FE78B3878F7}"/>
              </a:ext>
            </a:extLst>
          </p:cNvPr>
          <p:cNvSpPr txBox="1"/>
          <p:nvPr/>
        </p:nvSpPr>
        <p:spPr>
          <a:xfrm>
            <a:off x="66675" y="1536174"/>
            <a:ext cx="58674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lgerian" panose="04020705040A02060702" pitchFamily="82" charset="0"/>
              </a:rPr>
              <a:t>              </a:t>
            </a:r>
            <a:r>
              <a:rPr lang="en-GB" sz="3900" dirty="0">
                <a:latin typeface="Algerian" panose="04020705040A02060702" pitchFamily="82" charset="0"/>
              </a:rPr>
              <a:t>PRINT JOB   </a:t>
            </a:r>
          </a:p>
          <a:p>
            <a:r>
              <a:rPr lang="en-GB" sz="3900" dirty="0">
                <a:latin typeface="Algerian" panose="04020705040A02060702" pitchFamily="82" charset="0"/>
              </a:rPr>
              <a:t>         MANAGEMENT    </a:t>
            </a:r>
          </a:p>
          <a:p>
            <a:r>
              <a:rPr lang="en-GB" sz="3900" dirty="0">
                <a:latin typeface="Algerian" panose="04020705040A02060702" pitchFamily="82" charset="0"/>
              </a:rPr>
              <a:t>              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F8EA5-8640-47DF-BFEC-5210A43C6B49}"/>
              </a:ext>
            </a:extLst>
          </p:cNvPr>
          <p:cNvSpPr txBox="1"/>
          <p:nvPr/>
        </p:nvSpPr>
        <p:spPr>
          <a:xfrm>
            <a:off x="171450" y="5321826"/>
            <a:ext cx="6095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 Black" panose="020B0A04020102020204" pitchFamily="34" charset="0"/>
              </a:rPr>
              <a:t>NAME:DILANI R</a:t>
            </a:r>
          </a:p>
          <a:p>
            <a:r>
              <a:rPr lang="en-GB" sz="2000" dirty="0">
                <a:latin typeface="Arial Black" panose="020B0A04020102020204" pitchFamily="34" charset="0"/>
              </a:rPr>
              <a:t>REG NO:8115U23EC023</a:t>
            </a:r>
          </a:p>
          <a:p>
            <a:r>
              <a:rPr lang="en-GB" sz="2000" dirty="0">
                <a:latin typeface="Arial Black" panose="020B0A04020102020204" pitchFamily="34" charset="0"/>
              </a:rPr>
              <a:t>DEPARTMENT:ECE</a:t>
            </a:r>
          </a:p>
          <a:p>
            <a:r>
              <a:rPr lang="en-GB" sz="2000" dirty="0">
                <a:latin typeface="Arial Black" panose="020B0A04020102020204" pitchFamily="34" charset="0"/>
              </a:rPr>
              <a:t>SUBJECT: DATA STRUCTURES</a:t>
            </a:r>
          </a:p>
          <a:p>
            <a:endParaRPr lang="en-GB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4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16665-217F-4A6C-A8D4-0922BD65B490}"/>
              </a:ext>
            </a:extLst>
          </p:cNvPr>
          <p:cNvSpPr txBox="1"/>
          <p:nvPr/>
        </p:nvSpPr>
        <p:spPr>
          <a:xfrm>
            <a:off x="4914900" y="382270"/>
            <a:ext cx="490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FCA6EC-3E4B-48CF-80E1-F15BE37CC847}"/>
              </a:ext>
            </a:extLst>
          </p:cNvPr>
          <p:cNvSpPr/>
          <p:nvPr/>
        </p:nvSpPr>
        <p:spPr>
          <a:xfrm>
            <a:off x="659130" y="1696085"/>
            <a:ext cx="4743450" cy="21050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chemeClr val="tx1"/>
                </a:solidFill>
              </a:rPr>
              <a:t>             SCALABILITY</a:t>
            </a:r>
          </a:p>
          <a:p>
            <a:endParaRPr lang="en-GB" dirty="0"/>
          </a:p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Easily accommodates the evolving needs of the organization, making it a long-term solution for efficient operations.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61C302-EA3E-4032-AE79-FCB39FCBE011}"/>
              </a:ext>
            </a:extLst>
          </p:cNvPr>
          <p:cNvSpPr/>
          <p:nvPr/>
        </p:nvSpPr>
        <p:spPr>
          <a:xfrm>
            <a:off x="6951345" y="1696084"/>
            <a:ext cx="4743450" cy="21050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CUSTOMER SATISFACTION</a:t>
            </a:r>
          </a:p>
          <a:p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Improves communication, along with delivering jobs on time, and significantly enhance the overall customer experience.</a:t>
            </a:r>
          </a:p>
        </p:txBody>
      </p:sp>
      <p:pic>
        <p:nvPicPr>
          <p:cNvPr id="8" name="Graphic 7" descr="Bar graph with upward trend">
            <a:extLst>
              <a:ext uri="{FF2B5EF4-FFF2-40B4-BE49-F238E27FC236}">
                <a16:creationId xmlns:a16="http://schemas.microsoft.com/office/drawing/2014/main" id="{ADE276FC-C9FA-4FE8-87C3-618468670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798" y="1903160"/>
            <a:ext cx="684000" cy="521503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3E459B96-1045-4E01-A8D1-374AE3780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5708" y="1821911"/>
            <a:ext cx="684000" cy="684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1CC6E6-C07C-48FB-83F9-343ABB1A52D4}"/>
              </a:ext>
            </a:extLst>
          </p:cNvPr>
          <p:cNvSpPr/>
          <p:nvPr/>
        </p:nvSpPr>
        <p:spPr>
          <a:xfrm>
            <a:off x="3634899" y="4269306"/>
            <a:ext cx="4743450" cy="21050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chemeClr val="tx1"/>
                </a:solidFill>
              </a:rPr>
              <a:t>       </a:t>
            </a:r>
          </a:p>
          <a:p>
            <a:endParaRPr lang="en-GB" sz="2400" b="1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       IMPROVED COMMUNICATION</a:t>
            </a:r>
          </a:p>
          <a:p>
            <a:endParaRPr lang="en-GB" sz="2400" b="1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Centralized platform for job details, task assignments, progress updates, cross-team collaboration and communication.</a:t>
            </a:r>
          </a:p>
          <a:p>
            <a:endParaRPr lang="en-GB" sz="2400" b="1" dirty="0">
              <a:solidFill>
                <a:schemeClr val="tx1"/>
              </a:solidFill>
            </a:endParaRPr>
          </a:p>
          <a:p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15" name="Graphic 14" descr="Receiver">
            <a:extLst>
              <a:ext uri="{FF2B5EF4-FFF2-40B4-BE49-F238E27FC236}">
                <a16:creationId xmlns:a16="http://schemas.microsoft.com/office/drawing/2014/main" id="{0BD3938C-47CC-4313-9D0E-D1722AEA8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6179" y="4477915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8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137E5-A6A9-4DE2-A872-B5D0B00F9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B6149-A24F-43F8-8FB9-5503F166B6E0}"/>
              </a:ext>
            </a:extLst>
          </p:cNvPr>
          <p:cNvSpPr txBox="1"/>
          <p:nvPr/>
        </p:nvSpPr>
        <p:spPr>
          <a:xfrm rot="21174347">
            <a:off x="3629025" y="2495550"/>
            <a:ext cx="5829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Blackadder ITC" panose="04020505051007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69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6CE125-1F66-4B29-8A5F-70D6E2A221CB}"/>
              </a:ext>
            </a:extLst>
          </p:cNvPr>
          <p:cNvSpPr txBox="1"/>
          <p:nvPr/>
        </p:nvSpPr>
        <p:spPr>
          <a:xfrm>
            <a:off x="559293" y="612559"/>
            <a:ext cx="30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lgerian" panose="04020705040A02060702" pitchFamily="82" charset="0"/>
              </a:rPr>
              <a:t>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ADF96-2CFA-46D7-871C-AA3514C29529}"/>
              </a:ext>
            </a:extLst>
          </p:cNvPr>
          <p:cNvSpPr txBox="1"/>
          <p:nvPr/>
        </p:nvSpPr>
        <p:spPr>
          <a:xfrm>
            <a:off x="2336800" y="1554480"/>
            <a:ext cx="61620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>
                <a:latin typeface="Arial Black" panose="020B0A04020102020204" pitchFamily="34" charset="0"/>
              </a:rPr>
              <a:t>INTRODUCTION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>
                <a:latin typeface="Arial Black" panose="020B0A04020102020204" pitchFamily="34" charset="0"/>
              </a:rPr>
              <a:t>KEY FEATURES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>
                <a:latin typeface="Arial Black" panose="020B0A04020102020204" pitchFamily="34" charset="0"/>
              </a:rPr>
              <a:t>DATA STRUCTURES USED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>
                <a:latin typeface="Arial Black" panose="020B0A04020102020204" pitchFamily="34" charset="0"/>
              </a:rPr>
              <a:t>WORK FLOW AND MODULE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>
                <a:latin typeface="Arial Black" panose="020B0A04020102020204" pitchFamily="34" charset="0"/>
              </a:rPr>
              <a:t>PROS AND CONS</a:t>
            </a:r>
          </a:p>
          <a:p>
            <a:endParaRPr lang="en-GB" sz="2800" dirty="0">
              <a:latin typeface="Arial Black" panose="020B0A040201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>
                <a:latin typeface="Arial Black" panose="020B0A04020102020204" pitchFamily="34" charset="0"/>
              </a:rPr>
              <a:t>CONCLUSION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3600" dirty="0">
              <a:latin typeface="Algerian" panose="04020705040A02060702" pitchFamily="82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1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12BA6-EA54-4CE9-92B5-C9B8FFC00B72}"/>
              </a:ext>
            </a:extLst>
          </p:cNvPr>
          <p:cNvSpPr txBox="1"/>
          <p:nvPr/>
        </p:nvSpPr>
        <p:spPr>
          <a:xfrm>
            <a:off x="6788150" y="850265"/>
            <a:ext cx="471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4C373-D5D3-485F-90AD-CAA2AEBBAF80}"/>
              </a:ext>
            </a:extLst>
          </p:cNvPr>
          <p:cNvSpPr/>
          <p:nvPr/>
        </p:nvSpPr>
        <p:spPr>
          <a:xfrm>
            <a:off x="5543549" y="2001521"/>
            <a:ext cx="65627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Efficient job management is critical for the success of any organization, large or small. 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A well-designed job management system can streamline workflows, improve productivity, and enhance customer satisfaction. 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This presentation will provide an in-depth look at the key features, pros and cons of implementing a job management system</a:t>
            </a:r>
            <a:r>
              <a:rPr lang="en-GB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98C24B-FAC8-4C5E-8DDC-BEA87DF3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3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5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9E0509-5537-41F1-9E53-481CD5D15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0"/>
            <a:ext cx="5210175" cy="4943475"/>
          </a:xfrm>
          <a:prstGeom prst="teardrop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528ED8-C0CC-4FC4-935F-3E2C8ADF2FD6}"/>
              </a:ext>
            </a:extLst>
          </p:cNvPr>
          <p:cNvSpPr txBox="1"/>
          <p:nvPr/>
        </p:nvSpPr>
        <p:spPr>
          <a:xfrm>
            <a:off x="1658620" y="648920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lgerian" panose="04020705040A02060702" pitchFamily="82" charset="0"/>
              </a:rPr>
              <a:t>KEY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1F5B4-882B-4446-B84A-A86B78E5E219}"/>
              </a:ext>
            </a:extLst>
          </p:cNvPr>
          <p:cNvSpPr/>
          <p:nvPr/>
        </p:nvSpPr>
        <p:spPr>
          <a:xfrm>
            <a:off x="678815" y="210026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Task Scheduling</a:t>
            </a:r>
          </a:p>
          <a:p>
            <a:r>
              <a:rPr lang="en-GB" sz="2000" dirty="0"/>
              <a:t>Allows users to create, assign, and manage tasks with due dates and dependencies.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Resource Allocation</a:t>
            </a:r>
          </a:p>
          <a:p>
            <a:r>
              <a:rPr lang="en-GB" sz="2000" dirty="0"/>
              <a:t>Enables efficient distribution of personnel, equipment, and other resources across multiple jobs.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Reporting and Analytics</a:t>
            </a:r>
          </a:p>
          <a:p>
            <a:r>
              <a:rPr lang="en-GB" sz="2000" dirty="0"/>
              <a:t>Provides real-time dashboards and customizable reports to track progress, identify bottlenecks, and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4920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AFD7D-C5BA-4461-A30E-B7D719DD1392}"/>
              </a:ext>
            </a:extLst>
          </p:cNvPr>
          <p:cNvSpPr txBox="1"/>
          <p:nvPr/>
        </p:nvSpPr>
        <p:spPr>
          <a:xfrm>
            <a:off x="3311524" y="345440"/>
            <a:ext cx="614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lgerian" panose="04020705040A02060702" pitchFamily="82" charset="0"/>
              </a:rPr>
              <a:t>DATA STRUCTURES USED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57079-2A29-478C-B652-92949887B309}"/>
              </a:ext>
            </a:extLst>
          </p:cNvPr>
          <p:cNvSpPr/>
          <p:nvPr/>
        </p:nvSpPr>
        <p:spPr>
          <a:xfrm>
            <a:off x="937893" y="1225689"/>
            <a:ext cx="111347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The C program used  for the printing job management system, the primary data structure used is a queue.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A queue is a linear data structure that follows the FIFO (First-In-First-Out) principle.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Printing Job Structure:</a:t>
            </a:r>
          </a:p>
          <a:p>
            <a:r>
              <a:rPr lang="en-GB" sz="2000" dirty="0"/>
              <a:t>     The Printing Job structure represents a single printing job in the queue.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Printing Queue Structure:</a:t>
            </a:r>
          </a:p>
          <a:p>
            <a:r>
              <a:rPr lang="en-GB" sz="2000" dirty="0"/>
              <a:t>     The Printing Queue structure represents the printing queue itself.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Functions:</a:t>
            </a:r>
          </a:p>
          <a:p>
            <a:pPr lvl="2"/>
            <a:r>
              <a:rPr lang="en-GB" sz="2000" b="1" dirty="0"/>
              <a:t>      </a:t>
            </a:r>
            <a:r>
              <a:rPr lang="en-GB" sz="2000" b="1" dirty="0" err="1"/>
              <a:t>InitializeQueue</a:t>
            </a:r>
            <a:r>
              <a:rPr lang="en-GB" sz="2000" b="1" dirty="0"/>
              <a:t>()</a:t>
            </a:r>
          </a:p>
          <a:p>
            <a:pPr lvl="2"/>
            <a:r>
              <a:rPr lang="en-GB" sz="2000" b="1" dirty="0"/>
              <a:t>      </a:t>
            </a:r>
            <a:r>
              <a:rPr lang="en-GB" sz="2000" b="1" dirty="0" err="1"/>
              <a:t>IsEmpty</a:t>
            </a:r>
            <a:r>
              <a:rPr lang="en-GB" sz="2000" b="1" dirty="0"/>
              <a:t>()</a:t>
            </a:r>
          </a:p>
          <a:p>
            <a:pPr lvl="2"/>
            <a:r>
              <a:rPr lang="en-GB" sz="2000" b="1" dirty="0"/>
              <a:t>      Enqueue()</a:t>
            </a:r>
          </a:p>
          <a:p>
            <a:pPr lvl="2"/>
            <a:r>
              <a:rPr lang="en-GB" sz="2000" b="1" dirty="0"/>
              <a:t>      Dequeue()</a:t>
            </a:r>
          </a:p>
          <a:p>
            <a:pPr lvl="2"/>
            <a:r>
              <a:rPr lang="en-GB" sz="2000" b="1" dirty="0"/>
              <a:t>      </a:t>
            </a:r>
            <a:r>
              <a:rPr lang="en-GB" sz="2000" b="1" dirty="0" err="1"/>
              <a:t>DisplayQueue</a:t>
            </a:r>
            <a:r>
              <a:rPr lang="en-GB" sz="2000" b="1" dirty="0"/>
              <a:t>()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3084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8985B-4694-461A-9CB4-41685E718C0F}"/>
              </a:ext>
            </a:extLst>
          </p:cNvPr>
          <p:cNvSpPr txBox="1"/>
          <p:nvPr/>
        </p:nvSpPr>
        <p:spPr>
          <a:xfrm>
            <a:off x="2551679" y="186612"/>
            <a:ext cx="475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lgerian" panose="04020705040A02060702" pitchFamily="82" charset="0"/>
              </a:rPr>
              <a:t>MODULE COMPLETION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BAB0783-FFA0-43EA-9DB9-AF0DDE37C293}"/>
              </a:ext>
            </a:extLst>
          </p:cNvPr>
          <p:cNvSpPr/>
          <p:nvPr/>
        </p:nvSpPr>
        <p:spPr>
          <a:xfrm rot="5400000">
            <a:off x="42390" y="1444083"/>
            <a:ext cx="1724025" cy="117157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F1DBCB9-DE55-4863-8E7D-A1A8FCF9FC9D}"/>
              </a:ext>
            </a:extLst>
          </p:cNvPr>
          <p:cNvSpPr/>
          <p:nvPr/>
        </p:nvSpPr>
        <p:spPr>
          <a:xfrm rot="5400000">
            <a:off x="39357" y="5155927"/>
            <a:ext cx="1724025" cy="117157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6340750-689D-4C9F-ADAD-5E4D9C0E6E8D}"/>
              </a:ext>
            </a:extLst>
          </p:cNvPr>
          <p:cNvSpPr/>
          <p:nvPr/>
        </p:nvSpPr>
        <p:spPr>
          <a:xfrm rot="5400000">
            <a:off x="39358" y="3300005"/>
            <a:ext cx="1724025" cy="1171575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67838-C485-4244-84CD-96016428CD0F}"/>
              </a:ext>
            </a:extLst>
          </p:cNvPr>
          <p:cNvSpPr txBox="1"/>
          <p:nvPr/>
        </p:nvSpPr>
        <p:spPr>
          <a:xfrm>
            <a:off x="708342" y="1855021"/>
            <a:ext cx="48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1ED62-C3F8-4EEA-B40C-4033B5D26DBF}"/>
              </a:ext>
            </a:extLst>
          </p:cNvPr>
          <p:cNvSpPr txBox="1"/>
          <p:nvPr/>
        </p:nvSpPr>
        <p:spPr>
          <a:xfrm>
            <a:off x="674052" y="376241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019C5-917B-4F30-9918-D803A3CAFA61}"/>
              </a:ext>
            </a:extLst>
          </p:cNvPr>
          <p:cNvSpPr txBox="1"/>
          <p:nvPr/>
        </p:nvSpPr>
        <p:spPr>
          <a:xfrm>
            <a:off x="674052" y="561833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440F58-4E32-42A5-98E4-938872D455E5}"/>
              </a:ext>
            </a:extLst>
          </p:cNvPr>
          <p:cNvSpPr/>
          <p:nvPr/>
        </p:nvSpPr>
        <p:spPr>
          <a:xfrm>
            <a:off x="1651317" y="1316076"/>
            <a:ext cx="67913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var(--heading-font)"/>
              </a:rPr>
              <a:t>JOB CREATION</a:t>
            </a:r>
          </a:p>
          <a:p>
            <a:r>
              <a:rPr lang="en-GB" sz="2000" dirty="0">
                <a:effectLst/>
                <a:latin typeface="var(--body-font)"/>
              </a:rPr>
              <a:t>Users can easily create new job requests, set priorities, and assign them to team members.</a:t>
            </a:r>
          </a:p>
          <a:p>
            <a:endParaRPr lang="en-GB" sz="2000" dirty="0">
              <a:latin typeface="var(--body-font)"/>
            </a:endParaRPr>
          </a:p>
          <a:p>
            <a:endParaRPr lang="en-GB" sz="2000" dirty="0">
              <a:effectLst/>
              <a:latin typeface="var(--body-font)"/>
            </a:endParaRPr>
          </a:p>
          <a:p>
            <a:endParaRPr lang="en-GB" sz="2000" dirty="0">
              <a:latin typeface="var(--body-font)"/>
            </a:endParaRPr>
          </a:p>
          <a:p>
            <a:r>
              <a:rPr lang="en-GB" sz="2000" b="1" i="0" dirty="0">
                <a:solidFill>
                  <a:srgbClr val="272525"/>
                </a:solidFill>
                <a:effectLst/>
                <a:latin typeface="var(--heading-font)"/>
              </a:rPr>
              <a:t>TASK DELEGATION</a:t>
            </a:r>
          </a:p>
          <a:p>
            <a:r>
              <a:rPr lang="en-GB" sz="2000" b="0" i="0" dirty="0">
                <a:solidFill>
                  <a:srgbClr val="272525"/>
                </a:solidFill>
                <a:effectLst/>
                <a:latin typeface="var(--body-font)"/>
              </a:rPr>
              <a:t>The system  distributes tasks based on team member skills, availability, and workload.</a:t>
            </a:r>
          </a:p>
          <a:p>
            <a:endParaRPr lang="en-GB" sz="2000" dirty="0">
              <a:solidFill>
                <a:srgbClr val="272525"/>
              </a:solidFill>
              <a:latin typeface="var(--body-font)"/>
            </a:endParaRPr>
          </a:p>
          <a:p>
            <a:endParaRPr lang="en-GB" sz="2000" b="0" i="0" dirty="0">
              <a:solidFill>
                <a:srgbClr val="272525"/>
              </a:solidFill>
              <a:effectLst/>
              <a:latin typeface="var(--body-font)"/>
            </a:endParaRPr>
          </a:p>
          <a:p>
            <a:endParaRPr lang="en-GB" sz="2000" dirty="0">
              <a:solidFill>
                <a:srgbClr val="272525"/>
              </a:solidFill>
              <a:latin typeface="var(--body-font)"/>
            </a:endParaRPr>
          </a:p>
          <a:p>
            <a:r>
              <a:rPr lang="en-GB" sz="2000" b="1">
                <a:solidFill>
                  <a:srgbClr val="272525"/>
                </a:solidFill>
                <a:latin typeface="var(--heading-font)"/>
              </a:rPr>
              <a:t>DISPLAYING THE JOBS</a:t>
            </a:r>
            <a:endParaRPr lang="en-GB" sz="2000" b="1" i="0" dirty="0">
              <a:solidFill>
                <a:srgbClr val="272525"/>
              </a:solidFill>
              <a:effectLst/>
              <a:latin typeface="var(--heading-font)"/>
            </a:endParaRPr>
          </a:p>
          <a:p>
            <a:r>
              <a:rPr lang="en-GB" sz="2000" dirty="0">
                <a:solidFill>
                  <a:srgbClr val="272525"/>
                </a:solidFill>
                <a:latin typeface="var(--body-font)"/>
              </a:rPr>
              <a:t>Printing the jobs present in the queue.</a:t>
            </a:r>
            <a:endParaRPr lang="en-GB" sz="2000" b="0" i="0" dirty="0">
              <a:solidFill>
                <a:srgbClr val="272525"/>
              </a:solidFill>
              <a:effectLst/>
              <a:latin typeface="var(--body-font)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57158E-2F65-4263-A5FD-94271EBC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588" y="0"/>
            <a:ext cx="4199412" cy="4961201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141387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560CB-A5CA-43CB-8622-6DC946A072B5}"/>
              </a:ext>
            </a:extLst>
          </p:cNvPr>
          <p:cNvSpPr txBox="1"/>
          <p:nvPr/>
        </p:nvSpPr>
        <p:spPr>
          <a:xfrm>
            <a:off x="736847" y="541537"/>
            <a:ext cx="4314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lgerian" panose="04020705040A02060702" pitchFamily="82" charset="0"/>
              </a:rPr>
              <a:t>WORK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E0869-317D-4952-94C4-E3C22EAE6FBD}"/>
              </a:ext>
            </a:extLst>
          </p:cNvPr>
          <p:cNvSpPr txBox="1"/>
          <p:nvPr/>
        </p:nvSpPr>
        <p:spPr>
          <a:xfrm>
            <a:off x="2068498" y="1828800"/>
            <a:ext cx="80565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Data Structures</a:t>
            </a:r>
            <a:r>
              <a:rPr lang="en-GB" sz="2000" dirty="0"/>
              <a:t>: The Job, Person, and Queue structures are defined here.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Queue Operations</a:t>
            </a:r>
            <a:r>
              <a:rPr lang="en-GB" sz="2000" dirty="0"/>
              <a:t>: The </a:t>
            </a:r>
            <a:r>
              <a:rPr lang="en-GB" sz="2000" dirty="0" err="1"/>
              <a:t>createQueue</a:t>
            </a:r>
            <a:r>
              <a:rPr lang="en-GB" sz="2000" dirty="0"/>
              <a:t>, enqueue, dequeue, and </a:t>
            </a:r>
            <a:r>
              <a:rPr lang="en-GB" sz="2000" dirty="0" err="1"/>
              <a:t>printQueue</a:t>
            </a:r>
            <a:r>
              <a:rPr lang="en-GB" sz="2000" dirty="0"/>
              <a:t> functions are defined here to handle queue operations.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Task Assignment</a:t>
            </a:r>
            <a:r>
              <a:rPr lang="en-GB" sz="2000" dirty="0"/>
              <a:t>: The </a:t>
            </a:r>
            <a:r>
              <a:rPr lang="en-GB" sz="2000" dirty="0" err="1"/>
              <a:t>assignTasks</a:t>
            </a:r>
            <a:r>
              <a:rPr lang="en-GB" sz="2000" dirty="0"/>
              <a:t> function is defined here to assign tasks to a person based on their skills.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Main Function</a:t>
            </a:r>
            <a:r>
              <a:rPr lang="en-GB" sz="2000" dirty="0"/>
              <a:t>: The main function is defined here, which is the entry point of the program. It prompts the user to enter the number of jobs, creates a queue, and enters a loop to handle user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57558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DE637-AB54-495E-8AD8-ADA8D71511B8}"/>
              </a:ext>
            </a:extLst>
          </p:cNvPr>
          <p:cNvSpPr txBox="1"/>
          <p:nvPr/>
        </p:nvSpPr>
        <p:spPr>
          <a:xfrm>
            <a:off x="5153025" y="159037"/>
            <a:ext cx="4257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lgerian" panose="04020705040A02060702" pitchFamily="82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09EB3-0A3B-47FC-BA37-FE821402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700"/>
            <a:ext cx="4011627" cy="61084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730C9-5CD9-4A34-9A4E-5E408DADB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186" y="743812"/>
            <a:ext cx="4011627" cy="61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9FC9D5-E24A-41D1-AFEB-2616A5FCF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27" y="746699"/>
            <a:ext cx="3987773" cy="61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6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34204A-E04C-4C37-8C3C-AB6D78CC21D8}"/>
              </a:ext>
            </a:extLst>
          </p:cNvPr>
          <p:cNvSpPr/>
          <p:nvPr/>
        </p:nvSpPr>
        <p:spPr>
          <a:xfrm>
            <a:off x="6096000" y="3569540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>
                <a:latin typeface="Arial Black" panose="020B0A04020102020204" pitchFamily="34" charset="0"/>
              </a:rPr>
              <a:t>CONS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Initial setup and integration costs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Potential resistance to change from employees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Ongoing maintenance and software updates required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Potential data security and privacy concerns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F8397-89F3-4447-9BC6-87798C8DD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288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0F18A-78B6-4FEB-8063-6832F66C3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2884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0D9C56-7CBA-469A-80F2-B9A516D7DAF6}"/>
              </a:ext>
            </a:extLst>
          </p:cNvPr>
          <p:cNvSpPr/>
          <p:nvPr/>
        </p:nvSpPr>
        <p:spPr>
          <a:xfrm>
            <a:off x="355600" y="3307929"/>
            <a:ext cx="6096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  <a:p>
            <a:r>
              <a:rPr lang="en-GB" sz="2400" b="1" dirty="0">
                <a:latin typeface="Arial Black" panose="020B0A04020102020204" pitchFamily="34" charset="0"/>
              </a:rPr>
              <a:t>PROS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Increased productivity and efficiency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Improved resource utilization and cost savings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Enhanced collaboration and communication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Better visibility and control over job progress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94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506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Arial Black</vt:lpstr>
      <vt:lpstr>Blackadder ITC</vt:lpstr>
      <vt:lpstr>Calibri</vt:lpstr>
      <vt:lpstr>Calibri Light</vt:lpstr>
      <vt:lpstr>var(--body-font)</vt:lpstr>
      <vt:lpstr>var(--heading-font)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2024-04-16T13:15:02Z</dcterms:created>
  <dcterms:modified xsi:type="dcterms:W3CDTF">2024-06-19T00:22:56Z</dcterms:modified>
</cp:coreProperties>
</file>