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6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mod Sundar" initials="SS" lastIdx="1" clrIdx="0">
    <p:extLst>
      <p:ext uri="{19B8F6BF-5375-455C-9EA6-DF929625EA0E}">
        <p15:presenceInfo xmlns="" xmlns:p15="http://schemas.microsoft.com/office/powerpoint/2012/main" userId="eba589445854da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5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-605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355B6-0AA8-4F50-A540-D61210447DBA}" type="datetimeFigureOut">
              <a:rPr lang="en-IN" smtClean="0"/>
              <a:pPr/>
              <a:t>08-10-2021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E56CA-4FFC-485D-B3B7-53935A12EE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1126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87A7-E5CC-4535-B3FD-DA91EAC0663B}" type="datetime1">
              <a:rPr lang="en-IN" smtClean="0"/>
              <a:pPr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084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2083-F3AC-4408-9344-51A8E236CF62}" type="datetime1">
              <a:rPr lang="en-IN" smtClean="0"/>
              <a:pPr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5815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4481-08F3-4074-8476-B32584ED5928}" type="datetime1">
              <a:rPr lang="en-IN" smtClean="0"/>
              <a:pPr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2201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7792-76E2-48A4-9769-04F949872D03}" type="datetime1">
              <a:rPr lang="en-IN" smtClean="0"/>
              <a:pPr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3303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4DB1-05BC-4448-BA12-74D5850D9555}" type="datetime1">
              <a:rPr lang="en-IN" smtClean="0"/>
              <a:pPr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1936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020B-A601-4731-B956-F13C4EF80138}" type="datetime1">
              <a:rPr lang="en-IN" smtClean="0"/>
              <a:pPr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5000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4341-2AE3-42F3-9477-52BC1FB8C984}" type="datetime1">
              <a:rPr lang="en-IN" smtClean="0"/>
              <a:pPr/>
              <a:t>08-10-2021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9195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C9F8-C738-4A17-B94B-1E3ABF19F66C}" type="datetime1">
              <a:rPr lang="en-IN" smtClean="0"/>
              <a:pPr/>
              <a:t>08-10-2021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94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380E-2453-4A11-A85A-479554E4C780}" type="datetime1">
              <a:rPr lang="en-IN" smtClean="0"/>
              <a:pPr/>
              <a:t>08-10-2021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Centre for Artificial Intelligence, TKMCE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6540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3A26E8-05C8-48C0-A6D3-AC6993DE34A7}" type="datetime1">
              <a:rPr lang="en-IN" smtClean="0"/>
              <a:pPr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Centre for Artificial Intelligence, TKMCE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0DD11A-58FD-4152-999A-74F1ED5664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0409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524E-CE2E-444D-AEAD-61ADD1DEA40C}" type="datetime1">
              <a:rPr lang="en-IN" smtClean="0"/>
              <a:pPr/>
              <a:t>08-10-2021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Artificial Intelligence, TKMCE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4992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7B43E3-E01F-43EB-B6D8-49A6F4B8CB70}" type="datetime1">
              <a:rPr lang="en-IN" smtClean="0"/>
              <a:pPr/>
              <a:t>08-10-2021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Centre for Artificial Intelligence, TKMCE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0DD11A-58FD-4152-999A-74F1ED5664A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683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8338D68-87E1-4E25-AEB0-757C993C2616}"/>
              </a:ext>
            </a:extLst>
          </p:cNvPr>
          <p:cNvSpPr txBox="1"/>
          <p:nvPr/>
        </p:nvSpPr>
        <p:spPr>
          <a:xfrm>
            <a:off x="1168378" y="4397849"/>
            <a:ext cx="307450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by:</a:t>
            </a:r>
          </a:p>
          <a:p>
            <a:r>
              <a:rPr lang="en-US" sz="2000" b="1" dirty="0" smtClean="0"/>
              <a:t>Dr. Anzar S M</a:t>
            </a:r>
            <a:endParaRPr lang="en-US" sz="2000" b="1" dirty="0"/>
          </a:p>
          <a:p>
            <a:r>
              <a:rPr lang="en-US" sz="2000" dirty="0" smtClean="0"/>
              <a:t>Asst</a:t>
            </a:r>
            <a:r>
              <a:rPr lang="en-US" sz="2000" dirty="0"/>
              <a:t>. </a:t>
            </a:r>
            <a:r>
              <a:rPr lang="en-US" sz="2000" dirty="0" smtClean="0"/>
              <a:t>Professor</a:t>
            </a:r>
            <a:endParaRPr lang="en-US" sz="2000" dirty="0"/>
          </a:p>
          <a:p>
            <a:r>
              <a:rPr lang="en-US" dirty="0" smtClean="0"/>
              <a:t>Dept</a:t>
            </a:r>
            <a:r>
              <a:rPr lang="en-US" dirty="0"/>
              <a:t>. of </a:t>
            </a:r>
            <a:r>
              <a:rPr lang="en-US" dirty="0" smtClean="0"/>
              <a:t>ECE</a:t>
            </a:r>
            <a:endParaRPr lang="en-US" dirty="0"/>
          </a:p>
          <a:p>
            <a:r>
              <a:rPr lang="en-US" dirty="0"/>
              <a:t>TKMCE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E077A3B-6CC6-438B-9BA4-61496CE21CFF}"/>
              </a:ext>
            </a:extLst>
          </p:cNvPr>
          <p:cNvSpPr txBox="1"/>
          <p:nvPr/>
        </p:nvSpPr>
        <p:spPr>
          <a:xfrm>
            <a:off x="7949120" y="4451711"/>
            <a:ext cx="30745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Presentation by:</a:t>
            </a:r>
          </a:p>
          <a:p>
            <a:pPr algn="r"/>
            <a:r>
              <a:rPr lang="en-US" sz="2000" b="1" dirty="0" smtClean="0"/>
              <a:t>Dilavar PD</a:t>
            </a:r>
            <a:endParaRPr lang="en-US" sz="2000" b="1" dirty="0"/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M.Tech in Artificial Intelligence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Centre for Artificial Intelligence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KMCE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3BAEEF6-5E79-4EFD-982A-5630EE8F5E92}"/>
              </a:ext>
            </a:extLst>
          </p:cNvPr>
          <p:cNvSpPr txBox="1"/>
          <p:nvPr/>
        </p:nvSpPr>
        <p:spPr>
          <a:xfrm>
            <a:off x="4057426" y="4923328"/>
            <a:ext cx="4026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Project Title Presentation</a:t>
            </a:r>
          </a:p>
          <a:p>
            <a:pPr algn="ctr"/>
            <a:r>
              <a:rPr lang="en-US" sz="2000" b="1" dirty="0" smtClean="0"/>
              <a:t>08.10.21</a:t>
            </a:r>
            <a:endParaRPr lang="en-IN" sz="2000" b="1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="" xmlns:a16="http://schemas.microsoft.com/office/drawing/2014/main" id="{E98B4CEE-AB35-41F6-91BD-AA3297C9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cap="none" dirty="0">
                <a:latin typeface="Adobe Hebrew" panose="02040503050201020203" pitchFamily="18" charset="-79"/>
                <a:cs typeface="Adobe Hebrew" panose="02040503050201020203" pitchFamily="18" charset="-79"/>
              </a:rPr>
              <a:t>Centre for Artificial Intelligence, TKMCE</a:t>
            </a:r>
            <a:endParaRPr lang="en-IN" sz="1800" cap="none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="" xmlns:a16="http://schemas.microsoft.com/office/drawing/2014/main" id="{E7FECDBC-21C7-48B3-9748-1B8DE597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z="1400" smtClean="0"/>
              <a:pPr/>
              <a:t>1</a:t>
            </a:fld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5A1955E-9668-4805-B18C-C72449BDF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27" y="343789"/>
            <a:ext cx="1217255" cy="1175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6980F1E-1131-436D-BECD-A3DEA8221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980" y="294724"/>
            <a:ext cx="1532446" cy="12527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5A8AD08-D941-4026-824B-577FFC645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512" y="294724"/>
            <a:ext cx="1135121" cy="138674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DD46B40-88D9-4369-BA5F-27BFE17FB83F}"/>
              </a:ext>
            </a:extLst>
          </p:cNvPr>
          <p:cNvCxnSpPr/>
          <p:nvPr/>
        </p:nvCxnSpPr>
        <p:spPr>
          <a:xfrm>
            <a:off x="4502449" y="4505739"/>
            <a:ext cx="0" cy="150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711EA5C2-0829-44F8-801A-CC5B1E246F5B}"/>
              </a:ext>
            </a:extLst>
          </p:cNvPr>
          <p:cNvCxnSpPr/>
          <p:nvPr/>
        </p:nvCxnSpPr>
        <p:spPr>
          <a:xfrm>
            <a:off x="7564289" y="4507272"/>
            <a:ext cx="0" cy="150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53513" y="1977081"/>
            <a:ext cx="84273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Touch Less Fingerprint</a:t>
            </a:r>
          </a:p>
          <a:p>
            <a:pPr algn="ctr"/>
            <a:r>
              <a:rPr lang="en-US" sz="6600" b="1" dirty="0" smtClean="0"/>
              <a:t> Identification</a:t>
            </a:r>
            <a:endParaRPr lang="en-US" sz="6600" b="1" dirty="0"/>
          </a:p>
        </p:txBody>
      </p:sp>
    </p:spTree>
    <p:extLst>
      <p:ext uri="{BB962C8B-B14F-4D97-AF65-F5344CB8AC3E}">
        <p14:creationId xmlns="" xmlns:p14="http://schemas.microsoft.com/office/powerpoint/2010/main" val="33113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26C7D3-F839-44CE-BC8C-7BDE815A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r>
              <a:rPr lang="en-US" dirty="0"/>
              <a:t> 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337501-819A-458F-91C3-EE82EB2A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Touch-less fingerprint recognition is regarded as a viable alternative to contact-based fingerprint recognition technology.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It provides a near ideal solution to the problems in terms of hygienic, maintenance and latent fingerprints.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Its a touch-less fingerprint recognition system by using a digital camera.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system comprises of preprocessing, feature extraction and matching stages.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06DD5B1-79EA-4C0B-89A6-6944042D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E87CC7-1398-426E-81D5-41E058AB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9689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513875-899A-4168-B41F-0DE7EF4A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E6F615-AF4A-436D-905C-6C19B68F1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Touch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1326A8B-C7E6-4024-B6FB-71FC484F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88052E8-47B1-43CB-8B54-CC536504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482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864260-E461-4A0B-B9EC-1EBEFB1A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Existing Work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9967B7B-CBE4-45D2-8C80-558C45DD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FF20838-1622-4F5A-A666-C5683887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210734" y="2036002"/>
            <a:ext cx="993986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[1] </a:t>
            </a:r>
            <a:r>
              <a:rPr lang="en-US" b="1" dirty="0" err="1" smtClean="0"/>
              <a:t>Navya</a:t>
            </a:r>
            <a:r>
              <a:rPr lang="en-US" b="1" dirty="0" smtClean="0"/>
              <a:t> </a:t>
            </a:r>
            <a:r>
              <a:rPr lang="en-US" b="1" dirty="0" err="1" smtClean="0"/>
              <a:t>Sheregar</a:t>
            </a:r>
            <a:r>
              <a:rPr lang="en-US" b="1" dirty="0" smtClean="0"/>
              <a:t>, et. al. "Touchless Fingerprint Recognition System." International Journal of Computational Engineering Research (IJCER), vol. 11, no.4, 2021, pp 24-29.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Touchless Fingerprint Recognition system is a new option for the old conventional touch-based fingerprint recognition system in the way that it uses a digital camera to acquire the fingerprint image. This is comfortable, inexpensive and now fast enough for practical use. In this paper a touchless fingerprint recognition system based on a novel fingerprint minutiae matching algorithm is presented. The system consists of mainly three stages- pre-processing, feature extraction and matching stage. The extraction and matching performances are totally dependent on the quality of fingerprint images. Better quality images lead to better extraction and matching performances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3698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Centre for Artificial Intelligence, TKMCE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897467" y="643047"/>
            <a:ext cx="104309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[2] </a:t>
            </a:r>
            <a:r>
              <a:rPr lang="en-US" b="1" dirty="0" err="1" smtClean="0"/>
              <a:t>Heeseung</a:t>
            </a:r>
            <a:r>
              <a:rPr lang="en-US" b="1" dirty="0" smtClean="0"/>
              <a:t> </a:t>
            </a:r>
            <a:r>
              <a:rPr lang="en-US" b="1" dirty="0" err="1" smtClean="0"/>
              <a:t>Choi</a:t>
            </a:r>
            <a:r>
              <a:rPr lang="en-US" b="1" dirty="0" smtClean="0"/>
              <a:t>, “Mosaicing Touchless and Mirror-Reflected Fingerprint Images.” IEEE TRANSACTIONS ON INFORMATION FORENSICS AND SECURITY, VOL. 5, NO. 1, MARCH 2010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we propose a new touchless fingerprint sensing device capturing three different views at one time and a method for </a:t>
            </a:r>
            <a:r>
              <a:rPr lang="en-US" dirty="0" err="1" smtClean="0"/>
              <a:t>mosaicing</a:t>
            </a:r>
            <a:r>
              <a:rPr lang="en-US" dirty="0" smtClean="0"/>
              <a:t> these view-different images. The device is composed of a single camera and two planar mirrors reflecting side views of a finger, and it is an alternative to expensive multiple-camera-based systems. The mosaic method can composite the multiple view images by using the thin plate </a:t>
            </a:r>
            <a:r>
              <a:rPr lang="en-US" dirty="0" err="1" smtClean="0"/>
              <a:t>spline</a:t>
            </a:r>
            <a:r>
              <a:rPr lang="en-US" dirty="0" smtClean="0"/>
              <a:t> model to expand the usable area of a fingerprint image. In particular, to reduce the affect of perspective distortion, we select the regions in each view by minimizing the ridge interval variations in a final </a:t>
            </a:r>
            <a:r>
              <a:rPr lang="en-US" dirty="0" err="1" smtClean="0"/>
              <a:t>mosaiced</a:t>
            </a:r>
            <a:r>
              <a:rPr lang="en-US" dirty="0" smtClean="0"/>
              <a:t> image. Results are promising as our experiments show that </a:t>
            </a:r>
            <a:r>
              <a:rPr lang="en-US" dirty="0" err="1" smtClean="0"/>
              <a:t>mosaiced</a:t>
            </a:r>
            <a:r>
              <a:rPr lang="en-US" dirty="0" smtClean="0"/>
              <a:t> images offer 29% more true minutiae and 28% larger good quality area than one-view, </a:t>
            </a:r>
            <a:r>
              <a:rPr lang="en-US" dirty="0" err="1" smtClean="0"/>
              <a:t>unmosaiced</a:t>
            </a:r>
            <a:r>
              <a:rPr lang="en-US" dirty="0" smtClean="0"/>
              <a:t> images. Also, when the side-view images are matched to the </a:t>
            </a:r>
            <a:r>
              <a:rPr lang="en-US" dirty="0" err="1" smtClean="0"/>
              <a:t>mosaiced</a:t>
            </a:r>
            <a:r>
              <a:rPr lang="en-US" dirty="0" smtClean="0"/>
              <a:t> images, it gives more matched minutiae than matching with one-view frontal images. We expect that the proposed method can reduce the view difference problem and increase the usable area of a touchless fingerprint image. Furthermore, the proposed method can be applied to other biometric applications requiring a large template for recognition.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Proposed Model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Centre for Artificial Intelligence, TKMCE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173707" y="2210937"/>
            <a:ext cx="98673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model consist of  5 stages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Object Detection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Finger Detection.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ROI Cropping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Pre process the Input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Standardize the Input image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Image processing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Feature extraction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Minutiae Extraction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Bi </a:t>
            </a:r>
            <a:r>
              <a:rPr lang="en-US" dirty="0" err="1" smtClean="0"/>
              <a:t>furication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Core point Detection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Matching Stage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Matching the Features from database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Predict the matching score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Final Result</a:t>
            </a:r>
          </a:p>
          <a:p>
            <a:r>
              <a:rPr lang="en-US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Centre for Artificial Intelligence, TKMCE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8B95EC-E507-425C-864C-5302C883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Base Paper </a:t>
            </a:r>
            <a:r>
              <a:rPr lang="en-US" b="1" dirty="0" smtClean="0"/>
              <a:t>References 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817DB7-0731-40F5-AC1F-E2327205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A69644-B60B-4808-ABDB-35A75EBA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pPr/>
              <a:t>8</a:t>
            </a:fld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86F3F480-341A-4D50-8749-13C47F45A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87155702"/>
              </p:ext>
            </p:extLst>
          </p:nvPr>
        </p:nvGraphicFramePr>
        <p:xfrm>
          <a:off x="734292" y="2178915"/>
          <a:ext cx="10058399" cy="38867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821">
                  <a:extLst>
                    <a:ext uri="{9D8B030D-6E8A-4147-A177-3AD203B41FA5}">
                      <a16:colId xmlns="" xmlns:a16="http://schemas.microsoft.com/office/drawing/2014/main" val="2827112089"/>
                    </a:ext>
                  </a:extLst>
                </a:gridCol>
                <a:gridCol w="2661523">
                  <a:extLst>
                    <a:ext uri="{9D8B030D-6E8A-4147-A177-3AD203B41FA5}">
                      <a16:colId xmlns="" xmlns:a16="http://schemas.microsoft.com/office/drawing/2014/main" val="599245105"/>
                    </a:ext>
                  </a:extLst>
                </a:gridCol>
                <a:gridCol w="3575596">
                  <a:extLst>
                    <a:ext uri="{9D8B030D-6E8A-4147-A177-3AD203B41FA5}">
                      <a16:colId xmlns="" xmlns:a16="http://schemas.microsoft.com/office/drawing/2014/main" val="3353872497"/>
                    </a:ext>
                  </a:extLst>
                </a:gridCol>
                <a:gridCol w="1425895">
                  <a:extLst>
                    <a:ext uri="{9D8B030D-6E8A-4147-A177-3AD203B41FA5}">
                      <a16:colId xmlns="" xmlns:a16="http://schemas.microsoft.com/office/drawing/2014/main" val="2274541008"/>
                    </a:ext>
                  </a:extLst>
                </a:gridCol>
                <a:gridCol w="1565564">
                  <a:extLst>
                    <a:ext uri="{9D8B030D-6E8A-4147-A177-3AD203B41FA5}">
                      <a16:colId xmlns="" xmlns:a16="http://schemas.microsoft.com/office/drawing/2014/main" val="113858260"/>
                    </a:ext>
                  </a:extLst>
                </a:gridCol>
              </a:tblGrid>
              <a:tr h="65591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Journal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Publisher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SCOPUS/SCI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8483228"/>
                  </a:ext>
                </a:extLst>
              </a:tr>
              <a:tr h="80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Touchless </a:t>
                      </a:r>
                      <a:r>
                        <a:rPr lang="en-US" sz="1600" dirty="0" err="1" smtClean="0"/>
                        <a:t>Multiview</a:t>
                      </a:r>
                      <a:r>
                        <a:rPr lang="en-US" sz="1600" dirty="0" smtClean="0"/>
                        <a:t> Fingerprint Acquisition and </a:t>
                      </a:r>
                      <a:r>
                        <a:rPr lang="en-US" sz="1600" dirty="0" err="1" smtClean="0"/>
                        <a:t>Mosaicking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IEEE Transactions on Instrumentation and Measurement ( Volume: 62, Issue: 9, Sept. 2013)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IEEE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SCIE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5527140"/>
                  </a:ext>
                </a:extLst>
              </a:tr>
              <a:tr h="65591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Mosaicing Touchless and Mirror-Reflected Fingerprint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IEEE Transactions on Information Forensics and Security ( Volume: 5, Issue: 1, March 2010)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IEEE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SCIE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92234497"/>
                  </a:ext>
                </a:extLst>
              </a:tr>
              <a:tr h="655911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Toward Unconstrained Fingerprint Recognition: A Fully Touchless 3-D System Based on Two Views on the Move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 IEEE Transactions on Systems, Man, and Cybernetics: Systems ( Volume: 46, Issue: 2, Feb. 2016)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IEEE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SCIE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334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0070C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1093</TotalTime>
  <Words>656</Words>
  <Application>Microsoft Office PowerPoint</Application>
  <PresentationFormat>Custom</PresentationFormat>
  <Paragraphs>81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Slide 1</vt:lpstr>
      <vt:lpstr>Abstract </vt:lpstr>
      <vt:lpstr>Introduction</vt:lpstr>
      <vt:lpstr>Existing Work</vt:lpstr>
      <vt:lpstr>Slide 5</vt:lpstr>
      <vt:lpstr>Proposed Model</vt:lpstr>
      <vt:lpstr>Output</vt:lpstr>
      <vt:lpstr>Base Paper 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Sumod Sundar</dc:creator>
  <cp:lastModifiedBy>Dilavar Davood</cp:lastModifiedBy>
  <cp:revision>75</cp:revision>
  <dcterms:created xsi:type="dcterms:W3CDTF">2021-05-30T07:21:45Z</dcterms:created>
  <dcterms:modified xsi:type="dcterms:W3CDTF">2021-10-08T11:53:39Z</dcterms:modified>
</cp:coreProperties>
</file>