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290C789-5899-42A6-8A6D-7EC3EE675DB2}">
  <a:tblStyle styleId="{6290C789-5899-42A6-8A6D-7EC3EE675D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632fd3335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632fd333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32fd3335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32fd333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632fd3335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632fd33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2fd3335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2fd333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632fd3335_0_7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632fd333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632fd3335_0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632fd333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fc42c69_3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fc42c6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6ab83d59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6ab83d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632fd3335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632fd333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66ab83d59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66ab83d5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6ab83d59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6ab83d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64fc42c69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64fc42c6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66ab83d59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66ab83d5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632fd3335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632fd333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632fd3335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632fd33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32fd3335_0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32fd333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66ab83d59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66ab83d5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30009"/>
            <a:ext cx="8512500" cy="1945678"/>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a:t>
            </a:r>
            <a:r>
              <a:rPr lang="en-GB" sz="4400" b="1" dirty="0" smtClean="0">
                <a:solidFill>
                  <a:srgbClr val="CC0000"/>
                </a:solidFill>
                <a:latin typeface="Montserrat" charset="0"/>
                <a:ea typeface="Montserrat"/>
                <a:cs typeface="Montserrat"/>
                <a:sym typeface="Montserrat"/>
              </a:rPr>
              <a:t>Capstone Project</a:t>
            </a:r>
            <a:r>
              <a:rPr lang="en-GB" sz="4200" b="1" dirty="0" smtClean="0">
                <a:solidFill>
                  <a:srgbClr val="CC0000"/>
                </a:solidFill>
                <a:latin typeface="Montserrat" charset="0"/>
                <a:ea typeface="Montserrat"/>
                <a:cs typeface="Montserrat"/>
                <a:sym typeface="Montserrat"/>
              </a:rPr>
              <a:t/>
            </a:r>
            <a:br>
              <a:rPr lang="en-GB" sz="4200" b="1" dirty="0" smtClean="0">
                <a:solidFill>
                  <a:srgbClr val="CC0000"/>
                </a:solidFill>
                <a:latin typeface="Montserrat" charset="0"/>
                <a:ea typeface="Montserrat"/>
                <a:cs typeface="Montserrat"/>
                <a:sym typeface="Montserrat"/>
              </a:rPr>
            </a:br>
            <a:r>
              <a:rPr lang="en-GB" sz="3300" b="1" dirty="0" smtClean="0">
                <a:solidFill>
                  <a:schemeClr val="lt1"/>
                </a:solidFill>
                <a:latin typeface="Montserrat" charset="0"/>
                <a:ea typeface="Montserrat"/>
                <a:cs typeface="Montserrat"/>
                <a:sym typeface="Montserrat"/>
              </a:rPr>
              <a:t>Bike </a:t>
            </a:r>
            <a:r>
              <a:rPr lang="en-GB" sz="3300" b="1" dirty="0">
                <a:solidFill>
                  <a:schemeClr val="lt1"/>
                </a:solidFill>
                <a:latin typeface="Montserrat" charset="0"/>
                <a:ea typeface="Montserrat"/>
                <a:cs typeface="Montserrat"/>
                <a:sym typeface="Montserrat"/>
              </a:rPr>
              <a:t>Sharing Demand Prediction</a:t>
            </a:r>
            <a:endParaRPr sz="3300" b="1">
              <a:solidFill>
                <a:schemeClr val="lt1"/>
              </a:solidFill>
              <a:latin typeface="Montserrat" charset="0"/>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p:txBody>
      </p:sp>
      <p:sp>
        <p:nvSpPr>
          <p:cNvPr id="3" name="TextBox 2"/>
          <p:cNvSpPr txBox="1"/>
          <p:nvPr/>
        </p:nvSpPr>
        <p:spPr>
          <a:xfrm>
            <a:off x="6421426" y="3341341"/>
            <a:ext cx="2605200" cy="800219"/>
          </a:xfrm>
          <a:prstGeom prst="rect">
            <a:avLst/>
          </a:prstGeom>
          <a:noFill/>
        </p:spPr>
        <p:txBody>
          <a:bodyPr wrap="none" rtlCol="0">
            <a:spAutoFit/>
          </a:bodyPr>
          <a:lstStyle/>
          <a:p>
            <a:r>
              <a:rPr lang="en-IN" sz="2800" b="1" dirty="0" smtClean="0">
                <a:solidFill>
                  <a:schemeClr val="bg1"/>
                </a:solidFill>
                <a:latin typeface="Montserrat" charset="0"/>
              </a:rPr>
              <a:t>Presented By</a:t>
            </a:r>
          </a:p>
          <a:p>
            <a:r>
              <a:rPr lang="en-IN" sz="1800" b="1" dirty="0" err="1" smtClean="0">
                <a:solidFill>
                  <a:schemeClr val="bg1"/>
                </a:solidFill>
                <a:latin typeface="Montserrat" charset="0"/>
              </a:rPr>
              <a:t>Dilavar</a:t>
            </a:r>
            <a:r>
              <a:rPr lang="en-IN" sz="1800" b="1" dirty="0" smtClean="0">
                <a:solidFill>
                  <a:schemeClr val="bg1"/>
                </a:solidFill>
                <a:latin typeface="Montserrat" charset="0"/>
              </a:rPr>
              <a:t> Singh</a:t>
            </a:r>
            <a:endParaRPr lang="en-US" sz="1800" b="1" dirty="0">
              <a:solidFill>
                <a:schemeClr val="bg1"/>
              </a:solidFill>
              <a:latin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Analysis Of Rented Bike Count By Month</a:t>
            </a:r>
            <a:endParaRPr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017725"/>
            <a:ext cx="8520600" cy="173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can see increasing trend from 1st month to 6th month of 2018. The demand for rented bikes is highest during 6th month of 2018.</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declining trend continues after 6th month as evident from following graph.</a:t>
            </a:r>
            <a:endParaRPr b="1">
              <a:solidFill>
                <a:schemeClr val="lt1"/>
              </a:solidFill>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366725" y="2689500"/>
            <a:ext cx="8410575" cy="2401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No Missing Values in Dataset</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390525" y="1264175"/>
            <a:ext cx="8362950" cy="353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0" name="Google Shape;130;p24"/>
          <p:cNvPicPr preferRelativeResize="0"/>
          <p:nvPr/>
        </p:nvPicPr>
        <p:blipFill>
          <a:blip r:embed="rId3">
            <a:alphaModFix/>
          </a:blip>
          <a:stretch>
            <a:fillRect/>
          </a:stretch>
        </p:blipFill>
        <p:spPr>
          <a:xfrm>
            <a:off x="927675" y="1152475"/>
            <a:ext cx="7288650"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Unique Values in Our Dataset</a:t>
            </a:r>
            <a:endParaRPr b="1">
              <a:latin typeface="Montserrat"/>
              <a:ea typeface="Montserrat"/>
              <a:cs typeface="Montserrat"/>
              <a:sym typeface="Montserrat"/>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311700" y="1363325"/>
            <a:ext cx="8520599" cy="378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Distribution Of Features</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311700" y="1152475"/>
            <a:ext cx="4260300" cy="373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“Temperature” and “Humidity” columns follows uniform distribution.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“Wind Speed”, “Solar Radiation”, “Rainfall” and “Snowfall” are having positively skewed distribution.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“Dew Point Temperature” and “Visibility” are negatively skewed.</a:t>
            </a:r>
            <a:endParaRPr b="1">
              <a:solidFill>
                <a:schemeClr val="lt1"/>
              </a:solidFill>
              <a:latin typeface="Montserrat"/>
              <a:ea typeface="Montserrat"/>
              <a:cs typeface="Montserrat"/>
              <a:sym typeface="Montserrat"/>
            </a:endParaRPr>
          </a:p>
        </p:txBody>
      </p:sp>
      <p:pic>
        <p:nvPicPr>
          <p:cNvPr id="144" name="Google Shape;144;p26"/>
          <p:cNvPicPr preferRelativeResize="0"/>
          <p:nvPr/>
        </p:nvPicPr>
        <p:blipFill>
          <a:blip r:embed="rId3">
            <a:alphaModFix/>
          </a:blip>
          <a:stretch>
            <a:fillRect/>
          </a:stretch>
        </p:blipFill>
        <p:spPr>
          <a:xfrm>
            <a:off x="4724400" y="1170125"/>
            <a:ext cx="4013350"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Distribution Of Dependent Variable</a:t>
            </a:r>
            <a:endParaRPr b="1">
              <a:latin typeface="Montserrat"/>
              <a:ea typeface="Montserrat"/>
              <a:cs typeface="Montserrat"/>
              <a:sym typeface="Montserrat"/>
            </a:endParaRPr>
          </a:p>
        </p:txBody>
      </p:sp>
      <p:sp>
        <p:nvSpPr>
          <p:cNvPr id="150" name="Google Shape;150;p27"/>
          <p:cNvSpPr txBox="1">
            <a:spLocks noGrp="1"/>
          </p:cNvSpPr>
          <p:nvPr>
            <p:ph type="body" idx="1"/>
          </p:nvPr>
        </p:nvSpPr>
        <p:spPr>
          <a:xfrm>
            <a:off x="311700" y="1152475"/>
            <a:ext cx="8520600" cy="6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99875" y="3478719"/>
            <a:ext cx="4285274" cy="1590275"/>
          </a:xfrm>
          <a:prstGeom prst="rect">
            <a:avLst/>
          </a:prstGeom>
          <a:noFill/>
          <a:ln>
            <a:noFill/>
          </a:ln>
        </p:spPr>
      </p:pic>
      <p:pic>
        <p:nvPicPr>
          <p:cNvPr id="152" name="Google Shape;152;p27"/>
          <p:cNvPicPr preferRelativeResize="0"/>
          <p:nvPr/>
        </p:nvPicPr>
        <p:blipFill>
          <a:blip r:embed="rId4">
            <a:alphaModFix/>
          </a:blip>
          <a:stretch>
            <a:fillRect/>
          </a:stretch>
        </p:blipFill>
        <p:spPr>
          <a:xfrm>
            <a:off x="0" y="1313600"/>
            <a:ext cx="3470326" cy="2052150"/>
          </a:xfrm>
          <a:prstGeom prst="rect">
            <a:avLst/>
          </a:prstGeom>
          <a:noFill/>
          <a:ln>
            <a:noFill/>
          </a:ln>
        </p:spPr>
      </p:pic>
      <p:pic>
        <p:nvPicPr>
          <p:cNvPr id="153" name="Google Shape;153;p27"/>
          <p:cNvPicPr preferRelativeResize="0"/>
          <p:nvPr/>
        </p:nvPicPr>
        <p:blipFill>
          <a:blip r:embed="rId5">
            <a:alphaModFix/>
          </a:blip>
          <a:stretch>
            <a:fillRect/>
          </a:stretch>
        </p:blipFill>
        <p:spPr>
          <a:xfrm>
            <a:off x="3470325" y="1687325"/>
            <a:ext cx="1903200" cy="1304688"/>
          </a:xfrm>
          <a:prstGeom prst="rect">
            <a:avLst/>
          </a:prstGeom>
          <a:noFill/>
          <a:ln>
            <a:noFill/>
          </a:ln>
        </p:spPr>
      </p:pic>
      <p:pic>
        <p:nvPicPr>
          <p:cNvPr id="154" name="Google Shape;154;p27"/>
          <p:cNvPicPr preferRelativeResize="0"/>
          <p:nvPr/>
        </p:nvPicPr>
        <p:blipFill>
          <a:blip r:embed="rId6">
            <a:alphaModFix/>
          </a:blip>
          <a:stretch>
            <a:fillRect/>
          </a:stretch>
        </p:blipFill>
        <p:spPr>
          <a:xfrm>
            <a:off x="5354200" y="1375725"/>
            <a:ext cx="3284376" cy="1990025"/>
          </a:xfrm>
          <a:prstGeom prst="rect">
            <a:avLst/>
          </a:prstGeom>
          <a:noFill/>
          <a:ln>
            <a:noFill/>
          </a:ln>
        </p:spPr>
      </p:pic>
      <p:sp>
        <p:nvSpPr>
          <p:cNvPr id="155" name="Google Shape;155;p27"/>
          <p:cNvSpPr txBox="1"/>
          <p:nvPr/>
        </p:nvSpPr>
        <p:spPr>
          <a:xfrm>
            <a:off x="4869400" y="3365750"/>
            <a:ext cx="32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chemeClr val="lt1"/>
              </a:solidFill>
            </a:endParaRPr>
          </a:p>
        </p:txBody>
      </p:sp>
      <p:pic>
        <p:nvPicPr>
          <p:cNvPr id="156" name="Google Shape;156;p27"/>
          <p:cNvPicPr preferRelativeResize="0"/>
          <p:nvPr/>
        </p:nvPicPr>
        <p:blipFill>
          <a:blip r:embed="rId7">
            <a:alphaModFix/>
          </a:blip>
          <a:stretch>
            <a:fillRect/>
          </a:stretch>
        </p:blipFill>
        <p:spPr>
          <a:xfrm>
            <a:off x="4869400" y="3408750"/>
            <a:ext cx="3962900" cy="159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 Assumptions Check</a:t>
            </a: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62" name="Google Shape;162;p28"/>
          <p:cNvPicPr preferRelativeResize="0"/>
          <p:nvPr/>
        </p:nvPicPr>
        <p:blipFill>
          <a:blip r:embed="rId3">
            <a:alphaModFix/>
          </a:blip>
          <a:stretch>
            <a:fillRect/>
          </a:stretch>
        </p:blipFill>
        <p:spPr>
          <a:xfrm>
            <a:off x="137200" y="962900"/>
            <a:ext cx="3257025" cy="2036450"/>
          </a:xfrm>
          <a:prstGeom prst="rect">
            <a:avLst/>
          </a:prstGeom>
          <a:noFill/>
          <a:ln>
            <a:noFill/>
          </a:ln>
        </p:spPr>
      </p:pic>
      <p:pic>
        <p:nvPicPr>
          <p:cNvPr id="163" name="Google Shape;163;p28"/>
          <p:cNvPicPr preferRelativeResize="0"/>
          <p:nvPr/>
        </p:nvPicPr>
        <p:blipFill>
          <a:blip r:embed="rId4">
            <a:alphaModFix/>
          </a:blip>
          <a:stretch>
            <a:fillRect/>
          </a:stretch>
        </p:blipFill>
        <p:spPr>
          <a:xfrm>
            <a:off x="3394225" y="1017725"/>
            <a:ext cx="2691224" cy="1981625"/>
          </a:xfrm>
          <a:prstGeom prst="rect">
            <a:avLst/>
          </a:prstGeom>
          <a:noFill/>
          <a:ln>
            <a:noFill/>
          </a:ln>
        </p:spPr>
      </p:pic>
      <p:pic>
        <p:nvPicPr>
          <p:cNvPr id="164" name="Google Shape;164;p28"/>
          <p:cNvPicPr preferRelativeResize="0"/>
          <p:nvPr/>
        </p:nvPicPr>
        <p:blipFill>
          <a:blip r:embed="rId5">
            <a:alphaModFix/>
          </a:blip>
          <a:stretch>
            <a:fillRect/>
          </a:stretch>
        </p:blipFill>
        <p:spPr>
          <a:xfrm>
            <a:off x="6085450" y="1061450"/>
            <a:ext cx="2941800" cy="1839350"/>
          </a:xfrm>
          <a:prstGeom prst="rect">
            <a:avLst/>
          </a:prstGeom>
          <a:noFill/>
          <a:ln>
            <a:noFill/>
          </a:ln>
        </p:spPr>
      </p:pic>
      <p:pic>
        <p:nvPicPr>
          <p:cNvPr id="165" name="Google Shape;165;p28"/>
          <p:cNvPicPr preferRelativeResize="0"/>
          <p:nvPr/>
        </p:nvPicPr>
        <p:blipFill>
          <a:blip r:embed="rId6">
            <a:alphaModFix/>
          </a:blip>
          <a:stretch>
            <a:fillRect/>
          </a:stretch>
        </p:blipFill>
        <p:spPr>
          <a:xfrm>
            <a:off x="152400" y="3151750"/>
            <a:ext cx="2932549" cy="1839350"/>
          </a:xfrm>
          <a:prstGeom prst="rect">
            <a:avLst/>
          </a:prstGeom>
          <a:noFill/>
          <a:ln>
            <a:noFill/>
          </a:ln>
        </p:spPr>
      </p:pic>
      <p:pic>
        <p:nvPicPr>
          <p:cNvPr id="166" name="Google Shape;166;p28"/>
          <p:cNvPicPr preferRelativeResize="0"/>
          <p:nvPr/>
        </p:nvPicPr>
        <p:blipFill>
          <a:blip r:embed="rId7">
            <a:alphaModFix/>
          </a:blip>
          <a:stretch>
            <a:fillRect/>
          </a:stretch>
        </p:blipFill>
        <p:spPr>
          <a:xfrm>
            <a:off x="3237349" y="3151750"/>
            <a:ext cx="3017231" cy="1839350"/>
          </a:xfrm>
          <a:prstGeom prst="rect">
            <a:avLst/>
          </a:prstGeom>
          <a:noFill/>
          <a:ln>
            <a:noFill/>
          </a:ln>
        </p:spPr>
      </p:pic>
      <p:pic>
        <p:nvPicPr>
          <p:cNvPr id="167" name="Google Shape;167;p28"/>
          <p:cNvPicPr preferRelativeResize="0"/>
          <p:nvPr/>
        </p:nvPicPr>
        <p:blipFill>
          <a:blip r:embed="rId8">
            <a:alphaModFix/>
          </a:blip>
          <a:stretch>
            <a:fillRect/>
          </a:stretch>
        </p:blipFill>
        <p:spPr>
          <a:xfrm>
            <a:off x="6254575" y="2944525"/>
            <a:ext cx="2932550" cy="203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8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….Assumptions Check</a:t>
            </a:r>
            <a:endParaRPr b="1"/>
          </a:p>
        </p:txBody>
      </p:sp>
      <p:pic>
        <p:nvPicPr>
          <p:cNvPr id="173" name="Google Shape;173;p29"/>
          <p:cNvPicPr preferRelativeResize="0"/>
          <p:nvPr/>
        </p:nvPicPr>
        <p:blipFill>
          <a:blip r:embed="rId3">
            <a:alphaModFix/>
          </a:blip>
          <a:stretch>
            <a:fillRect/>
          </a:stretch>
        </p:blipFill>
        <p:spPr>
          <a:xfrm>
            <a:off x="-37900" y="3125750"/>
            <a:ext cx="3918850" cy="2017750"/>
          </a:xfrm>
          <a:prstGeom prst="rect">
            <a:avLst/>
          </a:prstGeom>
          <a:noFill/>
          <a:ln>
            <a:noFill/>
          </a:ln>
        </p:spPr>
      </p:pic>
      <p:pic>
        <p:nvPicPr>
          <p:cNvPr id="174" name="Google Shape;174;p29"/>
          <p:cNvPicPr preferRelativeResize="0"/>
          <p:nvPr/>
        </p:nvPicPr>
        <p:blipFill rotWithShape="1">
          <a:blip r:embed="rId4">
            <a:alphaModFix/>
          </a:blip>
          <a:srcRect l="-908" t="4580"/>
          <a:stretch/>
        </p:blipFill>
        <p:spPr>
          <a:xfrm>
            <a:off x="-37900" y="1085800"/>
            <a:ext cx="3848875" cy="2039950"/>
          </a:xfrm>
          <a:prstGeom prst="rect">
            <a:avLst/>
          </a:prstGeom>
          <a:noFill/>
          <a:ln>
            <a:noFill/>
          </a:ln>
        </p:spPr>
      </p:pic>
      <p:pic>
        <p:nvPicPr>
          <p:cNvPr id="175" name="Google Shape;175;p29"/>
          <p:cNvPicPr preferRelativeResize="0"/>
          <p:nvPr/>
        </p:nvPicPr>
        <p:blipFill rotWithShape="1">
          <a:blip r:embed="rId5">
            <a:alphaModFix/>
          </a:blip>
          <a:srcRect l="12802" r="30472"/>
          <a:stretch/>
        </p:blipFill>
        <p:spPr>
          <a:xfrm rot="158535">
            <a:off x="4344575" y="1166324"/>
            <a:ext cx="4408726" cy="380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Multicollinearity</a:t>
            </a:r>
            <a:endParaRPr b="1">
              <a:latin typeface="Montserrat"/>
              <a:ea typeface="Montserrat"/>
              <a:cs typeface="Montserrat"/>
              <a:sym typeface="Montserrat"/>
            </a:endParaRPr>
          </a:p>
        </p:txBody>
      </p:sp>
      <p:sp>
        <p:nvSpPr>
          <p:cNvPr id="181" name="Google Shape;181;p30"/>
          <p:cNvSpPr txBox="1">
            <a:spLocks noGrp="1"/>
          </p:cNvSpPr>
          <p:nvPr>
            <p:ph type="body" idx="1"/>
          </p:nvPr>
        </p:nvSpPr>
        <p:spPr>
          <a:xfrm>
            <a:off x="-46650" y="1152475"/>
            <a:ext cx="3577500" cy="384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b="1">
                <a:solidFill>
                  <a:schemeClr val="lt1"/>
                </a:solidFill>
              </a:rPr>
              <a:t>Variables like Dew Point Temperature, and Temperature are highly correlated.</a:t>
            </a:r>
            <a:endParaRPr b="1">
              <a:solidFill>
                <a:schemeClr val="lt1"/>
              </a:solidFill>
            </a:endParaRPr>
          </a:p>
          <a:p>
            <a:pPr marL="0" lvl="0" indent="0" algn="l" rtl="0">
              <a:spcBef>
                <a:spcPts val="0"/>
              </a:spcBef>
              <a:spcAft>
                <a:spcPts val="0"/>
              </a:spcAft>
              <a:buNone/>
            </a:pPr>
            <a:endParaRPr b="1">
              <a:solidFill>
                <a:schemeClr val="lt1"/>
              </a:solidFill>
            </a:endParaRPr>
          </a:p>
        </p:txBody>
      </p:sp>
      <p:pic>
        <p:nvPicPr>
          <p:cNvPr id="182" name="Google Shape;182;p30"/>
          <p:cNvPicPr preferRelativeResize="0"/>
          <p:nvPr/>
        </p:nvPicPr>
        <p:blipFill>
          <a:blip r:embed="rId3">
            <a:alphaModFix/>
          </a:blip>
          <a:stretch>
            <a:fillRect/>
          </a:stretch>
        </p:blipFill>
        <p:spPr>
          <a:xfrm>
            <a:off x="223350" y="3201575"/>
            <a:ext cx="3010301" cy="2006075"/>
          </a:xfrm>
          <a:prstGeom prst="rect">
            <a:avLst/>
          </a:prstGeom>
          <a:noFill/>
          <a:ln>
            <a:noFill/>
          </a:ln>
        </p:spPr>
      </p:pic>
      <p:pic>
        <p:nvPicPr>
          <p:cNvPr id="183" name="Google Shape;183;p30"/>
          <p:cNvPicPr preferRelativeResize="0"/>
          <p:nvPr/>
        </p:nvPicPr>
        <p:blipFill>
          <a:blip r:embed="rId4">
            <a:alphaModFix/>
          </a:blip>
          <a:stretch>
            <a:fillRect/>
          </a:stretch>
        </p:blipFill>
        <p:spPr>
          <a:xfrm>
            <a:off x="3401134" y="1170125"/>
            <a:ext cx="5260016" cy="403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89" name="Google Shape;18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Implemented PCA “Dew Point Temp” and “Temperature” as they were highly correlated.</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Also removed observations where it was “Nonfunctional Day” and bike rent was zero and removed the column as well.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have also dropped “Date” column as it would not help in giving good prediction for model.</a:t>
            </a:r>
            <a:endParaRPr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4038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Hypothesis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Model Building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dirty="0">
                <a:solidFill>
                  <a:schemeClr val="lt1"/>
                </a:solidFill>
                <a:latin typeface="Montserrat"/>
                <a:ea typeface="Montserrat"/>
                <a:cs typeface="Montserrat"/>
                <a:sym typeface="Montserrat"/>
              </a:rPr>
              <a:t>Q&amp;A</a:t>
            </a:r>
            <a:endParaRPr>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465500" y="705100"/>
            <a:ext cx="4488901" cy="37333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PCA For Temperature and dew point temp</a:t>
            </a:r>
            <a:endParaRPr sz="1050">
              <a:solidFill>
                <a:srgbClr val="CE9178"/>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6" name="Google Shape;196;p32"/>
          <p:cNvPicPr preferRelativeResize="0"/>
          <p:nvPr/>
        </p:nvPicPr>
        <p:blipFill>
          <a:blip r:embed="rId3">
            <a:alphaModFix/>
          </a:blip>
          <a:stretch>
            <a:fillRect/>
          </a:stretch>
        </p:blipFill>
        <p:spPr>
          <a:xfrm>
            <a:off x="40825" y="1358775"/>
            <a:ext cx="4023825" cy="3784725"/>
          </a:xfrm>
          <a:prstGeom prst="rect">
            <a:avLst/>
          </a:prstGeom>
          <a:noFill/>
          <a:ln>
            <a:noFill/>
          </a:ln>
        </p:spPr>
      </p:pic>
      <p:pic>
        <p:nvPicPr>
          <p:cNvPr id="197" name="Google Shape;197;p32"/>
          <p:cNvPicPr preferRelativeResize="0"/>
          <p:nvPr/>
        </p:nvPicPr>
        <p:blipFill rotWithShape="1">
          <a:blip r:embed="rId4">
            <a:alphaModFix/>
          </a:blip>
          <a:srcRect l="24184" t="15369" r="19974" b="-2303"/>
          <a:stretch/>
        </p:blipFill>
        <p:spPr>
          <a:xfrm>
            <a:off x="4169625" y="1017725"/>
            <a:ext cx="4898575" cy="4125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Model Building</a:t>
            </a:r>
            <a:endParaRPr b="1">
              <a:latin typeface="Montserrat"/>
              <a:ea typeface="Montserrat"/>
              <a:cs typeface="Montserrat"/>
              <a:sym typeface="Montserrat"/>
            </a:endParaRPr>
          </a:p>
        </p:txBody>
      </p:sp>
      <p:sp>
        <p:nvSpPr>
          <p:cNvPr id="203" name="Google Shape;203;p33"/>
          <p:cNvSpPr txBox="1">
            <a:spLocks noGrp="1"/>
          </p:cNvSpPr>
          <p:nvPr>
            <p:ph type="body" idx="1"/>
          </p:nvPr>
        </p:nvSpPr>
        <p:spPr>
          <a:xfrm>
            <a:off x="311700" y="1152475"/>
            <a:ext cx="8520600" cy="360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Linear Regression - Lasso, Ridge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Decision Trees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Random Forest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Gradient Boosted DT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Cat 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XGBoost</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204" name="Google Shape;204;p33"/>
          <p:cNvPicPr preferRelativeResize="0"/>
          <p:nvPr/>
        </p:nvPicPr>
        <p:blipFill>
          <a:blip r:embed="rId3">
            <a:alphaModFix/>
          </a:blip>
          <a:stretch>
            <a:fillRect/>
          </a:stretch>
        </p:blipFill>
        <p:spPr>
          <a:xfrm>
            <a:off x="0" y="3670800"/>
            <a:ext cx="9059450" cy="1396900"/>
          </a:xfrm>
          <a:prstGeom prst="rect">
            <a:avLst/>
          </a:prstGeom>
          <a:noFill/>
          <a:ln>
            <a:noFill/>
          </a:ln>
        </p:spPr>
      </p:pic>
      <p:pic>
        <p:nvPicPr>
          <p:cNvPr id="205" name="Google Shape;205;p33"/>
          <p:cNvPicPr preferRelativeResize="0"/>
          <p:nvPr/>
        </p:nvPicPr>
        <p:blipFill>
          <a:blip r:embed="rId4">
            <a:alphaModFix/>
          </a:blip>
          <a:stretch>
            <a:fillRect/>
          </a:stretch>
        </p:blipFill>
        <p:spPr>
          <a:xfrm>
            <a:off x="5041792" y="1152475"/>
            <a:ext cx="3534058" cy="24055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117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Best Parameters using  Bayesian optimisation for the Xgboost</a:t>
            </a:r>
            <a:endParaRPr b="1"/>
          </a:p>
        </p:txBody>
      </p:sp>
      <p:sp>
        <p:nvSpPr>
          <p:cNvPr id="217" name="Google Shape;217;p35"/>
          <p:cNvSpPr txBox="1">
            <a:spLocks noGrp="1"/>
          </p:cNvSpPr>
          <p:nvPr>
            <p:ph type="body" idx="1"/>
          </p:nvPr>
        </p:nvSpPr>
        <p:spPr>
          <a:xfrm>
            <a:off x="311700" y="1857375"/>
            <a:ext cx="8520600" cy="328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'base_score': 0.5,        	'max_depth': 9,</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'min_child_weight': 20,		'n_estimators': 100,	       'objective': 'reg:linear', 'reg_alpha': 0,</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'random_state': 0,  		'scale_pos_weight': 1,</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'reg_lambda': 1,			    'subsample': 1, 			</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'booster': 'gbtree',		'colsample_bylevel': 1, 	'colsample_bynode': 1,     'colsample_bytree': 0.7, 	</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'eta': 0.004,              'gamma': 0,					'importance_type':'gain',  'learning_rate': 0.1, 		'max_delta_step': 0,</a:t>
            </a:r>
            <a:endParaRPr b="1">
              <a:solidFill>
                <a:schemeClr val="lt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650">
                <a:solidFill>
                  <a:srgbClr val="D5D5D5"/>
                </a:solidFill>
                <a:highlight>
                  <a:srgbClr val="383838"/>
                </a:highlight>
                <a:latin typeface="Courier New"/>
                <a:ea typeface="Courier New"/>
                <a:cs typeface="Courier New"/>
                <a:sym typeface="Courier New"/>
              </a:rPr>
              <a:t>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Bayesian optimisation parameters Table</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0000"/>
                </a:solidFill>
              </a:rPr>
              <a:t>|   iter    |  target   | colsam... |   gamma   | max_depth |</a:t>
            </a:r>
            <a:endParaRPr sz="1600" b="1">
              <a:solidFill>
                <a:srgbClr val="000000"/>
              </a:solidFill>
            </a:endParaRPr>
          </a:p>
          <a:p>
            <a:pPr marL="0" lvl="0" indent="0" algn="l" rtl="0">
              <a:spcBef>
                <a:spcPts val="0"/>
              </a:spcBef>
              <a:spcAft>
                <a:spcPts val="0"/>
              </a:spcAft>
              <a:buNone/>
            </a:pPr>
            <a:r>
              <a:rPr lang="en-GB" sz="1600" b="1">
                <a:solidFill>
                  <a:srgbClr val="000000"/>
                </a:solidFill>
              </a:rPr>
              <a:t>-------------------------------------------------------------</a:t>
            </a:r>
            <a:endParaRPr sz="1600" b="1">
              <a:solidFill>
                <a:srgbClr val="000000"/>
              </a:solidFill>
            </a:endParaRPr>
          </a:p>
          <a:p>
            <a:pPr marL="0" lvl="0" indent="0" algn="just" rtl="0">
              <a:spcBef>
                <a:spcPts val="0"/>
              </a:spcBef>
              <a:spcAft>
                <a:spcPts val="0"/>
              </a:spcAft>
              <a:buNone/>
            </a:pPr>
            <a:r>
              <a:rPr lang="en-GB" sz="1600" b="1">
                <a:solidFill>
                  <a:srgbClr val="000000"/>
                </a:solidFill>
              </a:rPr>
              <a:t>|  1      | -4.18     | 0.7168  | 0.5418  | 3.979   |</a:t>
            </a:r>
            <a:endParaRPr sz="1600" b="1">
              <a:solidFill>
                <a:srgbClr val="000000"/>
              </a:solidFill>
            </a:endParaRPr>
          </a:p>
          <a:p>
            <a:pPr marL="0" lvl="0" indent="0" algn="just" rtl="0">
              <a:spcBef>
                <a:spcPts val="0"/>
              </a:spcBef>
              <a:spcAft>
                <a:spcPts val="0"/>
              </a:spcAft>
              <a:buNone/>
            </a:pPr>
            <a:r>
              <a:rPr lang="en-GB" sz="1600" b="1">
                <a:solidFill>
                  <a:srgbClr val="000000"/>
                </a:solidFill>
              </a:rPr>
              <a:t>| 2       | -3.788   | 0.7322  | 0.6974  | 5.94     |</a:t>
            </a:r>
            <a:endParaRPr sz="1600" b="1">
              <a:solidFill>
                <a:srgbClr val="000000"/>
              </a:solidFill>
            </a:endParaRPr>
          </a:p>
          <a:p>
            <a:pPr marL="0" lvl="0" indent="0" algn="just" rtl="0">
              <a:spcBef>
                <a:spcPts val="0"/>
              </a:spcBef>
              <a:spcAft>
                <a:spcPts val="0"/>
              </a:spcAft>
              <a:buNone/>
            </a:pPr>
            <a:r>
              <a:rPr lang="en-GB" sz="1600" b="1">
                <a:solidFill>
                  <a:srgbClr val="000000"/>
                </a:solidFill>
              </a:rPr>
              <a:t>| 3       | -4.374   | 0.351    | 0.253    |   3.475 |</a:t>
            </a:r>
            <a:endParaRPr sz="1600" b="1">
              <a:solidFill>
                <a:srgbClr val="000000"/>
              </a:solidFill>
            </a:endParaRPr>
          </a:p>
          <a:p>
            <a:pPr marL="0" lvl="0" indent="0" algn="just" rtl="0">
              <a:spcBef>
                <a:spcPts val="0"/>
              </a:spcBef>
              <a:spcAft>
                <a:spcPts val="0"/>
              </a:spcAft>
              <a:buNone/>
            </a:pPr>
            <a:r>
              <a:rPr lang="en-GB" sz="1600" b="1">
                <a:solidFill>
                  <a:srgbClr val="000000"/>
                </a:solidFill>
              </a:rPr>
              <a:t>| 4       | -3.683   | 0.9        | 1.0         | 7.0      |</a:t>
            </a:r>
            <a:endParaRPr sz="1600" b="1">
              <a:solidFill>
                <a:srgbClr val="000000"/>
              </a:solidFill>
            </a:endParaRPr>
          </a:p>
          <a:p>
            <a:pPr marL="0" lvl="0" indent="0" algn="just" rtl="0">
              <a:spcBef>
                <a:spcPts val="0"/>
              </a:spcBef>
              <a:spcAft>
                <a:spcPts val="0"/>
              </a:spcAft>
              <a:buNone/>
            </a:pPr>
            <a:r>
              <a:rPr lang="en-GB" sz="1600" b="1">
                <a:solidFill>
                  <a:srgbClr val="000000"/>
                </a:solidFill>
              </a:rPr>
              <a:t>| 5       | -3.705   | 0.8951  | 0.07094 | 6.993  |</a:t>
            </a:r>
            <a:endParaRPr sz="1600" b="1">
              <a:solidFill>
                <a:srgbClr val="000000"/>
              </a:solidFill>
            </a:endParaRPr>
          </a:p>
          <a:p>
            <a:pPr marL="0" lvl="0" indent="0" algn="just" rtl="0">
              <a:spcBef>
                <a:spcPts val="0"/>
              </a:spcBef>
              <a:spcAft>
                <a:spcPts val="0"/>
              </a:spcAft>
              <a:buNone/>
            </a:pPr>
            <a:r>
              <a:rPr lang="en-GB" sz="1600" b="1">
                <a:solidFill>
                  <a:srgbClr val="000000"/>
                </a:solidFill>
              </a:rPr>
              <a:t>| 6       | -3.894   | 0.3        | 1.0         | 7.0      |</a:t>
            </a:r>
            <a:endParaRPr sz="1600" b="1">
              <a:solidFill>
                <a:srgbClr val="000000"/>
              </a:solidFill>
            </a:endParaRPr>
          </a:p>
          <a:p>
            <a:pPr marL="0" lvl="0" indent="0" algn="just" rtl="0">
              <a:spcBef>
                <a:spcPts val="0"/>
              </a:spcBef>
              <a:spcAft>
                <a:spcPts val="0"/>
              </a:spcAft>
              <a:buNone/>
            </a:pPr>
            <a:r>
              <a:rPr lang="en-GB" sz="1600" b="1">
                <a:solidFill>
                  <a:srgbClr val="000000"/>
                </a:solidFill>
              </a:rPr>
              <a:t>| 7       | -3.702   | 0.8995  | 0.6334  | 6.777   |</a:t>
            </a:r>
            <a:endParaRPr sz="1600" b="1">
              <a:solidFill>
                <a:srgbClr val="000000"/>
              </a:solidFill>
            </a:endParaRPr>
          </a:p>
          <a:p>
            <a:pPr marL="0" lvl="0" indent="0" algn="just" rtl="0">
              <a:spcBef>
                <a:spcPts val="0"/>
              </a:spcBef>
              <a:spcAft>
                <a:spcPts val="0"/>
              </a:spcAft>
              <a:buNone/>
            </a:pPr>
            <a:r>
              <a:rPr lang="en-GB" sz="1600" b="1">
                <a:solidFill>
                  <a:srgbClr val="000000"/>
                </a:solidFill>
              </a:rPr>
              <a:t>| 8       | -3.698   | 0.9        | 0.0        | 6.16     |</a:t>
            </a:r>
            <a:endParaRPr sz="1600" b="1">
              <a:solidFill>
                <a:srgbClr val="000000"/>
              </a:solidFill>
            </a:endParaRPr>
          </a:p>
          <a:p>
            <a:pPr marL="0" lvl="0" indent="0" algn="l" rtl="0">
              <a:spcBef>
                <a:spcPts val="0"/>
              </a:spcBef>
              <a:spcAft>
                <a:spcPts val="0"/>
              </a:spcAft>
              <a:buNone/>
            </a:pPr>
            <a:r>
              <a:rPr lang="en-GB" sz="1600" b="1">
                <a:solidFill>
                  <a:srgbClr val="000000"/>
                </a:solidFill>
              </a:rPr>
              <a:t>=============================================================</a:t>
            </a:r>
            <a:endParaRPr sz="1600" b="1">
              <a:solidFill>
                <a:srgbClr val="000000"/>
              </a:solidFill>
            </a:endParaRPr>
          </a:p>
          <a:p>
            <a:pPr marL="50800" marR="12700" lvl="0" indent="0" algn="l" rtl="0">
              <a:spcBef>
                <a:spcPts val="100"/>
              </a:spcBef>
              <a:spcAft>
                <a:spcPts val="0"/>
              </a:spcAft>
              <a:buNone/>
            </a:pPr>
            <a:endParaRPr sz="1000">
              <a:solidFill>
                <a:srgbClr val="000000"/>
              </a:solidFill>
            </a:endParaRPr>
          </a:p>
          <a:p>
            <a:pPr marL="0" lvl="0" indent="0" algn="l" rtl="0">
              <a:spcBef>
                <a:spcPts val="0"/>
              </a:spcBef>
              <a:spcAft>
                <a:spcPts val="0"/>
              </a:spcAft>
              <a:buNone/>
            </a:pPr>
            <a:endParaRPr sz="1000">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b="1"/>
              <a:t> Feature Importance</a:t>
            </a:r>
            <a:endParaRPr b="1"/>
          </a:p>
        </p:txBody>
      </p:sp>
      <p:sp>
        <p:nvSpPr>
          <p:cNvPr id="229" name="Google Shape;22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0" name="Google Shape;230;p37"/>
          <p:cNvPicPr preferRelativeResize="0"/>
          <p:nvPr/>
        </p:nvPicPr>
        <p:blipFill>
          <a:blip r:embed="rId3">
            <a:alphaModFix/>
          </a:blip>
          <a:stretch>
            <a:fillRect/>
          </a:stretch>
        </p:blipFill>
        <p:spPr>
          <a:xfrm>
            <a:off x="572175" y="1060625"/>
            <a:ext cx="7206449" cy="4082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Actual Vs Predicted</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36" name="Google Shape;23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7" name="Google Shape;237;p38"/>
          <p:cNvPicPr preferRelativeResize="0"/>
          <p:nvPr/>
        </p:nvPicPr>
        <p:blipFill>
          <a:blip r:embed="rId3">
            <a:alphaModFix/>
          </a:blip>
          <a:stretch>
            <a:fillRect/>
          </a:stretch>
        </p:blipFill>
        <p:spPr>
          <a:xfrm>
            <a:off x="102050" y="1017725"/>
            <a:ext cx="9041951" cy="39910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3" name="Google Shape;243;p39"/>
          <p:cNvSpPr txBox="1">
            <a:spLocks noGrp="1"/>
          </p:cNvSpPr>
          <p:nvPr>
            <p:ph type="body" idx="1"/>
          </p:nvPr>
        </p:nvSpPr>
        <p:spPr>
          <a:xfrm>
            <a:off x="311700" y="1152475"/>
            <a:ext cx="8520600" cy="163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selection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 Training and performance improvement</a:t>
            </a:r>
            <a:endParaRPr b="1">
              <a:solidFill>
                <a:schemeClr val="lt1"/>
              </a:solidFill>
              <a:latin typeface="Montserrat"/>
              <a:ea typeface="Montserrat"/>
              <a:cs typeface="Montserrat"/>
              <a:sym typeface="Montserrat"/>
            </a:endParaRPr>
          </a:p>
        </p:txBody>
      </p:sp>
      <p:pic>
        <p:nvPicPr>
          <p:cNvPr id="244" name="Google Shape;244;p39"/>
          <p:cNvPicPr preferRelativeResize="0"/>
          <p:nvPr/>
        </p:nvPicPr>
        <p:blipFill rotWithShape="1">
          <a:blip r:embed="rId3">
            <a:alphaModFix/>
          </a:blip>
          <a:srcRect l="4690" t="21060" r="-4689" b="-21060"/>
          <a:stretch/>
        </p:blipFill>
        <p:spPr>
          <a:xfrm>
            <a:off x="413425" y="2923425"/>
            <a:ext cx="8317151" cy="2168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50" name="Google Shape;250;p40"/>
          <p:cNvSpPr txBox="1">
            <a:spLocks noGrp="1"/>
          </p:cNvSpPr>
          <p:nvPr>
            <p:ph type="body" idx="1"/>
          </p:nvPr>
        </p:nvSpPr>
        <p:spPr>
          <a:xfrm>
            <a:off x="311700" y="1152475"/>
            <a:ext cx="8520600" cy="3842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lt1"/>
              </a:buClr>
              <a:buSzPts val="1800"/>
              <a:buChar char="●"/>
            </a:pPr>
            <a:r>
              <a:rPr lang="en-GB" b="1">
                <a:solidFill>
                  <a:schemeClr val="lt1"/>
                </a:solidFill>
              </a:rPr>
              <a:t>When we compare the root mean squared error and mean absolute error of all the models, the XGBoost model has less root mean squared error and mean absolute error, ending with the R-squared of 94% . So, finally this model is best for predicting the bike rental count on daily basis.</a:t>
            </a:r>
            <a:endParaRPr b="1">
              <a:solidFill>
                <a:schemeClr val="lt1"/>
              </a:solidFill>
            </a:endParaRPr>
          </a:p>
          <a:p>
            <a:pPr marL="457200" lvl="0" indent="-342900" algn="just" rtl="0">
              <a:spcBef>
                <a:spcPts val="0"/>
              </a:spcBef>
              <a:spcAft>
                <a:spcPts val="0"/>
              </a:spcAft>
              <a:buClr>
                <a:schemeClr val="lt1"/>
              </a:buClr>
              <a:buSzPts val="1800"/>
              <a:buChar char="●"/>
            </a:pPr>
            <a:r>
              <a:rPr lang="en-GB" b="1">
                <a:solidFill>
                  <a:schemeClr val="lt1"/>
                </a:solidFill>
              </a:rPr>
              <a:t>As we can see the total amount of bike rentals increases with the temperature per month. Whereas it seems that the rentals are independent of the wind speed and the humidity, because they are almost constant over the months. This also confirms on the one hand the high correlation between rentals and temperature and on the other hand that nice weather could be a good predictor. So people mainly rent bikes on nice days and nice temperature. This could be important of planning new bike rental stations.</a:t>
            </a:r>
            <a:endParaRPr b="1">
              <a:solidFill>
                <a:schemeClr val="lt1"/>
              </a:solidFill>
            </a:endParaRPr>
          </a:p>
          <a:p>
            <a:pPr marL="0" lvl="0" indent="0" algn="just" rtl="0">
              <a:spcBef>
                <a:spcPts val="0"/>
              </a:spcBef>
              <a:spcAft>
                <a:spcPts val="0"/>
              </a:spcAft>
              <a:buNone/>
            </a:pP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6" name="Google Shape;256;p4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017725"/>
            <a:ext cx="8520600" cy="23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Predict the demand of bike rent based on the historical usage over different factors such as seasons, weather, temperature, humidity etc.  where there is hourly rental data for one year 2017-2018. </a:t>
            </a:r>
            <a:endParaRPr>
              <a:solidFill>
                <a:schemeClr val="lt1"/>
              </a:solidFill>
              <a:highlight>
                <a:srgbClr val="FFFFFF"/>
              </a:highlight>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384225" y="2571750"/>
            <a:ext cx="8155225" cy="2571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45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918575"/>
            <a:ext cx="8520600" cy="41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Prediction of bike sharing demand can help bike sharing companies to allocate bikes better and ensure a more sufficient circulation of bikes for customers.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This presentation proposes a real-time method for predicting bike renting based on historical data, weather data, and time data.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This demand prediction model can provide a significant theoretical basis for management strategies and vehicle scheduling in public bike rental system.</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evaluate the model inter alia with the Root Mean Squared Error and show that the prediction of proposed model outperforms that of other regression models by comparing their RMSE.</a:t>
            </a:r>
            <a:endParaRPr b="1">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090675"/>
            <a:ext cx="3916500" cy="3831900"/>
          </a:xfrm>
          <a:prstGeom prst="rect">
            <a:avLst/>
          </a:prstGeom>
        </p:spPr>
        <p:txBody>
          <a:bodyPr spcFirstLastPara="1" wrap="square" lIns="91425" tIns="91425" rIns="91425" bIns="91425" anchor="t" anchorCtr="0">
            <a:noAutofit/>
          </a:bodyPr>
          <a:lstStyle/>
          <a:p>
            <a:pPr marL="457200" lvl="0" indent="-342900" algn="l" rtl="0">
              <a:spcBef>
                <a:spcPts val="50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Date </a:t>
            </a:r>
            <a:r>
              <a:rPr lang="en-GB" b="1">
                <a:solidFill>
                  <a:schemeClr val="lt1"/>
                </a:solidFill>
                <a:highlight>
                  <a:srgbClr val="FFFFFF"/>
                </a:highlight>
                <a:latin typeface="Montserrat"/>
                <a:ea typeface="Montserrat"/>
                <a:cs typeface="Montserrat"/>
                <a:sym typeface="Montserrat"/>
              </a:rPr>
              <a:t>: year-month-day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Rented Bike count</a:t>
            </a:r>
            <a:r>
              <a:rPr lang="en-GB" b="1">
                <a:solidFill>
                  <a:schemeClr val="lt1"/>
                </a:solidFill>
                <a:highlight>
                  <a:srgbClr val="FFFFFF"/>
                </a:highlight>
                <a:latin typeface="Montserrat"/>
                <a:ea typeface="Montserrat"/>
                <a:cs typeface="Montserrat"/>
                <a:sym typeface="Montserrat"/>
              </a:rPr>
              <a:t> - Count of bikes rented at each hour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Hour </a:t>
            </a:r>
            <a:r>
              <a:rPr lang="en-GB" b="1">
                <a:solidFill>
                  <a:schemeClr val="lt1"/>
                </a:solidFill>
                <a:highlight>
                  <a:srgbClr val="FFFFFF"/>
                </a:highlight>
                <a:latin typeface="Montserrat"/>
                <a:ea typeface="Montserrat"/>
                <a:cs typeface="Montserrat"/>
                <a:sym typeface="Montserrat"/>
              </a:rPr>
              <a:t>- Hour of the day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Temperature</a:t>
            </a:r>
            <a:r>
              <a:rPr lang="en-GB" b="1">
                <a:solidFill>
                  <a:schemeClr val="lt1"/>
                </a:solidFill>
                <a:highlight>
                  <a:srgbClr val="FFFFFF"/>
                </a:highlight>
                <a:latin typeface="Montserrat"/>
                <a:ea typeface="Montserrat"/>
                <a:cs typeface="Montserrat"/>
                <a:sym typeface="Montserrat"/>
              </a:rPr>
              <a:t>- in Celsius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Humidity</a:t>
            </a:r>
            <a:r>
              <a:rPr lang="en-GB" b="1">
                <a:solidFill>
                  <a:schemeClr val="lt1"/>
                </a:solidFill>
                <a:highlight>
                  <a:srgbClr val="FFFFFF"/>
                </a:highlight>
                <a:latin typeface="Montserrat"/>
                <a:ea typeface="Montserrat"/>
                <a:cs typeface="Montserrat"/>
                <a:sym typeface="Montserrat"/>
              </a:rPr>
              <a:t> -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Wind Speed </a:t>
            </a:r>
            <a:r>
              <a:rPr lang="en-GB" b="1">
                <a:solidFill>
                  <a:schemeClr val="lt1"/>
                </a:solidFill>
                <a:highlight>
                  <a:srgbClr val="FFFFFF"/>
                </a:highlight>
                <a:latin typeface="Montserrat"/>
                <a:ea typeface="Montserrat"/>
                <a:cs typeface="Montserrat"/>
                <a:sym typeface="Montserrat"/>
              </a:rPr>
              <a:t>- m/s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Visibility</a:t>
            </a:r>
            <a:r>
              <a:rPr lang="en-GB" b="1">
                <a:solidFill>
                  <a:schemeClr val="lt1"/>
                </a:solidFill>
                <a:highlight>
                  <a:srgbClr val="FFFFFF"/>
                </a:highlight>
                <a:latin typeface="Montserrat"/>
                <a:ea typeface="Montserrat"/>
                <a:cs typeface="Montserrat"/>
                <a:sym typeface="Montserrat"/>
              </a:rPr>
              <a:t> - 10m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Dew point temperature</a:t>
            </a:r>
            <a:r>
              <a:rPr lang="en-GB" b="1">
                <a:solidFill>
                  <a:schemeClr val="lt1"/>
                </a:solidFill>
                <a:highlight>
                  <a:srgbClr val="FFFFFF"/>
                </a:highlight>
                <a:latin typeface="Montserrat"/>
                <a:ea typeface="Montserrat"/>
                <a:cs typeface="Montserrat"/>
                <a:sym typeface="Montserrat"/>
              </a:rPr>
              <a:t> - Celsius</a:t>
            </a:r>
            <a:endParaRPr b="1">
              <a:solidFill>
                <a:schemeClr val="lt1"/>
              </a:solidFill>
              <a:highlight>
                <a:srgbClr val="FFFFFF"/>
              </a:highlight>
              <a:latin typeface="Montserrat"/>
              <a:ea typeface="Montserrat"/>
              <a:cs typeface="Montserrat"/>
              <a:sym typeface="Montserrat"/>
            </a:endParaRPr>
          </a:p>
          <a:p>
            <a:pPr marL="457200" lvl="0" indent="0" algn="l" rtl="0">
              <a:spcBef>
                <a:spcPts val="5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500"/>
              </a:spcBef>
              <a:spcAft>
                <a:spcPts val="0"/>
              </a:spcAft>
              <a:buNone/>
            </a:pPr>
            <a:endParaRPr/>
          </a:p>
        </p:txBody>
      </p:sp>
      <p:sp>
        <p:nvSpPr>
          <p:cNvPr id="82" name="Google Shape;82;p17"/>
          <p:cNvSpPr txBox="1"/>
          <p:nvPr/>
        </p:nvSpPr>
        <p:spPr>
          <a:xfrm>
            <a:off x="4660125" y="1152475"/>
            <a:ext cx="3916500" cy="3648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50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Solar radiation</a:t>
            </a:r>
            <a:r>
              <a:rPr lang="en-GB" sz="1800" b="1">
                <a:solidFill>
                  <a:schemeClr val="lt1"/>
                </a:solidFill>
                <a:highlight>
                  <a:srgbClr val="FFFFFF"/>
                </a:highlight>
                <a:latin typeface="Montserrat"/>
                <a:ea typeface="Montserrat"/>
                <a:cs typeface="Montserrat"/>
                <a:sym typeface="Montserrat"/>
              </a:rPr>
              <a:t> - MJ/m2</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Rainfall</a:t>
            </a:r>
            <a:r>
              <a:rPr lang="en-GB" sz="1800" b="1">
                <a:solidFill>
                  <a:schemeClr val="lt1"/>
                </a:solidFill>
                <a:highlight>
                  <a:srgbClr val="FFFFFF"/>
                </a:highlight>
                <a:latin typeface="Montserrat"/>
                <a:ea typeface="Montserrat"/>
                <a:cs typeface="Montserrat"/>
                <a:sym typeface="Montserrat"/>
              </a:rPr>
              <a:t> - mm</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Snowfall</a:t>
            </a:r>
            <a:r>
              <a:rPr lang="en-GB" sz="1800" b="1">
                <a:solidFill>
                  <a:schemeClr val="lt1"/>
                </a:solidFill>
                <a:highlight>
                  <a:srgbClr val="FFFFFF"/>
                </a:highlight>
                <a:latin typeface="Montserrat"/>
                <a:ea typeface="Montserrat"/>
                <a:cs typeface="Montserrat"/>
                <a:sym typeface="Montserrat"/>
              </a:rPr>
              <a:t> - cm</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Seasons</a:t>
            </a:r>
            <a:r>
              <a:rPr lang="en-GB" sz="1800" b="1">
                <a:solidFill>
                  <a:schemeClr val="lt1"/>
                </a:solidFill>
                <a:highlight>
                  <a:srgbClr val="FFFFFF"/>
                </a:highlight>
                <a:latin typeface="Montserrat"/>
                <a:ea typeface="Montserrat"/>
                <a:cs typeface="Montserrat"/>
                <a:sym typeface="Montserrat"/>
              </a:rPr>
              <a:t> - Winter, Spring, Summer, Autumn</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Holiday</a:t>
            </a:r>
            <a:r>
              <a:rPr lang="en-GB" sz="1800" b="1">
                <a:solidFill>
                  <a:schemeClr val="lt1"/>
                </a:solidFill>
                <a:highlight>
                  <a:srgbClr val="FFFFFF"/>
                </a:highlight>
                <a:latin typeface="Montserrat"/>
                <a:ea typeface="Montserrat"/>
                <a:cs typeface="Montserrat"/>
                <a:sym typeface="Montserrat"/>
              </a:rPr>
              <a:t> - Holiday/No holiday</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Functional Day</a:t>
            </a:r>
            <a:r>
              <a:rPr lang="en-GB" sz="1800" b="1">
                <a:solidFill>
                  <a:schemeClr val="lt1"/>
                </a:solidFill>
                <a:highlight>
                  <a:srgbClr val="FFFFFF"/>
                </a:highlight>
                <a:latin typeface="Montserrat"/>
                <a:ea typeface="Montserrat"/>
                <a:cs typeface="Montserrat"/>
                <a:sym typeface="Montserrat"/>
              </a:rPr>
              <a:t> - NoFunc(Non Functional Hours), Fun(Functional hours)</a:t>
            </a:r>
            <a:endParaRPr sz="18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Look At our Dataset</a:t>
            </a:r>
            <a:endParaRPr b="1">
              <a:latin typeface="Montserrat"/>
              <a:ea typeface="Montserrat"/>
              <a:cs typeface="Montserrat"/>
              <a:sym typeface="Montserrat"/>
            </a:endParaRPr>
          </a:p>
        </p:txBody>
      </p:sp>
      <p:sp>
        <p:nvSpPr>
          <p:cNvPr id="88" name="Google Shape;88;p18"/>
          <p:cNvSpPr txBox="1">
            <a:spLocks noGrp="1"/>
          </p:cNvSpPr>
          <p:nvPr>
            <p:ph type="body" idx="1"/>
          </p:nvPr>
        </p:nvSpPr>
        <p:spPr>
          <a:xfrm>
            <a:off x="311700" y="1017725"/>
            <a:ext cx="8520600" cy="159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14 columns and 8760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data types of various columns are Object,Float and Integer.</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Dependent variable being Rented Bike Count and all other variable are our feature or independent variables like Hour,Temperature etc.</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 </a:t>
            </a:r>
            <a:endParaRPr b="1">
              <a:solidFill>
                <a:schemeClr val="lt1"/>
              </a:solidFill>
              <a:latin typeface="Montserrat"/>
              <a:ea typeface="Montserrat"/>
              <a:cs typeface="Montserrat"/>
              <a:sym typeface="Montserrat"/>
            </a:endParaRPr>
          </a:p>
        </p:txBody>
      </p:sp>
      <p:pic>
        <p:nvPicPr>
          <p:cNvPr id="89" name="Google Shape;89;p18"/>
          <p:cNvPicPr preferRelativeResize="0"/>
          <p:nvPr/>
        </p:nvPicPr>
        <p:blipFill>
          <a:blip r:embed="rId3">
            <a:alphaModFix/>
          </a:blip>
          <a:stretch>
            <a:fillRect/>
          </a:stretch>
        </p:blipFill>
        <p:spPr>
          <a:xfrm>
            <a:off x="227925" y="2751475"/>
            <a:ext cx="8688148" cy="233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Hypothesis</a:t>
            </a:r>
            <a:endParaRPr b="1">
              <a:latin typeface="Montserrat"/>
              <a:ea typeface="Montserrat"/>
              <a:cs typeface="Montserrat"/>
              <a:sym typeface="Montserrat"/>
            </a:endParaRPr>
          </a:p>
        </p:txBody>
      </p:sp>
      <p:sp>
        <p:nvSpPr>
          <p:cNvPr id="95" name="Google Shape;95;p19"/>
          <p:cNvSpPr txBox="1">
            <a:spLocks noGrp="1"/>
          </p:cNvSpPr>
          <p:nvPr>
            <p:ph type="body" idx="1"/>
          </p:nvPr>
        </p:nvSpPr>
        <p:spPr>
          <a:xfrm>
            <a:off x="311700" y="1017725"/>
            <a:ext cx="8520600" cy="39150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 dataset shows hourly rental data for one year (1 December 2017 to 31 November(2018)(365 days).We are required to predict the total count of bikes rented during each hour.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high demand during peak hours. This high demand might be due to office hours(i.e. 8am to 6pm) and there is low demand during 10:00 pm to 4:00 am.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In general, temperature has negative correlation with bike demand.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high demand for rented bikes on non holiday and low demand on holidays.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zero demand on Non Functioning Day.</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Date Wise Trend</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 name="Google Shape;102;p20"/>
          <p:cNvPicPr preferRelativeResize="0"/>
          <p:nvPr/>
        </p:nvPicPr>
        <p:blipFill>
          <a:blip r:embed="rId3">
            <a:alphaModFix/>
          </a:blip>
          <a:stretch>
            <a:fillRect/>
          </a:stretch>
        </p:blipFill>
        <p:spPr>
          <a:xfrm>
            <a:off x="119550" y="1078850"/>
            <a:ext cx="8861175" cy="4064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“Hour” Column</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311700" y="966575"/>
            <a:ext cx="8520600" cy="141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Demand for rented bikes is less during night hours between 12 am to 4 am.</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Demand drastically increased on 8 a.m. It seems this increased due to office hours.(We can’t reject Hypothesis)</a:t>
            </a:r>
            <a:endParaRPr b="1">
              <a:solidFill>
                <a:schemeClr val="lt1"/>
              </a:solidFill>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366725" y="2385875"/>
            <a:ext cx="8410575" cy="2562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PresentationFormat>On-screen Show (16:9)</PresentationFormat>
  <Paragraphs>113</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Montserrat</vt:lpstr>
      <vt:lpstr>Courier New</vt:lpstr>
      <vt:lpstr>Simple Light</vt:lpstr>
      <vt:lpstr>  Capstone Project Bike Sharing Demand Prediction </vt:lpstr>
      <vt:lpstr>Content</vt:lpstr>
      <vt:lpstr>Problem Statement</vt:lpstr>
      <vt:lpstr>Introduction</vt:lpstr>
      <vt:lpstr>Data Summary</vt:lpstr>
      <vt:lpstr>Let’s Look At our Dataset</vt:lpstr>
      <vt:lpstr>Hypothesis</vt:lpstr>
      <vt:lpstr>Date Wise Trend</vt:lpstr>
      <vt:lpstr>Exploratory Data Analysis: “Hour” Column</vt:lpstr>
      <vt:lpstr>Analysis Of Rented Bike Count By Month</vt:lpstr>
      <vt:lpstr>No Missing Values in Dataset</vt:lpstr>
      <vt:lpstr>Exploratory Data Analysis</vt:lpstr>
      <vt:lpstr>Unique Values in Our Dataset</vt:lpstr>
      <vt:lpstr>Distribution Of Features</vt:lpstr>
      <vt:lpstr>Distribution Of Dependent Variable</vt:lpstr>
      <vt:lpstr>Data Preprocessing: Assumptions Check </vt:lpstr>
      <vt:lpstr>….Assumptions Check</vt:lpstr>
      <vt:lpstr>Multicollinearity</vt:lpstr>
      <vt:lpstr>Data Pre-processing</vt:lpstr>
      <vt:lpstr>PCA For Temperature and dew point temp  </vt:lpstr>
      <vt:lpstr>Model Building</vt:lpstr>
      <vt:lpstr>Slide 22</vt:lpstr>
      <vt:lpstr>Best Parameters using  Bayesian optimisation for the Xgboost</vt:lpstr>
      <vt:lpstr>Bayesian optimisation parameters Table</vt:lpstr>
      <vt:lpstr> Feature Importance</vt:lpstr>
      <vt:lpstr>Actual Vs Predicted </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Bike Sharing Demand Prediction </dc:title>
  <cp:lastModifiedBy>Dilavar Singh</cp:lastModifiedBy>
  <cp:revision>2</cp:revision>
  <dcterms:modified xsi:type="dcterms:W3CDTF">2021-02-12T10:17:46Z</dcterms:modified>
</cp:coreProperties>
</file>