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5143500" type="screen16x9"/>
  <p:notesSz cx="6858000" cy="9144000"/>
  <p:embeddedFontLst>
    <p:embeddedFont>
      <p:font typeface="Montserrat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-634" y="-8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b637f7a5b7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b637f7a5b7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b637f7a5b7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b637f7a5b7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b637f7a5b7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b637f7a5b7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b637f7a5b7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b637f7a5b7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b637f7a5b7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b637f7a5b7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b637f7a5b7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b637f7a5b7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b637f7a5b7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b637f7a5b7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b637f7a5b7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b637f7a5b7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b637f7a5b7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b637f7a5b7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b637f7a5b7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b637f7a5b7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a9b0fa6a9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a9b0fa6a9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b637f7a5b7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b637f7a5b7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ae19c458b8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ae19c458b8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a9b0fa6a9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a9b0fa6a9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b637f7a5b7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b637f7a5b7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a9b0fa6a94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a9b0fa6a94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a9b0fa6a9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a9b0fa6a9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9b0fa6a94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9b0fa6a94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a9b0fa6a94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a9b0fa6a94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a9b0fa6a94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a9b0fa6a94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a9b0fa6a94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a9b0fa6a94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b637f7a5b7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b637f7a5b7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b637f7a5b7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b637f7a5b7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8602975" y="66525"/>
            <a:ext cx="348619" cy="35795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96253" y="467819"/>
            <a:ext cx="9047747" cy="3973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9144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 sz="4200" b="1" dirty="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Capstone Project - 3</a:t>
            </a:r>
            <a:endParaRPr sz="4200" b="1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 sz="36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Team 5: </a:t>
            </a:r>
            <a:r>
              <a:rPr lang="en-GB" sz="3600" b="1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Facebook</a:t>
            </a:r>
            <a:r>
              <a:rPr lang="en-GB" sz="36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comment volume prediction</a:t>
            </a:r>
            <a:endParaRPr sz="3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 sz="2400" b="1" u="sng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Present By</a:t>
            </a:r>
            <a:endParaRPr sz="24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 sz="1600" b="1" dirty="0" err="1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Dilavar</a:t>
            </a:r>
            <a:r>
              <a:rPr lang="en-GB" sz="16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GB" sz="1600" b="1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Singh</a:t>
            </a: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>
            <a:spLocks noGrp="1"/>
          </p:cNvSpPr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Feature Analysis (Predictors - Categorical)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6" name="Google Shape;116;p22"/>
          <p:cNvSpPr txBox="1">
            <a:spLocks noGrp="1"/>
          </p:cNvSpPr>
          <p:nvPr>
            <p:ph type="body" idx="1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u="sng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Day when post published</a:t>
            </a:r>
            <a:endParaRPr b="1" u="sng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			               </a:t>
            </a:r>
            <a:r>
              <a:rPr lang="en-GB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     </a:t>
            </a:r>
            <a:r>
              <a:rPr lang="en-GB" b="1" u="sng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									</a:t>
            </a:r>
            <a:endParaRPr b="1" u="sng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7" name="Google Shape;11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2825" y="1496350"/>
            <a:ext cx="7338353" cy="3416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>
            <a:spLocks noGrp="1"/>
          </p:cNvSpPr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Feature Analysis (Predictors - Categorical)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3" name="Google Shape;123;p23"/>
          <p:cNvSpPr txBox="1">
            <a:spLocks noGrp="1"/>
          </p:cNvSpPr>
          <p:nvPr>
            <p:ph type="body" idx="1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u="sng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Day when people actively commenting</a:t>
            </a:r>
            <a:endParaRPr b="1" u="sng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			               </a:t>
            </a:r>
            <a:r>
              <a:rPr lang="en-GB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     </a:t>
            </a:r>
            <a:r>
              <a:rPr lang="en-GB" b="1" u="sng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									</a:t>
            </a:r>
            <a:endParaRPr b="1" u="sng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4" name="Google Shape;12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900" y="1464300"/>
            <a:ext cx="7843526" cy="3573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>
            <a:spLocks noGrp="1"/>
          </p:cNvSpPr>
          <p:nvPr>
            <p:ph type="title"/>
          </p:nvPr>
        </p:nvSpPr>
        <p:spPr>
          <a:xfrm>
            <a:off x="373675" y="2572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Feature Analysis (Predictors - Continuous)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" name="Google Shape;130;p24"/>
          <p:cNvSpPr txBox="1">
            <a:spLocks noGrp="1"/>
          </p:cNvSpPr>
          <p:nvPr>
            <p:ph type="body" idx="1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u="sng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Comments Received after H hours</a:t>
            </a:r>
            <a:endParaRPr b="1" u="sng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1" name="Google Shape;13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849" y="1555325"/>
            <a:ext cx="7284650" cy="335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>
            <a:spLocks noGrp="1"/>
          </p:cNvSpPr>
          <p:nvPr>
            <p:ph type="title"/>
          </p:nvPr>
        </p:nvSpPr>
        <p:spPr>
          <a:xfrm>
            <a:off x="373675" y="2572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Feature Analysis (Predictors - Continuous)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7" name="Google Shape;137;p25"/>
          <p:cNvSpPr txBox="1">
            <a:spLocks noGrp="1"/>
          </p:cNvSpPr>
          <p:nvPr>
            <p:ph type="body" idx="1"/>
          </p:nvPr>
        </p:nvSpPr>
        <p:spPr>
          <a:xfrm>
            <a:off x="578650" y="1000075"/>
            <a:ext cx="8253600" cy="322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u="sng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H_local</a:t>
            </a:r>
            <a:r>
              <a:rPr lang="en-GB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-</a:t>
            </a:r>
            <a:r>
              <a:rPr lang="en-GB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Hours, for which we have the comments (target) received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For 98% of post the time was taken for 24 hrs </a:t>
            </a: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AutoNum type="arabicPeriod"/>
            </a:pPr>
            <a:r>
              <a:rPr lang="en-GB" sz="16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For hours less than 24, most of the posts got less than 10 comments</a:t>
            </a:r>
            <a:r>
              <a:rPr lang="en-GB" sz="17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7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8" name="Google Shape;13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0125" y="1553775"/>
            <a:ext cx="3696201" cy="226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4030" y="1511900"/>
            <a:ext cx="4017620" cy="234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62600" y="3883075"/>
            <a:ext cx="2705100" cy="20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>
            <a:spLocks noGrp="1"/>
          </p:cNvSpPr>
          <p:nvPr>
            <p:ph type="title"/>
          </p:nvPr>
        </p:nvSpPr>
        <p:spPr>
          <a:xfrm>
            <a:off x="373675" y="2572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Feature Analysis (Predictors - Continuous)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6" name="Google Shape;146;p26"/>
          <p:cNvSpPr txBox="1">
            <a:spLocks noGrp="1"/>
          </p:cNvSpPr>
          <p:nvPr>
            <p:ph type="body" idx="1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u="sng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CC1, CC2, CC3, CC4, CC5 and Derived Features</a:t>
            </a:r>
            <a:endParaRPr u="sng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AutoNum type="arabicPeriod"/>
            </a:pPr>
            <a:r>
              <a:rPr lang="en-GB" sz="16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CC5 was defined as CC2-CC3. So, </a:t>
            </a: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among CC2, CC3 and CC5 we can </a:t>
            </a: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remove one column to reduce </a:t>
            </a: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the redundancy</a:t>
            </a: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AutoNum type="arabicPeriod"/>
            </a:pPr>
            <a:r>
              <a:rPr lang="en-GB" sz="16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CC1 &amp; CC4 has strong correlation (1)</a:t>
            </a: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AutoNum type="arabicPeriod"/>
            </a:pPr>
            <a:r>
              <a:rPr lang="en-GB" sz="16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Derived features also have high</a:t>
            </a: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correlation</a:t>
            </a: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AutoNum type="arabicPeriod"/>
            </a:pPr>
            <a:r>
              <a:rPr lang="en-GB" sz="16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We have applied multi-collinearity removal methods to solve the issue</a:t>
            </a:r>
            <a:r>
              <a:rPr lang="en-GB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7" name="Google Shape;14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5176" y="1479550"/>
            <a:ext cx="3847250" cy="273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>
            <a:spLocks noGrp="1"/>
          </p:cNvSpPr>
          <p:nvPr>
            <p:ph type="title"/>
          </p:nvPr>
        </p:nvSpPr>
        <p:spPr>
          <a:xfrm>
            <a:off x="373675" y="2572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Pre-processing (Final Steps)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3" name="Google Shape;153;p27"/>
          <p:cNvSpPr txBox="1">
            <a:spLocks noGrp="1"/>
          </p:cNvSpPr>
          <p:nvPr>
            <p:ph type="body" idx="1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lang="en-GB" sz="16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Removed cat variables Page type, Check-ins, Post promotion status</a:t>
            </a: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lang="en-GB" sz="16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Changed date/time features to categorical and created two columns as weekdays and weekends. </a:t>
            </a: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lang="en-GB" sz="16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Removed redundant column CC3 and its corresponding derived features after checking with Random Forest Feature Importance</a:t>
            </a: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lang="en-GB" sz="16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Scaled the data using standardscaler method</a:t>
            </a: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lang="en-GB" sz="16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Applied regularization techniques to tackle multicollinearity</a:t>
            </a: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>
            <a:spLocks noGrp="1"/>
          </p:cNvSpPr>
          <p:nvPr>
            <p:ph type="title"/>
          </p:nvPr>
        </p:nvSpPr>
        <p:spPr>
          <a:xfrm>
            <a:off x="373675" y="2572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Machine Learning Models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9" name="Google Shape;159;p28"/>
          <p:cNvSpPr txBox="1">
            <a:spLocks noGrp="1"/>
          </p:cNvSpPr>
          <p:nvPr>
            <p:ph type="body" idx="1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We have Implemented Below Models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AutoNum type="arabicPeriod"/>
            </a:pPr>
            <a:r>
              <a:rPr lang="en-GB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Multiple Linear Regression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AutoNum type="arabicPeriod"/>
            </a:pPr>
            <a:r>
              <a:rPr lang="en-GB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Lasso Regression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AutoNum type="arabicPeriod"/>
            </a:pPr>
            <a:r>
              <a:rPr lang="en-GB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Ridge Regression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AutoNum type="arabicPeriod"/>
            </a:pPr>
            <a:r>
              <a:rPr lang="en-GB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Decision Tree Regression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AutoNum type="arabicPeriod"/>
            </a:pPr>
            <a:r>
              <a:rPr lang="en-GB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Random Forest Regression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AutoNum type="arabicPeriod"/>
            </a:pPr>
            <a:r>
              <a:rPr lang="en-GB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XGBoost Regression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AutoNum type="arabicPeriod"/>
            </a:pPr>
            <a:r>
              <a:rPr lang="en-GB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Gradient Boosting Regression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AutoNum type="arabicPeriod"/>
            </a:pPr>
            <a:r>
              <a:rPr lang="en-GB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KNN Regression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8288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Compared Train and Test accuracy for all models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9"/>
          <p:cNvSpPr txBox="1">
            <a:spLocks noGrp="1"/>
          </p:cNvSpPr>
          <p:nvPr>
            <p:ph type="title"/>
          </p:nvPr>
        </p:nvSpPr>
        <p:spPr>
          <a:xfrm>
            <a:off x="373675" y="2572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Model Evaluation (MSE, RMSE, MAE)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5" name="Google Shape;165;p29"/>
          <p:cNvSpPr txBox="1">
            <a:spLocks noGrp="1"/>
          </p:cNvSpPr>
          <p:nvPr>
            <p:ph type="body" idx="1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6" name="Google Shape;16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662" y="1067425"/>
            <a:ext cx="8882679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0"/>
          <p:cNvSpPr txBox="1">
            <a:spLocks noGrp="1"/>
          </p:cNvSpPr>
          <p:nvPr>
            <p:ph type="title"/>
          </p:nvPr>
        </p:nvSpPr>
        <p:spPr>
          <a:xfrm>
            <a:off x="373675" y="2572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Model Evaluation (R2 and Adjusted R2)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2" name="Google Shape;172;p30"/>
          <p:cNvSpPr txBox="1">
            <a:spLocks noGrp="1"/>
          </p:cNvSpPr>
          <p:nvPr>
            <p:ph type="body" idx="1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3" name="Google Shape;17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950" y="1231600"/>
            <a:ext cx="8772051" cy="336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/>
          <p:cNvSpPr txBox="1">
            <a:spLocks noGrp="1"/>
          </p:cNvSpPr>
          <p:nvPr>
            <p:ph type="title"/>
          </p:nvPr>
        </p:nvSpPr>
        <p:spPr>
          <a:xfrm>
            <a:off x="373675" y="2572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Model Evaluation ( Comparison of R2 Score)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9" name="Google Shape;179;p31"/>
          <p:cNvSpPr txBox="1">
            <a:spLocks noGrp="1"/>
          </p:cNvSpPr>
          <p:nvPr>
            <p:ph type="body" idx="1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80" name="Google Shape;18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7075" y="1000075"/>
            <a:ext cx="5506225" cy="379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Content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AutoNum type="arabicPeriod"/>
            </a:pPr>
            <a:r>
              <a:rPr lang="en-GB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Problem statement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AutoNum type="arabicPeriod"/>
            </a:pPr>
            <a:r>
              <a:rPr lang="en-GB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EDA/Feature analysis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AutoNum type="arabicPeriod"/>
            </a:pPr>
            <a:r>
              <a:rPr lang="en-GB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Data Preprocessing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AutoNum type="arabicPeriod"/>
            </a:pPr>
            <a:r>
              <a:rPr lang="en-GB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 Models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AutoNum type="arabicPeriod"/>
            </a:pPr>
            <a:r>
              <a:rPr lang="en-GB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Challenges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AutoNum type="arabicPeriod"/>
            </a:pPr>
            <a:r>
              <a:rPr lang="en-GB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Conclusion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1675" y="2172500"/>
            <a:ext cx="4758124" cy="239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2"/>
          <p:cNvSpPr txBox="1">
            <a:spLocks noGrp="1"/>
          </p:cNvSpPr>
          <p:nvPr>
            <p:ph type="title"/>
          </p:nvPr>
        </p:nvSpPr>
        <p:spPr>
          <a:xfrm>
            <a:off x="373675" y="2572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Model Evaluation (XGBoost)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6" name="Google Shape;186;p32"/>
          <p:cNvSpPr txBox="1">
            <a:spLocks noGrp="1"/>
          </p:cNvSpPr>
          <p:nvPr>
            <p:ph type="body" idx="1"/>
          </p:nvPr>
        </p:nvSpPr>
        <p:spPr>
          <a:xfrm>
            <a:off x="5239850" y="1000075"/>
            <a:ext cx="3592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4008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XGBoost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87" name="Google Shape;18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0025" y="1172175"/>
            <a:ext cx="3494850" cy="382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38900" y="1441475"/>
            <a:ext cx="2944275" cy="3347275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32"/>
          <p:cNvSpPr txBox="1"/>
          <p:nvPr/>
        </p:nvSpPr>
        <p:spPr>
          <a:xfrm>
            <a:off x="1487975" y="829975"/>
            <a:ext cx="2829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lt1"/>
                </a:solidFill>
              </a:rPr>
              <a:t>Evaluation metrics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90" name="Google Shape;190;p32"/>
          <p:cNvSpPr txBox="1"/>
          <p:nvPr/>
        </p:nvSpPr>
        <p:spPr>
          <a:xfrm>
            <a:off x="5396388" y="829975"/>
            <a:ext cx="2829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lt1"/>
                </a:solidFill>
              </a:rPr>
              <a:t>Best hyperparameter</a:t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3"/>
          <p:cNvSpPr txBox="1">
            <a:spLocks noGrp="1"/>
          </p:cNvSpPr>
          <p:nvPr>
            <p:ph type="title"/>
          </p:nvPr>
        </p:nvSpPr>
        <p:spPr>
          <a:xfrm>
            <a:off x="373675" y="2572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Model Evaluation (Feature Importance)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6" name="Google Shape;196;p33"/>
          <p:cNvSpPr txBox="1">
            <a:spLocks noGrp="1"/>
          </p:cNvSpPr>
          <p:nvPr>
            <p:ph type="body" idx="1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4008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XGBoost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97" name="Google Shape;19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1550" y="879975"/>
            <a:ext cx="5107099" cy="42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Challenges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3" name="Google Shape;203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234000" rIns="91425" bIns="91425" anchor="t" anchorCtr="0">
            <a:noAutofit/>
          </a:bodyPr>
          <a:lstStyle/>
          <a:p>
            <a:pPr marL="914400" lvl="0" indent="-3365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Montserrat"/>
              <a:buChar char="●"/>
            </a:pPr>
            <a:r>
              <a:rPr lang="en-GB" sz="17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5 variants of datasets </a:t>
            </a:r>
            <a:endParaRPr sz="17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0" indent="-3365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Montserrat"/>
              <a:buChar char="●"/>
            </a:pPr>
            <a:r>
              <a:rPr lang="en-GB" sz="17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Large train dataset</a:t>
            </a:r>
            <a:endParaRPr sz="17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0" indent="-3365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Montserrat"/>
              <a:buChar char="●"/>
            </a:pPr>
            <a:r>
              <a:rPr lang="en-GB" sz="17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Very small test dataset </a:t>
            </a:r>
            <a:endParaRPr sz="17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0" indent="-3365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Montserrat"/>
              <a:buChar char="●"/>
            </a:pPr>
            <a:r>
              <a:rPr lang="en-GB" sz="17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High number of features </a:t>
            </a:r>
            <a:endParaRPr sz="17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0" indent="-3365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Montserrat"/>
              <a:buChar char="●"/>
            </a:pPr>
            <a:r>
              <a:rPr lang="en-GB" sz="17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Skewed target - 55% had 0 comments (unable to use log transform)</a:t>
            </a:r>
            <a:endParaRPr sz="17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0" indent="-3365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Montserrat"/>
              <a:buChar char="●"/>
            </a:pPr>
            <a:r>
              <a:rPr lang="en-GB" sz="17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Categorical variables with high number of labels (106 labels)</a:t>
            </a:r>
            <a:endParaRPr sz="17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0" indent="-3365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Montserrat"/>
              <a:buChar char="●"/>
            </a:pPr>
            <a:r>
              <a:rPr lang="en-GB" sz="17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Unknown label encoding so was not able to map labels with code </a:t>
            </a:r>
            <a:endParaRPr sz="17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0" indent="-3365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Montserrat"/>
              <a:buChar char="●"/>
            </a:pPr>
            <a:r>
              <a:rPr lang="en-GB" sz="17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High multicollinearity because of 25 derived variables</a:t>
            </a:r>
            <a:endParaRPr sz="1700"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5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Conclusion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9" name="Google Shape;209;p35"/>
          <p:cNvSpPr txBox="1">
            <a:spLocks noGrp="1"/>
          </p:cNvSpPr>
          <p:nvPr>
            <p:ph type="body" idx="1"/>
          </p:nvPr>
        </p:nvSpPr>
        <p:spPr>
          <a:xfrm>
            <a:off x="311700" y="695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lang="en-GB" sz="16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XGBoost performed best on our dataset with test adjusted R2 score of  0.73</a:t>
            </a: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lang="en-GB" sz="16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Gradient Boosting and Random Forest also performed well compared other models</a:t>
            </a: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lang="en-GB" sz="16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From feature importance plot of Random Forest, Gradient Boosting and XGBoosting we can conclude that most important features are</a:t>
            </a: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○"/>
            </a:pPr>
            <a:r>
              <a:rPr lang="en-GB" sz="16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CC2 (Comment count in last 24 hrs w.r.t to selected basetime)</a:t>
            </a: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○"/>
            </a:pPr>
            <a:r>
              <a:rPr lang="en-GB" sz="16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Base Time/Date </a:t>
            </a: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lang="en-GB" sz="16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Dataset was large, so unable to use grid-search to find the optimal hyperparameters. Model accuracy can be improved.</a:t>
            </a: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Q &amp; 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5" name="Google Shape;215;p3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Problem Statement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●"/>
            </a:pPr>
            <a:r>
              <a:rPr lang="en-GB" b="1" u="sng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Prediction of comment volume traffic</a:t>
            </a:r>
            <a:r>
              <a:rPr lang="en-GB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or simply to predict the number of comments a Facebook post would get within a certain number of hours after posting. 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●"/>
            </a:pPr>
            <a:r>
              <a:rPr lang="en-GB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Target variable was of continuous nature so it was a </a:t>
            </a:r>
            <a:r>
              <a:rPr lang="en-GB" b="1" u="sng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regression</a:t>
            </a:r>
            <a:r>
              <a:rPr lang="en-GB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problem.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●"/>
            </a:pPr>
            <a:r>
              <a:rPr lang="en-GB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We implemented linear and non-linear models such as Multiple Linear Regression, Regularized Regression, PCA, Random Forest and XGBoost  to solve the problem.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Data Summary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u="sng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Train dataset</a:t>
            </a:r>
            <a:endParaRPr b="1" u="sng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-"/>
            </a:pPr>
            <a:r>
              <a:rPr lang="en-GB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We had 5 variants of train 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dataset with different 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number of observations. 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u="sng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Test dataset</a:t>
            </a:r>
            <a:endParaRPr b="1" u="sng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-"/>
            </a:pPr>
            <a:r>
              <a:rPr lang="en-GB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We had 10 different test dataset with 100 observations each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u="sng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Features</a:t>
            </a:r>
            <a:endParaRPr b="1" u="sng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-"/>
            </a:pPr>
            <a:r>
              <a:rPr lang="en-GB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We had 53 predictor variables and 1 target variable (continuous) 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6349" y="1109600"/>
            <a:ext cx="4452425" cy="172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Train Dataset Analysis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-"/>
            </a:pPr>
            <a:r>
              <a:rPr lang="en-GB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Total 5 variants. Variant is defined 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as, how many instances of final 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training set is derived from single 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post of training set. This is done by 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selecting different base date/time 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for same post at random, process 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them individually.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-"/>
            </a:pPr>
            <a:r>
              <a:rPr lang="en-GB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No missing value was present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5250" y="1152475"/>
            <a:ext cx="3827050" cy="298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Feature Analysis (Target)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-"/>
            </a:pPr>
            <a:r>
              <a:rPr lang="en-GB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55% posts with 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nil comments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-"/>
            </a:pPr>
            <a:r>
              <a:rPr lang="en-GB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High number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of posts with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very few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comments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6875" y="1484300"/>
            <a:ext cx="4013550" cy="293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36074" y="1228725"/>
            <a:ext cx="1958600" cy="314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Feature Analysis (Predictors)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6" name="Google Shape;96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u="sng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Page Features</a:t>
            </a:r>
            <a:r>
              <a:rPr lang="en-GB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- Page likes, Page type, Check-in Places, Page Returns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u="sng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Comments Features w.r.t Time Intervals</a:t>
            </a:r>
            <a:r>
              <a:rPr lang="en-GB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- CC1, CC2, CC3, CC4, CC5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u="sng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Derived Features</a:t>
            </a:r>
            <a:r>
              <a:rPr lang="en-GB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- Min, Max, Avg, Med and Sd of CC features.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u="sng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Date/Time Features</a:t>
            </a:r>
            <a:r>
              <a:rPr lang="en-GB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- 7 post published day and 7 base date/time day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u="sng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Other basic Features</a:t>
            </a:r>
            <a:r>
              <a:rPr lang="en-GB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- Len of Post, Base Time, Total Hours (for which comments received),  Post Share Count.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>
            <a:spLocks noGrp="1"/>
          </p:cNvSpPr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Feature Analysis (Predictors - Categorical)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" name="Google Shape;102;p20"/>
          <p:cNvSpPr txBox="1">
            <a:spLocks noGrp="1"/>
          </p:cNvSpPr>
          <p:nvPr>
            <p:ph type="body" idx="1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-"/>
            </a:pPr>
            <a:r>
              <a:rPr lang="en-GB" b="1" u="sng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Page Type </a:t>
            </a:r>
            <a:r>
              <a:rPr lang="en-GB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-"/>
            </a:pPr>
            <a:r>
              <a:rPr lang="en-GB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Too many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labels with 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unknown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mapping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-"/>
            </a:pPr>
            <a:r>
              <a:rPr lang="en-GB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Unable to 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aggregate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labels of 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same category like business, entertainment, political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-"/>
            </a:pPr>
            <a:r>
              <a:rPr lang="en-GB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Removed the variable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u="sng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9350" y="1038800"/>
            <a:ext cx="6315351" cy="263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>
            <a:spLocks noGrp="1"/>
          </p:cNvSpPr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Feature Analysis (Predictors - Categorical)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" name="Google Shape;109;p21"/>
          <p:cNvSpPr txBox="1">
            <a:spLocks noGrp="1"/>
          </p:cNvSpPr>
          <p:nvPr>
            <p:ph type="body" idx="1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u="sng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Check-ins</a:t>
            </a:r>
            <a:endParaRPr b="1" u="sng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AutoNum type="arabicPeriod"/>
            </a:pPr>
            <a:r>
              <a:rPr lang="en-GB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Too many labels with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unknown label encoding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2. 62% with 0 label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3. Removed the variable	</a:t>
            </a:r>
            <a:r>
              <a:rPr lang="en-GB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				               </a:t>
            </a:r>
            <a:r>
              <a:rPr lang="en-GB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     </a:t>
            </a:r>
            <a:r>
              <a:rPr lang="en-GB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(showing check-ins of 20 l</a:t>
            </a:r>
            <a:endParaRPr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u="sng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									</a:t>
            </a:r>
            <a:endParaRPr b="1" u="sng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9025" y="1489475"/>
            <a:ext cx="4809250" cy="256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CC0000"/>
      </a:dk1>
      <a:lt1>
        <a:srgbClr val="134F5C"/>
      </a:lt1>
      <a:dk2>
        <a:srgbClr val="F5FDFF"/>
      </a:dk2>
      <a:lt2>
        <a:srgbClr val="FFF1F1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790</Words>
  <PresentationFormat>On-screen Show (16:9)</PresentationFormat>
  <Paragraphs>179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Arial</vt:lpstr>
      <vt:lpstr>Montserrat</vt:lpstr>
      <vt:lpstr>Simple Light</vt:lpstr>
      <vt:lpstr>Capstone Project - 3 Team 5: Facebook comment volume prediction  Present By Dilavar Singh</vt:lpstr>
      <vt:lpstr>Content</vt:lpstr>
      <vt:lpstr>Problem Statement</vt:lpstr>
      <vt:lpstr>Data Summary</vt:lpstr>
      <vt:lpstr>Train Dataset Analysis</vt:lpstr>
      <vt:lpstr>Feature Analysis (Target)</vt:lpstr>
      <vt:lpstr>Feature Analysis (Predictors)  </vt:lpstr>
      <vt:lpstr>Feature Analysis (Predictors - Categorical)  </vt:lpstr>
      <vt:lpstr>Feature Analysis (Predictors - Categorical)  </vt:lpstr>
      <vt:lpstr>Feature Analysis (Predictors - Categorical)  </vt:lpstr>
      <vt:lpstr>Feature Analysis (Predictors - Categorical)  </vt:lpstr>
      <vt:lpstr>Feature Analysis (Predictors - Continuous)  </vt:lpstr>
      <vt:lpstr>Feature Analysis (Predictors - Continuous)  </vt:lpstr>
      <vt:lpstr>Feature Analysis (Predictors - Continuous)  </vt:lpstr>
      <vt:lpstr>Pre-processing (Final Steps)  </vt:lpstr>
      <vt:lpstr>Machine Learning Models  </vt:lpstr>
      <vt:lpstr>Model Evaluation (MSE, RMSE, MAE) </vt:lpstr>
      <vt:lpstr>Model Evaluation (R2 and Adjusted R2) </vt:lpstr>
      <vt:lpstr>Model Evaluation ( Comparison of R2 Score) </vt:lpstr>
      <vt:lpstr>Model Evaluation (XGBoost) </vt:lpstr>
      <vt:lpstr>Model Evaluation (Feature Importance) </vt:lpstr>
      <vt:lpstr>Challenges</vt:lpstr>
      <vt:lpstr>Conclusion</vt:lpstr>
      <vt:lpstr>Q &amp; 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- 3 Team 5: Facebook comment volume prediction  Present By Dilavar Singh</dc:title>
  <cp:lastModifiedBy>Dilavar Singh</cp:lastModifiedBy>
  <cp:revision>1</cp:revision>
  <dcterms:modified xsi:type="dcterms:W3CDTF">2021-02-08T16:46:40Z</dcterms:modified>
</cp:coreProperties>
</file>