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ontserrat" charset="0"/>
      <p:regular r:id="rId35"/>
      <p:bold r:id="rId36"/>
      <p:italic r:id="rId37"/>
      <p:boldItalic r:id="rId38"/>
    </p:embeddedFont>
    <p:embeddedFont>
      <p:font typeface="Montserrat SemiBold" charset="0"/>
      <p:regular r:id="rId39"/>
      <p:bold r:id="rId40"/>
      <p:italic r:id="rId41"/>
      <p:boldItalic r:id="rId42"/>
    </p:embeddedFont>
    <p:embeddedFont>
      <p:font typeface="Montserrat Medium" charset="0"/>
      <p:regular r:id="rId43"/>
      <p:bold r:id="rId44"/>
      <p:italic r:id="rId45"/>
      <p:boldItalic r:id="rId46"/>
    </p:embeddedFont>
    <p:embeddedFont>
      <p:font typeface="Roboto"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b3c75e5c_6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b3c75e5c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6b2d2dc1_1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6b2d2dc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b3c75e5c_6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b3c75e5c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4ac7249a6_1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4ac7249a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4ac7249a6_1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ac7249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4ac7249a6_1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ac7249a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4b3c75e5c_6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b3c75e5c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b3c75e5c_6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b3c75e5c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a6b2d2dc1_1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a6b2d2dc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b3c75e5c_6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b3c75e5c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bb5b63492_2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bb5b6349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4b3c75e5c_6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4b3c75e5c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b3c75e5c_6_4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4b3c75e5c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4b3c75e5c_6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4b3c75e5c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bb5b63492_1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bb5b6349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bb5b63492_1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bb5b6349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a6b2d2dc1_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a6b2d2dc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4ac7249a6_1_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4ac7249a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a6b2d2dc1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aa6b2d2dc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6b2d2dc1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a6b2d2dc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sabber/financial-data-analysis-51e7275d0ae" TargetMode="External"/><Relationship Id="rId5" Type="http://schemas.openxmlformats.org/officeDocument/2006/relationships/hyperlink" Target="https://medium.com/@sabber/financial-data-analysis-2f86b1341e6e" TargetMode="External"/><Relationship Id="rId4" Type="http://schemas.openxmlformats.org/officeDocument/2006/relationships/hyperlink" Target="https://medium.com/@sabber/financial-data-analysis-bf4b5e78c45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terest_r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Cas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c/credit_score.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investopedia.com/terms/c/creditrisk.asp" TargetMode="External"/><Relationship Id="rId5" Type="http://schemas.openxmlformats.org/officeDocument/2006/relationships/hyperlink" Target="https://www.investopedia.com/terms/c/creditreport.asp" TargetMode="External"/><Relationship Id="rId4" Type="http://schemas.openxmlformats.org/officeDocument/2006/relationships/hyperlink" Target="https://www.investopedia.com/markets/quote?tvwidgetsymbol=fic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798925"/>
            <a:ext cx="8512500" cy="35163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Capstone Project</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t>
            </a:r>
            <a:r>
              <a:rPr lang="en-GB" sz="3600" b="1" dirty="0" smtClean="0">
                <a:solidFill>
                  <a:schemeClr val="lt1"/>
                </a:solidFill>
                <a:latin typeface="Montserrat"/>
                <a:ea typeface="Montserrat"/>
                <a:cs typeface="Montserrat"/>
                <a:sym typeface="Montserrat"/>
              </a:rPr>
              <a:t>Loan </a:t>
            </a:r>
            <a:r>
              <a:rPr lang="en-GB" sz="3600" b="1" dirty="0">
                <a:solidFill>
                  <a:schemeClr val="lt1"/>
                </a:solidFill>
                <a:latin typeface="Montserrat"/>
                <a:ea typeface="Montserrat"/>
                <a:cs typeface="Montserrat"/>
                <a:sym typeface="Montserrat"/>
              </a:rPr>
              <a:t>Default Prediction</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000" b="1" dirty="0" smtClean="0">
                <a:solidFill>
                  <a:schemeClr val="lt1"/>
                </a:solidFill>
                <a:latin typeface="Montserrat"/>
                <a:ea typeface="Montserrat"/>
                <a:cs typeface="Montserrat"/>
                <a:sym typeface="Montserrat"/>
              </a:rPr>
              <a:t>                   </a:t>
            </a:r>
            <a:r>
              <a:rPr lang="en-GB" sz="2400" b="1" dirty="0" smtClean="0">
                <a:solidFill>
                  <a:schemeClr val="lt1"/>
                </a:solidFill>
                <a:latin typeface="Montserrat"/>
                <a:ea typeface="Montserrat"/>
                <a:cs typeface="Montserrat"/>
                <a:sym typeface="Montserrat"/>
              </a:rPr>
              <a:t>Presented </a:t>
            </a:r>
            <a:r>
              <a:rPr lang="en-GB" sz="2400" b="1" dirty="0" smtClean="0">
                <a:solidFill>
                  <a:schemeClr val="lt1"/>
                </a:solidFill>
                <a:latin typeface="Montserrat"/>
                <a:ea typeface="Montserrat"/>
                <a:cs typeface="Montserrat"/>
                <a:sym typeface="Montserrat"/>
              </a:rPr>
              <a:t>By </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smtClean="0">
                <a:solidFill>
                  <a:schemeClr val="lt1"/>
                </a:solidFill>
                <a:latin typeface="Montserrat"/>
                <a:ea typeface="Montserrat"/>
                <a:cs typeface="Montserrat"/>
                <a:sym typeface="Montserrat"/>
              </a:rPr>
              <a:t>            </a:t>
            </a:r>
            <a:r>
              <a:rPr lang="en-GB" sz="1600" b="1" dirty="0" err="1" smtClean="0">
                <a:solidFill>
                  <a:schemeClr val="lt1"/>
                </a:solidFill>
                <a:latin typeface="Montserrat"/>
                <a:ea typeface="Montserrat"/>
                <a:cs typeface="Montserrat"/>
                <a:sym typeface="Montserrat"/>
              </a:rPr>
              <a:t>Dilavar</a:t>
            </a:r>
            <a:r>
              <a:rPr lang="en-GB" sz="1600" b="1" dirty="0" smtClean="0">
                <a:solidFill>
                  <a:schemeClr val="lt1"/>
                </a:solidFill>
                <a:latin typeface="Montserrat"/>
                <a:ea typeface="Montserrat"/>
                <a:cs typeface="Montserrat"/>
                <a:sym typeface="Montserrat"/>
              </a:rPr>
              <a:t> </a:t>
            </a:r>
            <a:r>
              <a:rPr lang="en-GB" sz="1600" b="1" dirty="0" smtClean="0">
                <a:solidFill>
                  <a:schemeClr val="lt1"/>
                </a:solidFill>
                <a:latin typeface="Montserrat"/>
                <a:ea typeface="Montserrat"/>
                <a:cs typeface="Montserrat"/>
                <a:sym typeface="Montserrat"/>
              </a:rPr>
              <a:t>Singh</a:t>
            </a:r>
            <a:r>
              <a:rPr lang="en-GB" sz="1600" b="1" dirty="0">
                <a:solidFill>
                  <a:schemeClr val="lt1"/>
                </a:solidFill>
                <a:latin typeface="Montserrat"/>
                <a:ea typeface="Montserrat"/>
                <a:cs typeface="Montserrat"/>
                <a:sym typeface="Montserrat"/>
              </a:rPr>
              <a:t/>
            </a:r>
            <a:br>
              <a:rPr lang="en-GB" sz="1600" b="1" dirty="0">
                <a:solidFill>
                  <a:schemeClr val="lt1"/>
                </a:solidFill>
                <a:latin typeface="Montserrat"/>
                <a:ea typeface="Montserrat"/>
                <a:cs typeface="Montserrat"/>
                <a:sym typeface="Montserrat"/>
              </a:rPr>
            </a:b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8175"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sz="3500"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16" name="Google Shape;116;p22"/>
          <p:cNvPicPr preferRelativeResize="0"/>
          <p:nvPr/>
        </p:nvPicPr>
        <p:blipFill>
          <a:blip r:embed="rId3">
            <a:alphaModFix/>
          </a:blip>
          <a:stretch>
            <a:fillRect/>
          </a:stretch>
        </p:blipFill>
        <p:spPr>
          <a:xfrm>
            <a:off x="444400" y="860825"/>
            <a:ext cx="8255176" cy="399970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05350" y="2219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23" name="Google Shape;123;p23"/>
          <p:cNvPicPr preferRelativeResize="0"/>
          <p:nvPr/>
        </p:nvPicPr>
        <p:blipFill>
          <a:blip r:embed="rId3">
            <a:alphaModFix/>
          </a:blip>
          <a:stretch>
            <a:fillRect/>
          </a:stretch>
        </p:blipFill>
        <p:spPr>
          <a:xfrm>
            <a:off x="517150" y="992350"/>
            <a:ext cx="8008751" cy="3818924"/>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Futuristic Features</a:t>
            </a:r>
            <a:endParaRPr/>
          </a:p>
        </p:txBody>
      </p:sp>
      <p:sp>
        <p:nvSpPr>
          <p:cNvPr id="129" name="Google Shape;129;p24"/>
          <p:cNvSpPr txBox="1">
            <a:spLocks noGrp="1"/>
          </p:cNvSpPr>
          <p:nvPr>
            <p:ph type="body" idx="1"/>
          </p:nvPr>
        </p:nvSpPr>
        <p:spPr>
          <a:xfrm>
            <a:off x="311700" y="1152475"/>
            <a:ext cx="8689500" cy="341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endParaRPr b="1">
              <a:latin typeface="Montserrat"/>
              <a:ea typeface="Montserrat"/>
              <a:cs typeface="Montserrat"/>
              <a:sym typeface="Montserrat"/>
            </a:endParaRPr>
          </a:p>
        </p:txBody>
      </p:sp>
      <p:sp>
        <p:nvSpPr>
          <p:cNvPr id="135" name="Google Shape;13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36" name="Google Shape;136;p25"/>
          <p:cNvPicPr preferRelativeResize="0"/>
          <p:nvPr/>
        </p:nvPicPr>
        <p:blipFill>
          <a:blip r:embed="rId3">
            <a:alphaModFix/>
          </a:blip>
          <a:stretch>
            <a:fillRect/>
          </a:stretch>
        </p:blipFill>
        <p:spPr>
          <a:xfrm>
            <a:off x="311700" y="1383875"/>
            <a:ext cx="3923300" cy="2905349"/>
          </a:xfrm>
          <a:prstGeom prst="rect">
            <a:avLst/>
          </a:prstGeom>
          <a:noFill/>
          <a:ln>
            <a:noFill/>
          </a:ln>
        </p:spPr>
      </p:pic>
      <p:pic>
        <p:nvPicPr>
          <p:cNvPr id="137" name="Google Shape;137;p25"/>
          <p:cNvPicPr preferRelativeResize="0"/>
          <p:nvPr/>
        </p:nvPicPr>
        <p:blipFill>
          <a:blip r:embed="rId4">
            <a:alphaModFix/>
          </a:blip>
          <a:stretch>
            <a:fillRect/>
          </a:stretch>
        </p:blipFill>
        <p:spPr>
          <a:xfrm>
            <a:off x="4094350" y="1315550"/>
            <a:ext cx="4737951" cy="290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99150" y="1152475"/>
            <a:ext cx="8923800" cy="38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44" name="Google Shape;144;p26"/>
          <p:cNvPicPr preferRelativeResize="0"/>
          <p:nvPr/>
        </p:nvPicPr>
        <p:blipFill>
          <a:blip r:embed="rId3">
            <a:alphaModFix/>
          </a:blip>
          <a:stretch>
            <a:fillRect/>
          </a:stretch>
        </p:blipFill>
        <p:spPr>
          <a:xfrm>
            <a:off x="260250" y="909975"/>
            <a:ext cx="8762700" cy="387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0" name="Google Shape;150;p27"/>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60850" y="769850"/>
            <a:ext cx="4239849" cy="4138024"/>
          </a:xfrm>
          <a:prstGeom prst="rect">
            <a:avLst/>
          </a:prstGeom>
          <a:noFill/>
          <a:ln>
            <a:noFill/>
          </a:ln>
        </p:spPr>
      </p:pic>
      <p:pic>
        <p:nvPicPr>
          <p:cNvPr id="152" name="Google Shape;152;p27"/>
          <p:cNvPicPr preferRelativeResize="0"/>
          <p:nvPr/>
        </p:nvPicPr>
        <p:blipFill>
          <a:blip r:embed="rId4">
            <a:alphaModFix/>
          </a:blip>
          <a:stretch>
            <a:fillRect/>
          </a:stretch>
        </p:blipFill>
        <p:spPr>
          <a:xfrm>
            <a:off x="4474225" y="846450"/>
            <a:ext cx="4474225" cy="4061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8" name="Google Shape;158;p28"/>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3">
            <a:alphaModFix/>
          </a:blip>
          <a:stretch>
            <a:fillRect/>
          </a:stretch>
        </p:blipFill>
        <p:spPr>
          <a:xfrm>
            <a:off x="670900" y="1090200"/>
            <a:ext cx="6803656" cy="381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8600" y="22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65" name="Google Shape;165;p29"/>
          <p:cNvSpPr txBox="1">
            <a:spLocks noGrp="1"/>
          </p:cNvSpPr>
          <p:nvPr>
            <p:ph type="body" idx="1"/>
          </p:nvPr>
        </p:nvSpPr>
        <p:spPr>
          <a:xfrm>
            <a:off x="173525" y="941950"/>
            <a:ext cx="8658900" cy="4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6" name="Google Shape;166;p29"/>
          <p:cNvPicPr preferRelativeResize="0"/>
          <p:nvPr/>
        </p:nvPicPr>
        <p:blipFill>
          <a:blip r:embed="rId3">
            <a:alphaModFix/>
          </a:blip>
          <a:stretch>
            <a:fillRect/>
          </a:stretch>
        </p:blipFill>
        <p:spPr>
          <a:xfrm>
            <a:off x="0" y="746450"/>
            <a:ext cx="8033299" cy="4397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23100" y="172375"/>
            <a:ext cx="824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950" b="1">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lang="en-GB" sz="1950" b="1">
                <a:highlight>
                  <a:srgbClr val="FFFFFF"/>
                </a:highlight>
                <a:latin typeface="Montserrat"/>
                <a:ea typeface="Montserrat"/>
                <a:cs typeface="Montserrat"/>
                <a:sym typeface="Montserrat"/>
              </a:rPr>
              <a:t>KNN Imputer for missing value)</a:t>
            </a:r>
            <a:endParaRPr sz="1950" b="1">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72" name="Google Shape;172;p30"/>
          <p:cNvSpPr txBox="1">
            <a:spLocks noGrp="1"/>
          </p:cNvSpPr>
          <p:nvPr>
            <p:ph type="body" idx="1"/>
          </p:nvPr>
        </p:nvSpPr>
        <p:spPr>
          <a:xfrm>
            <a:off x="136325" y="867575"/>
            <a:ext cx="8898900" cy="4275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p:txBody>
      </p:sp>
      <p:pic>
        <p:nvPicPr>
          <p:cNvPr id="173" name="Google Shape;173;p30"/>
          <p:cNvPicPr preferRelativeResize="0"/>
          <p:nvPr/>
        </p:nvPicPr>
        <p:blipFill>
          <a:blip r:embed="rId3">
            <a:alphaModFix/>
          </a:blip>
          <a:stretch>
            <a:fillRect/>
          </a:stretch>
        </p:blipFill>
        <p:spPr>
          <a:xfrm>
            <a:off x="5502925" y="867575"/>
            <a:ext cx="3363000" cy="396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Preparing dataset for modeling </a:t>
            </a:r>
            <a:endParaRPr sz="3600" b="1">
              <a:latin typeface="Montserrat"/>
              <a:ea typeface="Montserrat"/>
              <a:cs typeface="Montserrat"/>
              <a:sym typeface="Montserrat"/>
            </a:endParaRPr>
          </a:p>
        </p:txBody>
      </p:sp>
      <p:sp>
        <p:nvSpPr>
          <p:cNvPr id="179" name="Google Shape;179;p31"/>
          <p:cNvSpPr txBox="1">
            <a:spLocks noGrp="1"/>
          </p:cNvSpPr>
          <p:nvPr>
            <p:ph type="body" idx="1"/>
          </p:nvPr>
        </p:nvSpPr>
        <p:spPr>
          <a:xfrm>
            <a:off x="212550" y="720275"/>
            <a:ext cx="4283700" cy="40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80" name="Google Shape;180;p31"/>
          <p:cNvPicPr preferRelativeResize="0"/>
          <p:nvPr/>
        </p:nvPicPr>
        <p:blipFill>
          <a:blip r:embed="rId3">
            <a:alphaModFix/>
          </a:blip>
          <a:stretch>
            <a:fillRect/>
          </a:stretch>
        </p:blipFill>
        <p:spPr>
          <a:xfrm>
            <a:off x="137050" y="1165025"/>
            <a:ext cx="4557425" cy="3836101"/>
          </a:xfrm>
          <a:prstGeom prst="rect">
            <a:avLst/>
          </a:prstGeom>
          <a:noFill/>
          <a:ln>
            <a:noFill/>
          </a:ln>
        </p:spPr>
      </p:pic>
      <p:sp>
        <p:nvSpPr>
          <p:cNvPr id="181" name="Google Shape;181;p31"/>
          <p:cNvSpPr txBox="1"/>
          <p:nvPr/>
        </p:nvSpPr>
        <p:spPr>
          <a:xfrm>
            <a:off x="4908025" y="789300"/>
            <a:ext cx="3726000" cy="3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Task</a:t>
            </a:r>
            <a:r>
              <a:rPr lang="en-GB" b="1">
                <a:solidFill>
                  <a:schemeClr val="lt1"/>
                </a:solidFill>
                <a:highlight>
                  <a:srgbClr val="FFFFFF"/>
                </a:highlight>
                <a:latin typeface="Montserrat"/>
                <a:ea typeface="Montserrat"/>
                <a:cs typeface="Montserrat"/>
                <a:sym typeface="Montserrat"/>
              </a:rPr>
              <a:t>:-</a:t>
            </a:r>
            <a:r>
              <a:rPr lang="en-GB" sz="1500" b="1">
                <a:solidFill>
                  <a:schemeClr val="lt1"/>
                </a:solidFill>
                <a:highlight>
                  <a:srgbClr val="FFFFFF"/>
                </a:highlight>
                <a:latin typeface="Montserrat"/>
                <a:ea typeface="Montserrat"/>
                <a:cs typeface="Montserrat"/>
                <a:sym typeface="Montserrat"/>
              </a:rPr>
              <a:t>Binary Classification</a:t>
            </a:r>
            <a:endParaRPr sz="15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Train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(31516, 33)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Test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(10506, 33)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Response</a:t>
            </a:r>
            <a:r>
              <a:rPr lang="en-GB" sz="1500" b="1">
                <a:latin typeface="Montserrat"/>
                <a:ea typeface="Montserrat"/>
                <a:cs typeface="Montserrat"/>
                <a:sym typeface="Montserrat"/>
              </a:rPr>
              <a:t>:- </a:t>
            </a:r>
            <a:r>
              <a:rPr lang="en-GB">
                <a:solidFill>
                  <a:schemeClr val="lt1"/>
                </a:solidFill>
                <a:latin typeface="Montserrat"/>
                <a:ea typeface="Montserrat"/>
                <a:cs typeface="Montserrat"/>
                <a:sym typeface="Montserrat"/>
              </a:rPr>
              <a:t> </a:t>
            </a:r>
            <a:r>
              <a:rPr lang="en-GB" b="1">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Defining problem statement </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EDA</a:t>
            </a:r>
            <a:r>
              <a:rPr lang="en-GB" sz="2000" i="0" strike="noStrike" cap="none" dirty="0">
                <a:solidFill>
                  <a:schemeClr val="lt1"/>
                </a:solidFill>
                <a:latin typeface="Montserrat SemiBold"/>
                <a:ea typeface="Montserrat SemiBold"/>
                <a:cs typeface="Montserrat SemiBold"/>
                <a:sym typeface="Montserrat SemiBold"/>
              </a:rPr>
              <a:t> and feature </a:t>
            </a:r>
            <a:r>
              <a:rPr lang="en-GB" sz="2000" dirty="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a:t>
            </a:r>
            <a:r>
              <a:rPr lang="en-GB" sz="2000" i="0" u="none" strike="noStrike" cap="none" dirty="0">
                <a:solidFill>
                  <a:schemeClr val="lt1"/>
                </a:solidFill>
                <a:latin typeface="Montserrat SemiBold"/>
                <a:ea typeface="Montserrat SemiBold"/>
                <a:cs typeface="Montserrat SemiBold"/>
                <a:sym typeface="Montserrat SemiBold"/>
              </a:rPr>
              <a:t>Preparing dataset for </a:t>
            </a:r>
            <a:r>
              <a:rPr lang="en-GB" sz="2000" i="0" u="none" strike="noStrike" cap="none" dirty="0" err="1">
                <a:solidFill>
                  <a:schemeClr val="lt1"/>
                </a:solidFill>
                <a:latin typeface="Montserrat SemiBold"/>
                <a:ea typeface="Montserrat SemiBold"/>
                <a:cs typeface="Montserrat SemiBold"/>
                <a:sym typeface="Montserrat SemiBold"/>
              </a:rPr>
              <a:t>modeling</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dirty="0">
                <a:solidFill>
                  <a:schemeClr val="lt1"/>
                </a:solidFill>
                <a:latin typeface="Montserrat SemiBold"/>
                <a:ea typeface="Montserrat SemiBold"/>
                <a:cs typeface="Montserrat SemiBold"/>
                <a:sym typeface="Montserrat SemiBold"/>
              </a:rPr>
              <a:t>  Applying Model</a:t>
            </a:r>
            <a:r>
              <a:rPr lang="en-GB" sz="2000" i="0" u="none" strike="noStrike" cap="none" dirty="0">
                <a:solidFill>
                  <a:schemeClr val="lt1"/>
                </a:solidFill>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marL="228600" marR="0" lvl="0" indent="-247650" algn="l" rtl="0">
              <a:lnSpc>
                <a:spcPct val="100000"/>
              </a:lnSpc>
              <a:spcBef>
                <a:spcPts val="0"/>
              </a:spcBef>
              <a:spcAft>
                <a:spcPts val="0"/>
              </a:spcAft>
              <a:buClr>
                <a:schemeClr val="lt1"/>
              </a:buClr>
              <a:buSzPts val="2300"/>
              <a:buFont typeface="Montserrat Medium"/>
              <a:buAutoNum type="arabicPeriod"/>
            </a:pPr>
            <a:r>
              <a:rPr lang="en-GB" sz="2000" dirty="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14"/>
          <p:cNvPicPr preferRelativeResize="0"/>
          <p:nvPr/>
        </p:nvPicPr>
        <p:blipFill>
          <a:blip r:embed="rId3">
            <a:alphaModFix/>
          </a:blip>
          <a:stretch>
            <a:fillRect/>
          </a:stretch>
        </p:blipFill>
        <p:spPr>
          <a:xfrm>
            <a:off x="5010975" y="1199038"/>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a:latin typeface="Montserrat SemiBold"/>
                <a:ea typeface="Montserrat SemiBold"/>
                <a:cs typeface="Montserrat SemiBold"/>
                <a:sym typeface="Montserrat SemiBold"/>
              </a:rPr>
              <a:t>Applying Model</a:t>
            </a:r>
            <a:r>
              <a:rPr lang="en-GB" sz="2000">
                <a:solidFill>
                  <a:schemeClr val="lt1"/>
                </a:solidFill>
                <a:latin typeface="Montserrat SemiBold"/>
                <a:ea typeface="Montserrat SemiBold"/>
                <a:cs typeface="Montserrat SemiBold"/>
                <a:sym typeface="Montserrat SemiBold"/>
              </a:rPr>
              <a:t> </a:t>
            </a:r>
            <a:r>
              <a:rPr lang="en-GB" sz="1900" b="1">
                <a:latin typeface="Montserrat"/>
                <a:ea typeface="Montserrat"/>
                <a:cs typeface="Montserrat"/>
                <a:sym typeface="Montserrat"/>
              </a:rPr>
              <a:t>(Baseline Model)</a:t>
            </a:r>
            <a:endParaRPr sz="1900"/>
          </a:p>
        </p:txBody>
      </p:sp>
      <p:sp>
        <p:nvSpPr>
          <p:cNvPr id="187" name="Google Shape;187;p32"/>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8" name="Google Shape;188;p32"/>
          <p:cNvPicPr preferRelativeResize="0"/>
          <p:nvPr/>
        </p:nvPicPr>
        <p:blipFill>
          <a:blip r:embed="rId3">
            <a:alphaModFix/>
          </a:blip>
          <a:stretch>
            <a:fillRect/>
          </a:stretch>
        </p:blipFill>
        <p:spPr>
          <a:xfrm>
            <a:off x="1064488" y="1082600"/>
            <a:ext cx="6717526" cy="38006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(SMOTE)</a:t>
            </a:r>
            <a:endParaRPr sz="1900"/>
          </a:p>
        </p:txBody>
      </p:sp>
      <p:sp>
        <p:nvSpPr>
          <p:cNvPr id="194" name="Google Shape;194;p33"/>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3"/>
          <p:cNvPicPr preferRelativeResize="0"/>
          <p:nvPr/>
        </p:nvPicPr>
        <p:blipFill>
          <a:blip r:embed="rId3">
            <a:alphaModFix/>
          </a:blip>
          <a:stretch>
            <a:fillRect/>
          </a:stretch>
        </p:blipFill>
        <p:spPr>
          <a:xfrm>
            <a:off x="279550" y="1495525"/>
            <a:ext cx="8617875" cy="2515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(Classification Matrix)</a:t>
            </a:r>
            <a:endParaRPr sz="1900"/>
          </a:p>
        </p:txBody>
      </p:sp>
      <p:sp>
        <p:nvSpPr>
          <p:cNvPr id="201" name="Google Shape;201;p34"/>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2" name="Google Shape;202;p34"/>
          <p:cNvPicPr preferRelativeResize="0"/>
          <p:nvPr/>
        </p:nvPicPr>
        <p:blipFill>
          <a:blip r:embed="rId3">
            <a:alphaModFix/>
          </a:blip>
          <a:stretch>
            <a:fillRect/>
          </a:stretch>
        </p:blipFill>
        <p:spPr>
          <a:xfrm>
            <a:off x="432750" y="1439625"/>
            <a:ext cx="3816225" cy="3352826"/>
          </a:xfrm>
          <a:prstGeom prst="rect">
            <a:avLst/>
          </a:prstGeom>
          <a:noFill/>
          <a:ln w="9525" cap="flat" cmpd="sng">
            <a:solidFill>
              <a:schemeClr val="dk1"/>
            </a:solidFill>
            <a:prstDash val="solid"/>
            <a:round/>
            <a:headEnd type="none" w="sm" len="sm"/>
            <a:tailEnd type="none" w="sm" len="sm"/>
          </a:ln>
        </p:spPr>
      </p:pic>
      <p:pic>
        <p:nvPicPr>
          <p:cNvPr id="203" name="Google Shape;203;p34"/>
          <p:cNvPicPr preferRelativeResize="0"/>
          <p:nvPr/>
        </p:nvPicPr>
        <p:blipFill>
          <a:blip r:embed="rId4">
            <a:alphaModFix/>
          </a:blip>
          <a:stretch>
            <a:fillRect/>
          </a:stretch>
        </p:blipFill>
        <p:spPr>
          <a:xfrm>
            <a:off x="4515575" y="1439625"/>
            <a:ext cx="4167976" cy="3352825"/>
          </a:xfrm>
          <a:prstGeom prst="rect">
            <a:avLst/>
          </a:prstGeom>
          <a:noFill/>
          <a:ln w="9525" cap="flat" cmpd="sng">
            <a:solidFill>
              <a:schemeClr val="dk1"/>
            </a:solidFill>
            <a:prstDash val="solid"/>
            <a:round/>
            <a:headEnd type="none" w="sm" len="sm"/>
            <a:tailEnd type="none" w="sm" len="sm"/>
          </a:ln>
        </p:spPr>
      </p:pic>
      <p:sp>
        <p:nvSpPr>
          <p:cNvPr id="204" name="Google Shape;204;p34"/>
          <p:cNvSpPr txBox="1"/>
          <p:nvPr/>
        </p:nvSpPr>
        <p:spPr>
          <a:xfrm>
            <a:off x="1523475" y="92197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Test Data</a:t>
            </a:r>
            <a:endParaRPr sz="1700" b="1">
              <a:solidFill>
                <a:schemeClr val="lt1"/>
              </a:solidFill>
              <a:latin typeface="Montserrat"/>
              <a:ea typeface="Montserrat"/>
              <a:cs typeface="Montserrat"/>
              <a:sym typeface="Montserrat"/>
            </a:endParaRPr>
          </a:p>
        </p:txBody>
      </p:sp>
      <p:sp>
        <p:nvSpPr>
          <p:cNvPr id="205" name="Google Shape;205;p34"/>
          <p:cNvSpPr txBox="1"/>
          <p:nvPr/>
        </p:nvSpPr>
        <p:spPr>
          <a:xfrm>
            <a:off x="5893663" y="99052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Train Data</a:t>
            </a:r>
            <a:endParaRPr sz="1700"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1" name="Google Shape;211;p35"/>
          <p:cNvSpPr txBox="1">
            <a:spLocks noGrp="1"/>
          </p:cNvSpPr>
          <p:nvPr>
            <p:ph type="body" idx="1"/>
          </p:nvPr>
        </p:nvSpPr>
        <p:spPr>
          <a:xfrm>
            <a:off x="311700" y="979125"/>
            <a:ext cx="48876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1</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As seen in the table above, Logistic Regression is not giving great results,Decision Trees are had bit better than Logistic Regression,but having lesser recall value on test data.</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2</a:t>
            </a:r>
            <a:r>
              <a:rPr lang="en-GB" sz="1600">
                <a:solidFill>
                  <a:schemeClr val="dk1"/>
                </a:solidFill>
              </a:rPr>
              <a:t>:</a:t>
            </a:r>
            <a:r>
              <a:rPr lang="en-GB" sz="1600">
                <a:solidFill>
                  <a:schemeClr val="lt1"/>
                </a:solidFill>
                <a:latin typeface="Montserrat"/>
                <a:ea typeface="Montserrat"/>
                <a:cs typeface="Montserrat"/>
                <a:sym typeface="Montserrat"/>
              </a:rPr>
              <a:t>GB Classifier &amp; XBG Classifier  have performed equally good in terms of recall  Score and Test accuracy.</a:t>
            </a:r>
            <a:endParaRPr sz="1600">
              <a:solidFill>
                <a:schemeClr val="lt1"/>
              </a:solidFill>
              <a:latin typeface="Montserrat"/>
              <a:ea typeface="Montserrat"/>
              <a:cs typeface="Montserrat"/>
              <a:sym typeface="Montserrat"/>
            </a:endParaRPr>
          </a:p>
        </p:txBody>
      </p:sp>
      <p:pic>
        <p:nvPicPr>
          <p:cNvPr id="212" name="Google Shape;212;p35"/>
          <p:cNvPicPr preferRelativeResize="0"/>
          <p:nvPr/>
        </p:nvPicPr>
        <p:blipFill>
          <a:blip r:embed="rId3">
            <a:alphaModFix/>
          </a:blip>
          <a:stretch>
            <a:fillRect/>
          </a:stretch>
        </p:blipFill>
        <p:spPr>
          <a:xfrm>
            <a:off x="5269300" y="1466437"/>
            <a:ext cx="3540600" cy="290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8" name="Google Shape;218;p36"/>
          <p:cNvSpPr txBox="1">
            <a:spLocks noGrp="1"/>
          </p:cNvSpPr>
          <p:nvPr>
            <p:ph type="body" idx="1"/>
          </p:nvPr>
        </p:nvSpPr>
        <p:spPr>
          <a:xfrm>
            <a:off x="311700" y="1152475"/>
            <a:ext cx="43707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3</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From the above observation we have come to the conclusion that we would choose our model from RF Classifier </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lt1"/>
                </a:solidFill>
                <a:latin typeface="Montserrat"/>
                <a:ea typeface="Montserrat"/>
                <a:cs typeface="Montserrat"/>
                <a:sym typeface="Montserrat"/>
              </a:rPr>
              <a:t>or XGB Classifier. </a:t>
            </a:r>
            <a:endParaRPr>
              <a:solidFill>
                <a:schemeClr val="lt1"/>
              </a:solidFill>
            </a:endParaRPr>
          </a:p>
        </p:txBody>
      </p:sp>
      <p:pic>
        <p:nvPicPr>
          <p:cNvPr id="219" name="Google Shape;219;p36"/>
          <p:cNvPicPr preferRelativeResize="0"/>
          <p:nvPr/>
        </p:nvPicPr>
        <p:blipFill>
          <a:blip r:embed="rId3">
            <a:alphaModFix/>
          </a:blip>
          <a:stretch>
            <a:fillRect/>
          </a:stretch>
        </p:blipFill>
        <p:spPr>
          <a:xfrm>
            <a:off x="5101475" y="1347925"/>
            <a:ext cx="3452400" cy="2691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1340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225" name="Google Shape;225;p37"/>
          <p:cNvSpPr txBox="1">
            <a:spLocks noGrp="1"/>
          </p:cNvSpPr>
          <p:nvPr>
            <p:ph type="body" idx="1"/>
          </p:nvPr>
        </p:nvSpPr>
        <p:spPr>
          <a:xfrm>
            <a:off x="311700" y="892375"/>
            <a:ext cx="8520600" cy="40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Random Forest Classifier for our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prediction and the best hyperparameters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obtained are as below.</a:t>
            </a:r>
            <a:endParaRPr sz="145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criterion='gini'</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max_depth=25</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max_features='auto',</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max_leaf_nodes=None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max_samples=None,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min_impurity_decrease=0.0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min_impurity_split=None,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min_samples_leaf=2</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min_samples_split=10,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min_weight_fraction_leaf=0.0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n_estimators=800</a:t>
            </a:r>
            <a:endParaRPr sz="2050">
              <a:solidFill>
                <a:schemeClr val="lt1"/>
              </a:solidFill>
              <a:highlight>
                <a:srgbClr val="FFFFFF"/>
              </a:highlight>
              <a:latin typeface="Montserrat Medium"/>
              <a:ea typeface="Montserrat Medium"/>
              <a:cs typeface="Montserrat Medium"/>
              <a:sym typeface="Montserrat Medium"/>
            </a:endParaRPr>
          </a:p>
        </p:txBody>
      </p:sp>
      <p:pic>
        <p:nvPicPr>
          <p:cNvPr id="226" name="Google Shape;226;p37"/>
          <p:cNvPicPr preferRelativeResize="0"/>
          <p:nvPr/>
        </p:nvPicPr>
        <p:blipFill>
          <a:blip r:embed="rId3">
            <a:alphaModFix/>
          </a:blip>
          <a:stretch>
            <a:fillRect/>
          </a:stretch>
        </p:blipFill>
        <p:spPr>
          <a:xfrm>
            <a:off x="5857800" y="833475"/>
            <a:ext cx="2974500" cy="392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32" name="Google Shape;232;p38"/>
          <p:cNvSpPr txBox="1">
            <a:spLocks noGrp="1"/>
          </p:cNvSpPr>
          <p:nvPr>
            <p:ph type="body" idx="1"/>
          </p:nvPr>
        </p:nvSpPr>
        <p:spPr>
          <a:xfrm>
            <a:off x="395550" y="931538"/>
            <a:ext cx="5754300" cy="4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dk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colsample_bylevel=1,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colsample_bynode=1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colsample_bytree=0.9,eta=0.3,gamma=0,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learning_rate=0.1, max_delta_step=0, max_depth=5,</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objective='binary:logistic'</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p38"/>
          <p:cNvPicPr preferRelativeResize="0"/>
          <p:nvPr/>
        </p:nvPicPr>
        <p:blipFill>
          <a:blip r:embed="rId3">
            <a:alphaModFix/>
          </a:blip>
          <a:stretch>
            <a:fillRect/>
          </a:stretch>
        </p:blipFill>
        <p:spPr>
          <a:xfrm>
            <a:off x="6275675" y="1124975"/>
            <a:ext cx="2630725" cy="3303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700" b="1">
                <a:latin typeface="Montserrat"/>
                <a:ea typeface="Montserrat"/>
                <a:cs typeface="Montserrat"/>
                <a:sym typeface="Montserrat"/>
              </a:rPr>
              <a:t>(Hyperparameter tuned)</a:t>
            </a:r>
            <a:endParaRPr sz="1700"/>
          </a:p>
        </p:txBody>
      </p:sp>
      <p:sp>
        <p:nvSpPr>
          <p:cNvPr id="239" name="Google Shape;239;p39"/>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240" name="Google Shape;240;p39"/>
          <p:cNvPicPr preferRelativeResize="0"/>
          <p:nvPr/>
        </p:nvPicPr>
        <p:blipFill>
          <a:blip r:embed="rId3">
            <a:alphaModFix/>
          </a:blip>
          <a:stretch>
            <a:fillRect/>
          </a:stretch>
        </p:blipFill>
        <p:spPr>
          <a:xfrm>
            <a:off x="676350" y="982125"/>
            <a:ext cx="4321675" cy="1816650"/>
          </a:xfrm>
          <a:prstGeom prst="rect">
            <a:avLst/>
          </a:prstGeom>
          <a:noFill/>
          <a:ln w="9525" cap="flat" cmpd="sng">
            <a:solidFill>
              <a:schemeClr val="dk1"/>
            </a:solidFill>
            <a:prstDash val="solid"/>
            <a:round/>
            <a:headEnd type="none" w="sm" len="sm"/>
            <a:tailEnd type="none" w="sm" len="sm"/>
          </a:ln>
        </p:spPr>
      </p:pic>
      <p:pic>
        <p:nvPicPr>
          <p:cNvPr id="241" name="Google Shape;241;p39"/>
          <p:cNvPicPr preferRelativeResize="0"/>
          <p:nvPr/>
        </p:nvPicPr>
        <p:blipFill>
          <a:blip r:embed="rId4">
            <a:alphaModFix/>
          </a:blip>
          <a:stretch>
            <a:fillRect/>
          </a:stretch>
        </p:blipFill>
        <p:spPr>
          <a:xfrm>
            <a:off x="3528175" y="2989675"/>
            <a:ext cx="4788075" cy="1816650"/>
          </a:xfrm>
          <a:prstGeom prst="rect">
            <a:avLst/>
          </a:prstGeom>
          <a:noFill/>
          <a:ln w="9525" cap="flat" cmpd="sng">
            <a:solidFill>
              <a:schemeClr val="dk1"/>
            </a:solidFill>
            <a:prstDash val="solid"/>
            <a:round/>
            <a:headEnd type="none" w="sm" len="sm"/>
            <a:tailEnd type="none" w="sm" len="sm"/>
          </a:ln>
        </p:spPr>
      </p:pic>
      <p:sp>
        <p:nvSpPr>
          <p:cNvPr id="242" name="Google Shape;242;p39"/>
          <p:cNvSpPr txBox="1"/>
          <p:nvPr/>
        </p:nvSpPr>
        <p:spPr>
          <a:xfrm>
            <a:off x="6429400" y="1375925"/>
            <a:ext cx="2166300" cy="6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sz="1800" b="1">
              <a:solidFill>
                <a:schemeClr val="lt1"/>
              </a:solidFill>
              <a:latin typeface="Montserrat"/>
              <a:ea typeface="Montserrat"/>
              <a:cs typeface="Montserrat"/>
              <a:sym typeface="Montserrat"/>
            </a:endParaRPr>
          </a:p>
        </p:txBody>
      </p:sp>
      <p:sp>
        <p:nvSpPr>
          <p:cNvPr id="243" name="Google Shape;243;p39"/>
          <p:cNvSpPr/>
          <p:nvPr/>
        </p:nvSpPr>
        <p:spPr>
          <a:xfrm>
            <a:off x="5126676" y="1243925"/>
            <a:ext cx="1042800" cy="8931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txBox="1"/>
          <p:nvPr/>
        </p:nvSpPr>
        <p:spPr>
          <a:xfrm>
            <a:off x="615000" y="3466388"/>
            <a:ext cx="1677300" cy="7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Classifier</a:t>
            </a:r>
            <a:endParaRPr sz="1800" b="1">
              <a:solidFill>
                <a:schemeClr val="lt1"/>
              </a:solidFill>
              <a:latin typeface="Montserrat"/>
              <a:ea typeface="Montserrat"/>
              <a:cs typeface="Montserrat"/>
              <a:sym typeface="Montserrat"/>
            </a:endParaRPr>
          </a:p>
        </p:txBody>
      </p:sp>
      <p:sp>
        <p:nvSpPr>
          <p:cNvPr id="245" name="Google Shape;245;p39"/>
          <p:cNvSpPr/>
          <p:nvPr/>
        </p:nvSpPr>
        <p:spPr>
          <a:xfrm>
            <a:off x="2124575" y="3397250"/>
            <a:ext cx="1160100" cy="893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800" b="1">
                <a:highlight>
                  <a:srgbClr val="FFFFFF"/>
                </a:highlight>
                <a:latin typeface="Montserrat"/>
                <a:ea typeface="Montserrat"/>
                <a:cs typeface="Montserrat"/>
                <a:sym typeface="Montserrat"/>
              </a:rPr>
              <a:t>Feature Importance</a:t>
            </a:r>
            <a:r>
              <a:rPr lang="en-GB" sz="1900" b="1">
                <a:latin typeface="Montserrat"/>
                <a:ea typeface="Montserrat"/>
                <a:cs typeface="Montserrat"/>
                <a:sym typeface="Montserrat"/>
              </a:rPr>
              <a:t>)</a:t>
            </a:r>
            <a:endParaRPr sz="1900"/>
          </a:p>
        </p:txBody>
      </p:sp>
      <p:sp>
        <p:nvSpPr>
          <p:cNvPr id="251" name="Google Shape;251;p40"/>
          <p:cNvSpPr txBox="1">
            <a:spLocks noGrp="1"/>
          </p:cNvSpPr>
          <p:nvPr>
            <p:ph type="body" idx="1"/>
          </p:nvPr>
        </p:nvSpPr>
        <p:spPr>
          <a:xfrm>
            <a:off x="255300" y="780950"/>
            <a:ext cx="8633400" cy="44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52" name="Google Shape;252;p40"/>
          <p:cNvPicPr preferRelativeResize="0"/>
          <p:nvPr/>
        </p:nvPicPr>
        <p:blipFill>
          <a:blip r:embed="rId3">
            <a:alphaModFix/>
          </a:blip>
          <a:stretch>
            <a:fillRect/>
          </a:stretch>
        </p:blipFill>
        <p:spPr>
          <a:xfrm>
            <a:off x="235475" y="866688"/>
            <a:ext cx="3970401" cy="3077900"/>
          </a:xfrm>
          <a:prstGeom prst="rect">
            <a:avLst/>
          </a:prstGeom>
          <a:noFill/>
          <a:ln>
            <a:noFill/>
          </a:ln>
        </p:spPr>
      </p:pic>
      <p:pic>
        <p:nvPicPr>
          <p:cNvPr id="253" name="Google Shape;253;p40"/>
          <p:cNvPicPr preferRelativeResize="0"/>
          <p:nvPr/>
        </p:nvPicPr>
        <p:blipFill>
          <a:blip r:embed="rId4">
            <a:alphaModFix/>
          </a:blip>
          <a:stretch>
            <a:fillRect/>
          </a:stretch>
        </p:blipFill>
        <p:spPr>
          <a:xfrm>
            <a:off x="4461825" y="888475"/>
            <a:ext cx="4232899" cy="2916474"/>
          </a:xfrm>
          <a:prstGeom prst="rect">
            <a:avLst/>
          </a:prstGeom>
          <a:noFill/>
          <a:ln>
            <a:noFill/>
          </a:ln>
        </p:spPr>
      </p:pic>
      <p:sp>
        <p:nvSpPr>
          <p:cNvPr id="254" name="Google Shape;254;p40"/>
          <p:cNvSpPr txBox="1"/>
          <p:nvPr/>
        </p:nvSpPr>
        <p:spPr>
          <a:xfrm>
            <a:off x="347025" y="4499150"/>
            <a:ext cx="28755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endParaRPr/>
          </a:p>
        </p:txBody>
      </p:sp>
      <p:sp>
        <p:nvSpPr>
          <p:cNvPr id="255" name="Google Shape;255;p40"/>
          <p:cNvSpPr txBox="1"/>
          <p:nvPr/>
        </p:nvSpPr>
        <p:spPr>
          <a:xfrm>
            <a:off x="5304625" y="4499150"/>
            <a:ext cx="3272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a:p>
        </p:txBody>
      </p:sp>
      <p:sp>
        <p:nvSpPr>
          <p:cNvPr id="256" name="Google Shape;256;p40"/>
          <p:cNvSpPr/>
          <p:nvPr/>
        </p:nvSpPr>
        <p:spPr>
          <a:xfrm>
            <a:off x="1636000" y="3916500"/>
            <a:ext cx="421500" cy="5826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6729925" y="3804950"/>
            <a:ext cx="421500" cy="6444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txBox="1"/>
          <p:nvPr/>
        </p:nvSpPr>
        <p:spPr>
          <a:xfrm>
            <a:off x="2472725" y="3955950"/>
            <a:ext cx="3129300" cy="58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1750" b="1">
                <a:solidFill>
                  <a:schemeClr val="lt1"/>
                </a:solidFill>
                <a:highlight>
                  <a:srgbClr val="FFFFFF"/>
                </a:highlight>
                <a:latin typeface="Montserrat"/>
                <a:ea typeface="Montserrat"/>
                <a:cs typeface="Montserrat"/>
                <a:sym typeface="Montserrat"/>
              </a:rPr>
              <a:t>    </a:t>
            </a:r>
            <a:r>
              <a:rPr lang="en-GB" sz="1750" b="1">
                <a:solidFill>
                  <a:schemeClr val="dk1"/>
                </a:solidFill>
                <a:highlight>
                  <a:srgbClr val="FFFFFF"/>
                </a:highlight>
                <a:latin typeface="Montserrat"/>
                <a:ea typeface="Montserrat"/>
                <a:cs typeface="Montserrat"/>
                <a:sym typeface="Montserrat"/>
              </a:rPr>
              <a:t> </a:t>
            </a:r>
            <a:endParaRPr sz="1800" b="1">
              <a:solidFill>
                <a:schemeClr val="dk1"/>
              </a:solidFill>
              <a:highlight>
                <a:srgbClr val="FFFFFF"/>
              </a:highlight>
              <a:latin typeface="Montserrat"/>
              <a:ea typeface="Montserrat"/>
              <a:cs typeface="Montserrat"/>
              <a:sym typeface="Montserrat"/>
            </a:endParaRPr>
          </a:p>
          <a:p>
            <a:pPr marL="0" lvl="0" indent="0" algn="l" rtl="0">
              <a:spcBef>
                <a:spcPts val="9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264" name="Google Shape;264;p41"/>
          <p:cNvSpPr txBox="1">
            <a:spLocks noGrp="1"/>
          </p:cNvSpPr>
          <p:nvPr>
            <p:ph type="body" idx="1"/>
          </p:nvPr>
        </p:nvSpPr>
        <p:spPr>
          <a:xfrm>
            <a:off x="123950" y="1017725"/>
            <a:ext cx="8708400" cy="412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lt1"/>
                </a:solidFill>
                <a:latin typeface="Montserrat"/>
                <a:ea typeface="Montserrat"/>
                <a:cs typeface="Montserrat"/>
                <a:sym typeface="Montserrat"/>
              </a:rPr>
              <a:t>Random Forest Classifier</a:t>
            </a:r>
            <a:endParaRPr/>
          </a:p>
        </p:txBody>
      </p:sp>
      <p:pic>
        <p:nvPicPr>
          <p:cNvPr id="265" name="Google Shape;265;p41"/>
          <p:cNvPicPr preferRelativeResize="0"/>
          <p:nvPr/>
        </p:nvPicPr>
        <p:blipFill>
          <a:blip r:embed="rId3">
            <a:alphaModFix/>
          </a:blip>
          <a:stretch>
            <a:fillRect/>
          </a:stretch>
        </p:blipFill>
        <p:spPr>
          <a:xfrm>
            <a:off x="223098" y="929961"/>
            <a:ext cx="4040425" cy="2754450"/>
          </a:xfrm>
          <a:prstGeom prst="rect">
            <a:avLst/>
          </a:prstGeom>
          <a:noFill/>
          <a:ln>
            <a:noFill/>
          </a:ln>
        </p:spPr>
      </p:pic>
      <p:sp>
        <p:nvSpPr>
          <p:cNvPr id="266" name="Google Shape;266;p41"/>
          <p:cNvSpPr txBox="1"/>
          <p:nvPr/>
        </p:nvSpPr>
        <p:spPr>
          <a:xfrm>
            <a:off x="2026500" y="4619450"/>
            <a:ext cx="42075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r>
              <a:rPr lang="en-GB" sz="1300" b="1">
                <a:solidFill>
                  <a:schemeClr val="lt1"/>
                </a:solidFill>
                <a:latin typeface="Montserrat"/>
                <a:ea typeface="Montserrat"/>
                <a:cs typeface="Montserrat"/>
                <a:sym typeface="Montserrat"/>
              </a:rPr>
              <a:t>(scale_pos_weight</a:t>
            </a:r>
            <a:r>
              <a:rPr lang="en-GB" sz="1600" b="1">
                <a:solidFill>
                  <a:schemeClr val="lt1"/>
                </a:solidFill>
                <a:latin typeface="Montserrat"/>
                <a:ea typeface="Montserrat"/>
                <a:cs typeface="Montserrat"/>
                <a:sym typeface="Montserrat"/>
              </a:rPr>
              <a:t>)</a:t>
            </a:r>
            <a:endParaRPr sz="1500" b="1">
              <a:solidFill>
                <a:schemeClr val="lt1"/>
              </a:solidFill>
              <a:highlight>
                <a:schemeClr val="lt1"/>
              </a:highlight>
              <a:latin typeface="Montserrat"/>
              <a:ea typeface="Montserrat"/>
              <a:cs typeface="Montserrat"/>
              <a:sym typeface="Montserrat"/>
            </a:endParaRPr>
          </a:p>
        </p:txBody>
      </p:sp>
      <p:sp>
        <p:nvSpPr>
          <p:cNvPr id="267" name="Google Shape;267;p41"/>
          <p:cNvSpPr/>
          <p:nvPr/>
        </p:nvSpPr>
        <p:spPr>
          <a:xfrm>
            <a:off x="2921875" y="3804825"/>
            <a:ext cx="421500" cy="6942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txBox="1"/>
          <p:nvPr/>
        </p:nvSpPr>
        <p:spPr>
          <a:xfrm>
            <a:off x="3154900" y="3865575"/>
            <a:ext cx="3037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GB" sz="1800" b="1">
                <a:solidFill>
                  <a:schemeClr val="lt1"/>
                </a:solidFill>
                <a:highlight>
                  <a:srgbClr val="FFFFFF"/>
                </a:highlight>
                <a:latin typeface="Montserrat"/>
                <a:ea typeface="Montserrat"/>
                <a:cs typeface="Montserrat"/>
                <a:sym typeface="Montserrat"/>
              </a:rPr>
              <a:t>    </a:t>
            </a:r>
            <a:r>
              <a:rPr lang="en-GB" sz="1800" b="1">
                <a:solidFill>
                  <a:schemeClr val="dk1"/>
                </a:solidFill>
                <a:highlight>
                  <a:srgbClr val="FFFFFF"/>
                </a:highlight>
                <a:latin typeface="Montserrat"/>
                <a:ea typeface="Montserrat"/>
                <a:cs typeface="Montserrat"/>
                <a:sym typeface="Montserrat"/>
              </a:rPr>
              <a:t>Precision vs Recall</a:t>
            </a:r>
            <a:endParaRPr sz="1800" b="1">
              <a:solidFill>
                <a:schemeClr val="dk1"/>
              </a:solidFill>
              <a:highlight>
                <a:srgbClr val="FFFFFF"/>
              </a:highlight>
              <a:latin typeface="Montserrat"/>
              <a:ea typeface="Montserrat"/>
              <a:cs typeface="Montserrat"/>
              <a:sym typeface="Montserrat"/>
            </a:endParaRPr>
          </a:p>
          <a:p>
            <a:pPr marL="0" lvl="0" indent="0" algn="l" rtl="0">
              <a:spcBef>
                <a:spcPts val="7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244725" y="1138525"/>
            <a:ext cx="8520600" cy="386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project is to create a predictive model that identifies applicants who are relatively risky for a loan. In order to accomplish this, we organized the whole series into four parts as follows:</a:t>
            </a: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p:txBody>
      </p:sp>
      <p:pic>
        <p:nvPicPr>
          <p:cNvPr id="69" name="Google Shape;69;p15"/>
          <p:cNvPicPr preferRelativeResize="0"/>
          <p:nvPr/>
        </p:nvPicPr>
        <p:blipFill rotWithShape="1">
          <a:blip r:embed="rId3">
            <a:alphaModFix/>
          </a:blip>
          <a:srcRect t="-4340" b="4340"/>
          <a:stretch/>
        </p:blipFill>
        <p:spPr>
          <a:xfrm>
            <a:off x="657488" y="1138525"/>
            <a:ext cx="7695076" cy="2164375"/>
          </a:xfrm>
          <a:prstGeom prst="rect">
            <a:avLst/>
          </a:prstGeom>
          <a:noFill/>
          <a:ln>
            <a:noFill/>
          </a:ln>
        </p:spPr>
      </p:pic>
      <p:pic>
        <p:nvPicPr>
          <p:cNvPr id="70" name="Google Shape;70;p15"/>
          <p:cNvPicPr preferRelativeResize="0"/>
          <p:nvPr/>
        </p:nvPicPr>
        <p:blipFill rotWithShape="1">
          <a:blip r:embed="rId4">
            <a:alphaModFix/>
          </a:blip>
          <a:srcRect l="131240" t="-85110" r="-131240" b="85110"/>
          <a:stretch/>
        </p:blipFill>
        <p:spPr>
          <a:xfrm>
            <a:off x="4643600" y="92496"/>
            <a:ext cx="3352800" cy="885300"/>
          </a:xfrm>
          <a:prstGeom prst="rect">
            <a:avLst/>
          </a:prstGeom>
          <a:noFill/>
          <a:ln>
            <a:noFill/>
          </a:ln>
        </p:spPr>
      </p:pic>
      <p:pic>
        <p:nvPicPr>
          <p:cNvPr id="71" name="Google Shape;71;p15"/>
          <p:cNvPicPr preferRelativeResize="0"/>
          <p:nvPr/>
        </p:nvPicPr>
        <p:blipFill>
          <a:blip r:embed="rId5">
            <a:alphaModFix/>
          </a:blip>
          <a:stretch>
            <a:fillRect/>
          </a:stretch>
        </p:blipFill>
        <p:spPr>
          <a:xfrm>
            <a:off x="4804350" y="344925"/>
            <a:ext cx="2519550" cy="563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68600" y="232125"/>
            <a:ext cx="7997400" cy="734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850" b="1">
                <a:solidFill>
                  <a:srgbClr val="CC0000"/>
                </a:solidFill>
                <a:highlight>
                  <a:srgbClr val="FFFFFF"/>
                </a:highlight>
                <a:latin typeface="Montserrat"/>
                <a:ea typeface="Montserrat"/>
                <a:cs typeface="Montserrat"/>
                <a:sym typeface="Montserrat"/>
              </a:rPr>
              <a:t>Conclusion</a:t>
            </a:r>
            <a:endParaRPr sz="2850" b="1">
              <a:solidFill>
                <a:srgbClr val="CC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950" b="1">
              <a:solidFill>
                <a:srgbClr val="D5D5D5"/>
              </a:solidFill>
              <a:highlight>
                <a:srgbClr val="383838"/>
              </a:highlight>
              <a:latin typeface="Roboto"/>
              <a:ea typeface="Roboto"/>
              <a:cs typeface="Roboto"/>
              <a:sym typeface="Roboto"/>
            </a:endParaRPr>
          </a:p>
        </p:txBody>
      </p:sp>
      <p:sp>
        <p:nvSpPr>
          <p:cNvPr id="274" name="Google Shape;274;p42"/>
          <p:cNvSpPr txBox="1">
            <a:spLocks noGrp="1"/>
          </p:cNvSpPr>
          <p:nvPr>
            <p:ph type="body" idx="1"/>
          </p:nvPr>
        </p:nvSpPr>
        <p:spPr>
          <a:xfrm>
            <a:off x="311700" y="917150"/>
            <a:ext cx="8520600" cy="4150500"/>
          </a:xfrm>
          <a:prstGeom prst="rect">
            <a:avLst/>
          </a:prstGeom>
        </p:spPr>
        <p:txBody>
          <a:bodyPr spcFirstLastPara="1" wrap="square" lIns="91425" tIns="91425" rIns="91425" bIns="91425" anchor="t" anchorCtr="0">
            <a:noAutofit/>
          </a:bodyPr>
          <a:lstStyle/>
          <a:p>
            <a:pPr marL="457200" lvl="0" indent="-311150" algn="l" rtl="0">
              <a:spcBef>
                <a:spcPts val="60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The last_fico_range, grade, inq_last_6month features were found to be the most relevant for predicting loan default in. The current model tries to predict default biased data from credit analysts grade and assigned interest rate. . The XGB and Rf models provide substantial improvements on traditional credit screening. A recall score significantly and robustly above 90%, with AUC-ROC scores ≃74%. The features provided to the model in our study generalize to any lending activity and institution, beyond P2P lending. The present work could, therefore, be augmented in order to predict loan default risk without the need for human credit screening.</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Only the Random Forest., XGBoost, model is used, but there are many good ones out there even neural networks. The models can also be improved further by finer tunings on hyperparameter.</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In the bank loan behaviour prediction, for example, banks want to control the loss to a acceptable level, so they may use a relatively low threshold. This means more customers will be grouped as “potential bad customers” and their profiles will be checked carefully later by the credit risk management team. In this way, banks can detect the default behaviours in the earlier stage and conduct the corresponding actions to reduce the possible loss.</a:t>
            </a:r>
            <a:endParaRPr sz="13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5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Challenges</a:t>
            </a:r>
            <a:endParaRPr/>
          </a:p>
        </p:txBody>
      </p:sp>
      <p:sp>
        <p:nvSpPr>
          <p:cNvPr id="280" name="Google Shape;28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Huge chunk of data was to be handled keeping in mind not to miss anything which is even of little relevance.</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Feature selection was quite a challenge as our dataset had many futuristic features which had no relevance for initial detection of loan defaulter.</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Computation time.</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86" name="Google Shape;286;p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66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None/>
            </a:pPr>
            <a:r>
              <a:rPr lang="en-GB"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46725"/>
            <a:ext cx="799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b="1">
                <a:latin typeface="Montserrat"/>
                <a:ea typeface="Montserrat"/>
                <a:cs typeface="Montserrat"/>
                <a:sym typeface="Montserrat"/>
              </a:rPr>
              <a:t>Data Summary</a:t>
            </a:r>
            <a:endParaRPr/>
          </a:p>
        </p:txBody>
      </p:sp>
      <p:sp>
        <p:nvSpPr>
          <p:cNvPr id="83" name="Google Shape;83;p17"/>
          <p:cNvSpPr txBox="1">
            <a:spLocks noGrp="1"/>
          </p:cNvSpPr>
          <p:nvPr>
            <p:ph type="body" idx="1"/>
          </p:nvPr>
        </p:nvSpPr>
        <p:spPr>
          <a:xfrm>
            <a:off x="113400" y="1017725"/>
            <a:ext cx="8718900" cy="3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981298" y="897100"/>
            <a:ext cx="7181425" cy="404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18"/>
          <p:cNvSpPr txBox="1">
            <a:spLocks noGrp="1"/>
          </p:cNvSpPr>
          <p:nvPr>
            <p:ph type="body" idx="1"/>
          </p:nvPr>
        </p:nvSpPr>
        <p:spPr>
          <a:xfrm>
            <a:off x="311700" y="1152475"/>
            <a:ext cx="8520600" cy="3416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lang="en-GB" sz="1500" i="1">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p19"/>
          <p:cNvSpPr txBox="1">
            <a:spLocks noGrp="1"/>
          </p:cNvSpPr>
          <p:nvPr>
            <p:ph type="body" idx="1"/>
          </p:nvPr>
        </p:nvSpPr>
        <p:spPr>
          <a:xfrm>
            <a:off x="419300" y="1228675"/>
            <a:ext cx="82185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lang="en-GB" sz="1500" baseline="300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p20"/>
          <p:cNvSpPr txBox="1">
            <a:spLocks noGrp="1"/>
          </p:cNvSpPr>
          <p:nvPr>
            <p:ph type="body" idx="1"/>
          </p:nvPr>
        </p:nvSpPr>
        <p:spPr>
          <a:xfrm>
            <a:off x="311700" y="1152475"/>
            <a:ext cx="85206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latin typeface="Montserrat Medium"/>
                <a:ea typeface="Montserrat Medium"/>
                <a:cs typeface="Montserrat Medium"/>
                <a:sym typeface="Montserrat Medium"/>
              </a:rPr>
              <a:t>A loan is considered "delinquent" when a borrower doesn't make a loan payment on time. Most lenders allow consumers a grace period to make up a missed payment and get their loan out of delinquency. However, once a loan is delinquent for a certain period of time, it becomes at risk of going into default.</a:t>
            </a:r>
            <a:endParaRPr>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inq_last_6mths</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00">
                <a:solidFill>
                  <a:schemeClr val="lt1"/>
                </a:solidFill>
                <a:latin typeface="Montserrat Medium"/>
                <a:ea typeface="Montserrat Medium"/>
                <a:cs typeface="Montserrat Medium"/>
                <a:sym typeface="Montserrat Medium"/>
              </a:rPr>
              <a:t>The fundamental problem with multiple hard inquiries is that they influence lenders to form a negative impression about you credit behaviour. Too many hard inquiries over a short time-period showcase you as a credit-hungry customer with a consequently high risk-quotient.</a:t>
            </a:r>
            <a:endParaRPr sz="23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62975" y="2467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162975" y="769850"/>
            <a:ext cx="5079600" cy="437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Current</a:t>
            </a:r>
            <a:r>
              <a:rPr lang="en-GB" sz="1100">
                <a:solidFill>
                  <a:schemeClr val="lt1"/>
                </a:solidFill>
                <a:highlight>
                  <a:srgbClr val="FFFFFF"/>
                </a:highlight>
                <a:latin typeface="Montserrat"/>
                <a:ea typeface="Montserrat"/>
                <a:cs typeface="Montserrat"/>
                <a:sym typeface="Montserrat"/>
              </a:rPr>
              <a:t>-&gt;Loan is up to date on current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500"/>
              </a:spcBef>
              <a:spcAft>
                <a:spcPts val="0"/>
              </a:spcAft>
              <a:buSzPts val="1800"/>
              <a:buNone/>
            </a:pPr>
            <a:endParaRPr/>
          </a:p>
        </p:txBody>
      </p:sp>
      <p:pic>
        <p:nvPicPr>
          <p:cNvPr id="109" name="Google Shape;109;p21"/>
          <p:cNvPicPr preferRelativeResize="0"/>
          <p:nvPr/>
        </p:nvPicPr>
        <p:blipFill>
          <a:blip r:embed="rId3">
            <a:alphaModFix/>
          </a:blip>
          <a:stretch>
            <a:fillRect/>
          </a:stretch>
        </p:blipFill>
        <p:spPr>
          <a:xfrm>
            <a:off x="5416175" y="619700"/>
            <a:ext cx="3470325" cy="4240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1554</Words>
  <PresentationFormat>On-screen Show (16:9)</PresentationFormat>
  <Paragraphs>163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Montserrat</vt:lpstr>
      <vt:lpstr>Montserrat SemiBold</vt:lpstr>
      <vt:lpstr>Montserrat Medium</vt:lpstr>
      <vt:lpstr>Courier New</vt:lpstr>
      <vt:lpstr>Roboto</vt:lpstr>
      <vt:lpstr>Simple Light</vt:lpstr>
      <vt:lpstr>Capstone Project   Loan Default Prediction                     Presented By              Dilavar Singh </vt:lpstr>
      <vt:lpstr>Let’s Catch The Defaulters</vt:lpstr>
      <vt:lpstr> The Dilemma</vt:lpstr>
      <vt:lpstr>Data Pipeline</vt:lpstr>
      <vt:lpstr>Data Summary</vt:lpstr>
      <vt:lpstr>Data Summary</vt:lpstr>
      <vt:lpstr>Data Summary</vt:lpstr>
      <vt:lpstr>Data Summary</vt:lpstr>
      <vt:lpstr>Define Dependent Variable</vt:lpstr>
      <vt:lpstr>Define Dependent Variable</vt:lpstr>
      <vt:lpstr>Define Dependent Variable</vt:lpstr>
      <vt:lpstr>Futuristic Features</vt:lpstr>
      <vt:lpstr>EDA </vt:lpstr>
      <vt:lpstr>EDA  (continued)</vt:lpstr>
      <vt:lpstr>EDA (continued)</vt:lpstr>
      <vt:lpstr>EDA (continued)</vt:lpstr>
      <vt:lpstr>EDA (continued)</vt:lpstr>
      <vt:lpstr>EDA (Implement KNN Imputer for missing value) </vt:lpstr>
      <vt:lpstr>Preparing dataset for modeling </vt:lpstr>
      <vt:lpstr>Applying Model (Baseline Model)</vt:lpstr>
      <vt:lpstr>Model Validation &amp; Selection(SMOTE)</vt:lpstr>
      <vt:lpstr>Model Validation &amp; Selection(Classification Matrix)</vt:lpstr>
      <vt:lpstr>Model Validation &amp; Selection(continued)</vt:lpstr>
      <vt:lpstr>Model Validation &amp; Selection(continued)</vt:lpstr>
      <vt:lpstr>Model Validation &amp; Selection(continued)</vt:lpstr>
      <vt:lpstr>Model Validation &amp; Selection(continued)</vt:lpstr>
      <vt:lpstr>Model Validation &amp; Selection(Hyperparameter tuned)</vt:lpstr>
      <vt:lpstr>Model Validation &amp; Selection(Feature Importance)</vt:lpstr>
      <vt:lpstr>Model Validation &amp; Selection  </vt:lpstr>
      <vt:lpstr>Conclusion </vt:lpstr>
      <vt:lpstr>Challenges</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2 : Loan Default Prediction  Presented By  Dilavar Singh </dc:title>
  <cp:lastModifiedBy>Dilavar Singh</cp:lastModifiedBy>
  <cp:revision>2</cp:revision>
  <dcterms:modified xsi:type="dcterms:W3CDTF">2021-02-11T09:16:52Z</dcterms:modified>
</cp:coreProperties>
</file>