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ontserra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F3A63B5-139F-4CC9-ADF7-25A4F1497D5B}">
  <a:tblStyle styleId="{1F3A63B5-139F-4CC9-ADF7-25A4F1497D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4bd758f6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4bd758f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4bd758f66_0_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4bd758f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bb1d43801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bb1d438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bd758f66_0_3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bd758f6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addcb6607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addcb66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bd758f66_0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bd758f6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4bd758f66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4bd758f6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Wdo0M_Ngt63xyh2JfwYE2Uy07JHbDtmR?ts=5ff89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Team 5 :  Bus Tickets Sale Prediction</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u="sng" dirty="0" smtClean="0">
                <a:solidFill>
                  <a:schemeClr val="lt1"/>
                </a:solidFill>
                <a:latin typeface="Montserrat"/>
                <a:ea typeface="Montserrat"/>
                <a:cs typeface="Montserrat"/>
                <a:sym typeface="Montserrat"/>
              </a:rPr>
              <a:t>Presented By</a:t>
            </a:r>
            <a:endParaRPr sz="2400" b="1" u="sng"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1600" b="1" dirty="0" err="1" smtClean="0">
                <a:solidFill>
                  <a:schemeClr val="lt1"/>
                </a:solidFill>
                <a:latin typeface="Montserrat"/>
                <a:ea typeface="Montserrat"/>
                <a:cs typeface="Montserrat"/>
                <a:sym typeface="Montserrat"/>
              </a:rPr>
              <a:t>Dilavar</a:t>
            </a:r>
            <a:r>
              <a:rPr lang="en-IN" sz="1600" b="1" dirty="0" smtClean="0">
                <a:solidFill>
                  <a:schemeClr val="lt1"/>
                </a:solidFill>
                <a:latin typeface="Montserrat"/>
                <a:ea typeface="Montserrat"/>
                <a:cs typeface="Montserrat"/>
                <a:sym typeface="Montserrat"/>
              </a:rPr>
              <a:t>  Singh</a:t>
            </a: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7975"/>
            <a:ext cx="8520600" cy="8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11450"/>
            <a:ext cx="8520600" cy="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Hourly Travel Trend</a:t>
            </a:r>
            <a:endParaRPr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frequency of rides are more in the Morning hours and during the night times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a:spLocks noGrp="1"/>
          </p:cNvSpPr>
          <p:nvPr>
            <p:ph type="body" idx="1"/>
          </p:nvPr>
        </p:nvSpPr>
        <p:spPr>
          <a:xfrm>
            <a:off x="311700" y="928775"/>
            <a:ext cx="8520600" cy="4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Speed</a:t>
            </a:r>
            <a:endParaRPr sz="1600" b="1">
              <a:solidFill>
                <a:schemeClr val="lt1"/>
              </a:solidFill>
              <a:highlight>
                <a:srgbClr val="F2F2F2"/>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Travel_month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No_of_tickets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travel_day </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hod_arrived_date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Is_rush_hour</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Time_gap_between_buses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Travel_from_distance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hourly_travelers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daily_travelers</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Variation of Number of Tickets 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05175"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8757750" cy="4472515"/>
        </p:xfrm>
        <a:graphic>
          <a:graphicData uri="http://schemas.openxmlformats.org/drawingml/2006/table">
            <a:tbl>
              <a:tblPr>
                <a:noFill/>
                <a:tableStyleId>{1F3A63B5-139F-4CC9-ADF7-25A4F1497D5B}</a:tableStyleId>
              </a:tblPr>
              <a:tblGrid>
                <a:gridCol w="1071575"/>
                <a:gridCol w="1130675"/>
                <a:gridCol w="1130675"/>
                <a:gridCol w="1310025"/>
                <a:gridCol w="1220350"/>
                <a:gridCol w="1220350"/>
                <a:gridCol w="1674100"/>
              </a:tblGrid>
              <a:tr h="7652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TYPE OF REGRESSION</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Train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Test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R2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ADJ_R2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MAE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MSE</a:t>
                      </a:r>
                      <a:endParaRPr sz="1200" b="1">
                        <a:solidFill>
                          <a:schemeClr val="lt1"/>
                        </a:solidFill>
                        <a:latin typeface="Montserrat"/>
                        <a:ea typeface="Montserrat"/>
                        <a:cs typeface="Montserrat"/>
                        <a:sym typeface="Montserrat"/>
                      </a:endParaRPr>
                    </a:p>
                  </a:txBody>
                  <a:tcPr marL="91425" marR="91425" marT="91425" marB="91425"/>
                </a:tc>
              </a:tr>
              <a:tr h="5157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0.41531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0.354621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0.354679831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0.3476561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4.7474791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48.4351195</a:t>
                      </a:r>
                      <a:endParaRPr sz="1200" b="1">
                        <a:solidFill>
                          <a:schemeClr val="lt1"/>
                        </a:solidFill>
                        <a:latin typeface="Montserrat"/>
                        <a:ea typeface="Montserrat"/>
                        <a:cs typeface="Montserrat"/>
                        <a:sym typeface="Montserrat"/>
                      </a:endParaRPr>
                    </a:p>
                  </a:txBody>
                  <a:tcPr marL="91425" marR="91425" marT="91425" marB="91425"/>
                </a:tc>
              </a:tr>
              <a:tr h="5744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LINEAR-LASSO</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0.293599</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0.343606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0.3487478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4.7417715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48.4241544</a:t>
                      </a:r>
                      <a:endParaRPr sz="1200" b="1">
                        <a:solidFill>
                          <a:schemeClr val="lt1"/>
                        </a:solidFill>
                        <a:latin typeface="Montserrat"/>
                        <a:ea typeface="Montserrat"/>
                        <a:cs typeface="Montserrat"/>
                        <a:sym typeface="Montserrat"/>
                      </a:endParaRPr>
                    </a:p>
                  </a:txBody>
                  <a:tcPr marL="91425" marR="91425" marT="91425" marB="91425"/>
                </a:tc>
              </a:tr>
              <a:tr h="6257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LINEAR-RIDGE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0.405354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0.3553535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0.3550673</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0.3481087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5.026478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48.4015719</a:t>
                      </a:r>
                      <a:endParaRPr sz="1200" b="1">
                        <a:solidFill>
                          <a:schemeClr val="lt1"/>
                        </a:solidFill>
                        <a:latin typeface="Montserrat"/>
                        <a:ea typeface="Montserrat"/>
                        <a:cs typeface="Montserrat"/>
                        <a:sym typeface="Montserrat"/>
                      </a:endParaRPr>
                    </a:p>
                  </a:txBody>
                  <a:tcPr marL="91425" marR="91425" marT="91425" marB="91425"/>
                </a:tc>
              </a:tr>
              <a:tr h="61570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GRADIENT BOOSTING</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0.676331137</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0.6085084</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0.6046721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3.540035</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29.3904512</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r>
              <a:tr h="6953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RANDOM FOREST</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0.62637829</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0.623421</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0.6234206</a:t>
                      </a:r>
                      <a:endParaRPr sz="12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0.6152057</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3.4301030</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28.2619184</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74475">
                <a:tc>
                  <a:txBody>
                    <a:bodyPr/>
                    <a:lstStyle/>
                    <a:p>
                      <a:pPr marL="0" lvl="0" indent="0" algn="l" rtl="0">
                        <a:spcBef>
                          <a:spcPts val="0"/>
                        </a:spcBef>
                        <a:spcAft>
                          <a:spcPts val="0"/>
                        </a:spcAft>
                        <a:buNone/>
                      </a:pPr>
                      <a:r>
                        <a:rPr lang="en-GB" sz="1200" b="1">
                          <a:solidFill>
                            <a:schemeClr val="dk1"/>
                          </a:solidFill>
                          <a:latin typeface="Montserrat"/>
                          <a:ea typeface="Montserrat"/>
                          <a:cs typeface="Montserrat"/>
                          <a:sym typeface="Montserrat"/>
                        </a:rPr>
                        <a:t>XGBOOST</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0.84559453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0.8386682</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2.2667203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11.8493008</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p:nvPr/>
        </p:nvSpPr>
        <p:spPr>
          <a:xfrm>
            <a:off x="4621825" y="899900"/>
            <a:ext cx="466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 find the dependent variable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 Training and performance improvement.</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79652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 Origination Towns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 time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Quarterly Trend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Month wise booking trends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ML Models and Metrics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 &amp; A</a:t>
            </a:r>
            <a:endParaRPr sz="1600" b="1">
              <a:solidFill>
                <a:schemeClr val="lt1"/>
              </a:solidFill>
              <a:latin typeface="Montserrat"/>
              <a:ea typeface="Montserrat"/>
              <a:cs typeface="Montserrat"/>
              <a:sym typeface="Montserrat"/>
            </a:endParaRPr>
          </a:p>
        </p:txBody>
      </p:sp>
      <p:sp>
        <p:nvSpPr>
          <p:cNvPr id="61" name="Google Shape;61;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2425"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152475"/>
            <a:ext cx="55725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1600" b="1">
                <a:solidFill>
                  <a:schemeClr val="lt1"/>
                </a:solidFill>
                <a:latin typeface="Montserrat"/>
                <a:ea typeface="Montserrat"/>
                <a:cs typeface="Montserrat"/>
                <a:sym typeface="Montserrat"/>
              </a:rPr>
              <a:t>Exploring 14 different </a:t>
            </a:r>
            <a:r>
              <a:rPr lang="en-GB" sz="1600" b="1">
                <a:solidFill>
                  <a:schemeClr val="lt1"/>
                </a:solidFill>
                <a:highlight>
                  <a:srgbClr val="FFFFFF"/>
                </a:highlight>
                <a:latin typeface="Montserrat"/>
                <a:ea typeface="Montserrat"/>
                <a:cs typeface="Montserrat"/>
                <a:sym typeface="Montserrat"/>
              </a:rPr>
              <a:t>towns to the North-West of Nairobi towards Lake Victoria and </a:t>
            </a:r>
            <a:r>
              <a:rPr lang="en-GB" sz="1600" b="1">
                <a:solidFill>
                  <a:schemeClr val="lt1"/>
                </a:solidFill>
                <a:latin typeface="Montserrat"/>
                <a:ea typeface="Montserrat"/>
                <a:cs typeface="Montserrat"/>
                <a:sym typeface="Montserrat"/>
              </a:rPr>
              <a:t>using the data provided by bus ticket sales from Mobiticket, predicting the number of tickets that will be sold for buses that ends into Nairobi.</a:t>
            </a: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99350" y="26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760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60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marL="0" lvl="0" indent="0" algn="l" rtl="0">
              <a:spcBef>
                <a:spcPts val="500"/>
              </a:spcBef>
              <a:spcAft>
                <a:spcPts val="0"/>
              </a:spcAft>
              <a:buNone/>
            </a:pP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907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Kisii is the top place from where the most number of rides originate.</a:t>
            </a:r>
            <a:endParaRPr sz="16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7875"/>
            <a:ext cx="8520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9"/>
          <p:cNvSpPr txBox="1"/>
          <p:nvPr/>
        </p:nvSpPr>
        <p:spPr>
          <a:xfrm>
            <a:off x="436050" y="3906575"/>
            <a:ext cx="7750800" cy="747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Scatter plot of travel_from by number of tickets</a:t>
            </a:r>
            <a:endParaRPr sz="16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density of the rides are almost similar among the days of the month,</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There are no rides between 5th to 10th of every month,but this might be because of missing data</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Highest number of buses depart at around 7 AM in the Morning </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PresentationFormat>On-screen Show (16:9)</PresentationFormat>
  <Paragraphs>124</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Montserrat</vt:lpstr>
      <vt:lpstr>Simple Light</vt:lpstr>
      <vt:lpstr>Capstone Project - 2 Team 5 :  Bus Tickets Sale Prediction  Presented By Dilavar  Singh</vt:lpstr>
      <vt:lpstr>Content</vt:lpstr>
      <vt:lpstr>Problem Statement</vt:lpstr>
      <vt:lpstr>Data Summary</vt:lpstr>
      <vt:lpstr>Ride Origination Towns</vt:lpstr>
      <vt:lpstr>Map</vt:lpstr>
      <vt:lpstr>EDA</vt:lpstr>
      <vt:lpstr>Day wise Travel Trend</vt:lpstr>
      <vt:lpstr>Departure Time</vt:lpstr>
      <vt:lpstr>Month-wise Rides Trends</vt:lpstr>
      <vt:lpstr>Hourly Travel Trend   </vt:lpstr>
      <vt:lpstr>Feature Engineering</vt:lpstr>
      <vt:lpstr>Variation of Number of Tickets with Speed</vt:lpstr>
      <vt:lpstr>ML Models and Metrics</vt:lpstr>
      <vt:lpstr>Feature Importance</vt:lpstr>
      <vt:lpstr>Challenges</vt:lpstr>
      <vt:lpstr>Conclusion</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Team 5 :  Bus Tickets Sale Prediction  Presented By Dilavar  Singh</dc:title>
  <cp:lastModifiedBy>Dilavar Singh</cp:lastModifiedBy>
  <cp:revision>1</cp:revision>
  <dcterms:modified xsi:type="dcterms:W3CDTF">2021-02-08T16:05:47Z</dcterms:modified>
</cp:coreProperties>
</file>