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70" r:id="rId4"/>
    <p:sldId id="271" r:id="rId5"/>
    <p:sldId id="266" r:id="rId6"/>
    <p:sldId id="269" r:id="rId7"/>
    <p:sldId id="272" r:id="rId8"/>
    <p:sldId id="27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55" d="100"/>
          <a:sy n="55" d="100"/>
        </p:scale>
        <p:origin x="6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3/14/2018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3/14/2018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3/14/2018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ublic.tableau.com/profile/nox4104#!/vizhome/HIVdeaths/Dashboard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5133-0746-49D3-B8BE-374DE3F34173}"/>
              </a:ext>
            </a:extLst>
          </p:cNvPr>
          <p:cNvSpPr>
            <a:spLocks noGrp="1"/>
          </p:cNvSpPr>
          <p:nvPr>
            <p:ph type="ctrTitle"/>
          </p:nvPr>
        </p:nvSpPr>
        <p:spPr/>
        <p:txBody>
          <a:bodyPr/>
          <a:lstStyle/>
          <a:p>
            <a:pPr algn="ctr"/>
            <a:r>
              <a:rPr lang="en-ZA" dirty="0"/>
              <a:t>HIV/aids deaths in south Africa</a:t>
            </a:r>
          </a:p>
        </p:txBody>
      </p:sp>
      <p:sp>
        <p:nvSpPr>
          <p:cNvPr id="3" name="Subtitle 2">
            <a:extLst>
              <a:ext uri="{FF2B5EF4-FFF2-40B4-BE49-F238E27FC236}">
                <a16:creationId xmlns:a16="http://schemas.microsoft.com/office/drawing/2014/main" id="{B7F7351C-537A-4666-952B-1997713461BD}"/>
              </a:ext>
            </a:extLst>
          </p:cNvPr>
          <p:cNvSpPr>
            <a:spLocks noGrp="1"/>
          </p:cNvSpPr>
          <p:nvPr>
            <p:ph type="subTitle" idx="1"/>
          </p:nvPr>
        </p:nvSpPr>
        <p:spPr/>
        <p:txBody>
          <a:bodyPr/>
          <a:lstStyle/>
          <a:p>
            <a:r>
              <a:rPr lang="en-ZA" dirty="0"/>
              <a:t>2005-2012 dataset</a:t>
            </a:r>
          </a:p>
        </p:txBody>
      </p:sp>
      <p:pic>
        <p:nvPicPr>
          <p:cNvPr id="5" name="Picture 4">
            <a:extLst>
              <a:ext uri="{FF2B5EF4-FFF2-40B4-BE49-F238E27FC236}">
                <a16:creationId xmlns:a16="http://schemas.microsoft.com/office/drawing/2014/main" id="{AF47D49F-AE4E-47A6-8FFF-189588CE402A}"/>
              </a:ext>
            </a:extLst>
          </p:cNvPr>
          <p:cNvPicPr>
            <a:picLocks noChangeAspect="1"/>
          </p:cNvPicPr>
          <p:nvPr/>
        </p:nvPicPr>
        <p:blipFill>
          <a:blip r:embed="rId2"/>
          <a:stretch>
            <a:fillRect/>
          </a:stretch>
        </p:blipFill>
        <p:spPr>
          <a:xfrm>
            <a:off x="4681729" y="3429000"/>
            <a:ext cx="2606837" cy="2606837"/>
          </a:xfrm>
          <a:prstGeom prst="rect">
            <a:avLst/>
          </a:prstGeom>
        </p:spPr>
      </p:pic>
    </p:spTree>
    <p:extLst>
      <p:ext uri="{BB962C8B-B14F-4D97-AF65-F5344CB8AC3E}">
        <p14:creationId xmlns:p14="http://schemas.microsoft.com/office/powerpoint/2010/main" val="64984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4833C43-DCA9-4F24-9685-61E6513E971D}"/>
              </a:ext>
            </a:extLst>
          </p:cNvPr>
          <p:cNvSpPr>
            <a:spLocks noGrp="1"/>
          </p:cNvSpPr>
          <p:nvPr>
            <p:ph type="pic" idx="1"/>
          </p:nvPr>
        </p:nvSpPr>
        <p:spPr/>
      </p:sp>
      <p:pic>
        <p:nvPicPr>
          <p:cNvPr id="6" name="Picture 5">
            <a:extLst>
              <a:ext uri="{FF2B5EF4-FFF2-40B4-BE49-F238E27FC236}">
                <a16:creationId xmlns:a16="http://schemas.microsoft.com/office/drawing/2014/main" id="{C37BFE0F-D551-4426-9BB2-C2A8EA9E9EC9}"/>
              </a:ext>
            </a:extLst>
          </p:cNvPr>
          <p:cNvPicPr>
            <a:picLocks noChangeAspect="1"/>
          </p:cNvPicPr>
          <p:nvPr/>
        </p:nvPicPr>
        <p:blipFill rotWithShape="1">
          <a:blip r:embed="rId2"/>
          <a:srcRect l="20564" t="24803" r="16936" b="9820"/>
          <a:stretch/>
        </p:blipFill>
        <p:spPr>
          <a:xfrm>
            <a:off x="0" y="0"/>
            <a:ext cx="12192000" cy="6857999"/>
          </a:xfrm>
          <a:prstGeom prst="rect">
            <a:avLst/>
          </a:prstGeom>
        </p:spPr>
      </p:pic>
    </p:spTree>
    <p:extLst>
      <p:ext uri="{BB962C8B-B14F-4D97-AF65-F5344CB8AC3E}">
        <p14:creationId xmlns:p14="http://schemas.microsoft.com/office/powerpoint/2010/main" val="302418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3997-F4CA-4818-8805-F33807E24DAE}"/>
              </a:ext>
            </a:extLst>
          </p:cNvPr>
          <p:cNvSpPr>
            <a:spLocks noGrp="1"/>
          </p:cNvSpPr>
          <p:nvPr>
            <p:ph type="title"/>
          </p:nvPr>
        </p:nvSpPr>
        <p:spPr/>
        <p:txBody>
          <a:bodyPr/>
          <a:lstStyle/>
          <a:p>
            <a:r>
              <a:rPr lang="en-ZA" dirty="0"/>
              <a:t>BACKGROUND</a:t>
            </a:r>
          </a:p>
        </p:txBody>
      </p:sp>
      <p:sp>
        <p:nvSpPr>
          <p:cNvPr id="6" name="TextBox 5">
            <a:extLst>
              <a:ext uri="{FF2B5EF4-FFF2-40B4-BE49-F238E27FC236}">
                <a16:creationId xmlns:a16="http://schemas.microsoft.com/office/drawing/2014/main" id="{38DDF9E4-D9EF-4A4E-927D-C521E0970B61}"/>
              </a:ext>
            </a:extLst>
          </p:cNvPr>
          <p:cNvSpPr txBox="1"/>
          <p:nvPr/>
        </p:nvSpPr>
        <p:spPr>
          <a:xfrm>
            <a:off x="1046018" y="2460541"/>
            <a:ext cx="10453255" cy="2677656"/>
          </a:xfrm>
          <a:prstGeom prst="rect">
            <a:avLst/>
          </a:prstGeom>
          <a:noFill/>
        </p:spPr>
        <p:txBody>
          <a:bodyPr wrap="square" rtlCol="0">
            <a:spAutoFit/>
          </a:bodyPr>
          <a:lstStyle/>
          <a:p>
            <a:endParaRPr lang="en-ZA" sz="2400" dirty="0"/>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The data set used is from Data.code4sa.org, Data set consists of  HIV/AIDS causes of Death which includes </a:t>
            </a:r>
            <a:r>
              <a:rPr lang="en-ZA" sz="2400" dirty="0"/>
              <a:t>B20, B21, B22, B23, B24 </a:t>
            </a:r>
            <a:r>
              <a:rPr lang="en-ZA" sz="2400" dirty="0">
                <a:latin typeface="Times New Roman" panose="02020603050405020304" pitchFamily="18" charset="0"/>
                <a:cs typeface="Times New Roman" panose="02020603050405020304" pitchFamily="18" charset="0"/>
              </a:rPr>
              <a:t>According with the ICD- 10 code).</a:t>
            </a:r>
            <a:endParaRPr lang="en-ZA" sz="2400" dirty="0"/>
          </a:p>
          <a:p>
            <a:pPr marL="342900" indent="-342900">
              <a:buFont typeface="Arial" panose="020B0604020202020204" pitchFamily="34" charset="0"/>
              <a:buChar char="•"/>
            </a:pPr>
            <a:r>
              <a:rPr lang="en-ZA" sz="2400" dirty="0"/>
              <a:t>(</a:t>
            </a:r>
            <a:r>
              <a:rPr lang="en-ZA" sz="2400" dirty="0">
                <a:latin typeface="Times New Roman" panose="02020603050405020304" pitchFamily="18" charset="0"/>
                <a:cs typeface="Times New Roman" panose="02020603050405020304" pitchFamily="18" charset="0"/>
              </a:rPr>
              <a:t>The data reported on is from Year 2005 – 2012</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The Visualization was created using Tableau 10.5</a:t>
            </a:r>
          </a:p>
          <a:p>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07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3997-F4CA-4818-8805-F33807E24DAE}"/>
              </a:ext>
            </a:extLst>
          </p:cNvPr>
          <p:cNvSpPr>
            <a:spLocks noGrp="1"/>
          </p:cNvSpPr>
          <p:nvPr>
            <p:ph type="title"/>
          </p:nvPr>
        </p:nvSpPr>
        <p:spPr/>
        <p:txBody>
          <a:bodyPr/>
          <a:lstStyle/>
          <a:p>
            <a:r>
              <a:rPr lang="en-ZA" dirty="0"/>
              <a:t>BACKGROUND: Questions</a:t>
            </a:r>
          </a:p>
        </p:txBody>
      </p:sp>
      <p:sp>
        <p:nvSpPr>
          <p:cNvPr id="6" name="TextBox 5">
            <a:extLst>
              <a:ext uri="{FF2B5EF4-FFF2-40B4-BE49-F238E27FC236}">
                <a16:creationId xmlns:a16="http://schemas.microsoft.com/office/drawing/2014/main" id="{38DDF9E4-D9EF-4A4E-927D-C521E0970B61}"/>
              </a:ext>
            </a:extLst>
          </p:cNvPr>
          <p:cNvSpPr txBox="1"/>
          <p:nvPr/>
        </p:nvSpPr>
        <p:spPr>
          <a:xfrm>
            <a:off x="942110" y="2460541"/>
            <a:ext cx="10557164" cy="3785652"/>
          </a:xfrm>
          <a:prstGeom prst="rect">
            <a:avLst/>
          </a:prstGeom>
          <a:noFill/>
        </p:spPr>
        <p:txBody>
          <a:bodyPr wrap="square" rtlCol="0">
            <a:spAutoFit/>
          </a:bodyPr>
          <a:lstStyle/>
          <a:p>
            <a:r>
              <a:rPr lang="en-ZA" sz="2400" dirty="0"/>
              <a:t>HIV/ AIDS have been the major concern in South Africa as it affect all of the 9 provinces in the country.  The objective of this project is to understand which province is mostly affected by this disease and what is the underlying cause of deaths. The kind of answers being found out are according to the below questions.</a:t>
            </a:r>
          </a:p>
          <a:p>
            <a:endParaRPr lang="en-ZA" sz="2400" dirty="0"/>
          </a:p>
          <a:p>
            <a:pPr marL="342900" indent="-342900">
              <a:buFont typeface="Arial" panose="020B0604020202020204" pitchFamily="34" charset="0"/>
              <a:buChar char="•"/>
            </a:pPr>
            <a:r>
              <a:rPr lang="en-ZA" sz="2400" dirty="0"/>
              <a:t>Which province has high number of deaths ?</a:t>
            </a:r>
          </a:p>
          <a:p>
            <a:pPr marL="342900" indent="-342900">
              <a:buFont typeface="Arial" panose="020B0604020202020204" pitchFamily="34" charset="0"/>
              <a:buChar char="•"/>
            </a:pPr>
            <a:r>
              <a:rPr lang="en-ZA" sz="2400" dirty="0"/>
              <a:t>Which year had high rate of death and what are were the causes ?</a:t>
            </a:r>
          </a:p>
          <a:p>
            <a:pPr marL="342900" indent="-342900">
              <a:buFont typeface="Arial" panose="020B0604020202020204" pitchFamily="34" charset="0"/>
              <a:buChar char="•"/>
            </a:pPr>
            <a:r>
              <a:rPr lang="en-ZA" sz="2400" dirty="0"/>
              <a:t>What are death rates against gender ?</a:t>
            </a:r>
          </a:p>
          <a:p>
            <a:pPr marL="342900" indent="-342900">
              <a:buFont typeface="Arial" panose="020B0604020202020204" pitchFamily="34" charset="0"/>
              <a:buChar char="•"/>
            </a:pPr>
            <a:r>
              <a:rPr lang="en-ZA" sz="2400" dirty="0"/>
              <a:t>Which age range is most affected ?</a:t>
            </a:r>
          </a:p>
          <a:p>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77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082410CF-6B93-4166-A39F-A0B30EA0E604}"/>
              </a:ext>
            </a:extLst>
          </p:cNvPr>
          <p:cNvSpPr>
            <a:spLocks noGrp="1"/>
          </p:cNvSpPr>
          <p:nvPr>
            <p:ph type="pic" idx="1"/>
          </p:nvPr>
        </p:nvSpPr>
        <p:spPr>
          <a:xfrm>
            <a:off x="447817" y="599725"/>
            <a:ext cx="11290859" cy="3557252"/>
          </a:xfrm>
        </p:spPr>
        <p:txBody>
          <a:bodyPr/>
          <a:lstStyle/>
          <a:p>
            <a:endParaRPr lang="en-ZA" dirty="0"/>
          </a:p>
        </p:txBody>
      </p:sp>
      <p:pic>
        <p:nvPicPr>
          <p:cNvPr id="2" name="Picture 1">
            <a:extLst>
              <a:ext uri="{FF2B5EF4-FFF2-40B4-BE49-F238E27FC236}">
                <a16:creationId xmlns:a16="http://schemas.microsoft.com/office/drawing/2014/main" id="{2F769677-3D81-48D4-9BB5-7E93D5FDA65C}"/>
              </a:ext>
            </a:extLst>
          </p:cNvPr>
          <p:cNvPicPr>
            <a:picLocks noChangeAspect="1"/>
          </p:cNvPicPr>
          <p:nvPr/>
        </p:nvPicPr>
        <p:blipFill rotWithShape="1">
          <a:blip r:embed="rId2"/>
          <a:srcRect l="13938" t="9839" r="811" b="10162"/>
          <a:stretch/>
        </p:blipFill>
        <p:spPr>
          <a:xfrm>
            <a:off x="0" y="0"/>
            <a:ext cx="12192000" cy="6858000"/>
          </a:xfrm>
          <a:prstGeom prst="rect">
            <a:avLst/>
          </a:prstGeom>
        </p:spPr>
      </p:pic>
    </p:spTree>
    <p:extLst>
      <p:ext uri="{BB962C8B-B14F-4D97-AF65-F5344CB8AC3E}">
        <p14:creationId xmlns:p14="http://schemas.microsoft.com/office/powerpoint/2010/main" val="370990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082410CF-6B93-4166-A39F-A0B30EA0E604}"/>
              </a:ext>
            </a:extLst>
          </p:cNvPr>
          <p:cNvSpPr>
            <a:spLocks noGrp="1"/>
          </p:cNvSpPr>
          <p:nvPr>
            <p:ph type="pic" idx="1"/>
          </p:nvPr>
        </p:nvSpPr>
        <p:spPr>
          <a:xfrm>
            <a:off x="447817" y="599725"/>
            <a:ext cx="11290859" cy="3557252"/>
          </a:xfrm>
        </p:spPr>
        <p:txBody>
          <a:bodyPr/>
          <a:lstStyle/>
          <a:p>
            <a:endParaRPr lang="en-ZA" dirty="0"/>
          </a:p>
        </p:txBody>
      </p:sp>
      <p:pic>
        <p:nvPicPr>
          <p:cNvPr id="3" name="Picture 2">
            <a:extLst>
              <a:ext uri="{FF2B5EF4-FFF2-40B4-BE49-F238E27FC236}">
                <a16:creationId xmlns:a16="http://schemas.microsoft.com/office/drawing/2014/main" id="{44D334FE-7A56-498F-80CF-D9E0AB08BA6D}"/>
              </a:ext>
            </a:extLst>
          </p:cNvPr>
          <p:cNvPicPr>
            <a:picLocks noChangeAspect="1"/>
          </p:cNvPicPr>
          <p:nvPr/>
        </p:nvPicPr>
        <p:blipFill rotWithShape="1">
          <a:blip r:embed="rId2"/>
          <a:srcRect l="13977" t="8746" b="10909"/>
          <a:stretch/>
        </p:blipFill>
        <p:spPr>
          <a:xfrm>
            <a:off x="0" y="0"/>
            <a:ext cx="12191999" cy="6858000"/>
          </a:xfrm>
          <a:prstGeom prst="rect">
            <a:avLst/>
          </a:prstGeom>
        </p:spPr>
      </p:pic>
    </p:spTree>
    <p:extLst>
      <p:ext uri="{BB962C8B-B14F-4D97-AF65-F5344CB8AC3E}">
        <p14:creationId xmlns:p14="http://schemas.microsoft.com/office/powerpoint/2010/main" val="181625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3997-F4CA-4818-8805-F33807E24DAE}"/>
              </a:ext>
            </a:extLst>
          </p:cNvPr>
          <p:cNvSpPr>
            <a:spLocks noGrp="1"/>
          </p:cNvSpPr>
          <p:nvPr>
            <p:ph type="title"/>
          </p:nvPr>
        </p:nvSpPr>
        <p:spPr/>
        <p:txBody>
          <a:bodyPr/>
          <a:lstStyle/>
          <a:p>
            <a:r>
              <a:rPr lang="en-ZA" dirty="0"/>
              <a:t>results</a:t>
            </a:r>
          </a:p>
        </p:txBody>
      </p:sp>
      <p:sp>
        <p:nvSpPr>
          <p:cNvPr id="6" name="TextBox 5">
            <a:extLst>
              <a:ext uri="{FF2B5EF4-FFF2-40B4-BE49-F238E27FC236}">
                <a16:creationId xmlns:a16="http://schemas.microsoft.com/office/drawing/2014/main" id="{38DDF9E4-D9EF-4A4E-927D-C521E0970B61}"/>
              </a:ext>
            </a:extLst>
          </p:cNvPr>
          <p:cNvSpPr txBox="1"/>
          <p:nvPr/>
        </p:nvSpPr>
        <p:spPr>
          <a:xfrm>
            <a:off x="869372" y="2072614"/>
            <a:ext cx="10453255" cy="4524315"/>
          </a:xfrm>
          <a:prstGeom prst="rect">
            <a:avLst/>
          </a:prstGeom>
          <a:noFill/>
        </p:spPr>
        <p:txBody>
          <a:bodyPr wrap="square" rtlCol="0">
            <a:spAutoFit/>
          </a:bodyPr>
          <a:lstStyle/>
          <a:p>
            <a:endParaRPr lang="en-ZA" sz="2400" dirty="0"/>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From the findings it shows that KZN is majorly affected by HIV/AIDS and more people died with the cause of B20.</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As from year 2004 the death rate was lower and the rate rose each year as year 2012 has a higher rate of death.</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B20 has a large number of death rate compared to the other underlying causes as B21 shows a very lower rate.</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Gender also contributes as the graphs shows that more female death are higher than males.</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Most people of age range between 20-29 years and 30-35 years shows a high trend of deaths in the findings.</a:t>
            </a:r>
          </a:p>
          <a:p>
            <a:pPr marL="342900" indent="-342900">
              <a:buFont typeface="Arial" panose="020B0604020202020204" pitchFamily="34" charset="0"/>
              <a:buChar char="•"/>
            </a:pPr>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4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DE98-1428-4178-BD0B-284633529026}"/>
              </a:ext>
            </a:extLst>
          </p:cNvPr>
          <p:cNvSpPr>
            <a:spLocks noGrp="1"/>
          </p:cNvSpPr>
          <p:nvPr>
            <p:ph type="title"/>
          </p:nvPr>
        </p:nvSpPr>
        <p:spPr/>
        <p:txBody>
          <a:bodyPr/>
          <a:lstStyle/>
          <a:p>
            <a:r>
              <a:rPr lang="en-ZA" dirty="0"/>
              <a:t>Tableau  work book links</a:t>
            </a:r>
          </a:p>
        </p:txBody>
      </p:sp>
      <p:sp>
        <p:nvSpPr>
          <p:cNvPr id="3" name="Content Placeholder 2">
            <a:extLst>
              <a:ext uri="{FF2B5EF4-FFF2-40B4-BE49-F238E27FC236}">
                <a16:creationId xmlns:a16="http://schemas.microsoft.com/office/drawing/2014/main" id="{2B221964-DB89-4C3A-B539-E7A9A9B8BA8D}"/>
              </a:ext>
            </a:extLst>
          </p:cNvPr>
          <p:cNvSpPr>
            <a:spLocks noGrp="1"/>
          </p:cNvSpPr>
          <p:nvPr>
            <p:ph idx="1"/>
          </p:nvPr>
        </p:nvSpPr>
        <p:spPr/>
        <p:txBody>
          <a:bodyPr/>
          <a:lstStyle/>
          <a:p>
            <a:r>
              <a:rPr lang="en-ZA" dirty="0"/>
              <a:t>First Dashboard : </a:t>
            </a:r>
            <a:r>
              <a:rPr lang="en-ZA" dirty="0">
                <a:hlinkClick r:id="rId2"/>
              </a:rPr>
              <a:t>https://public.tableau.com/profile/nox4104#!/vizhome/HIVdeaths/Dashboard5</a:t>
            </a:r>
            <a:endParaRPr lang="en-ZA" dirty="0"/>
          </a:p>
          <a:p>
            <a:r>
              <a:rPr lang="en-ZA" dirty="0"/>
              <a:t>Second Dashboard : https://public.tableau.com/profile/nox4104#!/vizhome/HIVdeaths/Dashboard52</a:t>
            </a:r>
          </a:p>
          <a:p>
            <a:endParaRPr lang="en-ZA" dirty="0"/>
          </a:p>
        </p:txBody>
      </p:sp>
    </p:spTree>
    <p:extLst>
      <p:ext uri="{BB962C8B-B14F-4D97-AF65-F5344CB8AC3E}">
        <p14:creationId xmlns:p14="http://schemas.microsoft.com/office/powerpoint/2010/main" val="224656504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303</TotalTime>
  <Words>322</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Times New Roman</vt:lpstr>
      <vt:lpstr>Wingdings 2</vt:lpstr>
      <vt:lpstr>Dividend</vt:lpstr>
      <vt:lpstr>HIV/aids deaths in south Africa</vt:lpstr>
      <vt:lpstr>PowerPoint Presentation</vt:lpstr>
      <vt:lpstr>BACKGROUND</vt:lpstr>
      <vt:lpstr>BACKGROUND: Questions</vt:lpstr>
      <vt:lpstr>PowerPoint Presentation</vt:lpstr>
      <vt:lpstr>PowerPoint Presentation</vt:lpstr>
      <vt:lpstr>results</vt:lpstr>
      <vt:lpstr>Tableau  work book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Hiv/aids deaths in south africa</dc:title>
  <dc:creator>Nosipho Lekoba</dc:creator>
  <cp:lastModifiedBy>Nosipho Lekoba</cp:lastModifiedBy>
  <cp:revision>27</cp:revision>
  <dcterms:created xsi:type="dcterms:W3CDTF">2018-03-13T01:46:57Z</dcterms:created>
  <dcterms:modified xsi:type="dcterms:W3CDTF">2018-03-14T15:11:13Z</dcterms:modified>
</cp:coreProperties>
</file>