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171717"/>
        </a:solidFill>
        <a:effectLst/>
      </p:bgPr>
    </p:bg>
    <p:spTree>
      <p:nvGrpSpPr>
        <p:cNvPr id="1" name=""/>
        <p:cNvGrpSpPr/>
        <p:nvPr/>
      </p:nvGrpSpPr>
      <p:grpSpPr/>
      <p:sp>
        <p:nvSpPr>
          <p:cNvPr id="2" name="Title 1"/>
          <p:cNvSpPr>
            <a:spLocks noGrp="1"/>
          </p:cNvSpPr>
          <p:nvPr>
            <p:ph type="ctrTitle"/>
          </p:nvPr>
        </p:nvSpPr>
        <p:spPr/>
        <p:txBody>
          <a:bodyPr/>
          <a:lstStyle/>
          <a:p>
            <a:r>
              <a:rPr sz="3600">
                <a:solidFill>
                  <a:srgbClr val="ECECEC"/>
                </a:solidFill>
              </a:rPr>
              <a:t>GST and Its Impact on Businesses</a:t>
            </a:r>
          </a:p>
        </p:txBody>
      </p:sp>
      <p:sp>
        <p:nvSpPr>
          <p:cNvPr id="3" name="Subtitle 2"/>
          <p:cNvSpPr>
            <a:spLocks noGrp="1"/>
          </p:cNvSpPr>
          <p:nvPr>
            <p:ph type="subTitle" idx="1"/>
          </p:nvPr>
        </p:nvSpPr>
        <p:spPr/>
        <p:txBody>
          <a:bodyPr/>
          <a:lstStyle/>
          <a:p>
            <a:r>
              <a:rPr sz="2400">
                <a:solidFill>
                  <a:srgbClr val="ECECEC"/>
                </a:solidFill>
              </a:rPr>
              <a:t>Understanding the implications of GST on consumer and business decisions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171717"/>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ECECEC"/>
                </a:solidFill>
              </a:rPr>
              <a:t>Introduction to GST</a:t>
            </a:r>
          </a:p>
        </p:txBody>
      </p:sp>
      <p:sp>
        <p:nvSpPr>
          <p:cNvPr id="3" name="Content Placeholder 2"/>
          <p:cNvSpPr>
            <a:spLocks noGrp="1"/>
          </p:cNvSpPr>
          <p:nvPr>
            <p:ph idx="1"/>
          </p:nvPr>
        </p:nvSpPr>
        <p:spPr/>
        <p:txBody>
          <a:bodyPr/>
          <a:lstStyle/>
          <a:p>
            <a:r>
              <a:rPr sz="2400">
                <a:solidFill>
                  <a:srgbClr val="ECECEC"/>
                </a:solidFill>
              </a:rPr>
              <a:t>Goods and Services Tax (GST) is a comprehensive indirect tax introduced in India in 2017. It replaced various indirect taxes levied by central and state governments. GST is a significant change in the Indian tax landscape, impacting businesses, consumers, and the economy as a whole. In this presentation, we will explore the key aspects of GST and its implications on businesses.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171717"/>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ECECEC"/>
                </a:solidFill>
              </a:rPr>
              <a:t>Key Features of GST</a:t>
            </a:r>
          </a:p>
        </p:txBody>
      </p:sp>
      <p:sp>
        <p:nvSpPr>
          <p:cNvPr id="3" name="Content Placeholder 2"/>
          <p:cNvSpPr>
            <a:spLocks noGrp="1"/>
          </p:cNvSpPr>
          <p:nvPr>
            <p:ph idx="1"/>
          </p:nvPr>
        </p:nvSpPr>
        <p:spPr/>
        <p:txBody>
          <a:bodyPr/>
          <a:lstStyle/>
          <a:p>
            <a:r>
              <a:rPr sz="2400">
                <a:solidFill>
                  <a:srgbClr val="ECECEC"/>
                </a:solidFill>
              </a:rPr>
              <a:t>GST is a consumption-based tax, where the tax is imposed on the value added at each stage of production and distribution. The key features of GST include a single tax rate structure, input tax credit, and a robust IT infrastructure for tracking and monitoring transactions. These features aim to reduce tax evasion, improve tax compliance, and make the tax system more efficient. Some of the key benefits of GST include reduced tax rates, simplified tax compliance, and increased transparency.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171717"/>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ECECEC"/>
                </a:solidFill>
              </a:rPr>
              <a:t>Impact of GST on Businesses</a:t>
            </a:r>
          </a:p>
        </p:txBody>
      </p:sp>
      <p:sp>
        <p:nvSpPr>
          <p:cNvPr id="3" name="Content Placeholder 2"/>
          <p:cNvSpPr>
            <a:spLocks noGrp="1"/>
          </p:cNvSpPr>
          <p:nvPr>
            <p:ph idx="1"/>
          </p:nvPr>
        </p:nvSpPr>
        <p:spPr/>
        <p:txBody>
          <a:bodyPr/>
          <a:lstStyle/>
          <a:p>
            <a:r>
              <a:rPr sz="2400">
                <a:solidFill>
                  <a:srgbClr val="ECECEC"/>
                </a:solidFill>
              </a:rPr>
              <a:t>GST has had a significant impact on businesses in India. The tax reform has led to changes in business strategies, supply chain management, and pricing decisions. Businesses need to adapt to the new tax regime by implementing GST-compliant systems, training employees, and ensuring compliance with tax regulations. Some of the key challenges faced by businesses include complexities in tax compliance, difficulties in passing on tax benefits to customers, and increased costs due to tax compliance.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171717"/>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ECECEC"/>
                </a:solidFill>
              </a:rPr>
              <a:t>Benefits of GST for Businesses</a:t>
            </a:r>
          </a:p>
        </p:txBody>
      </p:sp>
      <p:sp>
        <p:nvSpPr>
          <p:cNvPr id="3" name="Content Placeholder 2"/>
          <p:cNvSpPr>
            <a:spLocks noGrp="1"/>
          </p:cNvSpPr>
          <p:nvPr>
            <p:ph idx="1"/>
          </p:nvPr>
        </p:nvSpPr>
        <p:spPr/>
        <p:txBody>
          <a:bodyPr/>
          <a:lstStyle/>
          <a:p>
            <a:r>
              <a:rPr sz="2400">
                <a:solidFill>
                  <a:srgbClr val="ECECEC"/>
                </a:solidFill>
              </a:rPr>
              <a:t>Despite the challenges, GST has several benefits for businesses. The tax reform has led to a reduction in tax rates, simplification of tax compliance, and increased transparency. Businesses can now claim input tax credits, reducing their tax liabilities. GST has also promoted competition, innovation, and growth in the Indian economy. The tax reform has also led to an increase in the tax base, reducing the burden on individual taxpayers.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171717"/>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ECECEC"/>
                </a:solidFill>
              </a:rPr>
              <a:t>GST and Its Impact on Consumer Behavior</a:t>
            </a:r>
          </a:p>
        </p:txBody>
      </p:sp>
      <p:sp>
        <p:nvSpPr>
          <p:cNvPr id="3" name="Content Placeholder 2"/>
          <p:cNvSpPr>
            <a:spLocks noGrp="1"/>
          </p:cNvSpPr>
          <p:nvPr>
            <p:ph idx="1"/>
          </p:nvPr>
        </p:nvSpPr>
        <p:spPr/>
        <p:txBody>
          <a:bodyPr/>
          <a:lstStyle/>
          <a:p>
            <a:r>
              <a:rPr sz="2400">
                <a:solidFill>
                  <a:srgbClr val="ECECEC"/>
                </a:solidFill>
              </a:rPr>
              <a:t>GST has also had an impact on consumer behavior. The tax reform has led to changes in consumer purchasing decisions, with consumers seeking value for money and price transparency. Businesses need to adapt to these changes by providing transparent pricing, offering competitive prices, and ensuring quality products and services. The tax reform has also led to an increase in consumer awareness about taxes, with consumers seeking information on tax implications and benefits.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171717"/>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ECECEC"/>
                </a:solidFill>
              </a:rPr>
              <a:t>Challenges Faced by Businesses</a:t>
            </a:r>
          </a:p>
        </p:txBody>
      </p:sp>
      <p:sp>
        <p:nvSpPr>
          <p:cNvPr id="3" name="Content Placeholder 2"/>
          <p:cNvSpPr>
            <a:spLocks noGrp="1"/>
          </p:cNvSpPr>
          <p:nvPr>
            <p:ph idx="1"/>
          </p:nvPr>
        </p:nvSpPr>
        <p:spPr/>
        <p:txBody>
          <a:bodyPr/>
          <a:lstStyle/>
          <a:p>
            <a:r>
              <a:rPr sz="2400">
                <a:solidFill>
                  <a:srgbClr val="ECECEC"/>
                </a:solidFill>
              </a:rPr>
              <a:t>Despite the benefits, businesses face several challenges in implementing GST. Some of the key challenges include complexities in tax compliance, difficulties in passing on tax benefits to customers, and increased costs due to tax compliance. Businesses also need to adapt to the new tax regime by implementing GST-compliant systems, training employees, and ensuring compliance with tax regulations. The tax reform has also led to an increase in tax disputes and litigation, requiring businesses to invest in tax advisory services and legal expertise.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171717"/>
        </a:solidFill>
        <a:effectLst/>
      </p:bgPr>
    </p:bg>
    <p:spTree>
      <p:nvGrpSpPr>
        <p:cNvPr id="1" name=""/>
        <p:cNvGrpSpPr/>
        <p:nvPr/>
      </p:nvGrpSpPr>
      <p:grpSpPr/>
      <p:sp>
        <p:nvSpPr>
          <p:cNvPr id="2" name="Title 1"/>
          <p:cNvSpPr>
            <a:spLocks noGrp="1"/>
          </p:cNvSpPr>
          <p:nvPr>
            <p:ph type="title"/>
          </p:nvPr>
        </p:nvSpPr>
        <p:spPr/>
        <p:txBody>
          <a:bodyPr/>
          <a:lstStyle/>
          <a:p>
            <a:r>
              <a:rPr sz="3600">
                <a:solidFill>
                  <a:srgbClr val="ECECEC"/>
                </a:solidFill>
              </a:rPr>
              <a:t>Conclusion</a:t>
            </a:r>
          </a:p>
        </p:txBody>
      </p:sp>
      <p:sp>
        <p:nvSpPr>
          <p:cNvPr id="3" name="Content Placeholder 2"/>
          <p:cNvSpPr>
            <a:spLocks noGrp="1"/>
          </p:cNvSpPr>
          <p:nvPr>
            <p:ph idx="1"/>
          </p:nvPr>
        </p:nvSpPr>
        <p:spPr/>
        <p:txBody>
          <a:bodyPr/>
          <a:lstStyle/>
          <a:p>
            <a:r>
              <a:rPr sz="2400">
                <a:solidFill>
                  <a:srgbClr val="ECECEC"/>
                </a:solidFill>
              </a:rPr>
              <a:t>In conclusion, GST is a significant tax reform in India, aimed at simplifying tax compliance, reducing tax rates, and promoting economic growth. Businesses need to adapt to the new tax regime by implementing GST-compliant systems, training employees, and ensuring compliance with tax regulations. The tax reform has several benefits for businesses, including reduced tax rates, simplified tax compliance, and increased transparency. However, businesses also face several challenges, including complexities in tax compliance, difficulties in passing on tax benefits to customers, and increased costs due to tax compliance.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