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1" r:id="rId6"/>
    <p:sldId id="266" r:id="rId7"/>
    <p:sldId id="267" r:id="rId8"/>
    <p:sldId id="262" r:id="rId9"/>
    <p:sldId id="271" r:id="rId10"/>
    <p:sldId id="272" r:id="rId11"/>
    <p:sldId id="273" r:id="rId12"/>
    <p:sldId id="280" r:id="rId13"/>
    <p:sldId id="281" r:id="rId14"/>
    <p:sldId id="282" r:id="rId15"/>
    <p:sldId id="283" r:id="rId16"/>
    <p:sldId id="284" r:id="rId17"/>
    <p:sldId id="285" r:id="rId18"/>
    <p:sldId id="268" r:id="rId19"/>
    <p:sldId id="286" r:id="rId20"/>
    <p:sldId id="287" r:id="rId21"/>
    <p:sldId id="288" r:id="rId22"/>
    <p:sldId id="269" r:id="rId23"/>
    <p:sldId id="289" r:id="rId24"/>
    <p:sldId id="263" r:id="rId25"/>
    <p:sldId id="264" r:id="rId26"/>
    <p:sldId id="290" r:id="rId27"/>
    <p:sldId id="26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68996" autoAdjust="0"/>
  </p:normalViewPr>
  <p:slideViewPr>
    <p:cSldViewPr>
      <p:cViewPr varScale="1">
        <p:scale>
          <a:sx n="100" d="100"/>
          <a:sy n="100" d="100"/>
        </p:scale>
        <p:origin x="-950"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9"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70"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F05AF0-8846-4909-97A6-4974C30601A5}" type="datetimeFigureOut">
              <a:rPr lang="en-US" smtClean="0"/>
              <a:pPr/>
              <a:t>4/4/2018</a:t>
            </a:fld>
            <a:endParaRPr lang="en-US"/>
          </a:p>
        </p:txBody>
      </p:sp>
      <p:sp>
        <p:nvSpPr>
          <p:cNvPr id="1048671"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72"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3"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74"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8825A2-8280-4D4F-8AD4-8AA14604DF97}" type="slidenum">
              <a:rPr lang="en-US" smtClean="0"/>
              <a:pPr/>
              <a:t>‹#›</a:t>
            </a:fld>
            <a:endParaRPr lang="en-US"/>
          </a:p>
        </p:txBody>
      </p:sp>
    </p:spTree>
    <p:extLst>
      <p:ext uri="{BB962C8B-B14F-4D97-AF65-F5344CB8AC3E}">
        <p14:creationId xmlns:p14="http://schemas.microsoft.com/office/powerpoint/2010/main" val="694046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lide Image Placeholder 1"/>
          <p:cNvSpPr>
            <a:spLocks noGrp="1" noRot="1" noChangeAspect="1"/>
          </p:cNvSpPr>
          <p:nvPr>
            <p:ph type="sldImg"/>
          </p:nvPr>
        </p:nvSpPr>
        <p:spPr/>
      </p:sp>
      <p:sp>
        <p:nvSpPr>
          <p:cNvPr id="1048594" name="Notes Placeholder 2"/>
          <p:cNvSpPr>
            <a:spLocks noGrp="1"/>
          </p:cNvSpPr>
          <p:nvPr>
            <p:ph type="body" idx="1"/>
          </p:nvPr>
        </p:nvSpPr>
        <p:spPr/>
        <p:txBody>
          <a:bodyPr>
            <a:normAutofit/>
          </a:bodyPr>
          <a:lstStyle/>
          <a:p>
            <a:endParaRPr lang="en-US" dirty="0"/>
          </a:p>
        </p:txBody>
      </p:sp>
      <p:sp>
        <p:nvSpPr>
          <p:cNvPr id="1048595" name="Slide Number Placeholder 3"/>
          <p:cNvSpPr>
            <a:spLocks noGrp="1"/>
          </p:cNvSpPr>
          <p:nvPr>
            <p:ph type="sldNum" sz="quarter" idx="10"/>
          </p:nvPr>
        </p:nvSpPr>
        <p:spPr/>
        <p:txBody>
          <a:bodyPr/>
          <a:lstStyle/>
          <a:p>
            <a:fld id="{C251FA62-1AD1-4B0E-87F0-746741CD37F5}" type="slidenum">
              <a:rPr lang="en-US" smtClean="0"/>
              <a:pPr/>
              <a:t>1</a:t>
            </a:fld>
            <a:endParaRPr lang="en-US"/>
          </a:p>
        </p:txBody>
      </p:sp>
      <p:sp>
        <p:nvSpPr>
          <p:cNvPr id="1048596" name="Header Placeholder 4"/>
          <p:cNvSpPr>
            <a:spLocks noGrp="1"/>
          </p:cNvSpPr>
          <p:nvPr>
            <p:ph type="hdr" sz="quarter" idx="11"/>
          </p:nvPr>
        </p:nvSpPr>
        <p:spPr/>
        <p:txBody>
          <a:bodyPr/>
          <a:lstStyle/>
          <a:p>
            <a:r>
              <a:rPr lang="en-US"/>
              <a:t>DVR &amp; Dr.HS MIC COLLEGE OF TECHNOLOGY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Slide Image Placeholder 1"/>
          <p:cNvSpPr>
            <a:spLocks noGrp="1" noRot="1" noChangeAspect="1"/>
          </p:cNvSpPr>
          <p:nvPr>
            <p:ph type="sldImg"/>
          </p:nvPr>
        </p:nvSpPr>
        <p:spPr/>
      </p:sp>
      <p:sp>
        <p:nvSpPr>
          <p:cNvPr id="1048619" name="Notes Placeholder 2"/>
          <p:cNvSpPr>
            <a:spLocks noGrp="1"/>
          </p:cNvSpPr>
          <p:nvPr>
            <p:ph type="body" idx="1"/>
          </p:nvPr>
        </p:nvSpPr>
        <p:spPr/>
        <p:txBody>
          <a:bodyPr/>
          <a:lstStyle/>
          <a:p>
            <a:r>
              <a:rPr lang="en-IN"/>
              <a:t> </a:t>
            </a:r>
            <a:endParaRPr lang="en-IN" dirty="0"/>
          </a:p>
        </p:txBody>
      </p:sp>
      <p:sp>
        <p:nvSpPr>
          <p:cNvPr id="1048620" name="Slide Number Placeholder 3"/>
          <p:cNvSpPr>
            <a:spLocks noGrp="1"/>
          </p:cNvSpPr>
          <p:nvPr>
            <p:ph type="sldNum" sz="quarter" idx="10"/>
          </p:nvPr>
        </p:nvSpPr>
        <p:spPr/>
        <p:txBody>
          <a:bodyPr/>
          <a:lstStyle/>
          <a:p>
            <a:fld id="{DA8825A2-8280-4D4F-8AD4-8AA14604DF97}"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lstStyle/>
          <a:p>
            <a:fld id="{3F90A23B-90BF-4C40-8888-E4AD377C675A}" type="datetimeFigureOut">
              <a:rPr lang="en-US" smtClean="0"/>
              <a:pPr/>
              <a:t>4/4/2018</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59B51D61-0EC0-4558-B2F1-1BB44841F1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8" name="Title 1"/>
          <p:cNvSpPr>
            <a:spLocks noGrp="1"/>
          </p:cNvSpPr>
          <p:nvPr>
            <p:ph type="title"/>
          </p:nvPr>
        </p:nvSpPr>
        <p:spPr/>
        <p:txBody>
          <a:bodyPr/>
          <a:lstStyle/>
          <a:p>
            <a:r>
              <a:rPr lang="en-US"/>
              <a:t>Click to edit Master title style</a:t>
            </a:r>
          </a:p>
        </p:txBody>
      </p:sp>
      <p:sp>
        <p:nvSpPr>
          <p:cNvPr id="104865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3"/>
          <p:cNvSpPr>
            <a:spLocks noGrp="1"/>
          </p:cNvSpPr>
          <p:nvPr>
            <p:ph type="dt" sz="half" idx="10"/>
          </p:nvPr>
        </p:nvSpPr>
        <p:spPr/>
        <p:txBody>
          <a:bodyPr/>
          <a:lstStyle/>
          <a:p>
            <a:fld id="{3F90A23B-90BF-4C40-8888-E4AD377C675A}" type="datetimeFigureOut">
              <a:rPr lang="en-US" smtClean="0"/>
              <a:pPr/>
              <a:t>4/4/2018</a:t>
            </a:fld>
            <a:endParaRPr lang="en-US"/>
          </a:p>
        </p:txBody>
      </p:sp>
      <p:sp>
        <p:nvSpPr>
          <p:cNvPr id="1048661" name="Footer Placeholder 4"/>
          <p:cNvSpPr>
            <a:spLocks noGrp="1"/>
          </p:cNvSpPr>
          <p:nvPr>
            <p:ph type="ftr" sz="quarter" idx="11"/>
          </p:nvPr>
        </p:nvSpPr>
        <p:spPr/>
        <p:txBody>
          <a:bodyPr/>
          <a:lstStyle/>
          <a:p>
            <a:endParaRPr lang="en-US"/>
          </a:p>
        </p:txBody>
      </p:sp>
      <p:sp>
        <p:nvSpPr>
          <p:cNvPr id="1048662" name="Slide Number Placeholder 5"/>
          <p:cNvSpPr>
            <a:spLocks noGrp="1"/>
          </p:cNvSpPr>
          <p:nvPr>
            <p:ph type="sldNum" sz="quarter" idx="12"/>
          </p:nvPr>
        </p:nvSpPr>
        <p:spPr/>
        <p:txBody>
          <a:bodyPr/>
          <a:lstStyle/>
          <a:p>
            <a:fld id="{59B51D61-0EC0-4558-B2F1-1BB44841F1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9"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40"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lstStyle/>
          <a:p>
            <a:fld id="{3F90A23B-90BF-4C40-8888-E4AD377C675A}" type="datetimeFigureOut">
              <a:rPr lang="en-US" smtClean="0"/>
              <a:pPr/>
              <a:t>4/4/2018</a:t>
            </a:fld>
            <a:endParaRPr lang="en-US"/>
          </a:p>
        </p:txBody>
      </p:sp>
      <p:sp>
        <p:nvSpPr>
          <p:cNvPr id="1048642" name="Footer Placeholder 4"/>
          <p:cNvSpPr>
            <a:spLocks noGrp="1"/>
          </p:cNvSpPr>
          <p:nvPr>
            <p:ph type="ftr" sz="quarter" idx="11"/>
          </p:nvPr>
        </p:nvSpPr>
        <p:spPr/>
        <p:txBody>
          <a:bodyPr/>
          <a:lstStyle/>
          <a:p>
            <a:endParaRPr lang="en-US"/>
          </a:p>
        </p:txBody>
      </p:sp>
      <p:sp>
        <p:nvSpPr>
          <p:cNvPr id="1048643" name="Slide Number Placeholder 5"/>
          <p:cNvSpPr>
            <a:spLocks noGrp="1"/>
          </p:cNvSpPr>
          <p:nvPr>
            <p:ph type="sldNum" sz="quarter" idx="12"/>
          </p:nvPr>
        </p:nvSpPr>
        <p:spPr/>
        <p:txBody>
          <a:bodyPr/>
          <a:lstStyle/>
          <a:p>
            <a:fld id="{59B51D61-0EC0-4558-B2F1-1BB44841F1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t>Click to edit Master title style</a:t>
            </a:r>
          </a:p>
        </p:txBody>
      </p:sp>
      <p:sp>
        <p:nvSpPr>
          <p:cNvPr id="104859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9" name="Date Placeholder 3"/>
          <p:cNvSpPr>
            <a:spLocks noGrp="1"/>
          </p:cNvSpPr>
          <p:nvPr>
            <p:ph type="dt" sz="half" idx="10"/>
          </p:nvPr>
        </p:nvSpPr>
        <p:spPr/>
        <p:txBody>
          <a:bodyPr/>
          <a:lstStyle/>
          <a:p>
            <a:fld id="{3F90A23B-90BF-4C40-8888-E4AD377C675A}" type="datetimeFigureOut">
              <a:rPr lang="en-US" smtClean="0"/>
              <a:pPr/>
              <a:t>4/4/2018</a:t>
            </a:fld>
            <a:endParaRPr lang="en-US"/>
          </a:p>
        </p:txBody>
      </p:sp>
      <p:sp>
        <p:nvSpPr>
          <p:cNvPr id="1048600" name="Footer Placeholder 4"/>
          <p:cNvSpPr>
            <a:spLocks noGrp="1"/>
          </p:cNvSpPr>
          <p:nvPr>
            <p:ph type="ftr" sz="quarter" idx="11"/>
          </p:nvPr>
        </p:nvSpPr>
        <p:spPr/>
        <p:txBody>
          <a:bodyPr/>
          <a:lstStyle/>
          <a:p>
            <a:endParaRPr lang="en-US"/>
          </a:p>
        </p:txBody>
      </p:sp>
      <p:sp>
        <p:nvSpPr>
          <p:cNvPr id="1048601" name="Slide Number Placeholder 5"/>
          <p:cNvSpPr>
            <a:spLocks noGrp="1"/>
          </p:cNvSpPr>
          <p:nvPr>
            <p:ph type="sldNum" sz="quarter" idx="12"/>
          </p:nvPr>
        </p:nvSpPr>
        <p:spPr/>
        <p:txBody>
          <a:bodyPr/>
          <a:lstStyle/>
          <a:p>
            <a:fld id="{59B51D61-0EC0-4558-B2F1-1BB44841F1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3"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54"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5" name="Date Placeholder 3"/>
          <p:cNvSpPr>
            <a:spLocks noGrp="1"/>
          </p:cNvSpPr>
          <p:nvPr>
            <p:ph type="dt" sz="half" idx="10"/>
          </p:nvPr>
        </p:nvSpPr>
        <p:spPr/>
        <p:txBody>
          <a:bodyPr/>
          <a:lstStyle/>
          <a:p>
            <a:fld id="{3F90A23B-90BF-4C40-8888-E4AD377C675A}" type="datetimeFigureOut">
              <a:rPr lang="en-US" smtClean="0"/>
              <a:pPr/>
              <a:t>4/4/2018</a:t>
            </a:fld>
            <a:endParaRPr lang="en-US"/>
          </a:p>
        </p:txBody>
      </p:sp>
      <p:sp>
        <p:nvSpPr>
          <p:cNvPr id="1048656" name="Footer Placeholder 4"/>
          <p:cNvSpPr>
            <a:spLocks noGrp="1"/>
          </p:cNvSpPr>
          <p:nvPr>
            <p:ph type="ftr" sz="quarter" idx="11"/>
          </p:nvPr>
        </p:nvSpPr>
        <p:spPr/>
        <p:txBody>
          <a:bodyPr/>
          <a:lstStyle/>
          <a:p>
            <a:endParaRPr lang="en-US"/>
          </a:p>
        </p:txBody>
      </p:sp>
      <p:sp>
        <p:nvSpPr>
          <p:cNvPr id="1048657" name="Slide Number Placeholder 5"/>
          <p:cNvSpPr>
            <a:spLocks noGrp="1"/>
          </p:cNvSpPr>
          <p:nvPr>
            <p:ph type="sldNum" sz="quarter" idx="12"/>
          </p:nvPr>
        </p:nvSpPr>
        <p:spPr/>
        <p:txBody>
          <a:bodyPr/>
          <a:lstStyle/>
          <a:p>
            <a:fld id="{59B51D61-0EC0-4558-B2F1-1BB44841F1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r>
              <a:rPr lang="en-US"/>
              <a:t>Click to edit Master title style</a:t>
            </a:r>
          </a:p>
        </p:txBody>
      </p:sp>
      <p:sp>
        <p:nvSpPr>
          <p:cNvPr id="1048622"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Date Placeholder 4"/>
          <p:cNvSpPr>
            <a:spLocks noGrp="1"/>
          </p:cNvSpPr>
          <p:nvPr>
            <p:ph type="dt" sz="half" idx="10"/>
          </p:nvPr>
        </p:nvSpPr>
        <p:spPr/>
        <p:txBody>
          <a:bodyPr/>
          <a:lstStyle/>
          <a:p>
            <a:fld id="{3F90A23B-90BF-4C40-8888-E4AD377C675A}" type="datetimeFigureOut">
              <a:rPr lang="en-US" smtClean="0"/>
              <a:pPr/>
              <a:t>4/4/2018</a:t>
            </a:fld>
            <a:endParaRPr lang="en-US"/>
          </a:p>
        </p:txBody>
      </p:sp>
      <p:sp>
        <p:nvSpPr>
          <p:cNvPr id="1048625" name="Footer Placeholder 5"/>
          <p:cNvSpPr>
            <a:spLocks noGrp="1"/>
          </p:cNvSpPr>
          <p:nvPr>
            <p:ph type="ftr" sz="quarter" idx="11"/>
          </p:nvPr>
        </p:nvSpPr>
        <p:spPr/>
        <p:txBody>
          <a:bodyPr/>
          <a:lstStyle/>
          <a:p>
            <a:endParaRPr lang="en-US"/>
          </a:p>
        </p:txBody>
      </p:sp>
      <p:sp>
        <p:nvSpPr>
          <p:cNvPr id="1048626" name="Slide Number Placeholder 6"/>
          <p:cNvSpPr>
            <a:spLocks noGrp="1"/>
          </p:cNvSpPr>
          <p:nvPr>
            <p:ph type="sldNum" sz="quarter" idx="12"/>
          </p:nvPr>
        </p:nvSpPr>
        <p:spPr/>
        <p:txBody>
          <a:bodyPr/>
          <a:lstStyle/>
          <a:p>
            <a:fld id="{59B51D61-0EC0-4558-B2F1-1BB44841F1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r>
              <a:rPr lang="en-US"/>
              <a:t>Click to edit Master title style</a:t>
            </a:r>
          </a:p>
        </p:txBody>
      </p:sp>
      <p:sp>
        <p:nvSpPr>
          <p:cNvPr id="1048628"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29"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1"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2" name="Date Placeholder 6"/>
          <p:cNvSpPr>
            <a:spLocks noGrp="1"/>
          </p:cNvSpPr>
          <p:nvPr>
            <p:ph type="dt" sz="half" idx="10"/>
          </p:nvPr>
        </p:nvSpPr>
        <p:spPr/>
        <p:txBody>
          <a:bodyPr/>
          <a:lstStyle/>
          <a:p>
            <a:fld id="{3F90A23B-90BF-4C40-8888-E4AD377C675A}" type="datetimeFigureOut">
              <a:rPr lang="en-US" smtClean="0"/>
              <a:pPr/>
              <a:t>4/4/2018</a:t>
            </a:fld>
            <a:endParaRPr lang="en-US"/>
          </a:p>
        </p:txBody>
      </p:sp>
      <p:sp>
        <p:nvSpPr>
          <p:cNvPr id="1048633" name="Footer Placeholder 7"/>
          <p:cNvSpPr>
            <a:spLocks noGrp="1"/>
          </p:cNvSpPr>
          <p:nvPr>
            <p:ph type="ftr" sz="quarter" idx="11"/>
          </p:nvPr>
        </p:nvSpPr>
        <p:spPr/>
        <p:txBody>
          <a:bodyPr/>
          <a:lstStyle/>
          <a:p>
            <a:endParaRPr lang="en-US"/>
          </a:p>
        </p:txBody>
      </p:sp>
      <p:sp>
        <p:nvSpPr>
          <p:cNvPr id="1048634" name="Slide Number Placeholder 8"/>
          <p:cNvSpPr>
            <a:spLocks noGrp="1"/>
          </p:cNvSpPr>
          <p:nvPr>
            <p:ph type="sldNum" sz="quarter" idx="12"/>
          </p:nvPr>
        </p:nvSpPr>
        <p:spPr/>
        <p:txBody>
          <a:bodyPr/>
          <a:lstStyle/>
          <a:p>
            <a:fld id="{59B51D61-0EC0-4558-B2F1-1BB44841F1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a:t>Click to edit Master title style</a:t>
            </a:r>
          </a:p>
        </p:txBody>
      </p:sp>
      <p:sp>
        <p:nvSpPr>
          <p:cNvPr id="1048636" name="Date Placeholder 2"/>
          <p:cNvSpPr>
            <a:spLocks noGrp="1"/>
          </p:cNvSpPr>
          <p:nvPr>
            <p:ph type="dt" sz="half" idx="10"/>
          </p:nvPr>
        </p:nvSpPr>
        <p:spPr/>
        <p:txBody>
          <a:bodyPr/>
          <a:lstStyle/>
          <a:p>
            <a:fld id="{3F90A23B-90BF-4C40-8888-E4AD377C675A}" type="datetimeFigureOut">
              <a:rPr lang="en-US" smtClean="0"/>
              <a:pPr/>
              <a:t>4/4/2018</a:t>
            </a:fld>
            <a:endParaRPr lang="en-US"/>
          </a:p>
        </p:txBody>
      </p:sp>
      <p:sp>
        <p:nvSpPr>
          <p:cNvPr id="1048637" name="Footer Placeholder 3"/>
          <p:cNvSpPr>
            <a:spLocks noGrp="1"/>
          </p:cNvSpPr>
          <p:nvPr>
            <p:ph type="ftr" sz="quarter" idx="11"/>
          </p:nvPr>
        </p:nvSpPr>
        <p:spPr/>
        <p:txBody>
          <a:bodyPr/>
          <a:lstStyle/>
          <a:p>
            <a:endParaRPr lang="en-US"/>
          </a:p>
        </p:txBody>
      </p:sp>
      <p:sp>
        <p:nvSpPr>
          <p:cNvPr id="1048638" name="Slide Number Placeholder 4"/>
          <p:cNvSpPr>
            <a:spLocks noGrp="1"/>
          </p:cNvSpPr>
          <p:nvPr>
            <p:ph type="sldNum" sz="quarter" idx="12"/>
          </p:nvPr>
        </p:nvSpPr>
        <p:spPr/>
        <p:txBody>
          <a:bodyPr/>
          <a:lstStyle/>
          <a:p>
            <a:fld id="{59B51D61-0EC0-4558-B2F1-1BB44841F1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4" name="Date Placeholder 1"/>
          <p:cNvSpPr>
            <a:spLocks noGrp="1"/>
          </p:cNvSpPr>
          <p:nvPr>
            <p:ph type="dt" sz="half" idx="10"/>
          </p:nvPr>
        </p:nvSpPr>
        <p:spPr/>
        <p:txBody>
          <a:bodyPr/>
          <a:lstStyle/>
          <a:p>
            <a:fld id="{3F90A23B-90BF-4C40-8888-E4AD377C675A}" type="datetimeFigureOut">
              <a:rPr lang="en-US" smtClean="0"/>
              <a:pPr/>
              <a:t>4/4/2018</a:t>
            </a:fld>
            <a:endParaRPr lang="en-US"/>
          </a:p>
        </p:txBody>
      </p:sp>
      <p:sp>
        <p:nvSpPr>
          <p:cNvPr id="1048645" name="Footer Placeholder 2"/>
          <p:cNvSpPr>
            <a:spLocks noGrp="1"/>
          </p:cNvSpPr>
          <p:nvPr>
            <p:ph type="ftr" sz="quarter" idx="11"/>
          </p:nvPr>
        </p:nvSpPr>
        <p:spPr/>
        <p:txBody>
          <a:bodyPr/>
          <a:lstStyle/>
          <a:p>
            <a:endParaRPr lang="en-US"/>
          </a:p>
        </p:txBody>
      </p:sp>
      <p:sp>
        <p:nvSpPr>
          <p:cNvPr id="1048646" name="Slide Number Placeholder 3"/>
          <p:cNvSpPr>
            <a:spLocks noGrp="1"/>
          </p:cNvSpPr>
          <p:nvPr>
            <p:ph type="sldNum" sz="quarter" idx="12"/>
          </p:nvPr>
        </p:nvSpPr>
        <p:spPr/>
        <p:txBody>
          <a:bodyPr/>
          <a:lstStyle/>
          <a:p>
            <a:fld id="{59B51D61-0EC0-4558-B2F1-1BB44841F1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3"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6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6" name="Date Placeholder 4"/>
          <p:cNvSpPr>
            <a:spLocks noGrp="1"/>
          </p:cNvSpPr>
          <p:nvPr>
            <p:ph type="dt" sz="half" idx="10"/>
          </p:nvPr>
        </p:nvSpPr>
        <p:spPr/>
        <p:txBody>
          <a:bodyPr/>
          <a:lstStyle/>
          <a:p>
            <a:fld id="{3F90A23B-90BF-4C40-8888-E4AD377C675A}" type="datetimeFigureOut">
              <a:rPr lang="en-US" smtClean="0"/>
              <a:pPr/>
              <a:t>4/4/2018</a:t>
            </a:fld>
            <a:endParaRPr lang="en-US"/>
          </a:p>
        </p:txBody>
      </p:sp>
      <p:sp>
        <p:nvSpPr>
          <p:cNvPr id="1048667" name="Footer Placeholder 5"/>
          <p:cNvSpPr>
            <a:spLocks noGrp="1"/>
          </p:cNvSpPr>
          <p:nvPr>
            <p:ph type="ftr" sz="quarter" idx="11"/>
          </p:nvPr>
        </p:nvSpPr>
        <p:spPr/>
        <p:txBody>
          <a:bodyPr/>
          <a:lstStyle/>
          <a:p>
            <a:endParaRPr lang="en-US"/>
          </a:p>
        </p:txBody>
      </p:sp>
      <p:sp>
        <p:nvSpPr>
          <p:cNvPr id="1048668" name="Slide Number Placeholder 6"/>
          <p:cNvSpPr>
            <a:spLocks noGrp="1"/>
          </p:cNvSpPr>
          <p:nvPr>
            <p:ph type="sldNum" sz="quarter" idx="12"/>
          </p:nvPr>
        </p:nvSpPr>
        <p:spPr/>
        <p:txBody>
          <a:bodyPr/>
          <a:lstStyle/>
          <a:p>
            <a:fld id="{59B51D61-0EC0-4558-B2F1-1BB44841F1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7"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48"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49"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0" name="Date Placeholder 4"/>
          <p:cNvSpPr>
            <a:spLocks noGrp="1"/>
          </p:cNvSpPr>
          <p:nvPr>
            <p:ph type="dt" sz="half" idx="10"/>
          </p:nvPr>
        </p:nvSpPr>
        <p:spPr/>
        <p:txBody>
          <a:bodyPr/>
          <a:lstStyle/>
          <a:p>
            <a:fld id="{3F90A23B-90BF-4C40-8888-E4AD377C675A}" type="datetimeFigureOut">
              <a:rPr lang="en-US" smtClean="0"/>
              <a:pPr/>
              <a:t>4/4/2018</a:t>
            </a:fld>
            <a:endParaRPr lang="en-US"/>
          </a:p>
        </p:txBody>
      </p:sp>
      <p:sp>
        <p:nvSpPr>
          <p:cNvPr id="1048651" name="Footer Placeholder 5"/>
          <p:cNvSpPr>
            <a:spLocks noGrp="1"/>
          </p:cNvSpPr>
          <p:nvPr>
            <p:ph type="ftr" sz="quarter" idx="11"/>
          </p:nvPr>
        </p:nvSpPr>
        <p:spPr/>
        <p:txBody>
          <a:bodyPr/>
          <a:lstStyle/>
          <a:p>
            <a:endParaRPr lang="en-US"/>
          </a:p>
        </p:txBody>
      </p:sp>
      <p:sp>
        <p:nvSpPr>
          <p:cNvPr id="1048652" name="Slide Number Placeholder 6"/>
          <p:cNvSpPr>
            <a:spLocks noGrp="1"/>
          </p:cNvSpPr>
          <p:nvPr>
            <p:ph type="sldNum" sz="quarter" idx="12"/>
          </p:nvPr>
        </p:nvSpPr>
        <p:spPr/>
        <p:txBody>
          <a:bodyPr/>
          <a:lstStyle/>
          <a:p>
            <a:fld id="{59B51D61-0EC0-4558-B2F1-1BB44841F1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0A23B-90BF-4C40-8888-E4AD377C675A}" type="datetimeFigureOut">
              <a:rPr lang="en-US" smtClean="0"/>
              <a:pPr/>
              <a:t>4/4/2018</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B51D61-0EC0-4558-B2F1-1BB44841F1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609600" y="228600"/>
            <a:ext cx="8001000" cy="765175"/>
          </a:xfrm>
        </p:spPr>
        <p:txBody>
          <a:bodyPr>
            <a:normAutofit/>
          </a:bodyPr>
          <a:lstStyle/>
          <a:p>
            <a:r>
              <a:rPr lang="en-US" sz="2800" dirty="0">
                <a:solidFill>
                  <a:srgbClr val="FF0000"/>
                </a:solidFill>
                <a:latin typeface="Times New Roman" pitchFamily="18" charset="0"/>
                <a:cs typeface="Times New Roman" pitchFamily="18" charset="0"/>
              </a:rPr>
              <a:t>SPEED BREAKER EARLY WARNING SYSTEM </a:t>
            </a:r>
          </a:p>
        </p:txBody>
      </p:sp>
      <p:sp>
        <p:nvSpPr>
          <p:cNvPr id="1048587" name="Subtitle 2"/>
          <p:cNvSpPr>
            <a:spLocks noGrp="1"/>
          </p:cNvSpPr>
          <p:nvPr>
            <p:ph type="subTitle" idx="1"/>
          </p:nvPr>
        </p:nvSpPr>
        <p:spPr>
          <a:xfrm>
            <a:off x="1143000" y="3352800"/>
            <a:ext cx="6400800" cy="1295400"/>
          </a:xfrm>
        </p:spPr>
        <p:txBody>
          <a:bodyPr numCol="1">
            <a:normAutofit/>
          </a:bodyPr>
          <a:lstStyle/>
          <a:p>
            <a:r>
              <a:rPr lang="en-US" sz="1800" b="1" dirty="0">
                <a:solidFill>
                  <a:schemeClr val="tx1"/>
                </a:solidFill>
                <a:latin typeface="Times New Roman" pitchFamily="18" charset="0"/>
                <a:cs typeface="Times New Roman" pitchFamily="18" charset="0"/>
              </a:rPr>
              <a:t>UNDER THE GUIDANCE OF</a:t>
            </a:r>
          </a:p>
          <a:p>
            <a:r>
              <a:rPr lang="en-US" sz="1800" dirty="0">
                <a:solidFill>
                  <a:schemeClr val="tx1"/>
                </a:solidFill>
                <a:latin typeface="Times New Roman" pitchFamily="18" charset="0"/>
                <a:cs typeface="Times New Roman" pitchFamily="18" charset="0"/>
              </a:rPr>
              <a:t>M.GOPALA KRISHNA </a:t>
            </a:r>
            <a:r>
              <a:rPr lang="en-US" sz="1800" baseline="-25000" dirty="0">
                <a:solidFill>
                  <a:schemeClr val="tx1"/>
                </a:solidFill>
                <a:latin typeface="Times New Roman" pitchFamily="18" charset="0"/>
                <a:cs typeface="Times New Roman" pitchFamily="18" charset="0"/>
              </a:rPr>
              <a:t>M.Tech., </a:t>
            </a:r>
            <a:r>
              <a:rPr lang="en-US" sz="1800" baseline="-25000" dirty="0" smtClean="0">
                <a:solidFill>
                  <a:schemeClr val="tx1"/>
                </a:solidFill>
                <a:latin typeface="Times New Roman" pitchFamily="18" charset="0"/>
                <a:cs typeface="Times New Roman" pitchFamily="18" charset="0"/>
              </a:rPr>
              <a:t>[Ph.D.]</a:t>
            </a:r>
            <a:endParaRPr lang="en-US" sz="1100" baseline="-25000" dirty="0">
              <a:solidFill>
                <a:schemeClr val="tx1"/>
              </a:solidFill>
              <a:latin typeface="Times New Roman" pitchFamily="18" charset="0"/>
              <a:cs typeface="Times New Roman" pitchFamily="18" charset="0"/>
            </a:endParaRPr>
          </a:p>
          <a:p>
            <a:r>
              <a:rPr lang="en-US" sz="1800" dirty="0">
                <a:latin typeface="Times New Roman" pitchFamily="18" charset="0"/>
                <a:cs typeface="Times New Roman" pitchFamily="18" charset="0"/>
              </a:rPr>
              <a:t> </a:t>
            </a:r>
            <a:r>
              <a:rPr lang="en-US" sz="1800" i="1" dirty="0">
                <a:solidFill>
                  <a:schemeClr val="tx1"/>
                </a:solidFill>
                <a:latin typeface="Times New Roman" pitchFamily="18" charset="0"/>
                <a:cs typeface="Times New Roman" pitchFamily="18" charset="0"/>
              </a:rPr>
              <a:t>Assistant Professor, Dept. of E.C.E</a:t>
            </a:r>
          </a:p>
          <a:p>
            <a:endParaRPr lang="en-US" sz="1800" dirty="0">
              <a:latin typeface="Times New Roman" pitchFamily="18" charset="0"/>
              <a:cs typeface="Times New Roman" pitchFamily="18" charset="0"/>
            </a:endParaRPr>
          </a:p>
        </p:txBody>
      </p:sp>
      <p:sp>
        <p:nvSpPr>
          <p:cNvPr id="1048588" name="Footer Placeholder 3"/>
          <p:cNvSpPr>
            <a:spLocks noGrp="1"/>
          </p:cNvSpPr>
          <p:nvPr>
            <p:ph type="ftr" sz="quarter" idx="11"/>
          </p:nvPr>
        </p:nvSpPr>
        <p:spPr>
          <a:xfrm>
            <a:off x="1295400" y="6324600"/>
            <a:ext cx="6705600" cy="365125"/>
          </a:xfrm>
        </p:spPr>
        <p:txBody>
          <a:bodyPr/>
          <a:lstStyle/>
          <a:p>
            <a:r>
              <a:rPr lang="en-US" sz="1400" dirty="0"/>
              <a:t>DEPARTMENT OF ELECTRONICS AND COMMUNICATION ENGINEERING </a:t>
            </a:r>
          </a:p>
        </p:txBody>
      </p:sp>
      <p:sp>
        <p:nvSpPr>
          <p:cNvPr id="1048589" name="TextBox 5"/>
          <p:cNvSpPr txBox="1">
            <a:spLocks noChangeArrowheads="1"/>
          </p:cNvSpPr>
          <p:nvPr/>
        </p:nvSpPr>
        <p:spPr bwMode="auto">
          <a:xfrm>
            <a:off x="533400" y="4811712"/>
            <a:ext cx="8305800" cy="701040"/>
          </a:xfrm>
          <a:prstGeom prst="rect">
            <a:avLst/>
          </a:prstGeom>
          <a:noFill/>
          <a:ln w="9525">
            <a:noFill/>
            <a:miter lim="800000"/>
            <a:headEnd/>
            <a:tailEnd/>
          </a:ln>
        </p:spPr>
        <p:txBody>
          <a:bodyPr>
            <a:spAutoFit/>
          </a:bodyPr>
          <a:lstStyle/>
          <a:p>
            <a:r>
              <a:rPr lang="en-US" b="1" dirty="0">
                <a:latin typeface="Times New Roman" pitchFamily="18" charset="0"/>
                <a:cs typeface="Times New Roman" pitchFamily="18" charset="0"/>
              </a:rPr>
              <a:t>DEPARTMENT OF ELECTRONICS AND COMMUNICATION ENGINEERING </a:t>
            </a:r>
          </a:p>
        </p:txBody>
      </p:sp>
      <p:pic>
        <p:nvPicPr>
          <p:cNvPr id="2097152" name="Picture 3"/>
          <p:cNvPicPr>
            <a:picLocks noChangeAspect="1" noChangeArrowheads="1"/>
          </p:cNvPicPr>
          <p:nvPr/>
        </p:nvPicPr>
        <p:blipFill>
          <a:blip r:embed="rId3"/>
          <a:srcRect/>
          <a:stretch>
            <a:fillRect/>
          </a:stretch>
        </p:blipFill>
        <p:spPr bwMode="auto">
          <a:xfrm>
            <a:off x="533400" y="5334000"/>
            <a:ext cx="7620000" cy="1295400"/>
          </a:xfrm>
          <a:prstGeom prst="rect">
            <a:avLst/>
          </a:prstGeom>
          <a:noFill/>
          <a:ln w="9525">
            <a:noFill/>
            <a:miter lim="800000"/>
            <a:headEnd/>
            <a:tailEnd/>
          </a:ln>
          <a:effectLst/>
        </p:spPr>
      </p:pic>
      <p:sp>
        <p:nvSpPr>
          <p:cNvPr id="1048590" name="TextBox 7"/>
          <p:cNvSpPr txBox="1"/>
          <p:nvPr/>
        </p:nvSpPr>
        <p:spPr>
          <a:xfrm>
            <a:off x="3352800" y="1447800"/>
            <a:ext cx="2362200" cy="461665"/>
          </a:xfrm>
          <a:prstGeom prst="rect">
            <a:avLst/>
          </a:prstGeom>
          <a:noFill/>
        </p:spPr>
        <p:txBody>
          <a:bodyPr wrap="square" rtlCol="0">
            <a:spAutoFit/>
          </a:bodyPr>
          <a:lstStyle/>
          <a:p>
            <a:r>
              <a:rPr lang="en-US" sz="2400" dirty="0">
                <a:latin typeface="Times New Roman" pitchFamily="18" charset="0"/>
                <a:cs typeface="Times New Roman" pitchFamily="18" charset="0"/>
              </a:rPr>
              <a:t>Submitted by</a:t>
            </a:r>
          </a:p>
        </p:txBody>
      </p:sp>
      <p:sp>
        <p:nvSpPr>
          <p:cNvPr id="1048591" name="TextBox 9"/>
          <p:cNvSpPr txBox="1"/>
          <p:nvPr/>
        </p:nvSpPr>
        <p:spPr>
          <a:xfrm>
            <a:off x="381000" y="2209800"/>
            <a:ext cx="3628571" cy="701039"/>
          </a:xfrm>
          <a:prstGeom prst="rect">
            <a:avLst/>
          </a:prstGeom>
          <a:noFill/>
        </p:spPr>
        <p:txBody>
          <a:bodyPr wrap="square" rtlCol="0">
            <a:spAutoFit/>
          </a:bodyPr>
          <a:lstStyle/>
          <a:p>
            <a:r>
              <a:rPr lang="en-US" dirty="0">
                <a:latin typeface="Times New Roman" pitchFamily="18" charset="0"/>
                <a:cs typeface="Times New Roman" pitchFamily="18" charset="0"/>
              </a:rPr>
              <a:t>N.Dileep Kumar	14H71A0410</a:t>
            </a:r>
          </a:p>
          <a:p>
            <a:r>
              <a:rPr lang="en-US" dirty="0">
                <a:latin typeface="Times New Roman" pitchFamily="18" charset="0"/>
                <a:cs typeface="Times New Roman" pitchFamily="18" charset="0"/>
              </a:rPr>
              <a:t>B. Pushpa Latha	14H71A0434</a:t>
            </a:r>
          </a:p>
        </p:txBody>
      </p:sp>
      <p:sp>
        <p:nvSpPr>
          <p:cNvPr id="1048592" name="TextBox 10"/>
          <p:cNvSpPr txBox="1"/>
          <p:nvPr/>
        </p:nvSpPr>
        <p:spPr>
          <a:xfrm>
            <a:off x="4953000" y="2209800"/>
            <a:ext cx="3733800" cy="701039"/>
          </a:xfrm>
          <a:prstGeom prst="rect">
            <a:avLst/>
          </a:prstGeom>
          <a:noFill/>
        </p:spPr>
        <p:txBody>
          <a:bodyPr wrap="square" rtlCol="0">
            <a:spAutoFit/>
          </a:bodyPr>
          <a:lstStyle/>
          <a:p>
            <a:r>
              <a:rPr lang="en-US" dirty="0">
                <a:latin typeface="Times New Roman" pitchFamily="18" charset="0"/>
                <a:cs typeface="Times New Roman" pitchFamily="18" charset="0"/>
              </a:rPr>
              <a:t>P. Jaya Chandran	14H71A0416</a:t>
            </a:r>
          </a:p>
          <a:p>
            <a:r>
              <a:rPr lang="en-US" dirty="0">
                <a:latin typeface="Times New Roman" pitchFamily="18" charset="0"/>
                <a:cs typeface="Times New Roman" pitchFamily="18" charset="0"/>
              </a:rPr>
              <a:t>Sk. Ayesha Talath	14H71A0406</a:t>
            </a:r>
          </a:p>
        </p:txBody>
      </p:sp>
      <p:cxnSp>
        <p:nvCxnSpPr>
          <p:cNvPr id="3145728" name="Straight Connector 12"/>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1752600" y="228600"/>
            <a:ext cx="5562600" cy="838200"/>
          </a:xfrm>
        </p:spPr>
        <p:txBody>
          <a:bodyPr>
            <a:normAutofit/>
          </a:bodyPr>
          <a:lstStyle/>
          <a:p>
            <a:r>
              <a:rPr lang="en-US" sz="2800" b="1" dirty="0">
                <a:solidFill>
                  <a:schemeClr val="tx1"/>
                </a:solidFill>
                <a:latin typeface="Times New Roman" pitchFamily="18" charset="0"/>
                <a:cs typeface="Times New Roman" pitchFamily="18" charset="0"/>
              </a:rPr>
              <a:t> </a:t>
            </a:r>
            <a:r>
              <a:rPr lang="en-US" sz="2800" b="1" dirty="0" smtClean="0">
                <a:solidFill>
                  <a:schemeClr val="tx1"/>
                </a:solidFill>
                <a:latin typeface="Times New Roman" pitchFamily="18" charset="0"/>
                <a:cs typeface="Times New Roman" pitchFamily="18" charset="0"/>
              </a:rPr>
              <a:t>COMPONENTS</a:t>
            </a:r>
            <a:endParaRPr lang="en-US" sz="2800" b="1" dirty="0">
              <a:solidFill>
                <a:schemeClr val="tx1"/>
              </a:solidFill>
              <a:latin typeface="Times New Roman" pitchFamily="18" charset="0"/>
              <a:cs typeface="Times New Roman" pitchFamily="18" charset="0"/>
            </a:endParaRPr>
          </a:p>
        </p:txBody>
      </p:sp>
      <p:cxnSp>
        <p:nvCxnSpPr>
          <p:cNvPr id="3145733" name="Straight Connector 8"/>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idx="1"/>
          </p:nvPr>
        </p:nvSpPr>
        <p:spPr>
          <a:xfrm>
            <a:off x="381000" y="1371600"/>
            <a:ext cx="8305800" cy="4800600"/>
          </a:xfrm>
        </p:spPr>
        <p:txBody>
          <a:bodyPr>
            <a:normAutofit/>
          </a:bodyPr>
          <a:lstStyle/>
          <a:p>
            <a:pPr>
              <a:lnSpc>
                <a:spcPct val="150000"/>
              </a:lnSpc>
            </a:pPr>
            <a:r>
              <a:rPr lang="en-US" sz="1800" dirty="0" smtClean="0">
                <a:latin typeface="Times New Roman" pitchFamily="18" charset="0"/>
                <a:cs typeface="Times New Roman" pitchFamily="18" charset="0"/>
              </a:rPr>
              <a:t>AT 89C52 MICRO CONTROLLER</a:t>
            </a:r>
          </a:p>
          <a:p>
            <a:pPr>
              <a:lnSpc>
                <a:spcPct val="150000"/>
              </a:lnSpc>
            </a:pPr>
            <a:r>
              <a:rPr lang="en-US" sz="1800" dirty="0" smtClean="0">
                <a:latin typeface="Times New Roman" pitchFamily="18" charset="0"/>
                <a:cs typeface="Times New Roman" pitchFamily="18" charset="0"/>
              </a:rPr>
              <a:t>16X2 LCD DISPLAY</a:t>
            </a:r>
          </a:p>
          <a:p>
            <a:pPr>
              <a:lnSpc>
                <a:spcPct val="150000"/>
              </a:lnSpc>
            </a:pPr>
            <a:r>
              <a:rPr lang="en-US" sz="1800" dirty="0" smtClean="0">
                <a:latin typeface="Times New Roman" pitchFamily="18" charset="0"/>
                <a:cs typeface="Times New Roman" pitchFamily="18" charset="0"/>
              </a:rPr>
              <a:t>GSM MODEM (SIM 900)</a:t>
            </a:r>
          </a:p>
          <a:p>
            <a:pPr>
              <a:lnSpc>
                <a:spcPct val="150000"/>
              </a:lnSpc>
            </a:pPr>
            <a:r>
              <a:rPr lang="en-US" sz="1800" dirty="0" smtClean="0">
                <a:latin typeface="Times New Roman" pitchFamily="18" charset="0"/>
                <a:cs typeface="Times New Roman" pitchFamily="18" charset="0"/>
              </a:rPr>
              <a:t>BUZZER</a:t>
            </a:r>
          </a:p>
          <a:p>
            <a:pPr>
              <a:lnSpc>
                <a:spcPct val="150000"/>
              </a:lnSpc>
            </a:pPr>
            <a:r>
              <a:rPr lang="en-US" sz="1800" dirty="0" smtClean="0">
                <a:latin typeface="Times New Roman" pitchFamily="18" charset="0"/>
                <a:cs typeface="Times New Roman" pitchFamily="18" charset="0"/>
              </a:rPr>
              <a:t>MAX 232C</a:t>
            </a:r>
          </a:p>
          <a:p>
            <a:pPr>
              <a:lnSpc>
                <a:spcPct val="150000"/>
              </a:lnSpc>
            </a:pPr>
            <a:r>
              <a:rPr lang="en-US" sz="1800" dirty="0" smtClean="0">
                <a:latin typeface="Times New Roman" pitchFamily="18" charset="0"/>
                <a:cs typeface="Times New Roman" pitchFamily="18" charset="0"/>
              </a:rPr>
              <a:t>ALCOHOL SENSOR(MQ 135)</a:t>
            </a:r>
          </a:p>
          <a:p>
            <a:pPr>
              <a:lnSpc>
                <a:spcPct val="150000"/>
              </a:lnSpc>
            </a:pPr>
            <a:r>
              <a:rPr lang="en-US" sz="2000" dirty="0" smtClean="0">
                <a:latin typeface="Times New Roman" pitchFamily="18" charset="0"/>
                <a:cs typeface="Times New Roman" pitchFamily="18" charset="0"/>
              </a:rPr>
              <a:t>PUSH TO ON/OFF LATCHING SWITCH</a:t>
            </a:r>
          </a:p>
          <a:p>
            <a:pPr>
              <a:lnSpc>
                <a:spcPct val="150000"/>
              </a:lnSpc>
            </a:pPr>
            <a:r>
              <a:rPr lang="en-US" sz="1800" dirty="0" smtClean="0">
                <a:latin typeface="Times New Roman" pitchFamily="18" charset="0"/>
                <a:cs typeface="Times New Roman" pitchFamily="18" charset="0"/>
              </a:rPr>
              <a:t>POWER SUPPLY</a:t>
            </a:r>
          </a:p>
          <a:p>
            <a:pPr>
              <a:lnSpc>
                <a:spcPct val="150000"/>
              </a:lnSpc>
            </a:pPr>
            <a:r>
              <a:rPr lang="en-US" sz="1800" dirty="0" smtClean="0">
                <a:latin typeface="Times New Roman" pitchFamily="18" charset="0"/>
                <a:cs typeface="Times New Roman" pitchFamily="18" charset="0"/>
              </a:rPr>
              <a:t>RF  TRANSMITTER &amp; RECIEVER (433 MHZ)</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1752600" y="228600"/>
            <a:ext cx="5562600" cy="838200"/>
          </a:xfrm>
        </p:spPr>
        <p:txBody>
          <a:bodyPr>
            <a:normAutofit/>
          </a:bodyPr>
          <a:lstStyle/>
          <a:p>
            <a:r>
              <a:rPr lang="en-US" sz="2800" b="1" dirty="0">
                <a:solidFill>
                  <a:schemeClr val="tx1"/>
                </a:solidFill>
                <a:latin typeface="Times New Roman" pitchFamily="18" charset="0"/>
                <a:cs typeface="Times New Roman" pitchFamily="18" charset="0"/>
              </a:rPr>
              <a:t> </a:t>
            </a:r>
            <a:r>
              <a:rPr lang="en-US" sz="2800" b="1" dirty="0" smtClean="0">
                <a:solidFill>
                  <a:schemeClr val="tx1"/>
                </a:solidFill>
                <a:latin typeface="Times New Roman" pitchFamily="18" charset="0"/>
                <a:cs typeface="Times New Roman" pitchFamily="18" charset="0"/>
              </a:rPr>
              <a:t>COMPONENTS</a:t>
            </a:r>
            <a:endParaRPr lang="en-US" sz="2800" b="1" dirty="0">
              <a:solidFill>
                <a:schemeClr val="tx1"/>
              </a:solidFill>
              <a:latin typeface="Times New Roman" pitchFamily="18" charset="0"/>
              <a:cs typeface="Times New Roman" pitchFamily="18" charset="0"/>
            </a:endParaRPr>
          </a:p>
        </p:txBody>
      </p:sp>
      <p:cxnSp>
        <p:nvCxnSpPr>
          <p:cNvPr id="3145733" name="Straight Connector 8"/>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idx="1"/>
          </p:nvPr>
        </p:nvSpPr>
        <p:spPr>
          <a:xfrm>
            <a:off x="228600" y="1295400"/>
            <a:ext cx="8915400" cy="5410200"/>
          </a:xfrm>
        </p:spPr>
        <p:txBody>
          <a:bodyPr>
            <a:normAutofit/>
          </a:bodyPr>
          <a:lstStyle/>
          <a:p>
            <a:r>
              <a:rPr lang="en-US" sz="2000" b="1" dirty="0" smtClean="0">
                <a:latin typeface="Times New Roman" pitchFamily="18" charset="0"/>
                <a:cs typeface="Times New Roman" pitchFamily="18" charset="0"/>
              </a:rPr>
              <a:t>AT 89C52 MICRO CONTROLLER</a:t>
            </a:r>
          </a:p>
          <a:p>
            <a:pPr>
              <a:buNone/>
            </a:pPr>
            <a:r>
              <a:rPr lang="en-US" sz="1400" b="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PIN DIAGRAM:</a:t>
            </a: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a:t>
            </a: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endParaRPr lang="en-US" sz="1800" dirty="0" smtClean="0"/>
          </a:p>
        </p:txBody>
      </p:sp>
      <p:pic>
        <p:nvPicPr>
          <p:cNvPr id="5" name="Picture 2"/>
          <p:cNvPicPr>
            <a:picLocks noChangeAspect="1" noChangeArrowheads="1"/>
          </p:cNvPicPr>
          <p:nvPr/>
        </p:nvPicPr>
        <p:blipFill>
          <a:blip r:embed="rId2"/>
          <a:srcRect l="39815" t="27767" r="35185" b="11298"/>
          <a:stretch>
            <a:fillRect/>
          </a:stretch>
        </p:blipFill>
        <p:spPr bwMode="auto">
          <a:xfrm>
            <a:off x="2971800" y="1981200"/>
            <a:ext cx="3962400" cy="4648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1752600" y="228600"/>
            <a:ext cx="5562600" cy="838200"/>
          </a:xfrm>
        </p:spPr>
        <p:txBody>
          <a:bodyPr>
            <a:normAutofit/>
          </a:bodyPr>
          <a:lstStyle/>
          <a:p>
            <a:r>
              <a:rPr lang="en-US" sz="2800" b="1" dirty="0">
                <a:solidFill>
                  <a:schemeClr val="tx1"/>
                </a:solidFill>
                <a:latin typeface="Times New Roman" pitchFamily="18" charset="0"/>
                <a:cs typeface="Times New Roman" pitchFamily="18" charset="0"/>
              </a:rPr>
              <a:t> </a:t>
            </a:r>
            <a:r>
              <a:rPr lang="en-US" sz="2800" b="1" dirty="0" smtClean="0">
                <a:solidFill>
                  <a:schemeClr val="tx1"/>
                </a:solidFill>
                <a:latin typeface="Times New Roman" pitchFamily="18" charset="0"/>
                <a:cs typeface="Times New Roman" pitchFamily="18" charset="0"/>
              </a:rPr>
              <a:t>COMPONENTS</a:t>
            </a:r>
            <a:endParaRPr lang="en-US" sz="2800" b="1" dirty="0">
              <a:solidFill>
                <a:schemeClr val="tx1"/>
              </a:solidFill>
              <a:latin typeface="Times New Roman" pitchFamily="18" charset="0"/>
              <a:cs typeface="Times New Roman" pitchFamily="18" charset="0"/>
            </a:endParaRPr>
          </a:p>
        </p:txBody>
      </p:sp>
      <p:cxnSp>
        <p:nvCxnSpPr>
          <p:cNvPr id="3145733" name="Straight Connector 8"/>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idx="1"/>
          </p:nvPr>
        </p:nvSpPr>
        <p:spPr>
          <a:xfrm>
            <a:off x="228600" y="1447800"/>
            <a:ext cx="8915400" cy="5410200"/>
          </a:xfrm>
        </p:spPr>
        <p:txBody>
          <a:bodyPr>
            <a:normAutofit fontScale="62500" lnSpcReduction="20000"/>
          </a:bodyPr>
          <a:lstStyle/>
          <a:p>
            <a:pPr lvl="0" algn="just">
              <a:buNone/>
            </a:pPr>
            <a:r>
              <a:rPr lang="en-US" b="1" dirty="0" smtClean="0">
                <a:latin typeface="Times New Roman" pitchFamily="18" charset="0"/>
                <a:ea typeface="Times New Roman" pitchFamily="18" charset="0"/>
                <a:cs typeface="Times New Roman" pitchFamily="18" charset="0"/>
              </a:rPr>
              <a:t>     FEATURES:</a:t>
            </a:r>
          </a:p>
          <a:p>
            <a:pPr lvl="0" algn="just"/>
            <a:r>
              <a:rPr lang="en-US" dirty="0" smtClean="0">
                <a:latin typeface="Times New Roman" pitchFamily="18" charset="0"/>
                <a:cs typeface="Times New Roman" pitchFamily="18" charset="0"/>
              </a:rPr>
              <a:t>8K Bytes of In-System Reprogrammable Flash Memory.</a:t>
            </a:r>
          </a:p>
          <a:p>
            <a:pPr lvl="0" algn="just"/>
            <a:r>
              <a:rPr lang="en-US" dirty="0" smtClean="0">
                <a:latin typeface="Times New Roman" pitchFamily="18" charset="0"/>
                <a:cs typeface="Times New Roman" pitchFamily="18" charset="0"/>
              </a:rPr>
              <a:t>Endurance: 1,000 Write/Erase Cycles.</a:t>
            </a:r>
          </a:p>
          <a:p>
            <a:pPr lvl="0" algn="just"/>
            <a:r>
              <a:rPr lang="en-US" dirty="0" smtClean="0">
                <a:latin typeface="Times New Roman" pitchFamily="18" charset="0"/>
                <a:cs typeface="Times New Roman" pitchFamily="18" charset="0"/>
              </a:rPr>
              <a:t>Fully Static Operation: 0 Hz to 24 MHz</a:t>
            </a:r>
          </a:p>
          <a:p>
            <a:pPr lvl="0" algn="just"/>
            <a:r>
              <a:rPr lang="en-US" dirty="0" smtClean="0">
                <a:latin typeface="Times New Roman" pitchFamily="18" charset="0"/>
                <a:cs typeface="Times New Roman" pitchFamily="18" charset="0"/>
              </a:rPr>
              <a:t>Three-level Program Memory Lock.</a:t>
            </a:r>
          </a:p>
          <a:p>
            <a:pPr lvl="0" algn="just"/>
            <a:r>
              <a:rPr lang="en-US" dirty="0" smtClean="0">
                <a:latin typeface="Times New Roman" pitchFamily="18" charset="0"/>
                <a:cs typeface="Times New Roman" pitchFamily="18" charset="0"/>
              </a:rPr>
              <a:t>256 x 8-Bit Internal RAM.</a:t>
            </a:r>
          </a:p>
          <a:p>
            <a:pPr lvl="0" algn="just"/>
            <a:r>
              <a:rPr lang="en-US" dirty="0" smtClean="0">
                <a:latin typeface="Times New Roman" pitchFamily="18" charset="0"/>
                <a:cs typeface="Times New Roman" pitchFamily="18" charset="0"/>
              </a:rPr>
              <a:t>32 Programmable I/O Lines.</a:t>
            </a:r>
          </a:p>
          <a:p>
            <a:pPr lvl="0" algn="just"/>
            <a:r>
              <a:rPr lang="en-US" dirty="0" smtClean="0">
                <a:latin typeface="Times New Roman" pitchFamily="18" charset="0"/>
                <a:cs typeface="Times New Roman" pitchFamily="18" charset="0"/>
              </a:rPr>
              <a:t>Three 16-bit Timer/Counters.</a:t>
            </a:r>
          </a:p>
          <a:p>
            <a:pPr lvl="0" algn="just"/>
            <a:r>
              <a:rPr lang="en-US" dirty="0" smtClean="0">
                <a:latin typeface="Times New Roman" pitchFamily="18" charset="0"/>
                <a:cs typeface="Times New Roman" pitchFamily="18" charset="0"/>
              </a:rPr>
              <a:t>Eight Interrupt Sources.</a:t>
            </a:r>
          </a:p>
          <a:p>
            <a:pPr lvl="0" algn="just"/>
            <a:r>
              <a:rPr lang="en-US" dirty="0" smtClean="0">
                <a:latin typeface="Times New Roman" pitchFamily="18" charset="0"/>
                <a:cs typeface="Times New Roman" pitchFamily="18" charset="0"/>
              </a:rPr>
              <a:t>Programmable Serial Channel.</a:t>
            </a:r>
          </a:p>
          <a:p>
            <a:pPr lvl="0" algn="just"/>
            <a:r>
              <a:rPr lang="en-US" dirty="0" smtClean="0">
                <a:latin typeface="Times New Roman" pitchFamily="18" charset="0"/>
                <a:cs typeface="Times New Roman" pitchFamily="18" charset="0"/>
              </a:rPr>
              <a:t>Low Power Idle and Power Down Modes</a:t>
            </a:r>
          </a:p>
          <a:p>
            <a:pPr lvl="0" algn="just">
              <a:buNone/>
            </a:pPr>
            <a:endParaRPr lang="en-US" sz="2900" dirty="0" smtClean="0">
              <a:latin typeface="Times New Roman" pitchFamily="18" charset="0"/>
              <a:cs typeface="Times New Roman" pitchFamily="18" charset="0"/>
            </a:endParaRPr>
          </a:p>
          <a:p>
            <a:pPr algn="just">
              <a:buNone/>
            </a:pPr>
            <a:endParaRPr lang="en-US" sz="2900" b="1" dirty="0" smtClean="0">
              <a:latin typeface="Times New Roman" pitchFamily="18" charset="0"/>
              <a:cs typeface="Times New Roman" pitchFamily="18" charset="0"/>
            </a:endParaRPr>
          </a:p>
          <a:p>
            <a:pPr>
              <a:buNone/>
            </a:pPr>
            <a:endParaRPr lang="en-US" sz="2900" b="1" dirty="0" smtClean="0">
              <a:latin typeface="Times New Roman" pitchFamily="18" charset="0"/>
              <a:cs typeface="Times New Roman" pitchFamily="18" charset="0"/>
            </a:endParaRPr>
          </a:p>
          <a:p>
            <a:pPr>
              <a:buNone/>
            </a:pPr>
            <a:endParaRPr lang="en-US" sz="29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a:t>
            </a: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endParaRPr lang="en-US" sz="1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1752600" y="228600"/>
            <a:ext cx="5562600" cy="838200"/>
          </a:xfrm>
        </p:spPr>
        <p:txBody>
          <a:bodyPr>
            <a:normAutofit/>
          </a:bodyPr>
          <a:lstStyle/>
          <a:p>
            <a:r>
              <a:rPr lang="en-US" sz="2800" b="1" dirty="0">
                <a:solidFill>
                  <a:schemeClr val="tx1"/>
                </a:solidFill>
                <a:latin typeface="Times New Roman" pitchFamily="18" charset="0"/>
                <a:cs typeface="Times New Roman" pitchFamily="18" charset="0"/>
              </a:rPr>
              <a:t> </a:t>
            </a:r>
            <a:r>
              <a:rPr lang="en-US" sz="2800" b="1" dirty="0" smtClean="0">
                <a:solidFill>
                  <a:schemeClr val="tx1"/>
                </a:solidFill>
                <a:latin typeface="Times New Roman" pitchFamily="18" charset="0"/>
                <a:cs typeface="Times New Roman" pitchFamily="18" charset="0"/>
              </a:rPr>
              <a:t>COMPONENTS</a:t>
            </a:r>
            <a:endParaRPr lang="en-US" sz="2800" b="1" dirty="0">
              <a:solidFill>
                <a:schemeClr val="tx1"/>
              </a:solidFill>
              <a:latin typeface="Times New Roman" pitchFamily="18" charset="0"/>
              <a:cs typeface="Times New Roman" pitchFamily="18" charset="0"/>
            </a:endParaRPr>
          </a:p>
        </p:txBody>
      </p:sp>
      <p:cxnSp>
        <p:nvCxnSpPr>
          <p:cNvPr id="3145733" name="Straight Connector 8"/>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idx="1"/>
          </p:nvPr>
        </p:nvSpPr>
        <p:spPr>
          <a:xfrm>
            <a:off x="0" y="1219200"/>
            <a:ext cx="8915400" cy="5410200"/>
          </a:xfrm>
        </p:spPr>
        <p:txBody>
          <a:bodyPr>
            <a:normAutofit/>
          </a:bodyPr>
          <a:lstStyle/>
          <a:p>
            <a:pPr algn="just">
              <a:buNone/>
            </a:pPr>
            <a:r>
              <a:rPr lang="en-US" sz="2000" b="1" dirty="0" smtClean="0">
                <a:latin typeface="Times New Roman" pitchFamily="18" charset="0"/>
                <a:cs typeface="Times New Roman" pitchFamily="18" charset="0"/>
              </a:rPr>
              <a:t>LIQUID CRYSTAL DISPLAY:                                                                    </a:t>
            </a:r>
          </a:p>
          <a:p>
            <a:pPr algn="just">
              <a:buNone/>
            </a:pPr>
            <a:endParaRPr lang="en-US" sz="2000" b="1" dirty="0" smtClean="0">
              <a:latin typeface="Times New Roman" pitchFamily="18" charset="0"/>
              <a:cs typeface="Times New Roman" pitchFamily="18" charset="0"/>
            </a:endParaRPr>
          </a:p>
          <a:p>
            <a:pPr>
              <a:buNone/>
            </a:pPr>
            <a:endParaRPr lang="en-US" sz="2900" b="1" dirty="0" smtClean="0">
              <a:latin typeface="Times New Roman" pitchFamily="18" charset="0"/>
              <a:cs typeface="Times New Roman" pitchFamily="18" charset="0"/>
            </a:endParaRPr>
          </a:p>
          <a:p>
            <a:pPr>
              <a:buNone/>
            </a:pPr>
            <a:endParaRPr lang="en-US" sz="29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a:t>
            </a:r>
          </a:p>
          <a:p>
            <a:pPr>
              <a:buNone/>
            </a:pPr>
            <a:r>
              <a:rPr lang="en-US" sz="1600" b="1" dirty="0" smtClean="0">
                <a:latin typeface="Times New Roman" pitchFamily="18" charset="0"/>
                <a:cs typeface="Times New Roman" pitchFamily="18" charset="0"/>
              </a:rPr>
              <a:t>PIN DIAGRAM:</a:t>
            </a: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a:t>
            </a: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endParaRPr lang="en-US" sz="1800" dirty="0" smtClean="0"/>
          </a:p>
        </p:txBody>
      </p:sp>
      <p:pic>
        <p:nvPicPr>
          <p:cNvPr id="7" name="Picture 4"/>
          <p:cNvPicPr>
            <a:picLocks noChangeAspect="1" noChangeArrowheads="1"/>
          </p:cNvPicPr>
          <p:nvPr/>
        </p:nvPicPr>
        <p:blipFill>
          <a:blip r:embed="rId2"/>
          <a:srcRect l="38641" t="33673" r="43374" b="49492"/>
          <a:stretch>
            <a:fillRect/>
          </a:stretch>
        </p:blipFill>
        <p:spPr bwMode="auto">
          <a:xfrm>
            <a:off x="914400" y="1676400"/>
            <a:ext cx="3787138" cy="1524000"/>
          </a:xfrm>
          <a:prstGeom prst="rect">
            <a:avLst/>
          </a:prstGeom>
          <a:noFill/>
          <a:ln w="9525">
            <a:noFill/>
            <a:miter lim="800000"/>
            <a:headEnd/>
            <a:tailEnd/>
          </a:ln>
          <a:effectLst/>
        </p:spPr>
      </p:pic>
      <p:pic>
        <p:nvPicPr>
          <p:cNvPr id="8" name="Picture 5"/>
          <p:cNvPicPr>
            <a:picLocks noChangeAspect="1" noChangeArrowheads="1"/>
          </p:cNvPicPr>
          <p:nvPr/>
        </p:nvPicPr>
        <p:blipFill>
          <a:blip r:embed="rId3"/>
          <a:srcRect l="36896" t="48959" r="37921" b="20833"/>
          <a:stretch>
            <a:fillRect/>
          </a:stretch>
        </p:blipFill>
        <p:spPr bwMode="auto">
          <a:xfrm>
            <a:off x="307427" y="3733800"/>
            <a:ext cx="4293475" cy="28956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1752600" y="228600"/>
            <a:ext cx="5562600" cy="838200"/>
          </a:xfrm>
        </p:spPr>
        <p:txBody>
          <a:bodyPr>
            <a:normAutofit/>
          </a:bodyPr>
          <a:lstStyle/>
          <a:p>
            <a:r>
              <a:rPr lang="en-US" sz="2800" b="1" dirty="0">
                <a:solidFill>
                  <a:schemeClr val="tx1"/>
                </a:solidFill>
                <a:latin typeface="Times New Roman" pitchFamily="18" charset="0"/>
                <a:cs typeface="Times New Roman" pitchFamily="18" charset="0"/>
              </a:rPr>
              <a:t> </a:t>
            </a:r>
            <a:r>
              <a:rPr lang="en-US" sz="2800" b="1" dirty="0" smtClean="0">
                <a:solidFill>
                  <a:schemeClr val="tx1"/>
                </a:solidFill>
                <a:latin typeface="Times New Roman" pitchFamily="18" charset="0"/>
                <a:cs typeface="Times New Roman" pitchFamily="18" charset="0"/>
              </a:rPr>
              <a:t>COMPONENTS</a:t>
            </a:r>
            <a:endParaRPr lang="en-US" sz="2800" b="1" dirty="0">
              <a:solidFill>
                <a:schemeClr val="tx1"/>
              </a:solidFill>
              <a:latin typeface="Times New Roman" pitchFamily="18" charset="0"/>
              <a:cs typeface="Times New Roman" pitchFamily="18" charset="0"/>
            </a:endParaRPr>
          </a:p>
        </p:txBody>
      </p:sp>
      <p:cxnSp>
        <p:nvCxnSpPr>
          <p:cNvPr id="3145733" name="Straight Connector 8"/>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idx="1"/>
          </p:nvPr>
        </p:nvSpPr>
        <p:spPr>
          <a:xfrm>
            <a:off x="0" y="1219200"/>
            <a:ext cx="8915400" cy="5638800"/>
          </a:xfrm>
        </p:spPr>
        <p:txBody>
          <a:bodyPr>
            <a:normAutofit lnSpcReduction="10000"/>
          </a:bodyPr>
          <a:lstStyle/>
          <a:p>
            <a:pPr algn="just">
              <a:buNone/>
            </a:pPr>
            <a:r>
              <a:rPr lang="en-US" sz="2000" b="1" dirty="0" smtClean="0">
                <a:latin typeface="Times New Roman" pitchFamily="18" charset="0"/>
                <a:cs typeface="Times New Roman" pitchFamily="18" charset="0"/>
              </a:rPr>
              <a:t>                                                                          </a:t>
            </a:r>
          </a:p>
          <a:p>
            <a:pPr algn="just">
              <a:buNone/>
            </a:pPr>
            <a:endParaRPr lang="en-US" sz="2000" b="1" dirty="0" smtClean="0">
              <a:latin typeface="Times New Roman" pitchFamily="18" charset="0"/>
              <a:cs typeface="Times New Roman" pitchFamily="18" charset="0"/>
            </a:endParaRPr>
          </a:p>
          <a:p>
            <a:pPr>
              <a:buNone/>
            </a:pPr>
            <a:endParaRPr lang="en-US" sz="2900" b="1" dirty="0" smtClean="0">
              <a:latin typeface="Times New Roman" pitchFamily="18" charset="0"/>
              <a:cs typeface="Times New Roman" pitchFamily="18" charset="0"/>
            </a:endParaRPr>
          </a:p>
          <a:p>
            <a:pPr>
              <a:buNone/>
            </a:pPr>
            <a:endParaRPr lang="en-US" sz="29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a:t>
            </a:r>
          </a:p>
          <a:p>
            <a:pPr>
              <a:buNone/>
            </a:pP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a:t>
            </a:r>
          </a:p>
          <a:p>
            <a:pPr>
              <a:buNone/>
            </a:pP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a:t>
            </a: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FEATURES:</a:t>
            </a:r>
          </a:p>
          <a:p>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Interface with either 4-bit or 8-bit microprocessor.</a:t>
            </a:r>
          </a:p>
          <a:p>
            <a:pPr lvl="0"/>
            <a:r>
              <a:rPr lang="en-US" sz="2000" dirty="0" smtClean="0">
                <a:latin typeface="Times New Roman" pitchFamily="18" charset="0"/>
                <a:cs typeface="Times New Roman" pitchFamily="18" charset="0"/>
              </a:rPr>
              <a:t> accessed by the microprocessor.</a:t>
            </a:r>
          </a:p>
          <a:p>
            <a:pPr lvl="0"/>
            <a:r>
              <a:rPr lang="en-US" sz="2000" dirty="0" smtClean="0">
                <a:latin typeface="Times New Roman" pitchFamily="18" charset="0"/>
                <a:cs typeface="Times New Roman" pitchFamily="18" charset="0"/>
              </a:rPr>
              <a:t>Numerous instructions .</a:t>
            </a:r>
          </a:p>
          <a:p>
            <a:r>
              <a:rPr lang="en-US" sz="2000" dirty="0" smtClean="0">
                <a:latin typeface="Times New Roman" pitchFamily="18" charset="0"/>
                <a:cs typeface="Times New Roman" pitchFamily="18" charset="0"/>
              </a:rPr>
              <a:t>ON/OFF, Blink Character, Cursor Shift, Display Shift.</a:t>
            </a:r>
          </a:p>
          <a:p>
            <a:pPr lvl="0"/>
            <a:r>
              <a:rPr lang="en-US" sz="2000" dirty="0" smtClean="0">
                <a:latin typeface="Times New Roman" pitchFamily="18" charset="0"/>
                <a:cs typeface="Times New Roman" pitchFamily="18" charset="0"/>
              </a:rPr>
              <a:t>Built-in reset circuit is triggered at power ON.</a:t>
            </a:r>
          </a:p>
          <a:p>
            <a:endParaRPr lang="en-US" sz="2000" dirty="0" smtClean="0">
              <a:latin typeface="Times New Roman" pitchFamily="18" charset="0"/>
              <a:cs typeface="Times New Roman" pitchFamily="18" charset="0"/>
            </a:endParaRPr>
          </a:p>
          <a:p>
            <a:pPr lvl="0"/>
            <a:endParaRPr lang="en-US" sz="2000" dirty="0" smtClean="0">
              <a:latin typeface="Times New Roman" pitchFamily="18" charset="0"/>
              <a:cs typeface="Times New Roman" pitchFamily="18" charset="0"/>
            </a:endParaRPr>
          </a:p>
          <a:p>
            <a:pPr lvl="0">
              <a:buNone/>
            </a:pPr>
            <a:endParaRPr lang="en-US" sz="2000" dirty="0" smtClean="0"/>
          </a:p>
          <a:p>
            <a:pPr>
              <a:buNone/>
            </a:pPr>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endParaRPr lang="en-US" sz="1800" dirty="0" smtClean="0"/>
          </a:p>
        </p:txBody>
      </p:sp>
      <p:pic>
        <p:nvPicPr>
          <p:cNvPr id="9" name="Picture 6"/>
          <p:cNvPicPr>
            <a:picLocks noChangeAspect="1" noChangeArrowheads="1"/>
          </p:cNvPicPr>
          <p:nvPr/>
        </p:nvPicPr>
        <p:blipFill>
          <a:blip r:embed="rId2"/>
          <a:srcRect l="32211" t="33333" r="27379" b="23958"/>
          <a:stretch>
            <a:fillRect/>
          </a:stretch>
        </p:blipFill>
        <p:spPr bwMode="auto">
          <a:xfrm>
            <a:off x="685800" y="1219200"/>
            <a:ext cx="6705600" cy="3352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1752600" y="228600"/>
            <a:ext cx="5562600" cy="838200"/>
          </a:xfrm>
        </p:spPr>
        <p:txBody>
          <a:bodyPr>
            <a:normAutofit/>
          </a:bodyPr>
          <a:lstStyle/>
          <a:p>
            <a:r>
              <a:rPr lang="en-US" sz="2800" b="1" dirty="0">
                <a:solidFill>
                  <a:schemeClr val="tx1"/>
                </a:solidFill>
                <a:latin typeface="Times New Roman" pitchFamily="18" charset="0"/>
                <a:cs typeface="Times New Roman" pitchFamily="18" charset="0"/>
              </a:rPr>
              <a:t> </a:t>
            </a:r>
            <a:r>
              <a:rPr lang="en-US" sz="2800" b="1" dirty="0" smtClean="0">
                <a:solidFill>
                  <a:schemeClr val="tx1"/>
                </a:solidFill>
                <a:latin typeface="Times New Roman" pitchFamily="18" charset="0"/>
                <a:cs typeface="Times New Roman" pitchFamily="18" charset="0"/>
              </a:rPr>
              <a:t>COMPONENTS</a:t>
            </a:r>
            <a:endParaRPr lang="en-US" sz="2800" b="1" dirty="0">
              <a:solidFill>
                <a:schemeClr val="tx1"/>
              </a:solidFill>
              <a:latin typeface="Times New Roman" pitchFamily="18" charset="0"/>
              <a:cs typeface="Times New Roman" pitchFamily="18" charset="0"/>
            </a:endParaRPr>
          </a:p>
        </p:txBody>
      </p:sp>
      <p:cxnSp>
        <p:nvCxnSpPr>
          <p:cNvPr id="3145733" name="Straight Connector 8"/>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idx="1"/>
          </p:nvPr>
        </p:nvSpPr>
        <p:spPr>
          <a:xfrm>
            <a:off x="0" y="1219200"/>
            <a:ext cx="9144000" cy="5638800"/>
          </a:xfrm>
        </p:spPr>
        <p:txBody>
          <a:bodyPr>
            <a:normAutofit fontScale="47500" lnSpcReduction="20000"/>
          </a:bodyPr>
          <a:lstStyle/>
          <a:p>
            <a:pPr algn="just">
              <a:buNone/>
            </a:pPr>
            <a:r>
              <a:rPr lang="en-US" sz="4200" b="1" dirty="0" smtClean="0">
                <a:latin typeface="Times New Roman" pitchFamily="18" charset="0"/>
                <a:cs typeface="Times New Roman" pitchFamily="18" charset="0"/>
              </a:rPr>
              <a:t>     POWER SUPPLY:</a:t>
            </a:r>
          </a:p>
          <a:p>
            <a:pPr algn="just">
              <a:buNone/>
            </a:pPr>
            <a:r>
              <a:rPr lang="en-US" sz="4200" dirty="0" smtClean="0">
                <a:latin typeface="Times New Roman" pitchFamily="18" charset="0"/>
                <a:cs typeface="Times New Roman" pitchFamily="18" charset="0"/>
              </a:rPr>
              <a:t>     The Power Supply is a Primary requirement for the project work. The required DC power supply for the base unit as well as for the recharging unit is derived from the mains line. For this purpose center tapped secondary of 12V-0-12V transformer is used. From this transformer we getting 5V power supply. In this +5V output is a regulated output and it is designed using 7805 positive voltage regulator. This is a 3 Pin voltage regulator, can deliver current up to 800 milliamps.</a:t>
            </a:r>
          </a:p>
          <a:p>
            <a:pPr algn="just">
              <a:buNone/>
            </a:pPr>
            <a:r>
              <a:rPr lang="en-US" sz="4200" b="1" dirty="0" smtClean="0">
                <a:latin typeface="Times New Roman" pitchFamily="18" charset="0"/>
                <a:cs typeface="Times New Roman" pitchFamily="18" charset="0"/>
              </a:rPr>
              <a:t>     </a:t>
            </a:r>
            <a:r>
              <a:rPr lang="en-US" sz="4200" dirty="0" smtClean="0">
                <a:latin typeface="Times New Roman" pitchFamily="18" charset="0"/>
                <a:cs typeface="Times New Roman" pitchFamily="18" charset="0"/>
              </a:rPr>
              <a:t>Rectification is a process of rendering an alternating current or voltage into a unidirectional one. The component used for rectification is called ‘Rectifier’. A rectifier permits current to flow only during positive half cycles of the applied AC voltage. Thus, pulsating DC is obtained to obtain smooth DC power additional filter circuits required.</a:t>
            </a:r>
          </a:p>
          <a:p>
            <a:pPr algn="just">
              <a:buNone/>
            </a:pPr>
            <a:r>
              <a:rPr lang="en-US" sz="4200" dirty="0" smtClean="0">
                <a:latin typeface="Times New Roman" pitchFamily="18" charset="0"/>
                <a:cs typeface="Times New Roman" pitchFamily="18" charset="0"/>
              </a:rPr>
              <a:t>     </a:t>
            </a:r>
            <a:r>
              <a:rPr lang="en-US" sz="4200" b="1" dirty="0" smtClean="0">
                <a:latin typeface="Times New Roman" pitchFamily="18" charset="0"/>
                <a:cs typeface="Times New Roman" pitchFamily="18" charset="0"/>
              </a:rPr>
              <a:t>Circuit diagram:</a:t>
            </a:r>
          </a:p>
          <a:p>
            <a:pPr algn="just">
              <a:buNone/>
            </a:pPr>
            <a:endParaRPr lang="en-US" b="1" dirty="0" smtClean="0">
              <a:latin typeface="Times New Roman" pitchFamily="18" charset="0"/>
              <a:cs typeface="Times New Roman" pitchFamily="18" charset="0"/>
            </a:endParaRPr>
          </a:p>
          <a:p>
            <a:pPr algn="just">
              <a:buNone/>
            </a:pPr>
            <a:endParaRPr lang="en-US" b="1" dirty="0" smtClean="0">
              <a:latin typeface="Times New Roman" pitchFamily="18" charset="0"/>
              <a:cs typeface="Times New Roman" pitchFamily="18" charset="0"/>
            </a:endParaRPr>
          </a:p>
          <a:p>
            <a:pPr algn="just">
              <a:buNone/>
            </a:pPr>
            <a:endParaRPr lang="en-US" b="1" dirty="0" smtClean="0">
              <a:latin typeface="Times New Roman" pitchFamily="18" charset="0"/>
              <a:cs typeface="Times New Roman" pitchFamily="18" charset="0"/>
            </a:endParaRPr>
          </a:p>
          <a:p>
            <a:pPr algn="just">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sz="29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a:t>
            </a: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a:t>
            </a: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endParaRPr lang="en-US" sz="1800" dirty="0" smtClean="0"/>
          </a:p>
        </p:txBody>
      </p:sp>
      <p:pic>
        <p:nvPicPr>
          <p:cNvPr id="9" name="Picture 7"/>
          <p:cNvPicPr>
            <a:picLocks noChangeAspect="1" noChangeArrowheads="1"/>
          </p:cNvPicPr>
          <p:nvPr/>
        </p:nvPicPr>
        <p:blipFill>
          <a:blip r:embed="rId2"/>
          <a:srcRect l="32211" t="34375" r="32064" b="32292"/>
          <a:stretch>
            <a:fillRect/>
          </a:stretch>
        </p:blipFill>
        <p:spPr bwMode="auto">
          <a:xfrm>
            <a:off x="2565400" y="4343400"/>
            <a:ext cx="5588000" cy="2286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1752600" y="228600"/>
            <a:ext cx="5562600" cy="838200"/>
          </a:xfrm>
        </p:spPr>
        <p:txBody>
          <a:bodyPr>
            <a:normAutofit/>
          </a:bodyPr>
          <a:lstStyle/>
          <a:p>
            <a:r>
              <a:rPr lang="en-US" sz="2800" b="1" dirty="0">
                <a:solidFill>
                  <a:schemeClr val="tx1"/>
                </a:solidFill>
                <a:latin typeface="Times New Roman" pitchFamily="18" charset="0"/>
                <a:cs typeface="Times New Roman" pitchFamily="18" charset="0"/>
              </a:rPr>
              <a:t> </a:t>
            </a:r>
            <a:r>
              <a:rPr lang="en-US" sz="2800" b="1" dirty="0" smtClean="0">
                <a:latin typeface="Times New Roman" pitchFamily="18" charset="0"/>
                <a:cs typeface="Times New Roman" pitchFamily="18" charset="0"/>
              </a:rPr>
              <a:t>COMPONENTS</a:t>
            </a:r>
            <a:endParaRPr lang="en-US" sz="2800" b="1" dirty="0">
              <a:solidFill>
                <a:schemeClr val="tx1"/>
              </a:solidFill>
              <a:latin typeface="Times New Roman" pitchFamily="18" charset="0"/>
              <a:cs typeface="Times New Roman" pitchFamily="18" charset="0"/>
            </a:endParaRPr>
          </a:p>
        </p:txBody>
      </p:sp>
      <p:sp>
        <p:nvSpPr>
          <p:cNvPr id="1048611" name="Content Placeholder 5"/>
          <p:cNvSpPr>
            <a:spLocks noGrp="1"/>
          </p:cNvSpPr>
          <p:nvPr>
            <p:ph idx="1"/>
          </p:nvPr>
        </p:nvSpPr>
        <p:spPr>
          <a:xfrm>
            <a:off x="152400" y="1173480"/>
            <a:ext cx="8991600" cy="5684520"/>
          </a:xfrm>
        </p:spPr>
        <p:txBody>
          <a:bodyPr>
            <a:normAutofit fontScale="40000" lnSpcReduction="20000"/>
          </a:bodyPr>
          <a:lstStyle/>
          <a:p>
            <a:pPr algn="just">
              <a:lnSpc>
                <a:spcPct val="150000"/>
              </a:lnSpc>
              <a:buNone/>
            </a:pPr>
            <a:r>
              <a:rPr lang="en-US" sz="3600" dirty="0">
                <a:latin typeface="Times New Roman" pitchFamily="18" charset="0"/>
                <a:cs typeface="Times New Roman" pitchFamily="18" charset="0"/>
              </a:rPr>
              <a:t> </a:t>
            </a:r>
            <a:r>
              <a:rPr lang="en-US" sz="4200" b="1" dirty="0" smtClean="0">
                <a:latin typeface="Times New Roman" pitchFamily="18" charset="0"/>
                <a:cs typeface="Times New Roman" pitchFamily="18" charset="0"/>
              </a:rPr>
              <a:t>GSM MODEM (SIM 900):</a:t>
            </a:r>
            <a:endParaRPr lang="en-US" sz="4200"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endParaRPr lang="en-US" sz="3600" b="1" dirty="0" smtClean="0">
              <a:latin typeface="Times New Roman" pitchFamily="18" charset="0"/>
              <a:cs typeface="Times New Roman" pitchFamily="18" charset="0"/>
            </a:endParaRPr>
          </a:p>
          <a:p>
            <a:pPr algn="just">
              <a:lnSpc>
                <a:spcPct val="150000"/>
              </a:lnSpc>
              <a:buNone/>
            </a:pPr>
            <a:endParaRPr lang="en-US" sz="2000" b="1" dirty="0" smtClean="0">
              <a:latin typeface="Times New Roman" pitchFamily="18" charset="0"/>
              <a:cs typeface="Times New Roman" pitchFamily="18" charset="0"/>
            </a:endParaRPr>
          </a:p>
          <a:p>
            <a:pPr algn="just">
              <a:lnSpc>
                <a:spcPct val="150000"/>
              </a:lnSpc>
              <a:buNone/>
            </a:pPr>
            <a:r>
              <a:rPr lang="en-US" sz="2000" dirty="0">
                <a:latin typeface="Times New Roman" pitchFamily="18" charset="0"/>
                <a:cs typeface="Times New Roman" pitchFamily="18" charset="0"/>
              </a:rPr>
              <a:t>	</a:t>
            </a:r>
            <a:endParaRPr lang="en-US" sz="2000" b="1" dirty="0">
              <a:latin typeface="Times New Roman" pitchFamily="18" charset="0"/>
              <a:cs typeface="Times New Roman" pitchFamily="18" charset="0"/>
            </a:endParaRPr>
          </a:p>
          <a:p>
            <a:pPr algn="just">
              <a:lnSpc>
                <a:spcPct val="150000"/>
              </a:lnSpc>
              <a:buNone/>
            </a:pPr>
            <a:endParaRPr lang="en-US" sz="2000" dirty="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    </a:t>
            </a:r>
          </a:p>
          <a:p>
            <a:pPr algn="just">
              <a:lnSpc>
                <a:spcPct val="150000"/>
              </a:lnSpc>
              <a:buNone/>
            </a:pPr>
            <a:endParaRPr lang="en-US" sz="2000" dirty="0" smtClean="0">
              <a:latin typeface="Times New Roman" pitchFamily="18" charset="0"/>
              <a:cs typeface="Times New Roman" pitchFamily="18" charset="0"/>
            </a:endParaRPr>
          </a:p>
          <a:p>
            <a:pPr>
              <a:lnSpc>
                <a:spcPct val="150000"/>
              </a:lnSpc>
              <a:buNone/>
            </a:pPr>
            <a:r>
              <a:rPr lang="en-US" sz="2000" dirty="0" smtClean="0">
                <a:latin typeface="Times New Roman" pitchFamily="18" charset="0"/>
                <a:cs typeface="Times New Roman" pitchFamily="18" charset="0"/>
              </a:rPr>
              <a:t> </a:t>
            </a:r>
          </a:p>
          <a:p>
            <a:pPr>
              <a:lnSpc>
                <a:spcPct val="150000"/>
              </a:lnSpc>
              <a:buNone/>
            </a:pPr>
            <a:endParaRPr lang="en-US" sz="3600" dirty="0" smtClean="0">
              <a:latin typeface="Times New Roman" pitchFamily="18" charset="0"/>
              <a:cs typeface="Times New Roman" pitchFamily="18" charset="0"/>
            </a:endParaRPr>
          </a:p>
          <a:p>
            <a:pPr>
              <a:lnSpc>
                <a:spcPct val="150000"/>
              </a:lnSpc>
              <a:buNone/>
            </a:pPr>
            <a:endParaRPr lang="en-US" sz="3600" dirty="0" smtClean="0">
              <a:latin typeface="Times New Roman" pitchFamily="18" charset="0"/>
              <a:cs typeface="Times New Roman" pitchFamily="18" charset="0"/>
            </a:endParaRPr>
          </a:p>
          <a:p>
            <a:pPr>
              <a:lnSpc>
                <a:spcPct val="150000"/>
              </a:lnSpc>
              <a:buNone/>
            </a:pPr>
            <a:endParaRPr lang="en-US" sz="3600" dirty="0" smtClean="0">
              <a:latin typeface="Times New Roman" pitchFamily="18" charset="0"/>
              <a:cs typeface="Times New Roman" pitchFamily="18" charset="0"/>
            </a:endParaRPr>
          </a:p>
          <a:p>
            <a:pPr>
              <a:lnSpc>
                <a:spcPct val="150000"/>
              </a:lnSpc>
              <a:buNone/>
            </a:pPr>
            <a:endParaRPr lang="en-US" sz="3600" dirty="0">
              <a:latin typeface="Times New Roman" pitchFamily="18" charset="0"/>
              <a:cs typeface="Times New Roman" pitchFamily="18" charset="0"/>
            </a:endParaRPr>
          </a:p>
          <a:p>
            <a:pPr>
              <a:lnSpc>
                <a:spcPct val="150000"/>
              </a:lnSpc>
              <a:buNone/>
            </a:pPr>
            <a:endParaRPr lang="en-US" sz="3600" dirty="0" smtClean="0">
              <a:latin typeface="Times New Roman" pitchFamily="18" charset="0"/>
              <a:cs typeface="Times New Roman" pitchFamily="18" charset="0"/>
            </a:endParaRPr>
          </a:p>
          <a:p>
            <a:pPr algn="just">
              <a:lnSpc>
                <a:spcPct val="150000"/>
              </a:lnSpc>
            </a:pPr>
            <a:r>
              <a:rPr lang="en-US" sz="4200" dirty="0" smtClean="0">
                <a:latin typeface="Times New Roman" pitchFamily="18" charset="0"/>
                <a:cs typeface="Times New Roman" pitchFamily="18" charset="0"/>
              </a:rPr>
              <a:t>GSM (Global System for Mobile  Communications) is basically a modem.</a:t>
            </a:r>
          </a:p>
          <a:p>
            <a:pPr algn="just">
              <a:lnSpc>
                <a:spcPct val="150000"/>
              </a:lnSpc>
            </a:pPr>
            <a:r>
              <a:rPr lang="en-US" sz="4200" dirty="0" smtClean="0">
                <a:latin typeface="Times New Roman" pitchFamily="18" charset="0"/>
                <a:cs typeface="Times New Roman" pitchFamily="18" charset="0"/>
              </a:rPr>
              <a:t>Which accepts a SIM card and works  in the GSM network provided by the operator just like a mobile phone. The GSM module can be controlled by a computer or a micro controller  to do different tasks  in the  network  such as calling , sending  mgs.</a:t>
            </a:r>
          </a:p>
          <a:p>
            <a:pPr algn="just">
              <a:lnSpc>
                <a:spcPct val="150000"/>
              </a:lnSpc>
              <a:buNone/>
            </a:pPr>
            <a:r>
              <a:rPr lang="en-US" sz="3600" dirty="0" smtClean="0">
                <a:latin typeface="Times New Roman" pitchFamily="18" charset="0"/>
                <a:cs typeface="Times New Roman" pitchFamily="18" charset="0"/>
              </a:rPr>
              <a:t>               </a:t>
            </a:r>
            <a:endParaRPr lang="en-US" sz="3600" dirty="0">
              <a:latin typeface="Times New Roman" pitchFamily="18" charset="0"/>
              <a:cs typeface="Times New Roman" pitchFamily="18" charset="0"/>
            </a:endParaRPr>
          </a:p>
        </p:txBody>
      </p:sp>
      <p:cxnSp>
        <p:nvCxnSpPr>
          <p:cNvPr id="3145733" name="Straight Connector 8"/>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descr="sim900-gprs-gsm-module-arduino-compatible.jpg"/>
          <p:cNvPicPr>
            <a:picLocks noChangeAspect="1"/>
          </p:cNvPicPr>
          <p:nvPr/>
        </p:nvPicPr>
        <p:blipFill>
          <a:blip r:embed="rId2"/>
          <a:stretch>
            <a:fillRect/>
          </a:stretch>
        </p:blipFill>
        <p:spPr>
          <a:xfrm>
            <a:off x="3581400" y="1295400"/>
            <a:ext cx="5181600" cy="3048000"/>
          </a:xfrm>
          <a:prstGeom prst="rect">
            <a:avLst/>
          </a:prstGeom>
        </p:spPr>
      </p:pic>
    </p:spTree>
    <p:extLst>
      <p:ext uri="{BB962C8B-B14F-4D97-AF65-F5344CB8AC3E}">
        <p14:creationId xmlns:p14="http://schemas.microsoft.com/office/powerpoint/2010/main" val="2127721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1752600" y="228600"/>
            <a:ext cx="5562600" cy="838200"/>
          </a:xfrm>
        </p:spPr>
        <p:txBody>
          <a:bodyPr>
            <a:normAutofit/>
          </a:bodyPr>
          <a:lstStyle/>
          <a:p>
            <a:r>
              <a:rPr lang="en-US" sz="2800" b="1" dirty="0">
                <a:solidFill>
                  <a:schemeClr val="tx1"/>
                </a:solidFill>
                <a:latin typeface="Times New Roman" pitchFamily="18" charset="0"/>
                <a:cs typeface="Times New Roman" pitchFamily="18" charset="0"/>
              </a:rPr>
              <a:t> </a:t>
            </a:r>
            <a:r>
              <a:rPr lang="en-US" sz="2800" b="1" dirty="0" smtClean="0">
                <a:solidFill>
                  <a:schemeClr val="tx1"/>
                </a:solidFill>
                <a:latin typeface="Times New Roman" pitchFamily="18" charset="0"/>
                <a:cs typeface="Times New Roman" pitchFamily="18" charset="0"/>
              </a:rPr>
              <a:t>COMPONENTS</a:t>
            </a:r>
            <a:endParaRPr lang="en-US" sz="2800" b="1" dirty="0">
              <a:solidFill>
                <a:schemeClr val="tx1"/>
              </a:solidFill>
              <a:latin typeface="Times New Roman" pitchFamily="18" charset="0"/>
              <a:cs typeface="Times New Roman" pitchFamily="18" charset="0"/>
            </a:endParaRPr>
          </a:p>
        </p:txBody>
      </p:sp>
      <p:cxnSp>
        <p:nvCxnSpPr>
          <p:cNvPr id="3145733" name="Straight Connector 8"/>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idx="1"/>
          </p:nvPr>
        </p:nvSpPr>
        <p:spPr>
          <a:xfrm>
            <a:off x="0" y="1219200"/>
            <a:ext cx="8915400" cy="5638800"/>
          </a:xfrm>
        </p:spPr>
        <p:txBody>
          <a:bodyPr>
            <a:normAutofit fontScale="25000" lnSpcReduction="20000"/>
          </a:bodyPr>
          <a:lstStyle/>
          <a:p>
            <a:pPr algn="just">
              <a:buNone/>
            </a:pPr>
            <a:r>
              <a:rPr lang="en-US" sz="8000" b="1" dirty="0" smtClean="0">
                <a:latin typeface="Times New Roman" pitchFamily="18" charset="0"/>
                <a:cs typeface="Times New Roman" pitchFamily="18" charset="0"/>
              </a:rPr>
              <a:t>      FEATURES:</a:t>
            </a:r>
          </a:p>
          <a:p>
            <a:pPr algn="just"/>
            <a:r>
              <a:rPr lang="en-US" sz="8000" dirty="0" smtClean="0">
                <a:latin typeface="Times New Roman" pitchFamily="18" charset="0"/>
                <a:cs typeface="Times New Roman" pitchFamily="18" charset="0"/>
              </a:rPr>
              <a:t>Quad band 850/900/1800/1900MHZ.</a:t>
            </a:r>
          </a:p>
          <a:p>
            <a:pPr algn="just"/>
            <a:r>
              <a:rPr lang="en-US" sz="8000" dirty="0" smtClean="0">
                <a:latin typeface="Times New Roman" pitchFamily="18" charset="0"/>
                <a:cs typeface="Times New Roman" pitchFamily="18" charset="0"/>
              </a:rPr>
              <a:t>Control via AT commands (GSM 07.07,07.05 and SIMCOM enhanced AT commands).</a:t>
            </a:r>
          </a:p>
          <a:p>
            <a:pPr algn="just"/>
            <a:r>
              <a:rPr lang="en-US" sz="8000" dirty="0" smtClean="0">
                <a:latin typeface="Times New Roman" pitchFamily="18" charset="0"/>
                <a:cs typeface="Times New Roman" pitchFamily="18" charset="0"/>
              </a:rPr>
              <a:t>Low power consumption :1.5mA(sleep mode)</a:t>
            </a:r>
          </a:p>
          <a:p>
            <a:pPr algn="just"/>
            <a:r>
              <a:rPr lang="en-US" sz="8000" dirty="0" smtClean="0">
                <a:latin typeface="Times New Roman" pitchFamily="18" charset="0"/>
                <a:cs typeface="Times New Roman" pitchFamily="18" charset="0"/>
              </a:rPr>
              <a:t>Operation temperature:-40C to 85 C</a:t>
            </a:r>
          </a:p>
          <a:p>
            <a:pPr algn="just"/>
            <a:endParaRPr lang="en-US" sz="8000" dirty="0" smtClean="0">
              <a:latin typeface="Times New Roman" pitchFamily="18" charset="0"/>
              <a:cs typeface="Times New Roman" pitchFamily="18" charset="0"/>
            </a:endParaRPr>
          </a:p>
          <a:p>
            <a:pPr algn="just"/>
            <a:endParaRPr lang="en-US" sz="8000" dirty="0" smtClean="0">
              <a:latin typeface="Times New Roman" pitchFamily="18" charset="0"/>
              <a:cs typeface="Times New Roman" pitchFamily="18" charset="0"/>
            </a:endParaRPr>
          </a:p>
          <a:p>
            <a:pPr algn="just"/>
            <a:endParaRPr lang="en-US" sz="8000" dirty="0" smtClean="0">
              <a:latin typeface="Times New Roman" pitchFamily="18" charset="0"/>
              <a:cs typeface="Times New Roman" pitchFamily="18" charset="0"/>
            </a:endParaRPr>
          </a:p>
          <a:p>
            <a:pPr algn="just">
              <a:buNone/>
            </a:pPr>
            <a:r>
              <a:rPr lang="en-US" sz="8000" b="1" dirty="0" smtClean="0">
                <a:latin typeface="Times New Roman" pitchFamily="18" charset="0"/>
                <a:cs typeface="Times New Roman" pitchFamily="18" charset="0"/>
              </a:rPr>
              <a:t>      SPECIFICATIONS:</a:t>
            </a:r>
          </a:p>
          <a:p>
            <a:pPr algn="just"/>
            <a:r>
              <a:rPr lang="en-US" sz="8000" dirty="0" smtClean="0">
                <a:latin typeface="Times New Roman" pitchFamily="18" charset="0"/>
                <a:cs typeface="Times New Roman" pitchFamily="18" charset="0"/>
              </a:rPr>
              <a:t>Indicators:PWR,status LED ,net LED</a:t>
            </a:r>
          </a:p>
          <a:p>
            <a:pPr algn="just"/>
            <a:r>
              <a:rPr lang="en-US" sz="8000" dirty="0" smtClean="0">
                <a:latin typeface="Times New Roman" pitchFamily="18" charset="0"/>
                <a:cs typeface="Times New Roman" pitchFamily="18" charset="0"/>
              </a:rPr>
              <a:t>Power supply :5v</a:t>
            </a:r>
          </a:p>
          <a:p>
            <a:pPr algn="just"/>
            <a:r>
              <a:rPr lang="en-US" sz="8000" dirty="0" smtClean="0">
                <a:latin typeface="Times New Roman" pitchFamily="18" charset="0"/>
                <a:cs typeface="Times New Roman" pitchFamily="18" charset="0"/>
              </a:rPr>
              <a:t>Communication protocol: UART</a:t>
            </a:r>
            <a:r>
              <a:rPr lang="en-US" sz="8000" b="1" dirty="0" smtClean="0">
                <a:latin typeface="Times New Roman" pitchFamily="18" charset="0"/>
                <a:cs typeface="Times New Roman" pitchFamily="18" charset="0"/>
              </a:rPr>
              <a:t>    </a:t>
            </a:r>
          </a:p>
          <a:p>
            <a:pPr algn="just"/>
            <a:r>
              <a:rPr lang="en-US" sz="8000" b="1" dirty="0" smtClean="0">
                <a:latin typeface="Times New Roman" pitchFamily="18" charset="0"/>
                <a:cs typeface="Times New Roman" pitchFamily="18" charset="0"/>
              </a:rPr>
              <a:t> </a:t>
            </a:r>
            <a:r>
              <a:rPr lang="en-US" sz="8000" dirty="0" smtClean="0">
                <a:latin typeface="Times New Roman" pitchFamily="18" charset="0"/>
                <a:cs typeface="Times New Roman" pitchFamily="18" charset="0"/>
              </a:rPr>
              <a:t>Baud rate:115200bps</a:t>
            </a:r>
            <a:r>
              <a:rPr lang="en-US" sz="8000" b="1" dirty="0" smtClean="0">
                <a:latin typeface="Times New Roman" pitchFamily="18" charset="0"/>
                <a:cs typeface="Times New Roman" pitchFamily="18" charset="0"/>
              </a:rPr>
              <a:t>                                                            </a:t>
            </a:r>
          </a:p>
          <a:p>
            <a:pPr algn="just">
              <a:buNone/>
            </a:pPr>
            <a:endParaRPr lang="en-US" sz="8000" b="1" dirty="0" smtClean="0">
              <a:latin typeface="Times New Roman" pitchFamily="18" charset="0"/>
              <a:cs typeface="Times New Roman" pitchFamily="18" charset="0"/>
            </a:endParaRPr>
          </a:p>
          <a:p>
            <a:pPr algn="just">
              <a:buNone/>
            </a:pPr>
            <a:endParaRPr lang="en-US" sz="8000" b="1" dirty="0" smtClean="0">
              <a:latin typeface="Times New Roman" pitchFamily="18" charset="0"/>
              <a:cs typeface="Times New Roman" pitchFamily="18" charset="0"/>
            </a:endParaRPr>
          </a:p>
          <a:p>
            <a:pPr algn="just">
              <a:buNone/>
            </a:pPr>
            <a:endParaRPr lang="en-US" sz="8000" b="1" dirty="0" smtClean="0">
              <a:latin typeface="Times New Roman" pitchFamily="18" charset="0"/>
              <a:cs typeface="Times New Roman" pitchFamily="18" charset="0"/>
            </a:endParaRPr>
          </a:p>
          <a:p>
            <a:pPr algn="just">
              <a:buNone/>
            </a:pPr>
            <a:r>
              <a:rPr lang="en-US" sz="8000" b="1" dirty="0" smtClean="0">
                <a:latin typeface="Times New Roman" pitchFamily="18" charset="0"/>
                <a:cs typeface="Times New Roman" pitchFamily="18" charset="0"/>
              </a:rPr>
              <a:t>                                                                                                                             </a:t>
            </a:r>
          </a:p>
          <a:p>
            <a:pPr>
              <a:buNone/>
            </a:pPr>
            <a:endParaRPr lang="en-US" sz="1400" b="1" dirty="0" smtClean="0">
              <a:latin typeface="Times New Roman" pitchFamily="18" charset="0"/>
              <a:cs typeface="Times New Roman" pitchFamily="18" charset="0"/>
            </a:endParaRPr>
          </a:p>
          <a:p>
            <a:pPr algn="just">
              <a:buNone/>
            </a:pPr>
            <a:r>
              <a:rPr lang="en-US" sz="1400" b="1" dirty="0" smtClean="0">
                <a:latin typeface="Times New Roman" pitchFamily="18" charset="0"/>
                <a:cs typeface="Times New Roman" pitchFamily="18" charset="0"/>
              </a:rPr>
              <a:t>                                                                                                                                   </a:t>
            </a:r>
          </a:p>
          <a:p>
            <a:pPr>
              <a:buNone/>
            </a:pP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a:t>
            </a: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lvl="0"/>
            <a:endParaRPr lang="en-US" sz="2000" dirty="0" smtClean="0">
              <a:latin typeface="Times New Roman" pitchFamily="18" charset="0"/>
              <a:cs typeface="Times New Roman" pitchFamily="18" charset="0"/>
            </a:endParaRPr>
          </a:p>
          <a:p>
            <a:pPr lvl="0">
              <a:buNone/>
            </a:pPr>
            <a:endParaRPr lang="en-US" sz="2000" dirty="0" smtClean="0"/>
          </a:p>
          <a:p>
            <a:pPr>
              <a:buNone/>
            </a:pPr>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endParaRPr lang="en-US" sz="18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1752600" y="228600"/>
            <a:ext cx="5562600" cy="838200"/>
          </a:xfrm>
        </p:spPr>
        <p:txBody>
          <a:bodyPr>
            <a:normAutofit/>
          </a:bodyPr>
          <a:lstStyle/>
          <a:p>
            <a:r>
              <a:rPr lang="en-US" sz="2800" b="1" dirty="0">
                <a:solidFill>
                  <a:schemeClr val="tx1"/>
                </a:solidFill>
                <a:latin typeface="Times New Roman" pitchFamily="18" charset="0"/>
                <a:cs typeface="Times New Roman" pitchFamily="18" charset="0"/>
              </a:rPr>
              <a:t> </a:t>
            </a:r>
            <a:r>
              <a:rPr lang="en-US" sz="2800" b="1" dirty="0" smtClean="0">
                <a:latin typeface="Times New Roman" pitchFamily="18" charset="0"/>
                <a:cs typeface="Times New Roman" pitchFamily="18" charset="0"/>
              </a:rPr>
              <a:t>COMPONENTS</a:t>
            </a:r>
            <a:endParaRPr lang="en-US" sz="2800" b="1" dirty="0">
              <a:solidFill>
                <a:schemeClr val="tx1"/>
              </a:solidFill>
              <a:latin typeface="Times New Roman" pitchFamily="18" charset="0"/>
              <a:cs typeface="Times New Roman" pitchFamily="18" charset="0"/>
            </a:endParaRPr>
          </a:p>
        </p:txBody>
      </p:sp>
      <p:sp>
        <p:nvSpPr>
          <p:cNvPr id="1048611" name="Content Placeholder 5"/>
          <p:cNvSpPr>
            <a:spLocks noGrp="1"/>
          </p:cNvSpPr>
          <p:nvPr>
            <p:ph idx="1"/>
          </p:nvPr>
        </p:nvSpPr>
        <p:spPr>
          <a:xfrm>
            <a:off x="152400" y="1295400"/>
            <a:ext cx="8991600" cy="5562600"/>
          </a:xfrm>
        </p:spPr>
        <p:txBody>
          <a:bodyPr>
            <a:normAutofit fontScale="92500" lnSpcReduction="10000"/>
          </a:bodyPr>
          <a:lstStyle/>
          <a:p>
            <a:pPr algn="just">
              <a:lnSpc>
                <a:spcPct val="150000"/>
              </a:lnSpc>
              <a:buNone/>
            </a:pPr>
            <a:r>
              <a:rPr lang="en-US" sz="2000" b="1" dirty="0" smtClean="0">
                <a:latin typeface="Times New Roman" pitchFamily="18" charset="0"/>
                <a:cs typeface="Times New Roman" pitchFamily="18" charset="0"/>
              </a:rPr>
              <a:t>MAX 232C:</a:t>
            </a:r>
          </a:p>
          <a:p>
            <a:pPr algn="just">
              <a:lnSpc>
                <a:spcPct val="150000"/>
              </a:lnSpc>
              <a:buNone/>
            </a:pPr>
            <a:endParaRPr lang="en-US" sz="2000" b="1" dirty="0" smtClean="0">
              <a:latin typeface="Times New Roman" pitchFamily="18" charset="0"/>
              <a:cs typeface="Times New Roman" pitchFamily="18" charset="0"/>
            </a:endParaRPr>
          </a:p>
          <a:p>
            <a:pPr algn="just">
              <a:lnSpc>
                <a:spcPct val="150000"/>
              </a:lnSpc>
              <a:buNone/>
            </a:pPr>
            <a:endParaRPr lang="en-US" sz="2000" b="1"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endParaRPr lang="en-US" sz="2000" b="1" dirty="0">
              <a:latin typeface="Times New Roman" pitchFamily="18" charset="0"/>
              <a:cs typeface="Times New Roman" pitchFamily="18" charset="0"/>
            </a:endParaRPr>
          </a:p>
          <a:p>
            <a:pPr algn="just">
              <a:lnSpc>
                <a:spcPct val="150000"/>
              </a:lnSpc>
              <a:buNone/>
            </a:pPr>
            <a:endParaRPr lang="en-US" sz="2000" dirty="0">
              <a:latin typeface="Times New Roman" pitchFamily="18" charset="0"/>
              <a:cs typeface="Times New Roman" pitchFamily="18" charset="0"/>
            </a:endParaRPr>
          </a:p>
          <a:p>
            <a:pPr algn="just">
              <a:lnSpc>
                <a:spcPct val="150000"/>
              </a:lnSpc>
              <a:buNone/>
            </a:pPr>
            <a:endParaRPr lang="en-US" sz="2000" dirty="0" smtClean="0">
              <a:latin typeface="Times New Roman" pitchFamily="18" charset="0"/>
              <a:cs typeface="Times New Roman" pitchFamily="18" charset="0"/>
            </a:endParaRPr>
          </a:p>
          <a:p>
            <a:pPr algn="just">
              <a:lnSpc>
                <a:spcPct val="150000"/>
              </a:lnSpc>
              <a:buNone/>
            </a:pPr>
            <a:r>
              <a:rPr lang="en-US" sz="2200" dirty="0" smtClean="0">
                <a:latin typeface="Times New Roman" pitchFamily="18" charset="0"/>
                <a:cs typeface="Times New Roman" pitchFamily="18" charset="0"/>
              </a:rPr>
              <a:t>     The MAX232 device is a dual driver/receiver that includes a capacitive voltage generator to supply EIA-232 voltage levels from a single 5-V supply. Each receiver converts EIA-232 inputs to 5-V TTL/CMOS levels. These receivers have a typical threshold of 1.3 V and a typical hysteresis of 0.5 V, and can accept ±30-V inputs. Each driver converts TTL/CMOS input levels into EIA-232  levels The MAX232 is characterized for operation from 0°C to 70°C.</a:t>
            </a:r>
          </a:p>
        </p:txBody>
      </p:sp>
      <p:cxnSp>
        <p:nvCxnSpPr>
          <p:cNvPr id="3145733" name="Straight Connector 8"/>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4"/>
          <p:cNvPicPr>
            <a:picLocks noChangeAspect="1" noChangeArrowheads="1"/>
          </p:cNvPicPr>
          <p:nvPr/>
        </p:nvPicPr>
        <p:blipFill>
          <a:blip r:embed="rId2"/>
          <a:srcRect l="21669" t="30208" r="51391" b="15625"/>
          <a:stretch>
            <a:fillRect/>
          </a:stretch>
        </p:blipFill>
        <p:spPr bwMode="auto">
          <a:xfrm>
            <a:off x="2209800" y="1219200"/>
            <a:ext cx="3124200" cy="2667000"/>
          </a:xfrm>
          <a:prstGeom prst="rect">
            <a:avLst/>
          </a:prstGeom>
          <a:noFill/>
          <a:ln w="9525">
            <a:noFill/>
            <a:miter lim="800000"/>
            <a:headEnd/>
            <a:tailEnd/>
          </a:ln>
          <a:effectLst/>
        </p:spPr>
      </p:pic>
    </p:spTree>
    <p:extLst>
      <p:ext uri="{BB962C8B-B14F-4D97-AF65-F5344CB8AC3E}">
        <p14:creationId xmlns:p14="http://schemas.microsoft.com/office/powerpoint/2010/main" val="2127721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1752600" y="228600"/>
            <a:ext cx="5562600" cy="838200"/>
          </a:xfrm>
        </p:spPr>
        <p:txBody>
          <a:bodyPr>
            <a:normAutofit/>
          </a:bodyPr>
          <a:lstStyle/>
          <a:p>
            <a:r>
              <a:rPr lang="en-US" sz="2800" b="1" dirty="0">
                <a:solidFill>
                  <a:schemeClr val="tx1"/>
                </a:solidFill>
                <a:latin typeface="Times New Roman" pitchFamily="18" charset="0"/>
                <a:cs typeface="Times New Roman" pitchFamily="18" charset="0"/>
              </a:rPr>
              <a:t> </a:t>
            </a:r>
            <a:r>
              <a:rPr lang="en-US" sz="2800" b="1" dirty="0" smtClean="0">
                <a:latin typeface="Times New Roman" pitchFamily="18" charset="0"/>
                <a:cs typeface="Times New Roman" pitchFamily="18" charset="0"/>
              </a:rPr>
              <a:t>COMPONENTS</a:t>
            </a:r>
            <a:endParaRPr lang="en-US" sz="2800" b="1" dirty="0">
              <a:solidFill>
                <a:schemeClr val="tx1"/>
              </a:solidFill>
              <a:latin typeface="Times New Roman" pitchFamily="18" charset="0"/>
              <a:cs typeface="Times New Roman" pitchFamily="18" charset="0"/>
            </a:endParaRPr>
          </a:p>
        </p:txBody>
      </p:sp>
      <p:sp>
        <p:nvSpPr>
          <p:cNvPr id="1048611" name="Content Placeholder 5"/>
          <p:cNvSpPr>
            <a:spLocks noGrp="1"/>
          </p:cNvSpPr>
          <p:nvPr>
            <p:ph idx="1"/>
          </p:nvPr>
        </p:nvSpPr>
        <p:spPr>
          <a:xfrm>
            <a:off x="0" y="1143000"/>
            <a:ext cx="9144000" cy="5715000"/>
          </a:xfrm>
        </p:spPr>
        <p:txBody>
          <a:bodyPr>
            <a:normAutofit fontScale="40000" lnSpcReduction="20000"/>
          </a:bodyPr>
          <a:lstStyle/>
          <a:p>
            <a:pPr algn="just">
              <a:lnSpc>
                <a:spcPct val="150000"/>
              </a:lnSpc>
              <a:buNone/>
            </a:pPr>
            <a:r>
              <a:rPr lang="en-US" sz="5000" dirty="0">
                <a:latin typeface="Times New Roman" pitchFamily="18" charset="0"/>
                <a:cs typeface="Times New Roman" pitchFamily="18" charset="0"/>
              </a:rPr>
              <a:t>	</a:t>
            </a:r>
            <a:r>
              <a:rPr lang="en-US" sz="5000" b="1" dirty="0" smtClean="0">
                <a:latin typeface="Times New Roman" pitchFamily="18" charset="0"/>
                <a:cs typeface="Times New Roman" pitchFamily="18" charset="0"/>
              </a:rPr>
              <a:t>SPECIFICATOINS:</a:t>
            </a:r>
          </a:p>
          <a:p>
            <a:pPr lvl="0"/>
            <a:r>
              <a:rPr lang="en-US" sz="5000" dirty="0" smtClean="0">
                <a:latin typeface="Times New Roman" pitchFamily="18" charset="0"/>
                <a:cs typeface="Times New Roman" pitchFamily="18" charset="0"/>
              </a:rPr>
              <a:t>Operates With Single 5V Power Supply</a:t>
            </a:r>
          </a:p>
          <a:p>
            <a:pPr lvl="0"/>
            <a:r>
              <a:rPr lang="en-US" sz="5000" dirty="0" smtClean="0">
                <a:latin typeface="Times New Roman" pitchFamily="18" charset="0"/>
                <a:cs typeface="Times New Roman" pitchFamily="18" charset="0"/>
              </a:rPr>
              <a:t>Two Drivers and Two Receivers</a:t>
            </a:r>
          </a:p>
          <a:p>
            <a:pPr lvl="0"/>
            <a:r>
              <a:rPr lang="en-US" sz="5000" dirty="0" smtClean="0">
                <a:latin typeface="Times New Roman" pitchFamily="18" charset="0"/>
                <a:cs typeface="Times New Roman" pitchFamily="18" charset="0"/>
              </a:rPr>
              <a:t>±30V Input Levels</a:t>
            </a:r>
          </a:p>
          <a:p>
            <a:pPr lvl="0"/>
            <a:r>
              <a:rPr lang="en-US" sz="5000" dirty="0" smtClean="0">
                <a:latin typeface="Times New Roman" pitchFamily="18" charset="0"/>
                <a:cs typeface="Times New Roman" pitchFamily="18" charset="0"/>
              </a:rPr>
              <a:t>Low Supply Current . . . 8 mA Typical</a:t>
            </a:r>
          </a:p>
          <a:p>
            <a:pPr lvl="0">
              <a:buNone/>
            </a:pPr>
            <a:r>
              <a:rPr lang="en-US" sz="5000" b="1" dirty="0" smtClean="0">
                <a:latin typeface="Times New Roman" pitchFamily="18" charset="0"/>
                <a:cs typeface="Times New Roman" pitchFamily="18" charset="0"/>
              </a:rPr>
              <a:t>      BUZZER(5v):</a:t>
            </a:r>
          </a:p>
          <a:p>
            <a:pPr algn="just">
              <a:lnSpc>
                <a:spcPct val="150000"/>
              </a:lnSpc>
              <a:buNone/>
            </a:pPr>
            <a:endParaRPr lang="en-US" sz="2000" b="1" dirty="0" smtClean="0">
              <a:latin typeface="Times New Roman" pitchFamily="18" charset="0"/>
              <a:cs typeface="Times New Roman" pitchFamily="18" charset="0"/>
            </a:endParaRPr>
          </a:p>
          <a:p>
            <a:pPr algn="just">
              <a:lnSpc>
                <a:spcPct val="150000"/>
              </a:lnSpc>
              <a:buNone/>
            </a:pPr>
            <a:endParaRPr lang="en-US" sz="2000" b="1" dirty="0" smtClean="0">
              <a:latin typeface="Times New Roman" pitchFamily="18" charset="0"/>
              <a:cs typeface="Times New Roman" pitchFamily="18" charset="0"/>
            </a:endParaRPr>
          </a:p>
          <a:p>
            <a:pPr algn="just">
              <a:lnSpc>
                <a:spcPct val="150000"/>
              </a:lnSpc>
              <a:buNone/>
            </a:pPr>
            <a:r>
              <a:rPr lang="en-US" sz="2000" dirty="0">
                <a:latin typeface="Times New Roman" pitchFamily="18" charset="0"/>
                <a:cs typeface="Times New Roman" pitchFamily="18" charset="0"/>
              </a:rPr>
              <a:t>	</a:t>
            </a:r>
            <a:endParaRPr lang="en-US" sz="2000" b="1" dirty="0">
              <a:latin typeface="Times New Roman" pitchFamily="18" charset="0"/>
              <a:cs typeface="Times New Roman" pitchFamily="18" charset="0"/>
            </a:endParaRPr>
          </a:p>
          <a:p>
            <a:pPr algn="just">
              <a:lnSpc>
                <a:spcPct val="150000"/>
              </a:lnSpc>
              <a:buNone/>
            </a:pPr>
            <a:endParaRPr lang="en-US" sz="2000" dirty="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 </a:t>
            </a:r>
          </a:p>
          <a:p>
            <a:pPr algn="just">
              <a:lnSpc>
                <a:spcPct val="150000"/>
              </a:lnSpc>
              <a:buNone/>
            </a:pPr>
            <a:endParaRPr lang="en-US" sz="2000" dirty="0" smtClean="0">
              <a:latin typeface="Times New Roman" pitchFamily="18" charset="0"/>
              <a:cs typeface="Times New Roman" pitchFamily="18" charset="0"/>
            </a:endParaRPr>
          </a:p>
          <a:p>
            <a:pPr algn="just">
              <a:lnSpc>
                <a:spcPct val="150000"/>
              </a:lnSpc>
              <a:buNone/>
            </a:pPr>
            <a:endParaRPr lang="en-US" sz="2000" dirty="0" smtClean="0">
              <a:latin typeface="Times New Roman" pitchFamily="18" charset="0"/>
              <a:cs typeface="Times New Roman" pitchFamily="18" charset="0"/>
            </a:endParaRPr>
          </a:p>
          <a:p>
            <a:pPr algn="just">
              <a:lnSpc>
                <a:spcPct val="150000"/>
              </a:lnSpc>
            </a:pPr>
            <a:r>
              <a:rPr lang="en-US" sz="5000" dirty="0" smtClean="0">
                <a:latin typeface="Times New Roman" pitchFamily="18" charset="0"/>
                <a:cs typeface="Times New Roman" pitchFamily="18" charset="0"/>
              </a:rPr>
              <a:t>Initially this device was based on an electromechanical system which was identical to an electric bell without the metal gong (which makes the ringing noise).</a:t>
            </a:r>
          </a:p>
          <a:p>
            <a:pPr algn="just">
              <a:lnSpc>
                <a:spcPct val="150000"/>
              </a:lnSpc>
            </a:pPr>
            <a:r>
              <a:rPr lang="en-US" sz="5000" dirty="0" smtClean="0">
                <a:latin typeface="Times New Roman" pitchFamily="18" charset="0"/>
                <a:cs typeface="Times New Roman" pitchFamily="18" charset="0"/>
              </a:rPr>
              <a:t>Usually these were hooked up to driver” circuits which varied the pitch of the sound or pulsed the sound on and off.</a:t>
            </a:r>
          </a:p>
          <a:p>
            <a:pPr algn="just">
              <a:lnSpc>
                <a:spcPct val="150000"/>
              </a:lnSpc>
              <a:buNone/>
            </a:pPr>
            <a:endParaRPr lang="en-US"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 </a:t>
            </a:r>
          </a:p>
          <a:p>
            <a:pPr>
              <a:lnSpc>
                <a:spcPct val="150000"/>
              </a:lnSpc>
              <a:buNone/>
            </a:pPr>
            <a:endParaRPr lang="en-US" sz="3600" dirty="0" smtClean="0">
              <a:latin typeface="Times New Roman" pitchFamily="18" charset="0"/>
              <a:cs typeface="Times New Roman" pitchFamily="18" charset="0"/>
            </a:endParaRPr>
          </a:p>
          <a:p>
            <a:pPr>
              <a:lnSpc>
                <a:spcPct val="150000"/>
              </a:lnSpc>
              <a:buNone/>
            </a:pPr>
            <a:endParaRPr lang="en-US" sz="3600" dirty="0" smtClean="0">
              <a:latin typeface="Times New Roman" pitchFamily="18" charset="0"/>
              <a:cs typeface="Times New Roman" pitchFamily="18" charset="0"/>
            </a:endParaRPr>
          </a:p>
          <a:p>
            <a:pPr>
              <a:lnSpc>
                <a:spcPct val="150000"/>
              </a:lnSpc>
              <a:buNone/>
            </a:pPr>
            <a:endParaRPr lang="en-US" sz="3600" dirty="0" smtClean="0">
              <a:latin typeface="Times New Roman" pitchFamily="18" charset="0"/>
              <a:cs typeface="Times New Roman" pitchFamily="18" charset="0"/>
            </a:endParaRPr>
          </a:p>
        </p:txBody>
      </p:sp>
      <p:cxnSp>
        <p:nvCxnSpPr>
          <p:cNvPr id="3145733" name="Straight Connector 8"/>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Picture 5" descr="images (2).jpeg"/>
          <p:cNvPicPr>
            <a:picLocks noChangeAspect="1"/>
          </p:cNvPicPr>
          <p:nvPr/>
        </p:nvPicPr>
        <p:blipFill>
          <a:blip r:embed="rId2"/>
          <a:stretch>
            <a:fillRect/>
          </a:stretch>
        </p:blipFill>
        <p:spPr>
          <a:xfrm>
            <a:off x="4191000" y="2819400"/>
            <a:ext cx="2057400" cy="1752600"/>
          </a:xfrm>
          <a:prstGeom prst="rect">
            <a:avLst/>
          </a:prstGeom>
        </p:spPr>
      </p:pic>
    </p:spTree>
    <p:extLst>
      <p:ext uri="{BB962C8B-B14F-4D97-AF65-F5344CB8AC3E}">
        <p14:creationId xmlns:p14="http://schemas.microsoft.com/office/powerpoint/2010/main" val="2127721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4"/>
          <p:cNvSpPr>
            <a:spLocks noGrp="1"/>
          </p:cNvSpPr>
          <p:nvPr>
            <p:ph idx="1"/>
          </p:nvPr>
        </p:nvSpPr>
        <p:spPr>
          <a:xfrm>
            <a:off x="228600" y="1447800"/>
            <a:ext cx="8458200" cy="5181600"/>
          </a:xfrm>
        </p:spPr>
        <p:txBody>
          <a:bodyPr>
            <a:noAutofit/>
          </a:bodyPr>
          <a:lstStyle/>
          <a:p>
            <a:pPr algn="just">
              <a:lnSpc>
                <a:spcPct val="150000"/>
              </a:lnSpc>
            </a:pPr>
            <a:r>
              <a:rPr lang="en-IN" sz="2000" dirty="0">
                <a:latin typeface="Times New Roman" pitchFamily="18" charset="0"/>
                <a:cs typeface="Times New Roman" pitchFamily="18" charset="0"/>
              </a:rPr>
              <a:t>Introduction</a:t>
            </a:r>
          </a:p>
          <a:p>
            <a:pPr algn="just">
              <a:lnSpc>
                <a:spcPct val="150000"/>
              </a:lnSpc>
            </a:pPr>
            <a:r>
              <a:rPr lang="en-IN" sz="2000" dirty="0">
                <a:latin typeface="Times New Roman" pitchFamily="18" charset="0"/>
                <a:cs typeface="Times New Roman" pitchFamily="18" charset="0"/>
              </a:rPr>
              <a:t>Abstract</a:t>
            </a:r>
          </a:p>
          <a:p>
            <a:pPr algn="just">
              <a:lnSpc>
                <a:spcPct val="150000"/>
              </a:lnSpc>
            </a:pPr>
            <a:r>
              <a:rPr lang="en-IN" sz="2000" dirty="0">
                <a:latin typeface="Times New Roman" pitchFamily="18" charset="0"/>
                <a:cs typeface="Times New Roman" pitchFamily="18" charset="0"/>
              </a:rPr>
              <a:t>Existing Technology</a:t>
            </a:r>
          </a:p>
          <a:p>
            <a:pPr algn="just">
              <a:lnSpc>
                <a:spcPct val="150000"/>
              </a:lnSpc>
            </a:pPr>
            <a:r>
              <a:rPr lang="en-IN" sz="2000" dirty="0">
                <a:latin typeface="Times New Roman" pitchFamily="18" charset="0"/>
                <a:cs typeface="Times New Roman" pitchFamily="18" charset="0"/>
              </a:rPr>
              <a:t>Proposed </a:t>
            </a:r>
            <a:r>
              <a:rPr lang="en-IN" sz="2000" dirty="0" smtClean="0">
                <a:latin typeface="Times New Roman" pitchFamily="18" charset="0"/>
                <a:cs typeface="Times New Roman" pitchFamily="18" charset="0"/>
              </a:rPr>
              <a:t>Method</a:t>
            </a:r>
          </a:p>
          <a:p>
            <a:pPr algn="just">
              <a:lnSpc>
                <a:spcPct val="150000"/>
              </a:lnSpc>
            </a:pPr>
            <a:r>
              <a:rPr lang="en-IN" sz="2000" dirty="0" smtClean="0">
                <a:latin typeface="Times New Roman" pitchFamily="18" charset="0"/>
                <a:cs typeface="Times New Roman" pitchFamily="18" charset="0"/>
              </a:rPr>
              <a:t>Block Diagram</a:t>
            </a:r>
          </a:p>
          <a:p>
            <a:pPr algn="just">
              <a:lnSpc>
                <a:spcPct val="150000"/>
              </a:lnSpc>
            </a:pPr>
            <a:r>
              <a:rPr lang="en-IN" sz="2000" dirty="0" smtClean="0">
                <a:latin typeface="Times New Roman" pitchFamily="18" charset="0"/>
                <a:cs typeface="Times New Roman" pitchFamily="18" charset="0"/>
              </a:rPr>
              <a:t>Components</a:t>
            </a:r>
          </a:p>
          <a:p>
            <a:pPr algn="just">
              <a:lnSpc>
                <a:spcPct val="150000"/>
              </a:lnSpc>
            </a:pPr>
            <a:r>
              <a:rPr lang="en-IN" sz="2000" dirty="0" smtClean="0">
                <a:latin typeface="Times New Roman" pitchFamily="18" charset="0"/>
                <a:cs typeface="Times New Roman" pitchFamily="18" charset="0"/>
              </a:rPr>
              <a:t>Advantages</a:t>
            </a:r>
            <a:endParaRPr lang="en-IN" sz="2000" dirty="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Applications</a:t>
            </a:r>
          </a:p>
          <a:p>
            <a:pPr algn="just">
              <a:lnSpc>
                <a:spcPct val="150000"/>
              </a:lnSpc>
            </a:pPr>
            <a:r>
              <a:rPr lang="en-IN" sz="2000" dirty="0" smtClean="0">
                <a:latin typeface="Times New Roman" pitchFamily="18" charset="0"/>
                <a:cs typeface="Times New Roman" pitchFamily="18" charset="0"/>
              </a:rPr>
              <a:t>Results</a:t>
            </a:r>
            <a:endParaRPr lang="en-IN" sz="2000" dirty="0">
              <a:latin typeface="Times New Roman" pitchFamily="18" charset="0"/>
              <a:cs typeface="Times New Roman" pitchFamily="18" charset="0"/>
            </a:endParaRPr>
          </a:p>
          <a:p>
            <a:pPr algn="just">
              <a:lnSpc>
                <a:spcPct val="150000"/>
              </a:lnSpc>
            </a:pPr>
            <a:r>
              <a:rPr lang="en-IN" sz="2000" dirty="0">
                <a:latin typeface="Times New Roman" pitchFamily="18" charset="0"/>
                <a:cs typeface="Times New Roman" pitchFamily="18" charset="0"/>
              </a:rPr>
              <a:t>References</a:t>
            </a:r>
          </a:p>
          <a:p>
            <a:pPr>
              <a:lnSpc>
                <a:spcPct val="150000"/>
              </a:lnSpc>
              <a:buNone/>
            </a:pPr>
            <a:endParaRPr lang="en-US" sz="2000" dirty="0">
              <a:latin typeface="Times New Roman" pitchFamily="18" charset="0"/>
              <a:cs typeface="Times New Roman" pitchFamily="18" charset="0"/>
            </a:endParaRPr>
          </a:p>
          <a:p>
            <a:pPr>
              <a:lnSpc>
                <a:spcPct val="150000"/>
              </a:lnSpc>
            </a:pPr>
            <a:endParaRPr lang="en-US" sz="2000" dirty="0">
              <a:latin typeface="Times New Roman" pitchFamily="18" charset="0"/>
              <a:cs typeface="Times New Roman" pitchFamily="18" charset="0"/>
            </a:endParaRPr>
          </a:p>
        </p:txBody>
      </p:sp>
      <p:sp>
        <p:nvSpPr>
          <p:cNvPr id="1048603" name="Rectangle 8"/>
          <p:cNvSpPr/>
          <p:nvPr/>
        </p:nvSpPr>
        <p:spPr>
          <a:xfrm>
            <a:off x="457200" y="314980"/>
            <a:ext cx="8077200" cy="561339"/>
          </a:xfrm>
          <a:prstGeom prst="rect">
            <a:avLst/>
          </a:prstGeom>
        </p:spPr>
        <p:txBody>
          <a:bodyPr wrap="square">
            <a:spAutoFit/>
          </a:bodyPr>
          <a:lstStyle/>
          <a:p>
            <a:pPr algn="ctr"/>
            <a:r>
              <a:rPr lang="en-US" sz="2800" b="1" dirty="0">
                <a:latin typeface="Times New Roman" pitchFamily="18" charset="0"/>
                <a:cs typeface="Times New Roman" pitchFamily="18" charset="0"/>
              </a:rPr>
              <a:t>CONTENTS</a:t>
            </a:r>
            <a:endParaRPr lang="en-US" sz="2800" dirty="0">
              <a:solidFill>
                <a:srgbClr val="C00000"/>
              </a:solidFill>
              <a:latin typeface="Times New Roman" pitchFamily="18" charset="0"/>
              <a:cs typeface="Times New Roman" pitchFamily="18" charset="0"/>
            </a:endParaRPr>
          </a:p>
        </p:txBody>
      </p:sp>
      <p:cxnSp>
        <p:nvCxnSpPr>
          <p:cNvPr id="3145729" name="Straight Connector 3"/>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1752600" y="228600"/>
            <a:ext cx="5562600" cy="838200"/>
          </a:xfrm>
        </p:spPr>
        <p:txBody>
          <a:bodyPr>
            <a:normAutofit/>
          </a:bodyPr>
          <a:lstStyle/>
          <a:p>
            <a:r>
              <a:rPr lang="en-US" sz="2800" b="1" dirty="0">
                <a:solidFill>
                  <a:schemeClr val="tx1"/>
                </a:solidFill>
                <a:latin typeface="Times New Roman" pitchFamily="18" charset="0"/>
                <a:cs typeface="Times New Roman" pitchFamily="18" charset="0"/>
              </a:rPr>
              <a:t> </a:t>
            </a:r>
            <a:r>
              <a:rPr lang="en-US" sz="2800" b="1" dirty="0" smtClean="0">
                <a:solidFill>
                  <a:schemeClr val="tx1"/>
                </a:solidFill>
                <a:latin typeface="Times New Roman" pitchFamily="18" charset="0"/>
                <a:cs typeface="Times New Roman" pitchFamily="18" charset="0"/>
              </a:rPr>
              <a:t>COMPONENTS</a:t>
            </a:r>
            <a:endParaRPr lang="en-US" sz="2800" b="1" dirty="0">
              <a:solidFill>
                <a:schemeClr val="tx1"/>
              </a:solidFill>
              <a:latin typeface="Times New Roman" pitchFamily="18" charset="0"/>
              <a:cs typeface="Times New Roman" pitchFamily="18" charset="0"/>
            </a:endParaRPr>
          </a:p>
        </p:txBody>
      </p:sp>
      <p:cxnSp>
        <p:nvCxnSpPr>
          <p:cNvPr id="3145733" name="Straight Connector 8"/>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idx="1"/>
          </p:nvPr>
        </p:nvSpPr>
        <p:spPr>
          <a:xfrm>
            <a:off x="228600" y="1219200"/>
            <a:ext cx="8686800" cy="5638800"/>
          </a:xfrm>
        </p:spPr>
        <p:txBody>
          <a:bodyPr>
            <a:normAutofit fontScale="62500" lnSpcReduction="20000"/>
          </a:bodyPr>
          <a:lstStyle/>
          <a:p>
            <a:pPr algn="just">
              <a:buNone/>
            </a:pPr>
            <a:r>
              <a:rPr lang="en-US" sz="8000" b="1" dirty="0" smtClean="0">
                <a:latin typeface="Times New Roman" pitchFamily="18" charset="0"/>
                <a:cs typeface="Times New Roman" pitchFamily="18" charset="0"/>
              </a:rPr>
              <a:t>  </a:t>
            </a:r>
            <a:r>
              <a:rPr lang="en-US" sz="2900" b="1" dirty="0" smtClean="0">
                <a:latin typeface="Times New Roman" pitchFamily="18" charset="0"/>
                <a:cs typeface="Times New Roman" pitchFamily="18" charset="0"/>
              </a:rPr>
              <a:t>RF  TRANSMITTER &amp; RECEIVER (R433A):</a:t>
            </a:r>
            <a:endParaRPr lang="en-US" sz="2900" dirty="0" smtClean="0">
              <a:latin typeface="Times New Roman" pitchFamily="18" charset="0"/>
              <a:cs typeface="Times New Roman" pitchFamily="18" charset="0"/>
            </a:endParaRPr>
          </a:p>
          <a:p>
            <a:pPr algn="just">
              <a:buNone/>
            </a:pPr>
            <a:r>
              <a:rPr lang="en-US" sz="8000" b="1" dirty="0" smtClean="0">
                <a:latin typeface="Times New Roman" pitchFamily="18" charset="0"/>
                <a:cs typeface="Times New Roman" pitchFamily="18" charset="0"/>
              </a:rPr>
              <a:t>    </a:t>
            </a:r>
          </a:p>
          <a:p>
            <a:pPr algn="just">
              <a:buNone/>
            </a:pPr>
            <a:endParaRPr lang="en-US" sz="8000" b="1" dirty="0" smtClean="0">
              <a:latin typeface="Times New Roman" pitchFamily="18" charset="0"/>
              <a:cs typeface="Times New Roman" pitchFamily="18" charset="0"/>
            </a:endParaRPr>
          </a:p>
          <a:p>
            <a:pPr algn="just">
              <a:buNone/>
            </a:pPr>
            <a:endParaRPr lang="en-US" sz="8000" b="1" dirty="0" smtClean="0">
              <a:latin typeface="Times New Roman" pitchFamily="18" charset="0"/>
              <a:cs typeface="Times New Roman" pitchFamily="18" charset="0"/>
            </a:endParaRPr>
          </a:p>
          <a:p>
            <a:pPr algn="just">
              <a:buNone/>
            </a:pPr>
            <a:endParaRPr lang="en-US" sz="8000"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is an PLL based ASK Hybrid 433MHZ  RF receiver and </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transmitter</a:t>
            </a:r>
          </a:p>
          <a:p>
            <a:pPr algn="just">
              <a:buNone/>
            </a:pPr>
            <a:r>
              <a:rPr lang="en-US" dirty="0" smtClean="0">
                <a:latin typeface="Times New Roman" pitchFamily="18" charset="0"/>
                <a:cs typeface="Times New Roman" pitchFamily="18" charset="0"/>
              </a:rPr>
              <a:t>	module and is ideal for  short range wireless control applications where quality </a:t>
            </a:r>
          </a:p>
          <a:p>
            <a:pPr algn="just">
              <a:buNone/>
            </a:pPr>
            <a:r>
              <a:rPr lang="en-US" dirty="0" smtClean="0">
                <a:latin typeface="Times New Roman" pitchFamily="18" charset="0"/>
                <a:cs typeface="Times New Roman" pitchFamily="18" charset="0"/>
              </a:rPr>
              <a:t>	is primary concern. </a:t>
            </a:r>
          </a:p>
          <a:p>
            <a:pPr algn="just"/>
            <a:r>
              <a:rPr lang="en-US" dirty="0" smtClean="0">
                <a:latin typeface="Times New Roman" pitchFamily="18" charset="0"/>
                <a:cs typeface="Times New Roman" pitchFamily="18" charset="0"/>
              </a:rPr>
              <a:t>The transmitter module  employs a SAW stabilized oscillator, </a:t>
            </a:r>
            <a:r>
              <a:rPr lang="en-US" b="1"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ensuring accurate frequency control for best range  performance</a:t>
            </a:r>
            <a:r>
              <a:rPr lang="en-US" b="1" dirty="0" smtClean="0">
                <a:latin typeface="Times New Roman" pitchFamily="18" charset="0"/>
                <a:cs typeface="Times New Roman" pitchFamily="18" charset="0"/>
              </a:rPr>
              <a:t> .      </a:t>
            </a:r>
            <a:r>
              <a:rPr lang="en-US" sz="1400" b="1" dirty="0" smtClean="0">
                <a:latin typeface="Times New Roman" pitchFamily="18" charset="0"/>
                <a:cs typeface="Times New Roman" pitchFamily="18" charset="0"/>
              </a:rPr>
              <a:t>                                                                                                                        </a:t>
            </a:r>
          </a:p>
          <a:p>
            <a:pPr>
              <a:buNone/>
            </a:pP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a:t>
            </a: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lvl="0"/>
            <a:endParaRPr lang="en-US" sz="2000" dirty="0" smtClean="0">
              <a:latin typeface="Times New Roman" pitchFamily="18" charset="0"/>
              <a:cs typeface="Times New Roman" pitchFamily="18" charset="0"/>
            </a:endParaRPr>
          </a:p>
          <a:p>
            <a:pPr lvl="0">
              <a:buNone/>
            </a:pPr>
            <a:endParaRPr lang="en-US" sz="2000" dirty="0" smtClean="0"/>
          </a:p>
          <a:p>
            <a:pPr>
              <a:buNone/>
            </a:pPr>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endParaRPr lang="en-US" sz="1800" dirty="0" smtClean="0"/>
          </a:p>
        </p:txBody>
      </p:sp>
      <p:pic>
        <p:nvPicPr>
          <p:cNvPr id="7" name="Picture 6" descr="images.jpeg"/>
          <p:cNvPicPr>
            <a:picLocks noChangeAspect="1"/>
          </p:cNvPicPr>
          <p:nvPr/>
        </p:nvPicPr>
        <p:blipFill>
          <a:blip r:embed="rId2"/>
          <a:stretch>
            <a:fillRect/>
          </a:stretch>
        </p:blipFill>
        <p:spPr>
          <a:xfrm>
            <a:off x="2438400" y="1905000"/>
            <a:ext cx="4171950" cy="25908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1752600" y="228600"/>
            <a:ext cx="5562600" cy="838200"/>
          </a:xfrm>
        </p:spPr>
        <p:txBody>
          <a:bodyPr>
            <a:normAutofit/>
          </a:bodyPr>
          <a:lstStyle/>
          <a:p>
            <a:r>
              <a:rPr lang="en-US" sz="2800" b="1" dirty="0">
                <a:solidFill>
                  <a:schemeClr val="tx1"/>
                </a:solidFill>
                <a:latin typeface="Times New Roman" pitchFamily="18" charset="0"/>
                <a:cs typeface="Times New Roman" pitchFamily="18" charset="0"/>
              </a:rPr>
              <a:t> </a:t>
            </a:r>
            <a:r>
              <a:rPr lang="en-US" sz="2800" b="1" dirty="0" smtClean="0">
                <a:solidFill>
                  <a:schemeClr val="tx1"/>
                </a:solidFill>
                <a:latin typeface="Times New Roman" pitchFamily="18" charset="0"/>
                <a:cs typeface="Times New Roman" pitchFamily="18" charset="0"/>
              </a:rPr>
              <a:t>COMPONENTS</a:t>
            </a:r>
            <a:endParaRPr lang="en-US" sz="2800" b="1" dirty="0">
              <a:solidFill>
                <a:schemeClr val="tx1"/>
              </a:solidFill>
              <a:latin typeface="Times New Roman" pitchFamily="18" charset="0"/>
              <a:cs typeface="Times New Roman" pitchFamily="18" charset="0"/>
            </a:endParaRPr>
          </a:p>
        </p:txBody>
      </p:sp>
      <p:cxnSp>
        <p:nvCxnSpPr>
          <p:cNvPr id="3145733" name="Straight Connector 8"/>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idx="1"/>
          </p:nvPr>
        </p:nvSpPr>
        <p:spPr>
          <a:xfrm>
            <a:off x="228600" y="1219200"/>
            <a:ext cx="8686800" cy="5638800"/>
          </a:xfrm>
        </p:spPr>
        <p:txBody>
          <a:bodyPr>
            <a:normAutofit/>
          </a:bodyPr>
          <a:lstStyle/>
          <a:p>
            <a:pPr algn="just">
              <a:buNone/>
            </a:pPr>
            <a:r>
              <a:rPr lang="en-US" sz="2000" b="1" dirty="0" smtClean="0">
                <a:latin typeface="Times New Roman" pitchFamily="18" charset="0"/>
                <a:cs typeface="Times New Roman" pitchFamily="18" charset="0"/>
              </a:rPr>
              <a:t>RF TRANSMITTER 433MHZ ASK FEATURES:	</a:t>
            </a:r>
          </a:p>
          <a:p>
            <a:r>
              <a:rPr lang="en-US" sz="2000" dirty="0" smtClean="0">
                <a:latin typeface="Times New Roman" pitchFamily="18" charset="0"/>
                <a:cs typeface="Times New Roman" pitchFamily="18" charset="0"/>
              </a:rPr>
              <a:t>Frequency range:433.92MHZ.</a:t>
            </a:r>
          </a:p>
          <a:p>
            <a:r>
              <a:rPr lang="en-US" sz="2000" dirty="0" smtClean="0">
                <a:latin typeface="Times New Roman" pitchFamily="18" charset="0"/>
                <a:cs typeface="Times New Roman" pitchFamily="18" charset="0"/>
              </a:rPr>
              <a:t>Supply voltage:3-12v.</a:t>
            </a:r>
          </a:p>
          <a:p>
            <a:r>
              <a:rPr lang="en-US" sz="2000" dirty="0" smtClean="0">
                <a:latin typeface="Times New Roman" pitchFamily="18" charset="0"/>
                <a:cs typeface="Times New Roman" pitchFamily="18" charset="0"/>
              </a:rPr>
              <a:t>Circuit shape: saw</a:t>
            </a:r>
          </a:p>
          <a:p>
            <a:r>
              <a:rPr lang="en-US" sz="2000" dirty="0" smtClean="0">
                <a:latin typeface="Times New Roman" pitchFamily="18" charset="0"/>
                <a:cs typeface="Times New Roman" pitchFamily="18" charset="0"/>
              </a:rPr>
              <a:t>Temperature range :-40degree C-80 degree C</a:t>
            </a:r>
          </a:p>
          <a:p>
            <a:pPr>
              <a:buNone/>
            </a:pPr>
            <a:r>
              <a:rPr lang="en-US" sz="2000" b="1" dirty="0" smtClean="0">
                <a:latin typeface="Times New Roman" pitchFamily="18" charset="0"/>
                <a:cs typeface="Times New Roman" pitchFamily="18" charset="0"/>
              </a:rPr>
              <a:t>RF RECEIVER 433MHZ ASK (PLL) FEATURES:</a:t>
            </a:r>
          </a:p>
          <a:p>
            <a:r>
              <a:rPr lang="en-US" sz="2000" dirty="0" smtClean="0">
                <a:latin typeface="Times New Roman" pitchFamily="18" charset="0"/>
                <a:cs typeface="Times New Roman" pitchFamily="18" charset="0"/>
              </a:rPr>
              <a:t>Receiver Frequency :433.92MHZ</a:t>
            </a:r>
          </a:p>
          <a:p>
            <a:r>
              <a:rPr lang="en-US" sz="2000" dirty="0" smtClean="0">
                <a:latin typeface="Times New Roman" pitchFamily="18" charset="0"/>
                <a:cs typeface="Times New Roman" pitchFamily="18" charset="0"/>
              </a:rPr>
              <a:t>Typical sensitivity:105dbm</a:t>
            </a:r>
          </a:p>
          <a:p>
            <a:r>
              <a:rPr lang="en-US" sz="2000" dirty="0" smtClean="0">
                <a:latin typeface="Times New Roman" pitchFamily="18" charset="0"/>
                <a:cs typeface="Times New Roman" pitchFamily="18" charset="0"/>
              </a:rPr>
              <a:t>Supply current :2.5mA</a:t>
            </a:r>
          </a:p>
          <a:p>
            <a:r>
              <a:rPr lang="en-US" sz="2000" dirty="0" smtClean="0">
                <a:latin typeface="Times New Roman" pitchFamily="18" charset="0"/>
                <a:cs typeface="Times New Roman" pitchFamily="18" charset="0"/>
              </a:rPr>
              <a:t>IF frequency 500KHZ</a:t>
            </a:r>
          </a:p>
          <a:p>
            <a:r>
              <a:rPr lang="en-US" sz="2000" dirty="0" smtClean="0">
                <a:latin typeface="Times New Roman" pitchFamily="18" charset="0"/>
                <a:cs typeface="Times New Roman" pitchFamily="18" charset="0"/>
              </a:rPr>
              <a:t>Low power consumption</a:t>
            </a:r>
          </a:p>
          <a:p>
            <a:r>
              <a:rPr lang="en-US" sz="2000" dirty="0" smtClean="0">
                <a:latin typeface="Times New Roman" pitchFamily="18" charset="0"/>
                <a:cs typeface="Times New Roman" pitchFamily="18" charset="0"/>
              </a:rPr>
              <a:t>Operating voltage:5volts</a:t>
            </a:r>
          </a:p>
          <a:p>
            <a:endParaRPr lang="en-US" sz="2000" b="1"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lvl="0"/>
            <a:endParaRPr lang="en-US" sz="2000" dirty="0" smtClean="0">
              <a:latin typeface="Times New Roman" pitchFamily="18" charset="0"/>
              <a:cs typeface="Times New Roman" pitchFamily="18" charset="0"/>
            </a:endParaRPr>
          </a:p>
          <a:p>
            <a:pPr lvl="0">
              <a:buNone/>
            </a:pPr>
            <a:endParaRPr lang="en-US" sz="2000" dirty="0" smtClean="0"/>
          </a:p>
          <a:p>
            <a:pPr>
              <a:buNone/>
            </a:pPr>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endParaRPr lang="en-US" sz="18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1752600" y="228600"/>
            <a:ext cx="5562600" cy="838200"/>
          </a:xfrm>
        </p:spPr>
        <p:txBody>
          <a:bodyPr>
            <a:normAutofit/>
          </a:bodyPr>
          <a:lstStyle/>
          <a:p>
            <a:r>
              <a:rPr lang="en-US" sz="2800" b="1" dirty="0" smtClean="0">
                <a:latin typeface="Times New Roman" pitchFamily="18" charset="0"/>
                <a:cs typeface="Times New Roman" pitchFamily="18" charset="0"/>
              </a:rPr>
              <a:t> COMPONENTS </a:t>
            </a:r>
            <a:endParaRPr lang="en-US" sz="2800" b="1" dirty="0">
              <a:solidFill>
                <a:schemeClr val="tx1"/>
              </a:solidFill>
              <a:latin typeface="Times New Roman" pitchFamily="18" charset="0"/>
              <a:cs typeface="Times New Roman" pitchFamily="18" charset="0"/>
            </a:endParaRPr>
          </a:p>
        </p:txBody>
      </p:sp>
      <p:sp>
        <p:nvSpPr>
          <p:cNvPr id="1048611" name="Content Placeholder 5"/>
          <p:cNvSpPr>
            <a:spLocks noGrp="1"/>
          </p:cNvSpPr>
          <p:nvPr>
            <p:ph idx="1"/>
          </p:nvPr>
        </p:nvSpPr>
        <p:spPr>
          <a:xfrm>
            <a:off x="304800" y="1173480"/>
            <a:ext cx="8458200" cy="5684520"/>
          </a:xfrm>
        </p:spPr>
        <p:txBody>
          <a:bodyPr>
            <a:normAutofit/>
          </a:bodyPr>
          <a:lstStyle/>
          <a:p>
            <a:pPr algn="just">
              <a:lnSpc>
                <a:spcPct val="150000"/>
              </a:lnSpc>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ALCOHOL SENSOR(MQ-135):</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     A </a:t>
            </a:r>
            <a:r>
              <a:rPr lang="en-US" sz="2000" dirty="0">
                <a:latin typeface="Times New Roman" pitchFamily="18" charset="0"/>
                <a:cs typeface="Times New Roman" pitchFamily="18" charset="0"/>
              </a:rPr>
              <a:t>gas sensor MQ135 is used to detect the alcohol content in the breath of the rider. The ignition of the vehicle is controlled by the microcontroller, which acts according to the output of gas </a:t>
            </a:r>
            <a:r>
              <a:rPr lang="en-US" sz="2000" dirty="0" smtClean="0">
                <a:latin typeface="Times New Roman" pitchFamily="18" charset="0"/>
                <a:cs typeface="Times New Roman" pitchFamily="18" charset="0"/>
              </a:rPr>
              <a:t>sensor.</a:t>
            </a:r>
          </a:p>
          <a:p>
            <a:pPr algn="just">
              <a:lnSpc>
                <a:spcPct val="150000"/>
              </a:lnSpc>
              <a:buNone/>
            </a:pPr>
            <a:endParaRPr lang="en-US" sz="2000" dirty="0" smtClean="0">
              <a:latin typeface="Times New Roman" pitchFamily="18" charset="0"/>
              <a:cs typeface="Times New Roman" pitchFamily="18" charset="0"/>
            </a:endParaRPr>
          </a:p>
          <a:p>
            <a:pPr algn="just">
              <a:lnSpc>
                <a:spcPct val="150000"/>
              </a:lnSpc>
              <a:buNone/>
            </a:pPr>
            <a:endParaRPr lang="en-US" sz="2000" dirty="0" smtClean="0">
              <a:latin typeface="Times New Roman" pitchFamily="18" charset="0"/>
              <a:cs typeface="Times New Roman" pitchFamily="18" charset="0"/>
            </a:endParaRPr>
          </a:p>
          <a:p>
            <a:pPr algn="just">
              <a:lnSpc>
                <a:spcPct val="150000"/>
              </a:lnSpc>
              <a:buNone/>
            </a:pPr>
            <a:endParaRPr lang="en-US" sz="2000"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     SPECIFICTIONS:</a:t>
            </a:r>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Operating voltage:5v DC </a:t>
            </a:r>
          </a:p>
          <a:p>
            <a:pPr algn="just"/>
            <a:r>
              <a:rPr lang="en-US" sz="2000" dirty="0" smtClean="0">
                <a:latin typeface="Times New Roman" pitchFamily="18" charset="0"/>
                <a:cs typeface="Times New Roman" pitchFamily="18" charset="0"/>
              </a:rPr>
              <a:t>Type:Analog&amp;Digital</a:t>
            </a:r>
          </a:p>
          <a:p>
            <a:pPr algn="just"/>
            <a:r>
              <a:rPr lang="en-US" sz="2000" dirty="0" smtClean="0">
                <a:latin typeface="Times New Roman" pitchFamily="18" charset="0"/>
                <a:cs typeface="Times New Roman" pitchFamily="18" charset="0"/>
              </a:rPr>
              <a:t>Sensitivity to ammonia,sulphide and Benzene steam</a:t>
            </a:r>
          </a:p>
          <a:p>
            <a:pPr algn="just"/>
            <a:r>
              <a:rPr lang="en-US" sz="2000" dirty="0" smtClean="0">
                <a:latin typeface="Times New Roman" pitchFamily="18" charset="0"/>
                <a:cs typeface="Times New Roman" pitchFamily="18" charset="0"/>
              </a:rPr>
              <a:t>Detecting Range:100-1000ppm</a:t>
            </a:r>
          </a:p>
          <a:p>
            <a:pPr algn="just">
              <a:buNone/>
            </a:pPr>
            <a:endParaRPr lang="en-US" sz="2000" b="1" dirty="0">
              <a:latin typeface="Times New Roman" pitchFamily="18" charset="0"/>
              <a:cs typeface="Times New Roman" pitchFamily="18" charset="0"/>
            </a:endParaRPr>
          </a:p>
          <a:p>
            <a:pPr algn="just">
              <a:lnSpc>
                <a:spcPct val="150000"/>
              </a:lnSpc>
              <a:buNone/>
            </a:pPr>
            <a:endParaRPr lang="en-US" sz="2000" dirty="0">
              <a:latin typeface="Times New Roman" pitchFamily="18" charset="0"/>
              <a:cs typeface="Times New Roman" pitchFamily="18" charset="0"/>
            </a:endParaRPr>
          </a:p>
          <a:p>
            <a:pPr algn="just">
              <a:lnSpc>
                <a:spcPct val="150000"/>
              </a:lnSpc>
              <a:buNone/>
            </a:pPr>
            <a:endParaRPr lang="en-US" sz="2000" dirty="0">
              <a:latin typeface="Times New Roman" pitchFamily="18" charset="0"/>
              <a:cs typeface="Times New Roman" pitchFamily="18" charset="0"/>
            </a:endParaRPr>
          </a:p>
        </p:txBody>
      </p:sp>
      <p:cxnSp>
        <p:nvCxnSpPr>
          <p:cNvPr id="3145733" name="Straight Connector 8"/>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 xmlns:a16="http://schemas.microsoft.com/office/drawing/2014/main" id="{E3F9E919-129C-4B5D-B01A-EC0731CC9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8200" y="3048000"/>
            <a:ext cx="2971800" cy="2057400"/>
          </a:xfrm>
          <a:prstGeom prst="rect">
            <a:avLst/>
          </a:prstGeom>
        </p:spPr>
      </p:pic>
    </p:spTree>
    <p:extLst>
      <p:ext uri="{BB962C8B-B14F-4D97-AF65-F5344CB8AC3E}">
        <p14:creationId xmlns:p14="http://schemas.microsoft.com/office/powerpoint/2010/main" val="3515169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1752600" y="228600"/>
            <a:ext cx="5562600" cy="838200"/>
          </a:xfrm>
        </p:spPr>
        <p:txBody>
          <a:bodyPr>
            <a:normAutofit/>
          </a:bodyPr>
          <a:lstStyle/>
          <a:p>
            <a:r>
              <a:rPr lang="en-US" sz="2800" b="1" dirty="0">
                <a:solidFill>
                  <a:schemeClr val="tx1"/>
                </a:solidFill>
                <a:latin typeface="Times New Roman" pitchFamily="18" charset="0"/>
                <a:cs typeface="Times New Roman" pitchFamily="18" charset="0"/>
              </a:rPr>
              <a:t> </a:t>
            </a:r>
            <a:r>
              <a:rPr lang="en-US" sz="2800" b="1" dirty="0" smtClean="0">
                <a:solidFill>
                  <a:schemeClr val="tx1"/>
                </a:solidFill>
                <a:latin typeface="Times New Roman" pitchFamily="18" charset="0"/>
                <a:cs typeface="Times New Roman" pitchFamily="18" charset="0"/>
              </a:rPr>
              <a:t>COMPONENTS</a:t>
            </a:r>
            <a:endParaRPr lang="en-US" sz="2800" b="1" dirty="0">
              <a:solidFill>
                <a:schemeClr val="tx1"/>
              </a:solidFill>
              <a:latin typeface="Times New Roman" pitchFamily="18" charset="0"/>
              <a:cs typeface="Times New Roman" pitchFamily="18" charset="0"/>
            </a:endParaRPr>
          </a:p>
        </p:txBody>
      </p:sp>
      <p:cxnSp>
        <p:nvCxnSpPr>
          <p:cNvPr id="3145733" name="Straight Connector 8"/>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idx="1"/>
          </p:nvPr>
        </p:nvSpPr>
        <p:spPr>
          <a:xfrm>
            <a:off x="0" y="1219200"/>
            <a:ext cx="8915400" cy="5638800"/>
          </a:xfrm>
        </p:spPr>
        <p:txBody>
          <a:bodyPr>
            <a:normAutofit fontScale="92500" lnSpcReduction="20000"/>
          </a:bodyPr>
          <a:lstStyle/>
          <a:p>
            <a:pPr algn="just">
              <a:buNone/>
            </a:pPr>
            <a:r>
              <a:rPr lang="en-US" sz="2000" b="1" dirty="0" smtClean="0">
                <a:latin typeface="Times New Roman" pitchFamily="18" charset="0"/>
                <a:cs typeface="Times New Roman" pitchFamily="18" charset="0"/>
              </a:rPr>
              <a:t>   PUSH TO ON/OFF LATCHING SWITCH:</a:t>
            </a:r>
          </a:p>
          <a:p>
            <a:pPr algn="just">
              <a:buNone/>
            </a:pPr>
            <a:endParaRPr lang="en-US" sz="2000" b="1"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                                                                </a:t>
            </a:r>
          </a:p>
          <a:p>
            <a:pPr algn="just">
              <a:buNone/>
            </a:pPr>
            <a:endParaRPr lang="en-US" sz="2000" b="1" dirty="0" smtClean="0">
              <a:latin typeface="Times New Roman" pitchFamily="18" charset="0"/>
              <a:cs typeface="Times New Roman" pitchFamily="18" charset="0"/>
            </a:endParaRPr>
          </a:p>
          <a:p>
            <a:pPr>
              <a:buNone/>
            </a:pPr>
            <a:endParaRPr lang="en-US" sz="2900" b="1" dirty="0" smtClean="0">
              <a:latin typeface="Times New Roman" pitchFamily="18" charset="0"/>
              <a:cs typeface="Times New Roman" pitchFamily="18" charset="0"/>
            </a:endParaRPr>
          </a:p>
          <a:p>
            <a:pPr>
              <a:buNone/>
            </a:pPr>
            <a:endParaRPr lang="en-US" sz="29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p>
          <a:p>
            <a:pPr algn="just"/>
            <a:r>
              <a:rPr lang="en-US" sz="2200" dirty="0" smtClean="0">
                <a:latin typeface="Times New Roman" pitchFamily="18" charset="0"/>
                <a:cs typeface="Times New Roman" pitchFamily="18" charset="0"/>
              </a:rPr>
              <a:t>It works when mechanical force applied. it converts  mechanical energy to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electrical energy and it goes to micro controller .In case any accident occurs.</a:t>
            </a:r>
          </a:p>
          <a:p>
            <a:pPr algn="just"/>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This switch is pushed and with the help of microcontroller, GSM module indicate </a:t>
            </a:r>
          </a:p>
          <a:p>
            <a:pPr algn="just">
              <a:buNone/>
            </a:pP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accident occurred.</a:t>
            </a:r>
            <a:r>
              <a:rPr lang="en-US" sz="2200" b="1" dirty="0" smtClean="0">
                <a:latin typeface="Times New Roman" pitchFamily="18" charset="0"/>
                <a:cs typeface="Times New Roman" pitchFamily="18" charset="0"/>
              </a:rPr>
              <a:t>   </a:t>
            </a:r>
          </a:p>
          <a:p>
            <a:pPr algn="just">
              <a:buNone/>
            </a:pPr>
            <a:r>
              <a:rPr lang="en-US" sz="2200" b="1" dirty="0" smtClean="0">
                <a:latin typeface="Times New Roman" pitchFamily="18" charset="0"/>
                <a:cs typeface="Times New Roman" pitchFamily="18" charset="0"/>
              </a:rPr>
              <a:t>     SPECIFICATIONS:</a:t>
            </a:r>
            <a:r>
              <a:rPr lang="en-US" sz="2200" dirty="0" smtClean="0">
                <a:latin typeface="Times New Roman" pitchFamily="18" charset="0"/>
                <a:cs typeface="Times New Roman" pitchFamily="18" charset="0"/>
              </a:rPr>
              <a:t>                                                                                                     </a:t>
            </a:r>
          </a:p>
          <a:p>
            <a:pPr algn="just"/>
            <a:r>
              <a:rPr lang="en-US" sz="2200" dirty="0" smtClean="0">
                <a:latin typeface="Times New Roman" pitchFamily="18" charset="0"/>
                <a:cs typeface="Times New Roman" pitchFamily="18" charset="0"/>
              </a:rPr>
              <a:t>Operating voltage:5v DC or 230vAC</a:t>
            </a:r>
          </a:p>
          <a:p>
            <a:pPr algn="just"/>
            <a:r>
              <a:rPr lang="en-US" sz="2200" dirty="0" smtClean="0">
                <a:latin typeface="Times New Roman" pitchFamily="18" charset="0"/>
                <a:cs typeface="Times New Roman" pitchFamily="18" charset="0"/>
              </a:rPr>
              <a:t>Frequency: 50-60hz</a:t>
            </a:r>
          </a:p>
          <a:p>
            <a:pPr algn="just"/>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Insulated resistance:0 ohms</a:t>
            </a:r>
          </a:p>
          <a:p>
            <a:pPr algn="just"/>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continual working:10000times</a:t>
            </a:r>
            <a:r>
              <a:rPr lang="en-US" sz="2200" b="1" dirty="0" smtClean="0">
                <a:latin typeface="Times New Roman" pitchFamily="18" charset="0"/>
                <a:cs typeface="Times New Roman" pitchFamily="18" charset="0"/>
              </a:rPr>
              <a:t>  </a:t>
            </a:r>
          </a:p>
          <a:p>
            <a:pPr algn="just">
              <a:buNone/>
            </a:pPr>
            <a:r>
              <a:rPr lang="en-US" sz="2200" b="1" dirty="0" smtClean="0">
                <a:latin typeface="Times New Roman" pitchFamily="18" charset="0"/>
                <a:cs typeface="Times New Roman" pitchFamily="18" charset="0"/>
              </a:rPr>
              <a:t>                                                                    </a:t>
            </a: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endParaRPr lang="en-US" sz="1800" dirty="0" smtClean="0"/>
          </a:p>
        </p:txBody>
      </p:sp>
      <p:pic>
        <p:nvPicPr>
          <p:cNvPr id="5" name="Picture 4" descr="images.jpeg"/>
          <p:cNvPicPr>
            <a:picLocks noChangeAspect="1"/>
          </p:cNvPicPr>
          <p:nvPr/>
        </p:nvPicPr>
        <p:blipFill>
          <a:blip r:embed="rId2"/>
          <a:stretch>
            <a:fillRect/>
          </a:stretch>
        </p:blipFill>
        <p:spPr>
          <a:xfrm>
            <a:off x="4953000" y="1295400"/>
            <a:ext cx="2514600" cy="2286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1447800" y="304800"/>
            <a:ext cx="5791200" cy="762000"/>
          </a:xfrm>
        </p:spPr>
        <p:txBody>
          <a:bodyPr>
            <a:normAutofit/>
          </a:bodyPr>
          <a:lstStyle/>
          <a:p>
            <a:r>
              <a:rPr lang="en-US" sz="2800" b="1" dirty="0">
                <a:solidFill>
                  <a:schemeClr val="tx1"/>
                </a:solidFill>
                <a:latin typeface="Times New Roman" pitchFamily="18" charset="0"/>
                <a:cs typeface="Times New Roman" pitchFamily="18" charset="0"/>
              </a:rPr>
              <a:t>ADVANTAGES</a:t>
            </a:r>
          </a:p>
        </p:txBody>
      </p:sp>
      <p:sp>
        <p:nvSpPr>
          <p:cNvPr id="1048613" name="Content Placeholder 2"/>
          <p:cNvSpPr>
            <a:spLocks noGrp="1"/>
          </p:cNvSpPr>
          <p:nvPr>
            <p:ph idx="1"/>
          </p:nvPr>
        </p:nvSpPr>
        <p:spPr/>
        <p:txBody>
          <a:bodyPr>
            <a:noAutofit/>
          </a:bodyPr>
          <a:lstStyle/>
          <a:p>
            <a:pPr marL="514350" indent="-514350" algn="just">
              <a:lnSpc>
                <a:spcPct val="150000"/>
              </a:lnSpc>
              <a:buFont typeface="+mj-lt"/>
              <a:buAutoNum type="arabicPeriod"/>
            </a:pPr>
            <a:r>
              <a:rPr lang="en-US" sz="2000" dirty="0">
                <a:latin typeface="Times New Roman" pitchFamily="18" charset="0"/>
                <a:cs typeface="Times New Roman" pitchFamily="18" charset="0"/>
              </a:rPr>
              <a:t>The risk of accident or injury is reduced by using this </a:t>
            </a:r>
            <a:r>
              <a:rPr lang="en-US" sz="2000" dirty="0" smtClean="0">
                <a:latin typeface="Times New Roman" pitchFamily="18" charset="0"/>
                <a:cs typeface="Times New Roman" pitchFamily="18" charset="0"/>
              </a:rPr>
              <a:t>system.</a:t>
            </a:r>
            <a:endParaRPr lang="en-US" sz="2000" dirty="0">
              <a:latin typeface="Times New Roman" pitchFamily="18" charset="0"/>
              <a:cs typeface="Times New Roman" pitchFamily="18" charset="0"/>
            </a:endParaRPr>
          </a:p>
          <a:p>
            <a:pPr marL="514350" indent="-514350" algn="just">
              <a:lnSpc>
                <a:spcPct val="150000"/>
              </a:lnSpc>
              <a:buFont typeface="+mj-lt"/>
              <a:buAutoNum type="arabicPeriod"/>
            </a:pPr>
            <a:r>
              <a:rPr lang="en-US" sz="2000" dirty="0">
                <a:latin typeface="Times New Roman" pitchFamily="18" charset="0"/>
                <a:cs typeface="Times New Roman" pitchFamily="18" charset="0"/>
              </a:rPr>
              <a:t>It is helpful even in low visibility conditions and smog areas </a:t>
            </a:r>
            <a:r>
              <a:rPr lang="en-US" sz="2000" dirty="0" smtClean="0">
                <a:latin typeface="Times New Roman" pitchFamily="18" charset="0"/>
                <a:cs typeface="Times New Roman" pitchFamily="18" charset="0"/>
              </a:rPr>
              <a:t>also.</a:t>
            </a:r>
            <a:endParaRPr lang="en-US" sz="2000" dirty="0">
              <a:latin typeface="Times New Roman" pitchFamily="18" charset="0"/>
              <a:cs typeface="Times New Roman" pitchFamily="18" charset="0"/>
            </a:endParaRPr>
          </a:p>
          <a:p>
            <a:pPr marL="514350" indent="-514350" algn="just">
              <a:lnSpc>
                <a:spcPct val="150000"/>
              </a:lnSpc>
              <a:buFont typeface="+mj-lt"/>
              <a:buAutoNum type="arabicPeriod"/>
            </a:pPr>
            <a:r>
              <a:rPr lang="en-US" sz="2000" dirty="0">
                <a:latin typeface="Times New Roman" pitchFamily="18" charset="0"/>
                <a:cs typeface="Times New Roman" pitchFamily="18" charset="0"/>
              </a:rPr>
              <a:t>It is helpful for Drivers new to the </a:t>
            </a:r>
            <a:r>
              <a:rPr lang="en-US" sz="2000" dirty="0" smtClean="0">
                <a:latin typeface="Times New Roman" pitchFamily="18" charset="0"/>
                <a:cs typeface="Times New Roman" pitchFamily="18" charset="0"/>
              </a:rPr>
              <a:t>road.</a:t>
            </a:r>
            <a:endParaRPr lang="en-US" sz="2000" dirty="0">
              <a:latin typeface="Times New Roman" pitchFamily="18" charset="0"/>
              <a:cs typeface="Times New Roman" pitchFamily="18" charset="0"/>
            </a:endParaRPr>
          </a:p>
          <a:p>
            <a:pPr marL="514350" indent="-514350" algn="just">
              <a:lnSpc>
                <a:spcPct val="150000"/>
              </a:lnSpc>
              <a:buFont typeface="+mj-lt"/>
              <a:buAutoNum type="arabicPeriod"/>
            </a:pPr>
            <a:r>
              <a:rPr lang="en-US" sz="2000" dirty="0">
                <a:latin typeface="Times New Roman" pitchFamily="18" charset="0"/>
                <a:cs typeface="Times New Roman" pitchFamily="18" charset="0"/>
              </a:rPr>
              <a:t>Commercially Implementable </a:t>
            </a:r>
            <a:r>
              <a:rPr lang="en-US" sz="2000" dirty="0" smtClean="0">
                <a:latin typeface="Times New Roman" pitchFamily="18" charset="0"/>
                <a:cs typeface="Times New Roman" pitchFamily="18" charset="0"/>
              </a:rPr>
              <a:t>system.</a:t>
            </a:r>
            <a:endParaRPr lang="en-US" sz="2000" dirty="0">
              <a:latin typeface="Times New Roman" pitchFamily="18" charset="0"/>
              <a:cs typeface="Times New Roman" pitchFamily="18" charset="0"/>
            </a:endParaRPr>
          </a:p>
          <a:p>
            <a:pPr marL="514350" indent="-514350" algn="just">
              <a:lnSpc>
                <a:spcPct val="150000"/>
              </a:lnSpc>
              <a:buFont typeface="+mj-lt"/>
              <a:buAutoNum type="arabicPeriod"/>
            </a:pPr>
            <a:r>
              <a:rPr lang="en-US" sz="2000" dirty="0">
                <a:latin typeface="Times New Roman" pitchFamily="18" charset="0"/>
                <a:cs typeface="Times New Roman" pitchFamily="18" charset="0"/>
              </a:rPr>
              <a:t>Accidents can be detected and taken care </a:t>
            </a:r>
            <a:r>
              <a:rPr lang="en-US" sz="2000" dirty="0" smtClean="0">
                <a:latin typeface="Times New Roman" pitchFamily="18" charset="0"/>
                <a:cs typeface="Times New Roman" pitchFamily="18" charset="0"/>
              </a:rPr>
              <a:t>off.</a:t>
            </a:r>
            <a:endParaRPr lang="en-US" sz="2000" dirty="0">
              <a:latin typeface="Times New Roman" pitchFamily="18" charset="0"/>
              <a:cs typeface="Times New Roman" pitchFamily="18" charset="0"/>
            </a:endParaRPr>
          </a:p>
          <a:p>
            <a:pPr marL="514350" indent="-514350" algn="just">
              <a:lnSpc>
                <a:spcPct val="150000"/>
              </a:lnSpc>
              <a:buFont typeface="+mj-lt"/>
              <a:buAutoNum type="arabicPeriod"/>
            </a:pPr>
            <a:r>
              <a:rPr lang="en-US" sz="2000" dirty="0">
                <a:latin typeface="Times New Roman" pitchFamily="18" charset="0"/>
                <a:cs typeface="Times New Roman" pitchFamily="18" charset="0"/>
              </a:rPr>
              <a:t>Accidents can be prevented by detecting alcohol content in driver’s </a:t>
            </a:r>
            <a:r>
              <a:rPr lang="en-US" sz="2000" dirty="0" smtClean="0">
                <a:latin typeface="Times New Roman" pitchFamily="18" charset="0"/>
                <a:cs typeface="Times New Roman" pitchFamily="18" charset="0"/>
              </a:rPr>
              <a:t>breath.</a:t>
            </a:r>
            <a:endParaRPr lang="en-US" sz="2000" dirty="0">
              <a:latin typeface="Times New Roman" pitchFamily="18" charset="0"/>
              <a:cs typeface="Times New Roman" pitchFamily="18" charset="0"/>
            </a:endParaRPr>
          </a:p>
        </p:txBody>
      </p:sp>
      <p:cxnSp>
        <p:nvCxnSpPr>
          <p:cNvPr id="3145734" name="Straight Connector 3"/>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457200" y="381000"/>
            <a:ext cx="8229600" cy="731838"/>
          </a:xfrm>
        </p:spPr>
        <p:txBody>
          <a:bodyPr>
            <a:normAutofit/>
          </a:bodyPr>
          <a:lstStyle/>
          <a:p>
            <a:r>
              <a:rPr lang="en-US" sz="2800" b="1" dirty="0">
                <a:solidFill>
                  <a:schemeClr val="tx1"/>
                </a:solidFill>
                <a:latin typeface="Times New Roman" pitchFamily="18" charset="0"/>
                <a:cs typeface="Times New Roman" pitchFamily="18" charset="0"/>
              </a:rPr>
              <a:t>APPLICATIONS</a:t>
            </a:r>
          </a:p>
        </p:txBody>
      </p:sp>
      <p:sp>
        <p:nvSpPr>
          <p:cNvPr id="1048615" name="Content Placeholder 2"/>
          <p:cNvSpPr>
            <a:spLocks noGrp="1"/>
          </p:cNvSpPr>
          <p:nvPr>
            <p:ph idx="1"/>
          </p:nvPr>
        </p:nvSpPr>
        <p:spPr/>
        <p:txBody>
          <a:bodyPr>
            <a:normAutofit/>
          </a:bodyPr>
          <a:lstStyle/>
          <a:p>
            <a:pPr marL="457200" indent="-457200" algn="just">
              <a:lnSpc>
                <a:spcPct val="150000"/>
              </a:lnSpc>
              <a:buFont typeface="+mj-lt"/>
              <a:buAutoNum type="arabicPeriod"/>
            </a:pPr>
            <a:r>
              <a:rPr lang="en-US" sz="2000" dirty="0">
                <a:latin typeface="Times New Roman" pitchFamily="18" charset="0"/>
                <a:cs typeface="Times New Roman" pitchFamily="18" charset="0"/>
              </a:rPr>
              <a:t>It is used in Automobile Vehicles to avoid </a:t>
            </a:r>
            <a:r>
              <a:rPr lang="en-US" sz="2000" dirty="0" smtClean="0">
                <a:latin typeface="Times New Roman" pitchFamily="18" charset="0"/>
                <a:cs typeface="Times New Roman" pitchFamily="18" charset="0"/>
              </a:rPr>
              <a:t>accidents.</a:t>
            </a:r>
          </a:p>
          <a:p>
            <a:pPr marL="457200" indent="-457200" algn="just">
              <a:lnSpc>
                <a:spcPct val="150000"/>
              </a:lnSpc>
              <a:buFont typeface="+mj-lt"/>
              <a:buAutoNum type="arabicPeriod"/>
            </a:pPr>
            <a:r>
              <a:rPr lang="en-US" sz="2000" dirty="0" smtClean="0">
                <a:latin typeface="Times New Roman" pitchFamily="18" charset="0"/>
                <a:cs typeface="Times New Roman" pitchFamily="18" charset="0"/>
              </a:rPr>
              <a:t>Usage of sign boards can be replaced with this system.</a:t>
            </a:r>
          </a:p>
          <a:p>
            <a:pPr marL="457200" indent="-457200" algn="just">
              <a:lnSpc>
                <a:spcPct val="150000"/>
              </a:lnSpc>
              <a:buFont typeface="+mj-lt"/>
              <a:buAutoNum type="arabicPeriod"/>
            </a:pPr>
            <a:r>
              <a:rPr lang="en-US" sz="2000" dirty="0" smtClean="0">
                <a:latin typeface="Times New Roman" pitchFamily="18" charset="0"/>
                <a:cs typeface="Times New Roman" pitchFamily="18" charset="0"/>
              </a:rPr>
              <a:t>It is very helpful to  police stations and hospitals ,family members know about  driver safety   in case accident occur.</a:t>
            </a:r>
          </a:p>
          <a:p>
            <a:pPr marL="457200" indent="-457200" algn="just">
              <a:lnSpc>
                <a:spcPct val="150000"/>
              </a:lnSpc>
              <a:buFont typeface="+mj-lt"/>
              <a:buAutoNum type="arabicPeriod"/>
            </a:pPr>
            <a:r>
              <a:rPr lang="en-IN" sz="2000" dirty="0" smtClean="0"/>
              <a:t>Alcohol </a:t>
            </a:r>
            <a:r>
              <a:rPr lang="en-IN" sz="2000" dirty="0"/>
              <a:t>detector can be used in the various vehicles for detecting whether the driver has consumed.</a:t>
            </a:r>
          </a:p>
          <a:p>
            <a:pPr marL="0" indent="0" algn="just">
              <a:lnSpc>
                <a:spcPct val="150000"/>
              </a:lnSpc>
              <a:buNone/>
            </a:pPr>
            <a:r>
              <a:rPr lang="en-US" sz="2000" dirty="0" smtClean="0">
                <a:latin typeface="Times New Roman" pitchFamily="18" charset="0"/>
                <a:cs typeface="Times New Roman" pitchFamily="18" charset="0"/>
              </a:rPr>
              <a:t> </a:t>
            </a:r>
          </a:p>
          <a:p>
            <a:pPr marL="457200" indent="-457200" algn="just">
              <a:lnSpc>
                <a:spcPct val="150000"/>
              </a:lnSpc>
              <a:buFont typeface="+mj-lt"/>
              <a:buAutoNum type="arabicPeriod"/>
            </a:pPr>
            <a:endParaRPr lang="en-US" sz="2000" dirty="0" smtClean="0">
              <a:latin typeface="Times New Roman" pitchFamily="18" charset="0"/>
              <a:cs typeface="Times New Roman" pitchFamily="18" charset="0"/>
            </a:endParaRPr>
          </a:p>
          <a:p>
            <a:pPr marL="457200" indent="-457200" algn="just">
              <a:lnSpc>
                <a:spcPct val="150000"/>
              </a:lnSpc>
              <a:buFont typeface="+mj-lt"/>
              <a:buAutoNum type="arabicPeriod"/>
            </a:pPr>
            <a:endParaRPr lang="en-US" sz="2000" dirty="0" smtClean="0">
              <a:latin typeface="Times New Roman" pitchFamily="18" charset="0"/>
              <a:cs typeface="Times New Roman" pitchFamily="18" charset="0"/>
            </a:endParaRPr>
          </a:p>
          <a:p>
            <a:pPr marL="457200" indent="-457200" algn="just">
              <a:lnSpc>
                <a:spcPct val="150000"/>
              </a:lnSpc>
              <a:buFont typeface="+mj-lt"/>
              <a:buAutoNum type="arabicPeriod"/>
            </a:pPr>
            <a:endParaRPr lang="en-US" sz="2000" dirty="0" smtClean="0">
              <a:latin typeface="Times New Roman" pitchFamily="18" charset="0"/>
              <a:cs typeface="Times New Roman" pitchFamily="18" charset="0"/>
            </a:endParaRPr>
          </a:p>
          <a:p>
            <a:pPr marL="457200" indent="-457200" algn="just">
              <a:lnSpc>
                <a:spcPct val="150000"/>
              </a:lnSpc>
              <a:buFont typeface="+mj-lt"/>
              <a:buAutoNum type="arabicPeriod"/>
            </a:pPr>
            <a:endParaRPr lang="en-US" sz="2000" dirty="0" smtClean="0">
              <a:latin typeface="Times New Roman" pitchFamily="18" charset="0"/>
              <a:cs typeface="Times New Roman" pitchFamily="18" charset="0"/>
            </a:endParaRPr>
          </a:p>
          <a:p>
            <a:pPr marL="457200" indent="-457200" algn="just">
              <a:lnSpc>
                <a:spcPct val="150000"/>
              </a:lnSpc>
              <a:buFont typeface="+mj-lt"/>
              <a:buAutoNum type="arabicPeriod"/>
            </a:pPr>
            <a:endParaRPr lang="en-US" sz="2000" dirty="0">
              <a:latin typeface="Times New Roman" pitchFamily="18" charset="0"/>
              <a:cs typeface="Times New Roman" pitchFamily="18" charset="0"/>
            </a:endParaRPr>
          </a:p>
        </p:txBody>
      </p:sp>
      <p:cxnSp>
        <p:nvCxnSpPr>
          <p:cNvPr id="3145735" name="Straight Connector 3"/>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524000"/>
            <a:ext cx="3657600" cy="962025"/>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812" y="1524000"/>
            <a:ext cx="3862388"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1" y="2743200"/>
            <a:ext cx="3733799"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60875" y="2667000"/>
            <a:ext cx="4378325" cy="118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038600"/>
            <a:ext cx="77724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0247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228600" y="76200"/>
            <a:ext cx="8229600" cy="1143000"/>
          </a:xfrm>
        </p:spPr>
        <p:txBody>
          <a:bodyPr>
            <a:normAutofit/>
          </a:bodyPr>
          <a:lstStyle/>
          <a:p>
            <a:r>
              <a:rPr lang="en-US" sz="2800" b="1" dirty="0">
                <a:solidFill>
                  <a:schemeClr val="tx1"/>
                </a:solidFill>
                <a:latin typeface="Times New Roman" pitchFamily="18" charset="0"/>
                <a:cs typeface="Times New Roman" pitchFamily="18" charset="0"/>
              </a:rPr>
              <a:t>REFERENCES</a:t>
            </a:r>
          </a:p>
        </p:txBody>
      </p:sp>
      <p:sp>
        <p:nvSpPr>
          <p:cNvPr id="1048617" name="Content Placeholder 2"/>
          <p:cNvSpPr>
            <a:spLocks noGrp="1"/>
          </p:cNvSpPr>
          <p:nvPr>
            <p:ph idx="1"/>
          </p:nvPr>
        </p:nvSpPr>
        <p:spPr>
          <a:xfrm>
            <a:off x="304800" y="1295400"/>
            <a:ext cx="8458200" cy="5562600"/>
          </a:xfrm>
        </p:spPr>
        <p:txBody>
          <a:bodyPr>
            <a:noAutofit/>
          </a:bodyPr>
          <a:lstStyle/>
          <a:p>
            <a:pPr marL="457200" indent="-457200" algn="just">
              <a:lnSpc>
                <a:spcPct val="150000"/>
              </a:lnSpc>
              <a:buClrTx/>
              <a:buFont typeface="+mj-lt"/>
              <a:buAutoNum type="arabicPeriod"/>
            </a:pPr>
            <a:r>
              <a:rPr lang="en-US" sz="2000" dirty="0" smtClean="0">
                <a:latin typeface="Times New Roman" pitchFamily="18" charset="0"/>
                <a:cs typeface="Times New Roman" pitchFamily="18" charset="0"/>
              </a:rPr>
              <a:t>Rajesh Wari </a:t>
            </a:r>
            <a:r>
              <a:rPr lang="en-US" sz="2000" dirty="0">
                <a:latin typeface="Times New Roman" pitchFamily="18" charset="0"/>
                <a:cs typeface="Times New Roman" pitchFamily="18" charset="0"/>
              </a:rPr>
              <a:t>Madli, Santosh </a:t>
            </a:r>
            <a:r>
              <a:rPr lang="en-US" sz="2000" dirty="0" smtClean="0">
                <a:latin typeface="Times New Roman" pitchFamily="18" charset="0"/>
                <a:cs typeface="Times New Roman" pitchFamily="18" charset="0"/>
              </a:rPr>
              <a:t>Heber, Praveen raj </a:t>
            </a:r>
            <a:r>
              <a:rPr lang="en-US" sz="2000" dirty="0">
                <a:latin typeface="Times New Roman" pitchFamily="18" charset="0"/>
                <a:cs typeface="Times New Roman" pitchFamily="18" charset="0"/>
              </a:rPr>
              <a:t>Pattar, and </a:t>
            </a:r>
            <a:r>
              <a:rPr lang="en-US" sz="2000" dirty="0" err="1" smtClean="0">
                <a:latin typeface="Times New Roman" pitchFamily="18" charset="0"/>
                <a:cs typeface="Times New Roman" pitchFamily="18" charset="0"/>
              </a:rPr>
              <a:t>Varprasad</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Golla, “Automatic Detection and Notifications of Potholes and Humps on Roads to Aid drives”IEEE sensor </a:t>
            </a:r>
            <a:r>
              <a:rPr lang="en-US" sz="2000" dirty="0" smtClean="0">
                <a:latin typeface="Times New Roman" pitchFamily="18" charset="0"/>
                <a:cs typeface="Times New Roman" pitchFamily="18" charset="0"/>
              </a:rPr>
              <a:t>J.Vol</a:t>
            </a:r>
            <a:r>
              <a:rPr lang="en-US" sz="2000" dirty="0">
                <a:latin typeface="Times New Roman" pitchFamily="18" charset="0"/>
                <a:cs typeface="Times New Roman" pitchFamily="18" charset="0"/>
              </a:rPr>
              <a:t>. 15,No.8,August 2015</a:t>
            </a:r>
          </a:p>
          <a:p>
            <a:pPr marL="457200" indent="-457200" algn="just">
              <a:lnSpc>
                <a:spcPct val="150000"/>
              </a:lnSpc>
              <a:buClrTx/>
              <a:buFont typeface="+mj-lt"/>
              <a:buAutoNum type="arabicPeriod"/>
            </a:pPr>
            <a:r>
              <a:rPr lang="en-US" sz="2000" dirty="0">
                <a:latin typeface="Times New Roman" pitchFamily="18" charset="0"/>
                <a:cs typeface="Times New Roman" pitchFamily="18" charset="0"/>
              </a:rPr>
              <a:t>Gunjan Chug, Divya Bansal and Sanjeev Sofat, “Road condition detection using smartphone </a:t>
            </a:r>
            <a:r>
              <a:rPr lang="en-US" sz="2000" dirty="0" smtClean="0">
                <a:latin typeface="Times New Roman" pitchFamily="18" charset="0"/>
                <a:cs typeface="Times New Roman" pitchFamily="18" charset="0"/>
              </a:rPr>
              <a:t>sensor: A </a:t>
            </a:r>
            <a:r>
              <a:rPr lang="en-US" sz="2000" dirty="0">
                <a:latin typeface="Times New Roman" pitchFamily="18" charset="0"/>
                <a:cs typeface="Times New Roman" pitchFamily="18" charset="0"/>
              </a:rPr>
              <a:t>survey”, International </a:t>
            </a:r>
            <a:r>
              <a:rPr lang="en-US" sz="2000" dirty="0" smtClean="0">
                <a:latin typeface="Times New Roman" pitchFamily="18" charset="0"/>
                <a:cs typeface="Times New Roman" pitchFamily="18" charset="0"/>
              </a:rPr>
              <a:t>journal </a:t>
            </a:r>
            <a:r>
              <a:rPr lang="en-US" sz="2000" dirty="0">
                <a:latin typeface="Times New Roman" pitchFamily="18" charset="0"/>
                <a:cs typeface="Times New Roman" pitchFamily="18" charset="0"/>
              </a:rPr>
              <a:t>of EEE Vol. </a:t>
            </a:r>
            <a:r>
              <a:rPr lang="en-US" sz="2000" dirty="0" smtClean="0">
                <a:latin typeface="Times New Roman" pitchFamily="18" charset="0"/>
                <a:cs typeface="Times New Roman" pitchFamily="18" charset="0"/>
              </a:rPr>
              <a:t>7.N0.6,2014.</a:t>
            </a:r>
          </a:p>
          <a:p>
            <a:pPr marL="457200" lvl="0" indent="-457200" algn="just">
              <a:lnSpc>
                <a:spcPct val="150000"/>
              </a:lnSpc>
              <a:buFont typeface="+mj-lt"/>
              <a:buAutoNum type="arabicPeriod"/>
            </a:pPr>
            <a:r>
              <a:rPr lang="en-US" sz="2000" dirty="0" smtClean="0">
                <a:latin typeface="Times New Roman" pitchFamily="18" charset="0"/>
                <a:cs typeface="Times New Roman" pitchFamily="18" charset="0"/>
              </a:rPr>
              <a:t>http://www.atmel.com</a:t>
            </a:r>
          </a:p>
          <a:p>
            <a:pPr marL="457200" lvl="0" indent="-457200" algn="just">
              <a:lnSpc>
                <a:spcPct val="150000"/>
              </a:lnSpc>
              <a:buFont typeface="+mj-lt"/>
              <a:buAutoNum type="arabicPeriod"/>
            </a:pPr>
            <a:r>
              <a:rPr lang="en-US" sz="2000" dirty="0" smtClean="0">
                <a:latin typeface="Times New Roman" pitchFamily="18" charset="0"/>
                <a:cs typeface="Times New Roman" pitchFamily="18" charset="0"/>
              </a:rPr>
              <a:t>http://www.alldatasheets.com</a:t>
            </a:r>
          </a:p>
          <a:p>
            <a:pPr marL="457200" lvl="0" indent="-457200" algn="just">
              <a:lnSpc>
                <a:spcPct val="150000"/>
              </a:lnSpc>
              <a:buFont typeface="+mj-lt"/>
              <a:buAutoNum type="arabicPeriod"/>
            </a:pPr>
            <a:r>
              <a:rPr lang="en-US" sz="2000" dirty="0" smtClean="0">
                <a:latin typeface="Times New Roman" pitchFamily="18" charset="0"/>
                <a:cs typeface="Times New Roman" pitchFamily="18" charset="0"/>
              </a:rPr>
              <a:t>“Automatic Vehicle Accident Detection and Messaging System using GSM and GPS Modem”  by C.Prabha, </a:t>
            </a:r>
            <a:r>
              <a:rPr lang="en-US" sz="2000" dirty="0" err="1" smtClean="0">
                <a:latin typeface="Times New Roman" pitchFamily="18" charset="0"/>
                <a:cs typeface="Times New Roman" pitchFamily="18" charset="0"/>
              </a:rPr>
              <a:t>R.Sunitha</a:t>
            </a:r>
            <a:r>
              <a:rPr lang="en-US" sz="2000" dirty="0" smtClean="0">
                <a:latin typeface="Times New Roman" pitchFamily="18" charset="0"/>
                <a:cs typeface="Times New Roman" pitchFamily="18" charset="0"/>
              </a:rPr>
              <a:t>, R.Anitha,IJAREEIE 7,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July 2014. </a:t>
            </a:r>
          </a:p>
          <a:p>
            <a:pPr marL="457200" lvl="0" indent="-457200" algn="just">
              <a:lnSpc>
                <a:spcPct val="150000"/>
              </a:lnSpc>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457200" lvl="0" indent="-457200" algn="just">
              <a:lnSpc>
                <a:spcPct val="150000"/>
              </a:lnSpc>
              <a:buFont typeface="+mj-lt"/>
              <a:buAutoNum type="arabicPeriod"/>
            </a:pPr>
            <a:endParaRPr lang="en-US" sz="2000" dirty="0" smtClean="0"/>
          </a:p>
          <a:p>
            <a:pPr marL="457200" indent="-457200" algn="just">
              <a:lnSpc>
                <a:spcPct val="150000"/>
              </a:lnSpc>
              <a:buClrTx/>
              <a:buFont typeface="+mj-lt"/>
              <a:buAutoNum type="arabicPeriod"/>
            </a:pPr>
            <a:endParaRPr lang="en-US" sz="2000" dirty="0">
              <a:latin typeface="Times New Roman" pitchFamily="18" charset="0"/>
              <a:cs typeface="Times New Roman" pitchFamily="18" charset="0"/>
            </a:endParaRPr>
          </a:p>
        </p:txBody>
      </p:sp>
      <p:cxnSp>
        <p:nvCxnSpPr>
          <p:cNvPr id="3145736" name="Straight Connector 3"/>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Content Placeholder 4"/>
          <p:cNvSpPr>
            <a:spLocks noGrp="1"/>
          </p:cNvSpPr>
          <p:nvPr>
            <p:ph idx="1"/>
          </p:nvPr>
        </p:nvSpPr>
        <p:spPr>
          <a:xfrm>
            <a:off x="228600" y="1447800"/>
            <a:ext cx="8458200" cy="5105400"/>
          </a:xfrm>
        </p:spPr>
        <p:txBody>
          <a:bodyPr>
            <a:noAutofit/>
          </a:bodyPr>
          <a:lstStyle/>
          <a:p>
            <a:pPr algn="just">
              <a:lnSpc>
                <a:spcPct val="150000"/>
              </a:lnSpc>
            </a:pPr>
            <a:r>
              <a:rPr lang="en-IN" sz="2000" dirty="0">
                <a:latin typeface="Times New Roman" pitchFamily="18" charset="0"/>
                <a:cs typeface="Times New Roman" pitchFamily="18" charset="0"/>
              </a:rPr>
              <a:t>Speed breakers are used in locations where low speeds are desired.</a:t>
            </a:r>
          </a:p>
          <a:p>
            <a:pPr algn="just">
              <a:lnSpc>
                <a:spcPct val="150000"/>
              </a:lnSpc>
            </a:pPr>
            <a:r>
              <a:rPr lang="en-IN" sz="2000" dirty="0">
                <a:latin typeface="Times New Roman" pitchFamily="18" charset="0"/>
                <a:cs typeface="Times New Roman" pitchFamily="18" charset="0"/>
              </a:rPr>
              <a:t>When a vehicle approaches a speed breaker at a speed greater than some threshold velocity, the risk of accident or injury is substantial.</a:t>
            </a:r>
          </a:p>
          <a:p>
            <a:pPr algn="just">
              <a:lnSpc>
                <a:spcPct val="150000"/>
              </a:lnSpc>
            </a:pPr>
            <a:r>
              <a:rPr lang="en-IN" sz="2000" dirty="0">
                <a:latin typeface="Times New Roman" pitchFamily="18" charset="0"/>
                <a:cs typeface="Times New Roman" pitchFamily="18" charset="0"/>
              </a:rPr>
              <a:t>Speed breakers are inconspicuous in low visibility conditions like at night or where there is fog, rain.</a:t>
            </a:r>
          </a:p>
          <a:p>
            <a:pPr algn="just">
              <a:lnSpc>
                <a:spcPct val="150000"/>
              </a:lnSpc>
            </a:pPr>
            <a:r>
              <a:rPr lang="en-IN" sz="2000" dirty="0">
                <a:latin typeface="Times New Roman" pitchFamily="18" charset="0"/>
                <a:cs typeface="Times New Roman" pitchFamily="18" charset="0"/>
              </a:rPr>
              <a:t>Depending on the speed of the vehicle and the distance to speed breaker, an indication should be made to the driver about the speed breaker</a:t>
            </a:r>
            <a:r>
              <a:rPr lang="en-IN" sz="2000" dirty="0" smtClean="0">
                <a:latin typeface="Times New Roman" pitchFamily="18" charset="0"/>
                <a:cs typeface="Times New Roman" pitchFamily="18" charset="0"/>
              </a:rPr>
              <a:t>.</a:t>
            </a:r>
          </a:p>
          <a:p>
            <a:pPr algn="just">
              <a:lnSpc>
                <a:spcPct val="150000"/>
              </a:lnSpc>
            </a:pPr>
            <a:r>
              <a:rPr lang="en-IN" sz="2000" dirty="0" smtClean="0">
                <a:latin typeface="Times New Roman" pitchFamily="18" charset="0"/>
                <a:cs typeface="Times New Roman" pitchFamily="18" charset="0"/>
              </a:rPr>
              <a:t>If any case accident occurred  message sent through the  GSM modem.</a:t>
            </a:r>
          </a:p>
          <a:p>
            <a:pPr algn="just">
              <a:lnSpc>
                <a:spcPct val="150000"/>
              </a:lnSpc>
            </a:pPr>
            <a:r>
              <a:rPr lang="en-IN" sz="2000" dirty="0" smtClean="0">
                <a:latin typeface="Times New Roman" pitchFamily="18" charset="0"/>
                <a:cs typeface="Times New Roman" pitchFamily="18" charset="0"/>
              </a:rPr>
              <a:t>Driver taken alcohol message sent through the GSM modem and ignition of </a:t>
            </a:r>
            <a:r>
              <a:rPr lang="en-US" sz="2000" dirty="0" smtClean="0">
                <a:latin typeface="Times New Roman" pitchFamily="18" charset="0"/>
                <a:cs typeface="Times New Roman" pitchFamily="18" charset="0"/>
              </a:rPr>
              <a:t>vehicle </a:t>
            </a:r>
            <a:r>
              <a:rPr lang="en-IN" sz="2000" dirty="0" smtClean="0">
                <a:latin typeface="Times New Roman" pitchFamily="18" charset="0"/>
                <a:cs typeface="Times New Roman" pitchFamily="18" charset="0"/>
              </a:rPr>
              <a:t>is off.  </a:t>
            </a:r>
          </a:p>
          <a:p>
            <a:pPr algn="just">
              <a:lnSpc>
                <a:spcPct val="150000"/>
              </a:lnSpc>
            </a:pPr>
            <a:endParaRPr lang="en-IN" sz="2000" dirty="0">
              <a:latin typeface="Times New Roman" pitchFamily="18" charset="0"/>
              <a:cs typeface="Times New Roman" pitchFamily="18" charset="0"/>
            </a:endParaRPr>
          </a:p>
          <a:p>
            <a:pPr>
              <a:lnSpc>
                <a:spcPct val="150000"/>
              </a:lnSpc>
              <a:buNone/>
            </a:pPr>
            <a:endParaRPr lang="en-US" sz="2000" dirty="0">
              <a:latin typeface="Times New Roman" pitchFamily="18" charset="0"/>
              <a:cs typeface="Times New Roman" pitchFamily="18" charset="0"/>
            </a:endParaRPr>
          </a:p>
          <a:p>
            <a:pPr>
              <a:lnSpc>
                <a:spcPct val="150000"/>
              </a:lnSpc>
            </a:pPr>
            <a:endParaRPr lang="en-US" sz="2000" dirty="0">
              <a:latin typeface="Times New Roman" pitchFamily="18" charset="0"/>
              <a:cs typeface="Times New Roman" pitchFamily="18" charset="0"/>
            </a:endParaRPr>
          </a:p>
        </p:txBody>
      </p:sp>
      <p:sp>
        <p:nvSpPr>
          <p:cNvPr id="1048605" name="Rectangle 8"/>
          <p:cNvSpPr/>
          <p:nvPr/>
        </p:nvSpPr>
        <p:spPr>
          <a:xfrm>
            <a:off x="457200" y="314980"/>
            <a:ext cx="8077200" cy="561339"/>
          </a:xfrm>
          <a:prstGeom prst="rect">
            <a:avLst/>
          </a:prstGeom>
        </p:spPr>
        <p:txBody>
          <a:bodyPr wrap="square">
            <a:spAutoFit/>
          </a:bodyPr>
          <a:lstStyle/>
          <a:p>
            <a:pPr algn="ctr"/>
            <a:r>
              <a:rPr lang="en-US" sz="2800" b="1" dirty="0">
                <a:latin typeface="Times New Roman" pitchFamily="18" charset="0"/>
                <a:cs typeface="Times New Roman" pitchFamily="18" charset="0"/>
              </a:rPr>
              <a:t> INTRODUCTION</a:t>
            </a:r>
            <a:endParaRPr lang="en-US" sz="2800" dirty="0">
              <a:solidFill>
                <a:srgbClr val="C00000"/>
              </a:solidFill>
              <a:latin typeface="Times New Roman" pitchFamily="18" charset="0"/>
              <a:cs typeface="Times New Roman" pitchFamily="18" charset="0"/>
            </a:endParaRPr>
          </a:p>
        </p:txBody>
      </p:sp>
      <p:cxnSp>
        <p:nvCxnSpPr>
          <p:cNvPr id="3145730" name="Straight Connector 3"/>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1447800" y="228600"/>
            <a:ext cx="5638800" cy="685800"/>
          </a:xfrm>
          <a:solidFill>
            <a:schemeClr val="bg1"/>
          </a:solidFill>
        </p:spPr>
        <p:txBody>
          <a:bodyPr>
            <a:normAutofit/>
          </a:bodyPr>
          <a:lstStyle/>
          <a:p>
            <a:r>
              <a:rPr lang="en-US" sz="2800" b="1" dirty="0">
                <a:solidFill>
                  <a:schemeClr val="tx1"/>
                </a:solidFill>
                <a:latin typeface="Times New Roman" pitchFamily="18" charset="0"/>
                <a:cs typeface="Times New Roman" pitchFamily="18" charset="0"/>
              </a:rPr>
              <a:t>ABSTRACT</a:t>
            </a:r>
          </a:p>
        </p:txBody>
      </p:sp>
      <p:sp>
        <p:nvSpPr>
          <p:cNvPr id="1048607" name="Content Placeholder 2"/>
          <p:cNvSpPr>
            <a:spLocks noGrp="1"/>
          </p:cNvSpPr>
          <p:nvPr>
            <p:ph idx="1"/>
          </p:nvPr>
        </p:nvSpPr>
        <p:spPr>
          <a:xfrm>
            <a:off x="228600" y="1447800"/>
            <a:ext cx="8229600" cy="4525963"/>
          </a:xfrm>
        </p:spPr>
        <p:txBody>
          <a:bodyPr>
            <a:noAutofit/>
          </a:bodyPr>
          <a:lstStyle/>
          <a:p>
            <a:pPr algn="just">
              <a:lnSpc>
                <a:spcPct val="150000"/>
              </a:lnSpc>
              <a:buNone/>
            </a:pPr>
            <a:r>
              <a:rPr lang="en-US" sz="2000" dirty="0">
                <a:latin typeface="Times New Roman" pitchFamily="18" charset="0"/>
                <a:cs typeface="Times New Roman" pitchFamily="18" charset="0"/>
              </a:rPr>
              <a:t>  		In this project RF Transmitter modules are placed at the speed breakers. RF </a:t>
            </a:r>
            <a:r>
              <a:rPr lang="en-US" sz="2000" dirty="0" smtClean="0">
                <a:latin typeface="Times New Roman" pitchFamily="18" charset="0"/>
                <a:cs typeface="Times New Roman" pitchFamily="18" charset="0"/>
              </a:rPr>
              <a:t>receiver </a:t>
            </a:r>
            <a:r>
              <a:rPr lang="en-US" sz="2000" dirty="0">
                <a:latin typeface="Times New Roman" pitchFamily="18" charset="0"/>
                <a:cs typeface="Times New Roman" pitchFamily="18" charset="0"/>
              </a:rPr>
              <a:t>are used in the vehicles to detect the speed breakers.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RF receiver will detect the RF Transmitter module at about the </a:t>
            </a:r>
            <a:r>
              <a:rPr lang="en-US" sz="2000" dirty="0" smtClean="0">
                <a:latin typeface="Times New Roman" pitchFamily="18" charset="0"/>
                <a:cs typeface="Times New Roman" pitchFamily="18" charset="0"/>
              </a:rPr>
              <a:t>100m </a:t>
            </a:r>
            <a:r>
              <a:rPr lang="en-US" sz="2000" dirty="0">
                <a:latin typeface="Times New Roman" pitchFamily="18" charset="0"/>
                <a:cs typeface="Times New Roman" pitchFamily="18" charset="0"/>
              </a:rPr>
              <a:t>distance from the speed breaker and alert the driver in the form of audible beeps or tunes. If any accident occurs, then the integrated </a:t>
            </a:r>
            <a:r>
              <a:rPr lang="en-US" sz="2000" cap="all" dirty="0">
                <a:latin typeface="Times New Roman" pitchFamily="18" charset="0"/>
                <a:cs typeface="Times New Roman" pitchFamily="18" charset="0"/>
              </a:rPr>
              <a:t>gsm</a:t>
            </a:r>
            <a:r>
              <a:rPr lang="en-US" sz="2000" dirty="0">
                <a:latin typeface="Times New Roman" pitchFamily="18" charset="0"/>
                <a:cs typeface="Times New Roman" pitchFamily="18" charset="0"/>
              </a:rPr>
              <a:t> module sends an alert message to the people of our choice and a alcohol sensor detects the alcohol present in the rider’s breath and accordingly controls the ignition of the vehicle.</a:t>
            </a:r>
          </a:p>
        </p:txBody>
      </p:sp>
      <p:cxnSp>
        <p:nvCxnSpPr>
          <p:cNvPr id="3145731" name="Straight Connector 3"/>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3" descr="spd1.jpg"/>
          <p:cNvPicPr>
            <a:picLocks noChangeAspect="1"/>
          </p:cNvPicPr>
          <p:nvPr/>
        </p:nvPicPr>
        <p:blipFill>
          <a:blip r:embed="rId2" cstate="print">
            <a:lum contrast="92000"/>
          </a:blip>
          <a:stretch>
            <a:fillRect/>
          </a:stretch>
        </p:blipFill>
        <p:spPr>
          <a:xfrm>
            <a:off x="2819400" y="3124200"/>
            <a:ext cx="3124200" cy="3124200"/>
          </a:xfrm>
          <a:prstGeom prst="rect">
            <a:avLst/>
          </a:prstGeom>
        </p:spPr>
      </p:pic>
      <p:sp>
        <p:nvSpPr>
          <p:cNvPr id="1048608" name="Title 1"/>
          <p:cNvSpPr>
            <a:spLocks noGrp="1"/>
          </p:cNvSpPr>
          <p:nvPr>
            <p:ph type="title"/>
          </p:nvPr>
        </p:nvSpPr>
        <p:spPr>
          <a:xfrm>
            <a:off x="533400" y="228600"/>
            <a:ext cx="8229600" cy="838200"/>
          </a:xfrm>
        </p:spPr>
        <p:txBody>
          <a:bodyPr>
            <a:normAutofit/>
          </a:bodyPr>
          <a:lstStyle/>
          <a:p>
            <a:r>
              <a:rPr lang="en-US" sz="2800" b="1" dirty="0">
                <a:solidFill>
                  <a:schemeClr val="tx1"/>
                </a:solidFill>
                <a:latin typeface="Times New Roman" pitchFamily="18" charset="0"/>
                <a:cs typeface="Times New Roman" pitchFamily="18" charset="0"/>
              </a:rPr>
              <a:t>EXISTING TECHNOLOGY</a:t>
            </a:r>
          </a:p>
        </p:txBody>
      </p:sp>
      <p:sp>
        <p:nvSpPr>
          <p:cNvPr id="1048609" name="Content Placeholder 2"/>
          <p:cNvSpPr>
            <a:spLocks noGrp="1"/>
          </p:cNvSpPr>
          <p:nvPr>
            <p:ph idx="1"/>
          </p:nvPr>
        </p:nvSpPr>
        <p:spPr>
          <a:xfrm>
            <a:off x="457200" y="1905000"/>
            <a:ext cx="8229600" cy="1524000"/>
          </a:xfrm>
        </p:spPr>
        <p:txBody>
          <a:bodyPr>
            <a:noAutofit/>
          </a:bodyPr>
          <a:lstStyle/>
          <a:p>
            <a:pPr algn="just">
              <a:lnSpc>
                <a:spcPct val="150000"/>
              </a:lnSpc>
              <a:buNone/>
            </a:pPr>
            <a:r>
              <a:rPr lang="en-US" sz="2000" dirty="0">
                <a:latin typeface="Times New Roman" pitchFamily="18" charset="0"/>
                <a:cs typeface="Times New Roman" pitchFamily="18" charset="0"/>
              </a:rPr>
              <a:t>  		 Previously sign boards are used with particular colors to represent the speed breakers ahead. But this method is not useful in low visibility conditions and smog areas.</a:t>
            </a:r>
          </a:p>
          <a:p>
            <a:pPr algn="just">
              <a:lnSpc>
                <a:spcPct val="150000"/>
              </a:lnSpc>
              <a:buNone/>
            </a:pPr>
            <a:r>
              <a:rPr lang="en-US" sz="2000" dirty="0">
                <a:latin typeface="Times New Roman" pitchFamily="18" charset="0"/>
                <a:cs typeface="Times New Roman" pitchFamily="18" charset="0"/>
              </a:rPr>
              <a:t>   </a:t>
            </a:r>
          </a:p>
        </p:txBody>
      </p:sp>
      <p:cxnSp>
        <p:nvCxnSpPr>
          <p:cNvPr id="3145732" name="Straight Connector 4"/>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533400" y="228600"/>
            <a:ext cx="8229600" cy="838200"/>
          </a:xfrm>
        </p:spPr>
        <p:txBody>
          <a:bodyPr>
            <a:normAutofit/>
          </a:bodyPr>
          <a:lstStyle/>
          <a:p>
            <a:r>
              <a:rPr lang="en-US" sz="2800" b="1" dirty="0">
                <a:solidFill>
                  <a:schemeClr val="tx1"/>
                </a:solidFill>
                <a:latin typeface="Times New Roman" pitchFamily="18" charset="0"/>
                <a:cs typeface="Times New Roman" pitchFamily="18" charset="0"/>
              </a:rPr>
              <a:t>EXISTING TECHNOLOGY</a:t>
            </a:r>
          </a:p>
        </p:txBody>
      </p:sp>
      <p:sp>
        <p:nvSpPr>
          <p:cNvPr id="1048609" name="Content Placeholder 2"/>
          <p:cNvSpPr>
            <a:spLocks noGrp="1"/>
          </p:cNvSpPr>
          <p:nvPr>
            <p:ph idx="1"/>
          </p:nvPr>
        </p:nvSpPr>
        <p:spPr>
          <a:xfrm>
            <a:off x="457200" y="1905000"/>
            <a:ext cx="8229600" cy="1524000"/>
          </a:xfrm>
        </p:spPr>
        <p:txBody>
          <a:bodyPr>
            <a:noAutofit/>
          </a:bodyPr>
          <a:lstStyle/>
          <a:p>
            <a:pPr algn="just">
              <a:lnSpc>
                <a:spcPct val="150000"/>
              </a:lnSpc>
              <a:buNone/>
            </a:pPr>
            <a:r>
              <a:rPr lang="en-US" sz="2000" dirty="0">
                <a:latin typeface="Times New Roman" pitchFamily="18" charset="0"/>
                <a:cs typeface="Times New Roman" pitchFamily="18" charset="0"/>
              </a:rPr>
              <a:t>  		 Alcohol detection is done by using a breathe analyzer which is only used by traffic police officers to penalize driver’s who drink and drive. The absence of this check may cause accidents.</a:t>
            </a:r>
          </a:p>
        </p:txBody>
      </p:sp>
      <p:cxnSp>
        <p:nvCxnSpPr>
          <p:cNvPr id="3145732" name="Straight Connector 4"/>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 xmlns:a16="http://schemas.microsoft.com/office/drawing/2014/main" id="{A2DCC320-75BA-497A-9E42-A5D4F380B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352800"/>
            <a:ext cx="3124200" cy="3124200"/>
          </a:xfrm>
          <a:prstGeom prst="rect">
            <a:avLst/>
          </a:prstGeom>
        </p:spPr>
      </p:pic>
    </p:spTree>
    <p:extLst>
      <p:ext uri="{BB962C8B-B14F-4D97-AF65-F5344CB8AC3E}">
        <p14:creationId xmlns:p14="http://schemas.microsoft.com/office/powerpoint/2010/main" val="255651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533400" y="228600"/>
            <a:ext cx="8229600" cy="838200"/>
          </a:xfrm>
        </p:spPr>
        <p:txBody>
          <a:bodyPr>
            <a:normAutofit/>
          </a:bodyPr>
          <a:lstStyle/>
          <a:p>
            <a:r>
              <a:rPr lang="en-US" sz="2800" b="1" dirty="0">
                <a:solidFill>
                  <a:schemeClr val="tx1"/>
                </a:solidFill>
                <a:latin typeface="Times New Roman" pitchFamily="18" charset="0"/>
                <a:cs typeface="Times New Roman" pitchFamily="18" charset="0"/>
              </a:rPr>
              <a:t>EXISTING TECHNOLOGY</a:t>
            </a:r>
          </a:p>
        </p:txBody>
      </p:sp>
      <p:sp>
        <p:nvSpPr>
          <p:cNvPr id="1048609" name="Content Placeholder 2"/>
          <p:cNvSpPr>
            <a:spLocks noGrp="1"/>
          </p:cNvSpPr>
          <p:nvPr>
            <p:ph idx="1"/>
          </p:nvPr>
        </p:nvSpPr>
        <p:spPr>
          <a:xfrm>
            <a:off x="457200" y="1905000"/>
            <a:ext cx="8229600" cy="1524000"/>
          </a:xfrm>
        </p:spPr>
        <p:txBody>
          <a:bodyPr>
            <a:noAutofit/>
          </a:bodyPr>
          <a:lstStyle/>
          <a:p>
            <a:pPr algn="just">
              <a:lnSpc>
                <a:spcPct val="150000"/>
              </a:lnSpc>
              <a:buNone/>
            </a:pPr>
            <a:r>
              <a:rPr lang="en-US" sz="2000" dirty="0">
                <a:latin typeface="Times New Roman" pitchFamily="18" charset="0"/>
                <a:cs typeface="Times New Roman" pitchFamily="18" charset="0"/>
              </a:rPr>
              <a:t>  		Until now, sending an alert message after an accident is always done manually, probably by the victim using different mobile applications. </a:t>
            </a:r>
          </a:p>
        </p:txBody>
      </p:sp>
      <p:cxnSp>
        <p:nvCxnSpPr>
          <p:cNvPr id="3145732" name="Straight Connector 4"/>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 xmlns:a16="http://schemas.microsoft.com/office/drawing/2014/main" id="{A92F5D34-460F-41E5-BF9B-27BB1737C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2300" y="3276600"/>
            <a:ext cx="2819400" cy="2819400"/>
          </a:xfrm>
          <a:prstGeom prst="rect">
            <a:avLst/>
          </a:prstGeom>
        </p:spPr>
      </p:pic>
    </p:spTree>
    <p:extLst>
      <p:ext uri="{BB962C8B-B14F-4D97-AF65-F5344CB8AC3E}">
        <p14:creationId xmlns:p14="http://schemas.microsoft.com/office/powerpoint/2010/main" val="3603722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6" descr="Picture1.jpg"/>
          <p:cNvPicPr>
            <a:picLocks noChangeAspect="1"/>
          </p:cNvPicPr>
          <p:nvPr/>
        </p:nvPicPr>
        <p:blipFill>
          <a:blip r:embed="rId2"/>
          <a:srcRect t="28613" r="2247" b="28468"/>
          <a:stretch>
            <a:fillRect/>
          </a:stretch>
        </p:blipFill>
        <p:spPr>
          <a:xfrm>
            <a:off x="1371600" y="5410200"/>
            <a:ext cx="6019800" cy="1447800"/>
          </a:xfrm>
          <a:prstGeom prst="rect">
            <a:avLst/>
          </a:prstGeom>
        </p:spPr>
      </p:pic>
      <p:sp>
        <p:nvSpPr>
          <p:cNvPr id="1048610" name="Title 1"/>
          <p:cNvSpPr>
            <a:spLocks noGrp="1"/>
          </p:cNvSpPr>
          <p:nvPr>
            <p:ph type="title"/>
          </p:nvPr>
        </p:nvSpPr>
        <p:spPr>
          <a:xfrm>
            <a:off x="1752600" y="228600"/>
            <a:ext cx="5562600" cy="838200"/>
          </a:xfrm>
        </p:spPr>
        <p:txBody>
          <a:bodyPr>
            <a:normAutofit/>
          </a:bodyPr>
          <a:lstStyle/>
          <a:p>
            <a:r>
              <a:rPr lang="en-US" sz="2800" b="1" dirty="0">
                <a:solidFill>
                  <a:schemeClr val="tx1"/>
                </a:solidFill>
                <a:latin typeface="Times New Roman" pitchFamily="18" charset="0"/>
                <a:cs typeface="Times New Roman" pitchFamily="18" charset="0"/>
              </a:rPr>
              <a:t> PROPOSED METHOD</a:t>
            </a:r>
          </a:p>
        </p:txBody>
      </p:sp>
      <p:sp>
        <p:nvSpPr>
          <p:cNvPr id="1048611" name="Content Placeholder 5"/>
          <p:cNvSpPr>
            <a:spLocks noGrp="1"/>
          </p:cNvSpPr>
          <p:nvPr>
            <p:ph idx="1"/>
          </p:nvPr>
        </p:nvSpPr>
        <p:spPr>
          <a:xfrm>
            <a:off x="304800" y="1173480"/>
            <a:ext cx="8458200" cy="4084320"/>
          </a:xfrm>
        </p:spPr>
        <p:txBody>
          <a:bodyPr>
            <a:normAutofit/>
          </a:bodyPr>
          <a:lstStyle/>
          <a:p>
            <a:pPr algn="just">
              <a:lnSpc>
                <a:spcPct val="150000"/>
              </a:lnSpc>
              <a:buNone/>
            </a:pPr>
            <a:r>
              <a:rPr lang="en-US" sz="2000" dirty="0">
                <a:latin typeface="Times New Roman" pitchFamily="18" charset="0"/>
                <a:cs typeface="Times New Roman" pitchFamily="18" charset="0"/>
              </a:rPr>
              <a:t>   		Conventional Display boards method is to be replaced by Proposed method, in which RF Tx module is placed at speed breaker and RF Rx module is placed in vehicles. Alert will be given to the driver after RF detection using indicators like buzzers and </a:t>
            </a:r>
            <a:r>
              <a:rPr lang="en-US" sz="2000" dirty="0" smtClean="0">
                <a:latin typeface="Times New Roman" pitchFamily="18" charset="0"/>
                <a:cs typeface="Times New Roman" pitchFamily="18" charset="0"/>
              </a:rPr>
              <a:t>LCD.And also in this method  we are using alcohol sensor to control the ignition of  vehicles  and message alert in case driver taken alcohol, any accident occurs.</a:t>
            </a:r>
            <a:endParaRPr lang="en-US" sz="2000"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     </a:t>
            </a:r>
          </a:p>
          <a:p>
            <a:pPr algn="just">
              <a:lnSpc>
                <a:spcPct val="150000"/>
              </a:lnSpc>
              <a:buNone/>
            </a:pPr>
            <a:endParaRPr lang="en-US" sz="2000" dirty="0">
              <a:latin typeface="Times New Roman" pitchFamily="18" charset="0"/>
              <a:cs typeface="Times New Roman" pitchFamily="18" charset="0"/>
            </a:endParaRPr>
          </a:p>
          <a:p>
            <a:pPr algn="just">
              <a:lnSpc>
                <a:spcPct val="150000"/>
              </a:lnSpc>
              <a:buNone/>
            </a:pPr>
            <a:endParaRPr lang="en-US" sz="2000" dirty="0">
              <a:latin typeface="Times New Roman" pitchFamily="18" charset="0"/>
              <a:cs typeface="Times New Roman" pitchFamily="18" charset="0"/>
            </a:endParaRPr>
          </a:p>
        </p:txBody>
      </p:sp>
      <p:cxnSp>
        <p:nvCxnSpPr>
          <p:cNvPr id="3145733" name="Straight Connector 8"/>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1752600" y="228600"/>
            <a:ext cx="5562600" cy="838200"/>
          </a:xfrm>
        </p:spPr>
        <p:txBody>
          <a:bodyPr>
            <a:normAutofit/>
          </a:bodyPr>
          <a:lstStyle/>
          <a:p>
            <a:r>
              <a:rPr lang="en-US" sz="2800" b="1" dirty="0">
                <a:solidFill>
                  <a:schemeClr val="tx1"/>
                </a:solidFill>
                <a:latin typeface="Times New Roman" pitchFamily="18" charset="0"/>
                <a:cs typeface="Times New Roman" pitchFamily="18" charset="0"/>
              </a:rPr>
              <a:t> </a:t>
            </a:r>
            <a:r>
              <a:rPr lang="en-US" sz="2800" b="1" dirty="0" smtClean="0">
                <a:latin typeface="Times New Roman" pitchFamily="18" charset="0"/>
                <a:cs typeface="Times New Roman" pitchFamily="18" charset="0"/>
              </a:rPr>
              <a:t>BLOCK DIAGRAM</a:t>
            </a:r>
            <a:endParaRPr lang="en-US" sz="2800" b="1" dirty="0">
              <a:solidFill>
                <a:schemeClr val="tx1"/>
              </a:solidFill>
              <a:latin typeface="Times New Roman" pitchFamily="18" charset="0"/>
              <a:cs typeface="Times New Roman" pitchFamily="18" charset="0"/>
            </a:endParaRPr>
          </a:p>
        </p:txBody>
      </p:sp>
      <p:cxnSp>
        <p:nvCxnSpPr>
          <p:cNvPr id="3145733" name="Straight Connector 8"/>
          <p:cNvCxnSpPr>
            <a:cxnSpLocks/>
          </p:cNvCxnSpPr>
          <p:nvPr/>
        </p:nvCxnSpPr>
        <p:spPr>
          <a:xfrm>
            <a:off x="0" y="1143000"/>
            <a:ext cx="91440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2"/>
          <a:srcRect l="23077" t="40000" r="38462" b="42857"/>
          <a:stretch>
            <a:fillRect/>
          </a:stretch>
        </p:blipFill>
        <p:spPr bwMode="auto">
          <a:xfrm>
            <a:off x="0" y="2971800"/>
            <a:ext cx="3505200" cy="2024857"/>
          </a:xfrm>
          <a:prstGeom prst="rect">
            <a:avLst/>
          </a:prstGeom>
          <a:noFill/>
          <a:ln w="9525">
            <a:noFill/>
            <a:miter lim="800000"/>
            <a:headEnd/>
            <a:tailEnd/>
          </a:ln>
          <a:effectLst/>
        </p:spPr>
      </p:pic>
      <p:sp>
        <p:nvSpPr>
          <p:cNvPr id="6" name="Content Placeholder 5"/>
          <p:cNvSpPr>
            <a:spLocks noGrp="1"/>
          </p:cNvSpPr>
          <p:nvPr>
            <p:ph idx="1"/>
          </p:nvPr>
        </p:nvSpPr>
        <p:spPr>
          <a:xfrm>
            <a:off x="0" y="1219200"/>
            <a:ext cx="8991600" cy="5486400"/>
          </a:xfrm>
        </p:spPr>
        <p:txBody>
          <a:bodyPr/>
          <a:lstStyle/>
          <a:p>
            <a:endParaRPr lang="en-US" dirty="0" smtClean="0"/>
          </a:p>
          <a:p>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TRANSMITTER AT                                RECIEVER AT VEHICLE</a:t>
            </a:r>
          </a:p>
          <a:p>
            <a:pPr>
              <a:buNone/>
            </a:pPr>
            <a:r>
              <a:rPr lang="en-US" sz="2000" b="1" dirty="0" smtClean="0">
                <a:latin typeface="Times New Roman" pitchFamily="18" charset="0"/>
                <a:cs typeface="Times New Roman" pitchFamily="18" charset="0"/>
              </a:rPr>
              <a:t> SPEED BREAKER                                                                   </a:t>
            </a:r>
            <a:endParaRPr lang="en-US" sz="2000" b="1" dirty="0">
              <a:latin typeface="Times New Roman" pitchFamily="18" charset="0"/>
              <a:cs typeface="Times New Roman" pitchFamily="18" charset="0"/>
            </a:endParaRPr>
          </a:p>
        </p:txBody>
      </p:sp>
      <p:pic>
        <p:nvPicPr>
          <p:cNvPr id="8" name="Picture 3"/>
          <p:cNvPicPr>
            <a:picLocks noChangeAspect="1" noChangeArrowheads="1"/>
          </p:cNvPicPr>
          <p:nvPr/>
        </p:nvPicPr>
        <p:blipFill>
          <a:blip r:embed="rId3"/>
          <a:srcRect l="33382" t="33333" r="22108" b="13542"/>
          <a:stretch>
            <a:fillRect/>
          </a:stretch>
        </p:blipFill>
        <p:spPr bwMode="auto">
          <a:xfrm>
            <a:off x="2971800" y="2971800"/>
            <a:ext cx="5791200" cy="38862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950</TotalTime>
  <Words>898</Words>
  <Application>Microsoft Office PowerPoint</Application>
  <PresentationFormat>On-screen Show (4:3)</PresentationFormat>
  <Paragraphs>353</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SPEED BREAKER EARLY WARNING SYSTEM </vt:lpstr>
      <vt:lpstr>PowerPoint Presentation</vt:lpstr>
      <vt:lpstr>PowerPoint Presentation</vt:lpstr>
      <vt:lpstr>ABSTRACT</vt:lpstr>
      <vt:lpstr>EXISTING TECHNOLOGY</vt:lpstr>
      <vt:lpstr>EXISTING TECHNOLOGY</vt:lpstr>
      <vt:lpstr>EXISTING TECHNOLOGY</vt:lpstr>
      <vt:lpstr> PROPOSED METHOD</vt:lpstr>
      <vt:lpstr> BLOCK DIAGRAM</vt:lpstr>
      <vt:lpstr> COMPONENTS</vt:lpstr>
      <vt:lpstr> COMPONENTS</vt:lpstr>
      <vt:lpstr> COMPONENTS</vt:lpstr>
      <vt:lpstr> COMPONENTS</vt:lpstr>
      <vt:lpstr> COMPONENTS</vt:lpstr>
      <vt:lpstr> COMPONENTS</vt:lpstr>
      <vt:lpstr> COMPONENTS</vt:lpstr>
      <vt:lpstr> COMPONENTS</vt:lpstr>
      <vt:lpstr> COMPONENTS</vt:lpstr>
      <vt:lpstr> COMPONENTS</vt:lpstr>
      <vt:lpstr> COMPONENTS</vt:lpstr>
      <vt:lpstr> COMPONENTS</vt:lpstr>
      <vt:lpstr> COMPONENTS </vt:lpstr>
      <vt:lpstr> COMPONENTS</vt:lpstr>
      <vt:lpstr>ADVANTAGES</vt:lpstr>
      <vt:lpstr>APPLICATIONS</vt:lpstr>
      <vt:lpstr>RESULTS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Kumar</dc:creator>
  <cp:lastModifiedBy>ismail - [2010]</cp:lastModifiedBy>
  <cp:revision>90</cp:revision>
  <dcterms:created xsi:type="dcterms:W3CDTF">2017-12-26T03:39:36Z</dcterms:created>
  <dcterms:modified xsi:type="dcterms:W3CDTF">2018-04-04T08:13:47Z</dcterms:modified>
</cp:coreProperties>
</file>