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 id="262" r:id="rId6"/>
    <p:sldId id="263"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5" d="100"/>
          <a:sy n="65"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3238790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3316392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2AB7E-4898-47BA-968D-B8D314680AD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620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4219606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2AB7E-4898-47BA-968D-B8D314680AD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62288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4205632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641703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3546999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124853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1DDCC0-E9E0-4F48-AD07-8DCAAB4A4BD8}" type="datetimeFigureOut">
              <a:rPr lang="en-IN" smtClean="0"/>
              <a:t>28-08-2024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27491712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4163291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1DDCC0-E9E0-4F48-AD07-8DCAAB4A4BD8}" type="datetimeFigureOut">
              <a:rPr lang="en-IN" smtClean="0"/>
              <a:t>28-08-2024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142757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1DDCC0-E9E0-4F48-AD07-8DCAAB4A4BD8}" type="datetimeFigureOut">
              <a:rPr lang="en-IN" smtClean="0"/>
              <a:t>28-08-2024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3257678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1DDCC0-E9E0-4F48-AD07-8DCAAB4A4BD8}" type="datetimeFigureOut">
              <a:rPr lang="en-IN" smtClean="0"/>
              <a:t>28-08-2024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698387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3348228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1DDCC0-E9E0-4F48-AD07-8DCAAB4A4BD8}" type="datetimeFigureOut">
              <a:rPr lang="en-IN" smtClean="0"/>
              <a:t>28-08-2024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B42AB7E-4898-47BA-968D-B8D314680ADD}" type="slidenum">
              <a:rPr lang="en-IN" smtClean="0"/>
              <a:t>‹#›</a:t>
            </a:fld>
            <a:endParaRPr lang="en-IN"/>
          </a:p>
        </p:txBody>
      </p:sp>
    </p:spTree>
    <p:extLst>
      <p:ext uri="{BB962C8B-B14F-4D97-AF65-F5344CB8AC3E}">
        <p14:creationId xmlns:p14="http://schemas.microsoft.com/office/powerpoint/2010/main" val="2193084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A1DDCC0-E9E0-4F48-AD07-8DCAAB4A4BD8}" type="datetimeFigureOut">
              <a:rPr lang="en-IN" smtClean="0"/>
              <a:t>28-08-2024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B42AB7E-4898-47BA-968D-B8D314680ADD}" type="slidenum">
              <a:rPr lang="en-IN" smtClean="0"/>
              <a:t>‹#›</a:t>
            </a:fld>
            <a:endParaRPr lang="en-IN"/>
          </a:p>
        </p:txBody>
      </p:sp>
    </p:spTree>
    <p:extLst>
      <p:ext uri="{BB962C8B-B14F-4D97-AF65-F5344CB8AC3E}">
        <p14:creationId xmlns:p14="http://schemas.microsoft.com/office/powerpoint/2010/main" val="2934074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B4BF4-A3A7-050E-064B-8112EF6EB524}"/>
              </a:ext>
            </a:extLst>
          </p:cNvPr>
          <p:cNvSpPr>
            <a:spLocks noGrp="1"/>
          </p:cNvSpPr>
          <p:nvPr>
            <p:ph type="ctrTitle"/>
          </p:nvPr>
        </p:nvSpPr>
        <p:spPr>
          <a:xfrm>
            <a:off x="1524000" y="1"/>
            <a:ext cx="9144000" cy="1519050"/>
          </a:xfrm>
        </p:spPr>
        <p:txBody>
          <a:bodyPr>
            <a:noAutofit/>
          </a:bodyPr>
          <a:lstStyle/>
          <a:p>
            <a:pPr algn="ctr"/>
            <a:r>
              <a:rPr lang="en-IN" sz="3600" b="1" dirty="0">
                <a:ln w="9525">
                  <a:solidFill>
                    <a:schemeClr val="bg1"/>
                  </a:solidFill>
                  <a:prstDash val="solid"/>
                </a:ln>
                <a:solidFill>
                  <a:schemeClr val="tx1"/>
                </a:solidFill>
                <a:effectLst>
                  <a:outerShdw blurRad="38100" dist="38100" dir="2700000" algn="tl">
                    <a:srgbClr val="000000">
                      <a:alpha val="43137"/>
                    </a:srgbClr>
                  </a:outerShdw>
                </a:effectLst>
                <a:latin typeface="Aptos" panose="020B0004020202020204" pitchFamily="34" charset="0"/>
              </a:rPr>
              <a:t>Summer Internship Presentation</a:t>
            </a:r>
            <a:br>
              <a:rPr lang="en-IN" sz="3600" b="1" dirty="0">
                <a:ln w="9525">
                  <a:solidFill>
                    <a:schemeClr val="bg1"/>
                  </a:solidFill>
                  <a:prstDash val="solid"/>
                </a:ln>
                <a:solidFill>
                  <a:schemeClr val="tx1"/>
                </a:solidFill>
                <a:effectLst>
                  <a:outerShdw blurRad="38100" dist="38100" dir="2700000" algn="tl">
                    <a:srgbClr val="000000">
                      <a:alpha val="43137"/>
                    </a:srgbClr>
                  </a:outerShdw>
                </a:effectLst>
                <a:latin typeface="Aptos" panose="020B0004020202020204" pitchFamily="34" charset="0"/>
              </a:rPr>
            </a:br>
            <a:r>
              <a:rPr lang="en-IN" sz="3200" b="1" dirty="0">
                <a:ln w="9525">
                  <a:solidFill>
                    <a:schemeClr val="bg1"/>
                  </a:solidFill>
                  <a:prstDash val="solid"/>
                </a:ln>
                <a:solidFill>
                  <a:schemeClr val="tx1"/>
                </a:solidFill>
                <a:effectLst>
                  <a:outerShdw blurRad="38100" dist="38100" dir="2700000" algn="tl">
                    <a:srgbClr val="000000">
                      <a:alpha val="43137"/>
                    </a:srgbClr>
                  </a:outerShdw>
                </a:effectLst>
                <a:latin typeface="Aptos" panose="020B0004020202020204" pitchFamily="34" charset="0"/>
              </a:rPr>
              <a:t>ON</a:t>
            </a:r>
            <a:br>
              <a:rPr lang="en-IN" sz="3200" b="1" dirty="0">
                <a:ln w="9525">
                  <a:solidFill>
                    <a:schemeClr val="bg1"/>
                  </a:solidFill>
                  <a:prstDash val="solid"/>
                </a:ln>
                <a:solidFill>
                  <a:schemeClr val="tx1"/>
                </a:solidFill>
                <a:effectLst>
                  <a:outerShdw blurRad="38100" dist="38100" dir="2700000" algn="tl">
                    <a:srgbClr val="000000">
                      <a:alpha val="43137"/>
                    </a:srgbClr>
                  </a:outerShdw>
                </a:effectLst>
                <a:latin typeface="Aptos" panose="020B0004020202020204" pitchFamily="34" charset="0"/>
              </a:rPr>
            </a:br>
            <a:r>
              <a:rPr lang="en-IN" sz="3200" b="1" dirty="0">
                <a:ln w="9525">
                  <a:solidFill>
                    <a:schemeClr val="bg1"/>
                  </a:solidFill>
                  <a:prstDash val="solid"/>
                </a:ln>
                <a:solidFill>
                  <a:schemeClr val="tx1"/>
                </a:solidFill>
                <a:effectLst>
                  <a:outerShdw blurRad="38100" dist="38100" dir="2700000" algn="tl">
                    <a:srgbClr val="000000">
                      <a:alpha val="43137"/>
                    </a:srgbClr>
                  </a:outerShdw>
                </a:effectLst>
                <a:latin typeface="Aptos" panose="020B0004020202020204" pitchFamily="34" charset="0"/>
              </a:rPr>
              <a:t>Generative adversarial network</a:t>
            </a:r>
            <a:endParaRPr lang="en-IN" sz="3200" dirty="0">
              <a:solidFill>
                <a:schemeClr val="tx1"/>
              </a:solidFill>
              <a:effectLst>
                <a:outerShdw blurRad="38100" dist="38100" dir="2700000" algn="tl">
                  <a:srgbClr val="000000">
                    <a:alpha val="43137"/>
                  </a:srgbClr>
                </a:outerShdw>
              </a:effectLst>
              <a:latin typeface="Aptos" panose="020B0004020202020204" pitchFamily="34" charset="0"/>
            </a:endParaRPr>
          </a:p>
        </p:txBody>
      </p:sp>
      <p:sp>
        <p:nvSpPr>
          <p:cNvPr id="3" name="Subtitle 2">
            <a:extLst>
              <a:ext uri="{FF2B5EF4-FFF2-40B4-BE49-F238E27FC236}">
                <a16:creationId xmlns:a16="http://schemas.microsoft.com/office/drawing/2014/main" id="{C715BA9A-9439-84BD-ABDF-1B118F4B9976}"/>
              </a:ext>
            </a:extLst>
          </p:cNvPr>
          <p:cNvSpPr>
            <a:spLocks noGrp="1"/>
          </p:cNvSpPr>
          <p:nvPr>
            <p:ph type="subTitle" idx="1"/>
          </p:nvPr>
        </p:nvSpPr>
        <p:spPr>
          <a:xfrm>
            <a:off x="3320842" y="4037811"/>
            <a:ext cx="5550309" cy="1655762"/>
          </a:xfrm>
        </p:spPr>
        <p:txBody>
          <a:bodyPr/>
          <a:lstStyle/>
          <a:p>
            <a:pPr algn="ctr"/>
            <a:r>
              <a:rPr lang="en-US" sz="28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a:t>
            </a:r>
          </a:p>
          <a:p>
            <a:pPr algn="ctr"/>
            <a:r>
              <a:rPr lang="en-US" b="1" dirty="0">
                <a:solidFill>
                  <a:schemeClr val="tx1"/>
                </a:solidFill>
                <a:effectLst>
                  <a:outerShdw blurRad="38100" dist="38100" dir="2700000" algn="tl">
                    <a:srgbClr val="000000">
                      <a:alpha val="43137"/>
                    </a:srgbClr>
                  </a:outerShdw>
                </a:effectLst>
              </a:rPr>
              <a:t>Dileep Singh</a:t>
            </a:r>
            <a:endParaRPr lang="en-US" sz="2400" b="1" dirty="0">
              <a:solidFill>
                <a:schemeClr val="tx1"/>
              </a:solidFill>
              <a:effectLst>
                <a:outerShdw blurRad="38100" dist="38100" dir="2700000" algn="tl">
                  <a:srgbClr val="000000">
                    <a:alpha val="43137"/>
                  </a:srgbClr>
                </a:outerShdw>
              </a:effectLst>
            </a:endParaRPr>
          </a:p>
          <a:p>
            <a:pPr algn="ctr"/>
            <a:r>
              <a:rPr lang="en-US" sz="2400" b="1" dirty="0">
                <a:solidFill>
                  <a:schemeClr val="tx1"/>
                </a:solidFill>
                <a:effectLst>
                  <a:outerShdw blurRad="38100" dist="38100" dir="2700000" algn="tl">
                    <a:srgbClr val="000000">
                      <a:alpha val="43137"/>
                    </a:srgbClr>
                  </a:outerShdw>
                </a:effectLst>
              </a:rPr>
              <a:t>(23AG65R01)</a:t>
            </a:r>
          </a:p>
          <a:p>
            <a:endParaRPr lang="en-IN" dirty="0"/>
          </a:p>
        </p:txBody>
      </p:sp>
      <p:pic>
        <p:nvPicPr>
          <p:cNvPr id="4" name="Picture 3">
            <a:extLst>
              <a:ext uri="{FF2B5EF4-FFF2-40B4-BE49-F238E27FC236}">
                <a16:creationId xmlns:a16="http://schemas.microsoft.com/office/drawing/2014/main" id="{7B032264-0135-2018-2823-EEAB273D094D}"/>
              </a:ext>
            </a:extLst>
          </p:cNvPr>
          <p:cNvPicPr>
            <a:picLocks noChangeAspect="1"/>
          </p:cNvPicPr>
          <p:nvPr/>
        </p:nvPicPr>
        <p:blipFill rotWithShape="1">
          <a:blip r:embed="rId2"/>
          <a:srcRect l="12691" t="4823" r="14784" b="4823"/>
          <a:stretch/>
        </p:blipFill>
        <p:spPr>
          <a:xfrm>
            <a:off x="4951131" y="1551735"/>
            <a:ext cx="2289733" cy="2084682"/>
          </a:xfrm>
          <a:prstGeom prst="rect">
            <a:avLst/>
          </a:prstGeom>
          <a:scene3d>
            <a:camera prst="orthographicFront"/>
            <a:lightRig rig="threePt" dir="t"/>
          </a:scene3d>
          <a:sp3d>
            <a:bevelT prst="angle"/>
          </a:sp3d>
        </p:spPr>
      </p:pic>
      <p:sp>
        <p:nvSpPr>
          <p:cNvPr id="5" name="TextBox 4">
            <a:extLst>
              <a:ext uri="{FF2B5EF4-FFF2-40B4-BE49-F238E27FC236}">
                <a16:creationId xmlns:a16="http://schemas.microsoft.com/office/drawing/2014/main" id="{B3D31648-0375-1BE8-43CC-61EB0C50383D}"/>
              </a:ext>
            </a:extLst>
          </p:cNvPr>
          <p:cNvSpPr txBox="1"/>
          <p:nvPr/>
        </p:nvSpPr>
        <p:spPr>
          <a:xfrm>
            <a:off x="2979174" y="5555712"/>
            <a:ext cx="6563033" cy="1107996"/>
          </a:xfrm>
          <a:prstGeom prst="rect">
            <a:avLst/>
          </a:prstGeom>
          <a:noFill/>
        </p:spPr>
        <p:txBody>
          <a:bodyPr wrap="square" rtlCol="0">
            <a:spAutoFit/>
          </a:bodyPr>
          <a:lstStyle/>
          <a:p>
            <a:pPr algn="ctr"/>
            <a:r>
              <a:rPr lang="en-US" sz="2400" b="1"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of Agricultural &amp; Food Engineering</a:t>
            </a:r>
          </a:p>
          <a:p>
            <a:pPr algn="ctr"/>
            <a:r>
              <a:rPr lang="en-US" sz="2400" b="1" dirty="0">
                <a:ln w="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Indian Institute Of Technology Kharagpur</a:t>
            </a:r>
          </a:p>
          <a:p>
            <a:endParaRPr lang="en-IN" dirty="0"/>
          </a:p>
        </p:txBody>
      </p:sp>
    </p:spTree>
    <p:extLst>
      <p:ext uri="{BB962C8B-B14F-4D97-AF65-F5344CB8AC3E}">
        <p14:creationId xmlns:p14="http://schemas.microsoft.com/office/powerpoint/2010/main" val="145161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53F6-FE67-A355-F8EE-9F18080B6D3F}"/>
              </a:ext>
            </a:extLst>
          </p:cNvPr>
          <p:cNvSpPr>
            <a:spLocks noGrp="1"/>
          </p:cNvSpPr>
          <p:nvPr>
            <p:ph type="ctrTitle"/>
          </p:nvPr>
        </p:nvSpPr>
        <p:spPr>
          <a:xfrm>
            <a:off x="155730" y="0"/>
            <a:ext cx="6835006" cy="869058"/>
          </a:xfrm>
        </p:spPr>
        <p:txBody>
          <a:bodyPr>
            <a:normAutofit/>
          </a:bodyPr>
          <a:lstStyle/>
          <a:p>
            <a:r>
              <a:rPr lang="en-IN" sz="3600" b="1" dirty="0">
                <a:effectLst>
                  <a:outerShdw blurRad="38100" dist="38100" dir="2700000" algn="tl">
                    <a:srgbClr val="000000">
                      <a:alpha val="43137"/>
                    </a:srgbClr>
                  </a:outerShdw>
                </a:effectLst>
                <a:latin typeface="Aptos" panose="020B0004020202020204" pitchFamily="34" charset="0"/>
                <a:cs typeface="Times New Roman" panose="02020603050405020304" pitchFamily="18" charset="0"/>
              </a:rPr>
              <a:t>Internship Overview</a:t>
            </a:r>
          </a:p>
        </p:txBody>
      </p:sp>
      <p:sp>
        <p:nvSpPr>
          <p:cNvPr id="3" name="Subtitle 2">
            <a:extLst>
              <a:ext uri="{FF2B5EF4-FFF2-40B4-BE49-F238E27FC236}">
                <a16:creationId xmlns:a16="http://schemas.microsoft.com/office/drawing/2014/main" id="{69C5FF1D-11B9-1B88-DEEE-EA1505D7CF80}"/>
              </a:ext>
            </a:extLst>
          </p:cNvPr>
          <p:cNvSpPr>
            <a:spLocks noGrp="1"/>
          </p:cNvSpPr>
          <p:nvPr>
            <p:ph type="subTitle" idx="1"/>
          </p:nvPr>
        </p:nvSpPr>
        <p:spPr>
          <a:xfrm>
            <a:off x="155730" y="972297"/>
            <a:ext cx="6518787" cy="4557250"/>
          </a:xfrm>
        </p:spPr>
        <p:txBody>
          <a:bodyPr>
            <a:normAutofit/>
          </a:bodyPr>
          <a:lstStyle/>
          <a:p>
            <a:pPr marL="342900" indent="-342900" algn="just">
              <a:buFont typeface="Wingdings" panose="05000000000000000000" pitchFamily="2" charset="2"/>
              <a:buChar char="Ø"/>
            </a:pPr>
            <a:r>
              <a:rPr lang="en-IN" sz="2000" b="1" dirty="0">
                <a:solidFill>
                  <a:schemeClr val="tx1"/>
                </a:solidFill>
                <a:latin typeface="Aptos" panose="020B0004020202020204" pitchFamily="34" charset="0"/>
                <a:cs typeface="Times New Roman" panose="02020603050405020304" pitchFamily="18" charset="0"/>
              </a:rPr>
              <a:t>Name of the Organisation:</a:t>
            </a:r>
            <a:r>
              <a:rPr lang="en-IN" sz="2000" dirty="0">
                <a:solidFill>
                  <a:schemeClr val="tx1"/>
                </a:solidFill>
                <a:latin typeface="Aptos" panose="020B0004020202020204" pitchFamily="34" charset="0"/>
                <a:cs typeface="Times New Roman" panose="02020603050405020304" pitchFamily="18" charset="0"/>
              </a:rPr>
              <a:t> Department of Agricultural and Food Engineering, Indian Institute of Technology Kharagpur</a:t>
            </a:r>
          </a:p>
          <a:p>
            <a:pPr marL="342900" indent="-342900" algn="just">
              <a:buFont typeface="Wingdings" panose="05000000000000000000" pitchFamily="2" charset="2"/>
              <a:buChar char="Ø"/>
            </a:pPr>
            <a:endParaRPr lang="en-IN" sz="2000" dirty="0">
              <a:solidFill>
                <a:schemeClr val="tx1"/>
              </a:solidFill>
              <a:latin typeface="Aptos" panose="020B0004020202020204" pitchFamily="34" charset="0"/>
              <a:cs typeface="Times New Roman" panose="02020603050405020304" pitchFamily="18" charset="0"/>
            </a:endParaRPr>
          </a:p>
          <a:p>
            <a:pPr marL="342900" indent="-342900" algn="just">
              <a:buFont typeface="Wingdings" panose="05000000000000000000" pitchFamily="2" charset="2"/>
              <a:buChar char="Ø"/>
            </a:pPr>
            <a:r>
              <a:rPr lang="en-IN" sz="2000" b="1" dirty="0">
                <a:solidFill>
                  <a:schemeClr val="tx1"/>
                </a:solidFill>
                <a:latin typeface="Aptos" panose="020B0004020202020204" pitchFamily="34" charset="0"/>
                <a:cs typeface="Times New Roman" panose="02020603050405020304" pitchFamily="18" charset="0"/>
              </a:rPr>
              <a:t>Title of the work</a:t>
            </a:r>
            <a:r>
              <a:rPr lang="en-IN" sz="2000" dirty="0">
                <a:solidFill>
                  <a:schemeClr val="tx1"/>
                </a:solidFill>
                <a:latin typeface="Aptos" panose="020B0004020202020204" pitchFamily="34" charset="0"/>
                <a:cs typeface="Times New Roman" panose="02020603050405020304" pitchFamily="18" charset="0"/>
              </a:rPr>
              <a:t>: Development of GANs of generating  Image</a:t>
            </a:r>
          </a:p>
          <a:p>
            <a:pPr marL="342900" indent="-342900" algn="just">
              <a:buFont typeface="Wingdings" panose="05000000000000000000" pitchFamily="2" charset="2"/>
              <a:buChar char="Ø"/>
            </a:pPr>
            <a:r>
              <a:rPr lang="en-IN" sz="2000" b="1" dirty="0">
                <a:solidFill>
                  <a:schemeClr val="tx1"/>
                </a:solidFill>
                <a:latin typeface="Aptos" panose="020B0004020202020204" pitchFamily="34" charset="0"/>
                <a:cs typeface="Times New Roman" panose="02020603050405020304" pitchFamily="18" charset="0"/>
              </a:rPr>
              <a:t>Name of the Internship Supervisor:</a:t>
            </a:r>
            <a:r>
              <a:rPr lang="en-IN" sz="2000" dirty="0">
                <a:solidFill>
                  <a:schemeClr val="tx1"/>
                </a:solidFill>
                <a:latin typeface="Aptos" panose="020B0004020202020204" pitchFamily="34" charset="0"/>
                <a:cs typeface="Times New Roman" panose="02020603050405020304" pitchFamily="18" charset="0"/>
              </a:rPr>
              <a:t> Prof. Subhadip Dey</a:t>
            </a:r>
          </a:p>
          <a:p>
            <a:pPr marL="342900" indent="-342900" algn="just">
              <a:buFont typeface="Wingdings" panose="05000000000000000000" pitchFamily="2" charset="2"/>
              <a:buChar char="Ø"/>
            </a:pPr>
            <a:r>
              <a:rPr lang="en-IN" sz="2000" b="1" dirty="0">
                <a:solidFill>
                  <a:schemeClr val="tx1"/>
                </a:solidFill>
                <a:latin typeface="Aptos" panose="020B0004020202020204" pitchFamily="34" charset="0"/>
                <a:cs typeface="Times New Roman" panose="02020603050405020304" pitchFamily="18" charset="0"/>
              </a:rPr>
              <a:t>Duration:</a:t>
            </a:r>
            <a:r>
              <a:rPr lang="en-IN" sz="2000" dirty="0">
                <a:solidFill>
                  <a:schemeClr val="tx1"/>
                </a:solidFill>
                <a:latin typeface="Aptos" panose="020B0004020202020204" pitchFamily="34" charset="0"/>
                <a:cs typeface="Times New Roman" panose="02020603050405020304" pitchFamily="18" charset="0"/>
              </a:rPr>
              <a:t>  01 June,2024–10 July,2024 </a:t>
            </a:r>
            <a:endParaRPr lang="en-IN" sz="2000" b="1" dirty="0">
              <a:solidFill>
                <a:schemeClr val="tx1"/>
              </a:solidFill>
              <a:latin typeface="Aptos" panose="020B0004020202020204" pitchFamily="34" charset="0"/>
            </a:endParaRPr>
          </a:p>
        </p:txBody>
      </p:sp>
      <p:pic>
        <p:nvPicPr>
          <p:cNvPr id="5" name="Picture 4">
            <a:extLst>
              <a:ext uri="{FF2B5EF4-FFF2-40B4-BE49-F238E27FC236}">
                <a16:creationId xmlns:a16="http://schemas.microsoft.com/office/drawing/2014/main" id="{FE07B613-6030-84F6-E439-D4AC3A3E1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55" y="972297"/>
            <a:ext cx="5378245" cy="3850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1965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0682-18C8-C9BD-69F9-209D2F3563C7}"/>
              </a:ext>
            </a:extLst>
          </p:cNvPr>
          <p:cNvSpPr>
            <a:spLocks noGrp="1"/>
          </p:cNvSpPr>
          <p:nvPr>
            <p:ph type="title"/>
          </p:nvPr>
        </p:nvSpPr>
        <p:spPr>
          <a:xfrm>
            <a:off x="5085403" y="181659"/>
            <a:ext cx="1787346" cy="765119"/>
          </a:xfrm>
        </p:spPr>
        <p:txBody>
          <a:bodyPr>
            <a:normAutofit/>
          </a:bodyPr>
          <a:lstStyle/>
          <a:p>
            <a:r>
              <a:rPr lang="en-US" sz="4400" b="1" dirty="0">
                <a:effectLst>
                  <a:outerShdw blurRad="38100" dist="38100" dir="2700000" algn="tl">
                    <a:srgbClr val="000000">
                      <a:alpha val="43137"/>
                    </a:srgbClr>
                  </a:outerShdw>
                </a:effectLst>
              </a:rPr>
              <a:t>GANs</a:t>
            </a:r>
            <a:endParaRPr lang="en-IN" sz="4400" b="1"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0A02298C-DCCE-8B3A-9E70-FD580D7702DD}"/>
              </a:ext>
            </a:extLst>
          </p:cNvPr>
          <p:cNvSpPr>
            <a:spLocks noGrp="1"/>
          </p:cNvSpPr>
          <p:nvPr>
            <p:ph idx="1"/>
          </p:nvPr>
        </p:nvSpPr>
        <p:spPr>
          <a:xfrm>
            <a:off x="946188" y="1145458"/>
            <a:ext cx="10685374" cy="1406013"/>
          </a:xfrm>
        </p:spPr>
        <p:txBody>
          <a:bodyPr/>
          <a:lstStyle/>
          <a:p>
            <a:pPr marL="0" indent="0" algn="just">
              <a:buNone/>
            </a:pPr>
            <a:r>
              <a:rPr lang="en-US" sz="2000" dirty="0">
                <a:solidFill>
                  <a:schemeClr val="tx1"/>
                </a:solidFill>
                <a:latin typeface="Aptos" panose="020B0004020202020204" pitchFamily="34" charset="0"/>
              </a:rPr>
              <a:t>Generative Adversarial Networks(GANs) are a powerful class of neural networks that are used For an unsupervised learning. GANs are made up of two neural networks, a discriminator and a generator. They use adversarial training to produce artificial data that is identical to actual data.</a:t>
            </a:r>
            <a:endParaRPr lang="en-IN" sz="2000" dirty="0">
              <a:solidFill>
                <a:schemeClr val="tx1"/>
              </a:solidFill>
              <a:latin typeface="Aptos" panose="020B0004020202020204" pitchFamily="34" charset="0"/>
            </a:endParaRPr>
          </a:p>
        </p:txBody>
      </p:sp>
      <p:pic>
        <p:nvPicPr>
          <p:cNvPr id="7" name="Picture 6">
            <a:extLst>
              <a:ext uri="{FF2B5EF4-FFF2-40B4-BE49-F238E27FC236}">
                <a16:creationId xmlns:a16="http://schemas.microsoft.com/office/drawing/2014/main" id="{FE5137C1-4C87-084F-58D8-68FC368D46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3128" y="3166119"/>
            <a:ext cx="10111494" cy="3394151"/>
          </a:xfrm>
          <a:prstGeom prst="rect">
            <a:avLst/>
          </a:prstGeom>
        </p:spPr>
      </p:pic>
    </p:spTree>
    <p:extLst>
      <p:ext uri="{BB962C8B-B14F-4D97-AF65-F5344CB8AC3E}">
        <p14:creationId xmlns:p14="http://schemas.microsoft.com/office/powerpoint/2010/main" val="2232097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5E01F-DFD6-22DD-2358-BA3B3C369F1E}"/>
              </a:ext>
            </a:extLst>
          </p:cNvPr>
          <p:cNvSpPr>
            <a:spLocks noGrp="1"/>
          </p:cNvSpPr>
          <p:nvPr>
            <p:ph type="ctrTitle"/>
          </p:nvPr>
        </p:nvSpPr>
        <p:spPr>
          <a:xfrm>
            <a:off x="3884090" y="14843"/>
            <a:ext cx="4094787" cy="573006"/>
          </a:xfrm>
          <a:effectLst>
            <a:glow rad="228600">
              <a:schemeClr val="accent2">
                <a:satMod val="175000"/>
                <a:alpha val="40000"/>
              </a:schemeClr>
            </a:glow>
          </a:effectLst>
        </p:spPr>
        <p:txBody>
          <a:bodyPr>
            <a:noAutofit/>
          </a:bodyPr>
          <a:lstStyle/>
          <a:p>
            <a:r>
              <a:rPr lang="en-US" sz="3600" b="1" dirty="0">
                <a:effectLst>
                  <a:outerShdw blurRad="38100" dist="38100" dir="2700000" algn="tl">
                    <a:srgbClr val="000000">
                      <a:alpha val="43137"/>
                    </a:srgbClr>
                  </a:outerShdw>
                </a:effectLst>
                <a:latin typeface="Aptos" panose="020B0004020202020204" pitchFamily="34" charset="0"/>
              </a:rPr>
              <a:t>GANs Architecture</a:t>
            </a:r>
            <a:endParaRPr lang="en-IN" sz="3600" b="1" dirty="0">
              <a:effectLst>
                <a:outerShdw blurRad="38100" dist="38100" dir="2700000" algn="tl">
                  <a:srgbClr val="000000">
                    <a:alpha val="43137"/>
                  </a:srgbClr>
                </a:outerShdw>
              </a:effectLst>
              <a:latin typeface="Aptos" panose="020B0004020202020204" pitchFamily="34" charset="0"/>
            </a:endParaRPr>
          </a:p>
        </p:txBody>
      </p:sp>
      <p:sp>
        <p:nvSpPr>
          <p:cNvPr id="5" name="Rectangle 4">
            <a:extLst>
              <a:ext uri="{FF2B5EF4-FFF2-40B4-BE49-F238E27FC236}">
                <a16:creationId xmlns:a16="http://schemas.microsoft.com/office/drawing/2014/main" id="{05DA82B2-35B9-1BEF-AF61-CCBFA5C3C339}"/>
              </a:ext>
            </a:extLst>
          </p:cNvPr>
          <p:cNvSpPr/>
          <p:nvPr/>
        </p:nvSpPr>
        <p:spPr>
          <a:xfrm rot="10800000">
            <a:off x="1445943" y="2945179"/>
            <a:ext cx="235973" cy="1332760"/>
          </a:xfrm>
          <a:prstGeom prst="rect">
            <a:avLst/>
          </a:prstGeom>
          <a:solidFill>
            <a:srgbClr val="00B0F0"/>
          </a:solidFill>
          <a:ln>
            <a:solidFill>
              <a:schemeClr val="tx1">
                <a:lumMod val="95000"/>
                <a:lumOff val="5000"/>
              </a:schemeClr>
            </a:solidFill>
          </a:ln>
          <a:scene3d>
            <a:camera prst="isometricLeftDown"/>
            <a:lightRig rig="threePt" dir="t"/>
          </a:scene3d>
          <a:sp3d>
            <a:bevelT/>
          </a:sp3d>
        </p:spPr>
        <p:style>
          <a:lnRef idx="3">
            <a:schemeClr val="lt1"/>
          </a:lnRef>
          <a:fillRef idx="1">
            <a:schemeClr val="accent3"/>
          </a:fillRef>
          <a:effectRef idx="1">
            <a:schemeClr val="accent3"/>
          </a:effectRef>
          <a:fontRef idx="minor">
            <a:schemeClr val="lt1"/>
          </a:fontRef>
        </p:style>
        <p:txBody>
          <a:bodyPr rtlCol="0" anchor="ctr"/>
          <a:lstStyle/>
          <a:p>
            <a:pPr algn="ctr"/>
            <a:endParaRPr lang="en-IN" dirty="0">
              <a:solidFill>
                <a:srgbClr val="002060"/>
              </a:solidFill>
              <a:highlight>
                <a:srgbClr val="0000FF"/>
              </a:highlight>
            </a:endParaRPr>
          </a:p>
        </p:txBody>
      </p:sp>
      <p:sp>
        <p:nvSpPr>
          <p:cNvPr id="6" name="Cube 5">
            <a:extLst>
              <a:ext uri="{FF2B5EF4-FFF2-40B4-BE49-F238E27FC236}">
                <a16:creationId xmlns:a16="http://schemas.microsoft.com/office/drawing/2014/main" id="{462EC0A6-1BCC-29FE-11F2-80EA5CBAD1EC}"/>
              </a:ext>
            </a:extLst>
          </p:cNvPr>
          <p:cNvSpPr/>
          <p:nvPr/>
        </p:nvSpPr>
        <p:spPr>
          <a:xfrm rot="10800000">
            <a:off x="1700420" y="2861221"/>
            <a:ext cx="1040845" cy="1536230"/>
          </a:xfrm>
          <a:prstGeom prst="cube">
            <a:avLst>
              <a:gd name="adj" fmla="val 7716"/>
            </a:avLst>
          </a:prstGeom>
          <a:solidFill>
            <a:srgbClr val="0070C0"/>
          </a:solidFill>
          <a:ln>
            <a:solidFill>
              <a:schemeClr val="tx1">
                <a:lumMod val="95000"/>
                <a:lumOff val="5000"/>
              </a:schemeClr>
            </a:solidFill>
          </a:ln>
          <a:effectLst>
            <a:glow rad="228600">
              <a:schemeClr val="accent6">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ube 6">
            <a:extLst>
              <a:ext uri="{FF2B5EF4-FFF2-40B4-BE49-F238E27FC236}">
                <a16:creationId xmlns:a16="http://schemas.microsoft.com/office/drawing/2014/main" id="{D8360373-A6D5-1AE8-2DA7-331110E6AB2C}"/>
              </a:ext>
            </a:extLst>
          </p:cNvPr>
          <p:cNvSpPr/>
          <p:nvPr/>
        </p:nvSpPr>
        <p:spPr>
          <a:xfrm rot="10800000">
            <a:off x="2097151" y="2197802"/>
            <a:ext cx="1194619" cy="2063487"/>
          </a:xfrm>
          <a:prstGeom prst="cube">
            <a:avLst>
              <a:gd name="adj" fmla="val 12257"/>
            </a:avLst>
          </a:prstGeom>
          <a:solidFill>
            <a:srgbClr val="0070C0"/>
          </a:solidFill>
          <a:ln>
            <a:solidFill>
              <a:schemeClr val="tx1">
                <a:lumMod val="95000"/>
                <a:lumOff val="5000"/>
              </a:schemeClr>
            </a:solidFill>
          </a:ln>
          <a:effectLst>
            <a:glow rad="228600">
              <a:schemeClr val="accent6">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Cube 7">
            <a:extLst>
              <a:ext uri="{FF2B5EF4-FFF2-40B4-BE49-F238E27FC236}">
                <a16:creationId xmlns:a16="http://schemas.microsoft.com/office/drawing/2014/main" id="{AA8AAA58-9E4E-4D5F-0314-631557355CE7}"/>
              </a:ext>
            </a:extLst>
          </p:cNvPr>
          <p:cNvSpPr/>
          <p:nvPr/>
        </p:nvSpPr>
        <p:spPr>
          <a:xfrm rot="10800000">
            <a:off x="2715433" y="1571736"/>
            <a:ext cx="1386350" cy="2578970"/>
          </a:xfrm>
          <a:prstGeom prst="cube">
            <a:avLst>
              <a:gd name="adj" fmla="val 7963"/>
            </a:avLst>
          </a:prstGeom>
          <a:solidFill>
            <a:srgbClr val="0070C0"/>
          </a:solidFill>
          <a:ln>
            <a:solidFill>
              <a:schemeClr val="tx1">
                <a:lumMod val="95000"/>
                <a:lumOff val="5000"/>
              </a:schemeClr>
            </a:solidFill>
          </a:ln>
          <a:effectLst>
            <a:glow rad="228600">
              <a:schemeClr val="accent6">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Cube 14">
            <a:extLst>
              <a:ext uri="{FF2B5EF4-FFF2-40B4-BE49-F238E27FC236}">
                <a16:creationId xmlns:a16="http://schemas.microsoft.com/office/drawing/2014/main" id="{EB105E66-E539-3AEC-7DD6-B6BBB140EFCA}"/>
              </a:ext>
            </a:extLst>
          </p:cNvPr>
          <p:cNvSpPr/>
          <p:nvPr/>
        </p:nvSpPr>
        <p:spPr>
          <a:xfrm rot="7116558">
            <a:off x="9087258" y="3869138"/>
            <a:ext cx="2209166" cy="405386"/>
          </a:xfrm>
          <a:prstGeom prst="cube">
            <a:avLst>
              <a:gd name="adj" fmla="val 41851"/>
            </a:avLst>
          </a:prstGeom>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be 12">
            <a:extLst>
              <a:ext uri="{FF2B5EF4-FFF2-40B4-BE49-F238E27FC236}">
                <a16:creationId xmlns:a16="http://schemas.microsoft.com/office/drawing/2014/main" id="{1EE3D04C-DA9A-4265-A60D-3D8317B12B81}"/>
              </a:ext>
            </a:extLst>
          </p:cNvPr>
          <p:cNvSpPr/>
          <p:nvPr/>
        </p:nvSpPr>
        <p:spPr>
          <a:xfrm>
            <a:off x="9131115" y="3611559"/>
            <a:ext cx="1182329" cy="1432196"/>
          </a:xfrm>
          <a:prstGeom prst="cube">
            <a:avLst>
              <a:gd name="adj" fmla="val 12526"/>
            </a:avLst>
          </a:prstGeom>
          <a:effectLst>
            <a:glow rad="228600">
              <a:schemeClr val="accent5">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Cube 8">
            <a:extLst>
              <a:ext uri="{FF2B5EF4-FFF2-40B4-BE49-F238E27FC236}">
                <a16:creationId xmlns:a16="http://schemas.microsoft.com/office/drawing/2014/main" id="{5417C007-0364-7D3F-53A6-546F2505A878}"/>
              </a:ext>
            </a:extLst>
          </p:cNvPr>
          <p:cNvSpPr/>
          <p:nvPr/>
        </p:nvSpPr>
        <p:spPr>
          <a:xfrm rot="10800000">
            <a:off x="3377872" y="1005377"/>
            <a:ext cx="1607283" cy="2959640"/>
          </a:xfrm>
          <a:prstGeom prst="cube">
            <a:avLst>
              <a:gd name="adj" fmla="val 5117"/>
            </a:avLst>
          </a:prstGeom>
          <a:solidFill>
            <a:srgbClr val="0070C0"/>
          </a:solidFill>
          <a:ln>
            <a:solidFill>
              <a:schemeClr val="tx1">
                <a:lumMod val="95000"/>
                <a:lumOff val="5000"/>
              </a:schemeClr>
            </a:solidFill>
          </a:ln>
          <a:effectLst>
            <a:glow rad="228600">
              <a:schemeClr val="accent6">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Cube 11">
            <a:extLst>
              <a:ext uri="{FF2B5EF4-FFF2-40B4-BE49-F238E27FC236}">
                <a16:creationId xmlns:a16="http://schemas.microsoft.com/office/drawing/2014/main" id="{43674500-27CC-EA3B-3B4A-E8FC55738128}"/>
              </a:ext>
            </a:extLst>
          </p:cNvPr>
          <p:cNvSpPr/>
          <p:nvPr/>
        </p:nvSpPr>
        <p:spPr>
          <a:xfrm>
            <a:off x="8480742" y="3697275"/>
            <a:ext cx="1383903" cy="1887932"/>
          </a:xfrm>
          <a:prstGeom prst="cube">
            <a:avLst>
              <a:gd name="adj" fmla="val 9666"/>
            </a:avLst>
          </a:prstGeom>
          <a:effectLst>
            <a:glow rad="228600">
              <a:schemeClr val="accent5">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Cube 9">
            <a:extLst>
              <a:ext uri="{FF2B5EF4-FFF2-40B4-BE49-F238E27FC236}">
                <a16:creationId xmlns:a16="http://schemas.microsoft.com/office/drawing/2014/main" id="{EB450156-AD9F-7321-3FF0-011395515671}"/>
              </a:ext>
            </a:extLst>
          </p:cNvPr>
          <p:cNvSpPr/>
          <p:nvPr/>
        </p:nvSpPr>
        <p:spPr>
          <a:xfrm>
            <a:off x="7697746" y="3796206"/>
            <a:ext cx="1722930" cy="2146457"/>
          </a:xfrm>
          <a:prstGeom prst="cube">
            <a:avLst>
              <a:gd name="adj" fmla="val 7283"/>
            </a:avLst>
          </a:prstGeom>
          <a:effectLst>
            <a:glow rad="228600">
              <a:schemeClr val="accent2">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Cube 10">
            <a:extLst>
              <a:ext uri="{FF2B5EF4-FFF2-40B4-BE49-F238E27FC236}">
                <a16:creationId xmlns:a16="http://schemas.microsoft.com/office/drawing/2014/main" id="{250C74B8-EB5B-0790-804D-B63703698338}"/>
              </a:ext>
            </a:extLst>
          </p:cNvPr>
          <p:cNvSpPr/>
          <p:nvPr/>
        </p:nvSpPr>
        <p:spPr>
          <a:xfrm>
            <a:off x="6802057" y="3826262"/>
            <a:ext cx="2019804" cy="2754166"/>
          </a:xfrm>
          <a:prstGeom prst="cube">
            <a:avLst>
              <a:gd name="adj" fmla="val 6497"/>
            </a:avLst>
          </a:prstGeom>
          <a:effectLst>
            <a:glow rad="228600">
              <a:schemeClr val="accent2">
                <a:satMod val="175000"/>
                <a:alpha val="40000"/>
              </a:schemeClr>
            </a:glow>
          </a:effectLst>
          <a:scene3d>
            <a:camera prst="isometricLeftDown"/>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Bent-Up 13">
            <a:extLst>
              <a:ext uri="{FF2B5EF4-FFF2-40B4-BE49-F238E27FC236}">
                <a16:creationId xmlns:a16="http://schemas.microsoft.com/office/drawing/2014/main" id="{B85E7378-8AD0-385C-1892-5BAFB5D71792}"/>
              </a:ext>
            </a:extLst>
          </p:cNvPr>
          <p:cNvSpPr/>
          <p:nvPr/>
        </p:nvSpPr>
        <p:spPr>
          <a:xfrm>
            <a:off x="11219534" y="2485197"/>
            <a:ext cx="574573" cy="1149988"/>
          </a:xfrm>
          <a:prstGeom prst="bentUpArrow">
            <a:avLst>
              <a:gd name="adj1" fmla="val 14548"/>
              <a:gd name="adj2" fmla="val 30226"/>
              <a:gd name="adj3" fmla="val 25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A3BDCBC0-C975-EB86-B2BA-BDAFFE8D3239}"/>
              </a:ext>
            </a:extLst>
          </p:cNvPr>
          <p:cNvSpPr txBox="1"/>
          <p:nvPr/>
        </p:nvSpPr>
        <p:spPr>
          <a:xfrm>
            <a:off x="10699323" y="2038597"/>
            <a:ext cx="1614994" cy="369332"/>
          </a:xfrm>
          <a:prstGeom prst="rect">
            <a:avLst/>
          </a:prstGeom>
          <a:noFill/>
        </p:spPr>
        <p:txBody>
          <a:bodyPr wrap="none" rtlCol="0">
            <a:spAutoFit/>
          </a:bodyPr>
          <a:lstStyle/>
          <a:p>
            <a:r>
              <a:rPr lang="en-US" dirty="0">
                <a:latin typeface="Aptos" panose="020B0004020202020204" pitchFamily="34" charset="0"/>
              </a:rPr>
              <a:t>FAKE OR REAL</a:t>
            </a:r>
            <a:endParaRPr lang="en-IN" dirty="0">
              <a:latin typeface="Aptos" panose="020B0004020202020204" pitchFamily="34" charset="0"/>
            </a:endParaRPr>
          </a:p>
        </p:txBody>
      </p:sp>
      <p:sp>
        <p:nvSpPr>
          <p:cNvPr id="17" name="Cube 16">
            <a:extLst>
              <a:ext uri="{FF2B5EF4-FFF2-40B4-BE49-F238E27FC236}">
                <a16:creationId xmlns:a16="http://schemas.microsoft.com/office/drawing/2014/main" id="{3AF6C3B3-B9F5-8566-2839-A3B218FAC29C}"/>
              </a:ext>
            </a:extLst>
          </p:cNvPr>
          <p:cNvSpPr/>
          <p:nvPr/>
        </p:nvSpPr>
        <p:spPr>
          <a:xfrm>
            <a:off x="5201083" y="2292478"/>
            <a:ext cx="1614995" cy="185690"/>
          </a:xfrm>
          <a:prstGeom prst="cube">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0070C0"/>
              </a:solidFill>
            </a:endParaRPr>
          </a:p>
        </p:txBody>
      </p:sp>
      <p:sp>
        <p:nvSpPr>
          <p:cNvPr id="18" name="Arrow: Bent-Up 17">
            <a:extLst>
              <a:ext uri="{FF2B5EF4-FFF2-40B4-BE49-F238E27FC236}">
                <a16:creationId xmlns:a16="http://schemas.microsoft.com/office/drawing/2014/main" id="{C35C73F5-1211-F73A-BCE2-8CC457C9C894}"/>
              </a:ext>
            </a:extLst>
          </p:cNvPr>
          <p:cNvSpPr/>
          <p:nvPr/>
        </p:nvSpPr>
        <p:spPr>
          <a:xfrm rot="5400000">
            <a:off x="5699826" y="3283157"/>
            <a:ext cx="2414866" cy="535512"/>
          </a:xfrm>
          <a:prstGeom prst="bentUpArrow">
            <a:avLst/>
          </a:prstGeom>
          <a:solidFill>
            <a:schemeClr val="accent6">
              <a:lumMod val="60000"/>
              <a:lumOff val="40000"/>
            </a:schemeClr>
          </a:solidFill>
          <a:scene3d>
            <a:camera prst="orthographicFront"/>
            <a:lightRig rig="threePt" dir="t"/>
          </a:scene3d>
          <a:sp3d>
            <a:bevelT w="101600" prst="rible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Cube 18">
            <a:extLst>
              <a:ext uri="{FF2B5EF4-FFF2-40B4-BE49-F238E27FC236}">
                <a16:creationId xmlns:a16="http://schemas.microsoft.com/office/drawing/2014/main" id="{15FAF51F-7CD8-BDE8-800A-4882CD9AFC85}"/>
              </a:ext>
            </a:extLst>
          </p:cNvPr>
          <p:cNvSpPr/>
          <p:nvPr/>
        </p:nvSpPr>
        <p:spPr>
          <a:xfrm>
            <a:off x="1700419" y="5249973"/>
            <a:ext cx="1755607" cy="1205300"/>
          </a:xfrm>
          <a:prstGeom prst="cube">
            <a:avLst>
              <a:gd name="adj" fmla="val 0"/>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Arrow: Right 19">
            <a:extLst>
              <a:ext uri="{FF2B5EF4-FFF2-40B4-BE49-F238E27FC236}">
                <a16:creationId xmlns:a16="http://schemas.microsoft.com/office/drawing/2014/main" id="{0CDAB2CB-6174-42A1-3D4B-F093A75A7040}"/>
              </a:ext>
            </a:extLst>
          </p:cNvPr>
          <p:cNvSpPr/>
          <p:nvPr/>
        </p:nvSpPr>
        <p:spPr>
          <a:xfrm>
            <a:off x="3948731" y="5569920"/>
            <a:ext cx="2859530" cy="282703"/>
          </a:xfrm>
          <a:prstGeom prst="rightArrow">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019FCD25-80D2-7441-EF8D-5A1297B8293F}"/>
              </a:ext>
            </a:extLst>
          </p:cNvPr>
          <p:cNvSpPr txBox="1"/>
          <p:nvPr/>
        </p:nvSpPr>
        <p:spPr>
          <a:xfrm>
            <a:off x="2076410" y="4407140"/>
            <a:ext cx="3037370" cy="400110"/>
          </a:xfrm>
          <a:prstGeom prst="rect">
            <a:avLst/>
          </a:prstGeom>
          <a:noFill/>
        </p:spPr>
        <p:txBody>
          <a:bodyPr wrap="none" rtlCol="0">
            <a:spAutoFit/>
          </a:bodyPr>
          <a:lstStyle/>
          <a:p>
            <a:r>
              <a:rPr lang="en-US" sz="2000" dirty="0">
                <a:latin typeface="Aptos" panose="020B0004020202020204" pitchFamily="34" charset="0"/>
              </a:rPr>
              <a:t>CONV2DTranspose layers</a:t>
            </a:r>
            <a:endParaRPr lang="en-IN" sz="2000" dirty="0">
              <a:latin typeface="Aptos" panose="020B0004020202020204" pitchFamily="34" charset="0"/>
            </a:endParaRPr>
          </a:p>
        </p:txBody>
      </p:sp>
      <p:sp>
        <p:nvSpPr>
          <p:cNvPr id="22" name="TextBox 21">
            <a:extLst>
              <a:ext uri="{FF2B5EF4-FFF2-40B4-BE49-F238E27FC236}">
                <a16:creationId xmlns:a16="http://schemas.microsoft.com/office/drawing/2014/main" id="{1FBAFAAC-E08E-19CB-ADB5-4961854C7EB6}"/>
              </a:ext>
            </a:extLst>
          </p:cNvPr>
          <p:cNvSpPr txBox="1"/>
          <p:nvPr/>
        </p:nvSpPr>
        <p:spPr>
          <a:xfrm>
            <a:off x="8747211" y="6300120"/>
            <a:ext cx="2513943" cy="400110"/>
          </a:xfrm>
          <a:prstGeom prst="rect">
            <a:avLst/>
          </a:prstGeom>
          <a:noFill/>
        </p:spPr>
        <p:txBody>
          <a:bodyPr wrap="square" rtlCol="0">
            <a:spAutoFit/>
          </a:bodyPr>
          <a:lstStyle/>
          <a:p>
            <a:r>
              <a:rPr lang="en-US" sz="2000" dirty="0">
                <a:latin typeface="Aptos" panose="020B0004020202020204" pitchFamily="34" charset="0"/>
              </a:rPr>
              <a:t>CONV2D Layers</a:t>
            </a:r>
            <a:endParaRPr lang="en-IN" sz="2000" dirty="0">
              <a:latin typeface="Aptos" panose="020B0004020202020204" pitchFamily="34" charset="0"/>
            </a:endParaRPr>
          </a:p>
        </p:txBody>
      </p:sp>
      <p:sp>
        <p:nvSpPr>
          <p:cNvPr id="23" name="TextBox 22">
            <a:extLst>
              <a:ext uri="{FF2B5EF4-FFF2-40B4-BE49-F238E27FC236}">
                <a16:creationId xmlns:a16="http://schemas.microsoft.com/office/drawing/2014/main" id="{5E5D7076-16CF-2AC5-8072-3C30C42488DC}"/>
              </a:ext>
            </a:extLst>
          </p:cNvPr>
          <p:cNvSpPr txBox="1"/>
          <p:nvPr/>
        </p:nvSpPr>
        <p:spPr>
          <a:xfrm>
            <a:off x="397893" y="3347483"/>
            <a:ext cx="1015013" cy="400110"/>
          </a:xfrm>
          <a:prstGeom prst="rect">
            <a:avLst/>
          </a:prstGeom>
          <a:noFill/>
        </p:spPr>
        <p:txBody>
          <a:bodyPr wrap="square" rtlCol="0">
            <a:spAutoFit/>
          </a:bodyPr>
          <a:lstStyle/>
          <a:p>
            <a:r>
              <a:rPr lang="en-US" sz="2000" dirty="0">
                <a:latin typeface="Algerian" panose="04020705040A02060702" pitchFamily="82" charset="0"/>
              </a:rPr>
              <a:t>Noise</a:t>
            </a:r>
            <a:endParaRPr lang="en-IN" sz="2000" dirty="0">
              <a:latin typeface="Algerian" panose="04020705040A02060702" pitchFamily="82" charset="0"/>
            </a:endParaRPr>
          </a:p>
        </p:txBody>
      </p:sp>
      <p:pic>
        <p:nvPicPr>
          <p:cNvPr id="25" name="Picture 24">
            <a:extLst>
              <a:ext uri="{FF2B5EF4-FFF2-40B4-BE49-F238E27FC236}">
                <a16:creationId xmlns:a16="http://schemas.microsoft.com/office/drawing/2014/main" id="{CB856975-29C9-2320-CA77-1A24F8EEE9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568" y="5161298"/>
            <a:ext cx="2001527" cy="1332760"/>
          </a:xfrm>
          <a:prstGeom prst="rect">
            <a:avLst/>
          </a:prstGeom>
          <a:ln>
            <a:noFill/>
          </a:ln>
          <a:effectLst>
            <a:outerShdw blurRad="190500" algn="tl" rotWithShape="0">
              <a:srgbClr val="000000">
                <a:alpha val="70000"/>
              </a:srgbClr>
            </a:outerShdw>
          </a:effectLst>
          <a:scene3d>
            <a:camera prst="orthographicFront"/>
            <a:lightRig rig="threePt" dir="t"/>
          </a:scene3d>
          <a:sp3d>
            <a:bevelT/>
          </a:sp3d>
        </p:spPr>
      </p:pic>
      <p:pic>
        <p:nvPicPr>
          <p:cNvPr id="27" name="Picture 26">
            <a:extLst>
              <a:ext uri="{FF2B5EF4-FFF2-40B4-BE49-F238E27FC236}">
                <a16:creationId xmlns:a16="http://schemas.microsoft.com/office/drawing/2014/main" id="{94179CDE-6614-9215-BE91-6621545652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4090" y="695519"/>
            <a:ext cx="1590323" cy="3143978"/>
          </a:xfrm>
          <a:prstGeom prst="rect">
            <a:avLst/>
          </a:prstGeom>
          <a:solidFill>
            <a:srgbClr val="0070C0"/>
          </a:solidFill>
          <a:ln>
            <a:solidFill>
              <a:schemeClr val="tx1">
                <a:lumMod val="95000"/>
                <a:lumOff val="5000"/>
              </a:schemeClr>
            </a:solidFill>
          </a:ln>
          <a:scene3d>
            <a:camera prst="isometricLeftDown"/>
            <a:lightRig rig="threePt" dir="t"/>
          </a:scene3d>
          <a:sp3d>
            <a:bevelT w="152400" h="50800" prst="softRound"/>
          </a:sp3d>
        </p:spPr>
      </p:pic>
      <p:sp>
        <p:nvSpPr>
          <p:cNvPr id="28" name="TextBox 27">
            <a:extLst>
              <a:ext uri="{FF2B5EF4-FFF2-40B4-BE49-F238E27FC236}">
                <a16:creationId xmlns:a16="http://schemas.microsoft.com/office/drawing/2014/main" id="{612FD3BA-2175-85CC-9709-35FA0812164C}"/>
              </a:ext>
            </a:extLst>
          </p:cNvPr>
          <p:cNvSpPr txBox="1"/>
          <p:nvPr/>
        </p:nvSpPr>
        <p:spPr>
          <a:xfrm>
            <a:off x="269264" y="1435132"/>
            <a:ext cx="2002471" cy="523220"/>
          </a:xfrm>
          <a:prstGeom prst="rect">
            <a:avLst/>
          </a:prstGeom>
          <a:noFill/>
          <a:ln>
            <a:solidFill>
              <a:srgbClr val="7030A0"/>
            </a:solidFill>
          </a:ln>
          <a:scene3d>
            <a:camera prst="orthographicFront"/>
            <a:lightRig rig="threePt" dir="t"/>
          </a:scene3d>
          <a:sp3d>
            <a:bevelT w="139700" h="139700" prst="divot"/>
          </a:sp3d>
        </p:spPr>
        <p:txBody>
          <a:bodyPr wrap="none" rtlCol="0">
            <a:spAutoFit/>
          </a:bodyPr>
          <a:lstStyle/>
          <a:p>
            <a:r>
              <a:rPr lang="en-US" sz="2800" dirty="0">
                <a:effectLst>
                  <a:outerShdw blurRad="38100" dist="38100" dir="2700000" algn="tl">
                    <a:srgbClr val="000000">
                      <a:alpha val="43137"/>
                    </a:srgbClr>
                  </a:outerShdw>
                </a:effectLst>
              </a:rPr>
              <a:t>Generator</a:t>
            </a:r>
            <a:endParaRPr lang="en-IN" sz="2800" dirty="0">
              <a:effectLst>
                <a:outerShdw blurRad="38100" dist="38100" dir="2700000" algn="tl">
                  <a:srgbClr val="000000">
                    <a:alpha val="43137"/>
                  </a:srgbClr>
                </a:outerShdw>
              </a:effectLst>
            </a:endParaRPr>
          </a:p>
        </p:txBody>
      </p:sp>
      <p:sp>
        <p:nvSpPr>
          <p:cNvPr id="29" name="TextBox 28">
            <a:extLst>
              <a:ext uri="{FF2B5EF4-FFF2-40B4-BE49-F238E27FC236}">
                <a16:creationId xmlns:a16="http://schemas.microsoft.com/office/drawing/2014/main" id="{C9226194-3E69-E583-8C53-5A37C579546C}"/>
              </a:ext>
            </a:extLst>
          </p:cNvPr>
          <p:cNvSpPr txBox="1"/>
          <p:nvPr/>
        </p:nvSpPr>
        <p:spPr>
          <a:xfrm>
            <a:off x="7417952" y="2788475"/>
            <a:ext cx="2093843" cy="461665"/>
          </a:xfrm>
          <a:prstGeom prst="rect">
            <a:avLst/>
          </a:prstGeom>
          <a:noFill/>
          <a:ln>
            <a:solidFill>
              <a:srgbClr val="7030A0"/>
            </a:solidFill>
          </a:ln>
        </p:spPr>
        <p:txBody>
          <a:bodyPr wrap="none" rtlCol="0">
            <a:spAutoFit/>
          </a:bodyPr>
          <a:lstStyle/>
          <a:p>
            <a:r>
              <a:rPr lang="en-US" sz="2400" dirty="0">
                <a:effectLst>
                  <a:outerShdw blurRad="38100" dist="38100" dir="2700000" algn="tl">
                    <a:srgbClr val="000000">
                      <a:alpha val="43137"/>
                    </a:srgbClr>
                  </a:outerShdw>
                </a:effectLst>
              </a:rPr>
              <a:t>Discriminator</a:t>
            </a:r>
            <a:endParaRPr lang="en-IN" sz="2400" dirty="0">
              <a:effectLst>
                <a:outerShdw blurRad="38100" dist="38100" dir="2700000" algn="tl">
                  <a:srgbClr val="000000">
                    <a:alpha val="43137"/>
                  </a:srgbClr>
                </a:outerShdw>
              </a:effectLst>
            </a:endParaRPr>
          </a:p>
        </p:txBody>
      </p:sp>
      <p:sp>
        <p:nvSpPr>
          <p:cNvPr id="30" name="TextBox 29">
            <a:extLst>
              <a:ext uri="{FF2B5EF4-FFF2-40B4-BE49-F238E27FC236}">
                <a16:creationId xmlns:a16="http://schemas.microsoft.com/office/drawing/2014/main" id="{DCC9D020-E581-99A3-4BB8-6ABDA8BD3B61}"/>
              </a:ext>
            </a:extLst>
          </p:cNvPr>
          <p:cNvSpPr txBox="1"/>
          <p:nvPr/>
        </p:nvSpPr>
        <p:spPr>
          <a:xfrm>
            <a:off x="3870974" y="5864921"/>
            <a:ext cx="1475084" cy="369332"/>
          </a:xfrm>
          <a:prstGeom prst="rect">
            <a:avLst/>
          </a:prstGeom>
          <a:noFill/>
        </p:spPr>
        <p:txBody>
          <a:bodyPr wrap="none" rtlCol="0">
            <a:spAutoFit/>
          </a:bodyPr>
          <a:lstStyle/>
          <a:p>
            <a:r>
              <a:rPr lang="en-US" dirty="0"/>
              <a:t>Real Image</a:t>
            </a:r>
            <a:endParaRPr lang="en-IN" dirty="0"/>
          </a:p>
        </p:txBody>
      </p:sp>
      <p:sp>
        <p:nvSpPr>
          <p:cNvPr id="31" name="TextBox 30">
            <a:extLst>
              <a:ext uri="{FF2B5EF4-FFF2-40B4-BE49-F238E27FC236}">
                <a16:creationId xmlns:a16="http://schemas.microsoft.com/office/drawing/2014/main" id="{607AC5B5-C9CE-CEC7-076F-EC59FD1DBE9F}"/>
              </a:ext>
            </a:extLst>
          </p:cNvPr>
          <p:cNvSpPr txBox="1"/>
          <p:nvPr/>
        </p:nvSpPr>
        <p:spPr>
          <a:xfrm>
            <a:off x="5227407" y="1923146"/>
            <a:ext cx="1516762" cy="369332"/>
          </a:xfrm>
          <a:prstGeom prst="rect">
            <a:avLst/>
          </a:prstGeom>
          <a:noFill/>
        </p:spPr>
        <p:txBody>
          <a:bodyPr wrap="none" rtlCol="0">
            <a:spAutoFit/>
          </a:bodyPr>
          <a:lstStyle/>
          <a:p>
            <a:r>
              <a:rPr lang="en-US" dirty="0"/>
              <a:t>Fake Image</a:t>
            </a:r>
            <a:endParaRPr lang="en-IN" dirty="0"/>
          </a:p>
        </p:txBody>
      </p:sp>
    </p:spTree>
    <p:extLst>
      <p:ext uri="{BB962C8B-B14F-4D97-AF65-F5344CB8AC3E}">
        <p14:creationId xmlns:p14="http://schemas.microsoft.com/office/powerpoint/2010/main" val="2236809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2B54-1916-7D74-0FFD-29EA85414009}"/>
              </a:ext>
            </a:extLst>
          </p:cNvPr>
          <p:cNvSpPr>
            <a:spLocks noGrp="1"/>
          </p:cNvSpPr>
          <p:nvPr>
            <p:ph type="ctrTitle"/>
          </p:nvPr>
        </p:nvSpPr>
        <p:spPr>
          <a:xfrm>
            <a:off x="1247110" y="0"/>
            <a:ext cx="8915399" cy="501445"/>
          </a:xfrm>
        </p:spPr>
        <p:txBody>
          <a:bodyPr>
            <a:normAutofit/>
          </a:bodyPr>
          <a:lstStyle/>
          <a:p>
            <a:pPr algn="ctr"/>
            <a:r>
              <a:rPr lang="en-US" sz="2400" dirty="0">
                <a:effectLst>
                  <a:outerShdw blurRad="38100" dist="38100" dir="2700000" algn="tl">
                    <a:srgbClr val="000000">
                      <a:alpha val="43137"/>
                    </a:srgbClr>
                  </a:outerShdw>
                </a:effectLst>
              </a:rPr>
              <a:t>Training of GANs</a:t>
            </a:r>
            <a:endParaRPr lang="en-IN" sz="2400" dirty="0">
              <a:effectLst>
                <a:outerShdw blurRad="38100" dist="38100" dir="2700000" algn="tl">
                  <a:srgbClr val="000000">
                    <a:alpha val="43137"/>
                  </a:srgbClr>
                </a:outerShdw>
              </a:effectLst>
            </a:endParaRPr>
          </a:p>
        </p:txBody>
      </p:sp>
      <p:pic>
        <p:nvPicPr>
          <p:cNvPr id="5" name="Picture 4">
            <a:extLst>
              <a:ext uri="{FF2B5EF4-FFF2-40B4-BE49-F238E27FC236}">
                <a16:creationId xmlns:a16="http://schemas.microsoft.com/office/drawing/2014/main" id="{AEBE49B4-1965-AFB9-63F4-27546B085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211" y="539293"/>
            <a:ext cx="4385352" cy="2044588"/>
          </a:xfrm>
          <a:prstGeom prst="rect">
            <a:avLst/>
          </a:prstGeom>
        </p:spPr>
      </p:pic>
      <p:pic>
        <p:nvPicPr>
          <p:cNvPr id="7" name="Picture 6">
            <a:extLst>
              <a:ext uri="{FF2B5EF4-FFF2-40B4-BE49-F238E27FC236}">
                <a16:creationId xmlns:a16="http://schemas.microsoft.com/office/drawing/2014/main" id="{CB4130D9-8183-D364-65F2-741C029ED9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176" y="2583880"/>
            <a:ext cx="4373387" cy="4274120"/>
          </a:xfrm>
          <a:prstGeom prst="rect">
            <a:avLst/>
          </a:prstGeom>
        </p:spPr>
      </p:pic>
      <p:pic>
        <p:nvPicPr>
          <p:cNvPr id="11" name="Picture 10">
            <a:extLst>
              <a:ext uri="{FF2B5EF4-FFF2-40B4-BE49-F238E27FC236}">
                <a16:creationId xmlns:a16="http://schemas.microsoft.com/office/drawing/2014/main" id="{8A333B0A-FB0D-315D-59CC-7CD4067B2B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0886" y="539292"/>
            <a:ext cx="6011114" cy="2524477"/>
          </a:xfrm>
          <a:prstGeom prst="rect">
            <a:avLst/>
          </a:prstGeom>
        </p:spPr>
      </p:pic>
      <p:pic>
        <p:nvPicPr>
          <p:cNvPr id="13" name="Picture 12">
            <a:extLst>
              <a:ext uri="{FF2B5EF4-FFF2-40B4-BE49-F238E27FC236}">
                <a16:creationId xmlns:a16="http://schemas.microsoft.com/office/drawing/2014/main" id="{283A6E91-EE4E-9C25-06AD-4903CBC86E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0886" y="3063769"/>
            <a:ext cx="6011114" cy="3794231"/>
          </a:xfrm>
          <a:prstGeom prst="rect">
            <a:avLst/>
          </a:prstGeom>
        </p:spPr>
      </p:pic>
      <p:cxnSp>
        <p:nvCxnSpPr>
          <p:cNvPr id="15" name="Straight Arrow Connector 14">
            <a:extLst>
              <a:ext uri="{FF2B5EF4-FFF2-40B4-BE49-F238E27FC236}">
                <a16:creationId xmlns:a16="http://schemas.microsoft.com/office/drawing/2014/main" id="{72ED6881-8BE3-70AB-6BFD-AE3962B71AA3}"/>
              </a:ext>
            </a:extLst>
          </p:cNvPr>
          <p:cNvCxnSpPr>
            <a:cxnSpLocks/>
          </p:cNvCxnSpPr>
          <p:nvPr/>
        </p:nvCxnSpPr>
        <p:spPr>
          <a:xfrm>
            <a:off x="4999703" y="2197510"/>
            <a:ext cx="88490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932B345-3DE2-9E97-91AC-A2A8F82C3786}"/>
              </a:ext>
            </a:extLst>
          </p:cNvPr>
          <p:cNvSpPr txBox="1"/>
          <p:nvPr/>
        </p:nvSpPr>
        <p:spPr>
          <a:xfrm>
            <a:off x="4634080" y="1624589"/>
            <a:ext cx="1616148" cy="369332"/>
          </a:xfrm>
          <a:prstGeom prst="rect">
            <a:avLst/>
          </a:prstGeom>
          <a:noFill/>
        </p:spPr>
        <p:txBody>
          <a:bodyPr wrap="none" rtlCol="0">
            <a:spAutoFit/>
          </a:bodyPr>
          <a:lstStyle/>
          <a:p>
            <a:r>
              <a:rPr lang="en-US" b="1" dirty="0">
                <a:latin typeface="Aptos" panose="020B0004020202020204" pitchFamily="34" charset="0"/>
              </a:rPr>
              <a:t>Discriminato</a:t>
            </a:r>
            <a:r>
              <a:rPr lang="en-US" dirty="0"/>
              <a:t>r</a:t>
            </a:r>
            <a:endParaRPr lang="en-IN" dirty="0"/>
          </a:p>
        </p:txBody>
      </p:sp>
    </p:spTree>
    <p:extLst>
      <p:ext uri="{BB962C8B-B14F-4D97-AF65-F5344CB8AC3E}">
        <p14:creationId xmlns:p14="http://schemas.microsoft.com/office/powerpoint/2010/main" val="288864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C430C6-235F-2FA2-1E8C-9DB7287FE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5" y="348325"/>
            <a:ext cx="5620534" cy="2962688"/>
          </a:xfrm>
          <a:prstGeom prst="rect">
            <a:avLst/>
          </a:prstGeom>
        </p:spPr>
      </p:pic>
      <p:pic>
        <p:nvPicPr>
          <p:cNvPr id="7" name="Picture 6">
            <a:extLst>
              <a:ext uri="{FF2B5EF4-FFF2-40B4-BE49-F238E27FC236}">
                <a16:creationId xmlns:a16="http://schemas.microsoft.com/office/drawing/2014/main" id="{2301059C-1C0E-F087-9268-EFFA41C018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9" y="3038168"/>
            <a:ext cx="5656343" cy="3819832"/>
          </a:xfrm>
          <a:prstGeom prst="rect">
            <a:avLst/>
          </a:prstGeom>
        </p:spPr>
      </p:pic>
      <p:pic>
        <p:nvPicPr>
          <p:cNvPr id="9" name="Picture 8">
            <a:extLst>
              <a:ext uri="{FF2B5EF4-FFF2-40B4-BE49-F238E27FC236}">
                <a16:creationId xmlns:a16="http://schemas.microsoft.com/office/drawing/2014/main" id="{136573D5-DDFC-D98B-B55D-5C15079D8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7883" y="3895312"/>
            <a:ext cx="5556959" cy="2962688"/>
          </a:xfrm>
          <a:prstGeom prst="rect">
            <a:avLst/>
          </a:prstGeom>
        </p:spPr>
      </p:pic>
      <p:sp>
        <p:nvSpPr>
          <p:cNvPr id="10" name="TextBox 9">
            <a:extLst>
              <a:ext uri="{FF2B5EF4-FFF2-40B4-BE49-F238E27FC236}">
                <a16:creationId xmlns:a16="http://schemas.microsoft.com/office/drawing/2014/main" id="{3D6FC1E0-A8EF-AAD1-12E7-A154BFF9BBDB}"/>
              </a:ext>
            </a:extLst>
          </p:cNvPr>
          <p:cNvSpPr txBox="1"/>
          <p:nvPr/>
        </p:nvSpPr>
        <p:spPr>
          <a:xfrm>
            <a:off x="6589373" y="739160"/>
            <a:ext cx="2344993" cy="369332"/>
          </a:xfrm>
          <a:prstGeom prst="rect">
            <a:avLst/>
          </a:prstGeom>
          <a:noFill/>
        </p:spPr>
        <p:txBody>
          <a:bodyPr wrap="square" rtlCol="0">
            <a:spAutoFit/>
          </a:bodyPr>
          <a:lstStyle/>
          <a:p>
            <a:r>
              <a:rPr lang="en-US" b="1" dirty="0"/>
              <a:t>Generator model</a:t>
            </a:r>
            <a:endParaRPr lang="en-IN" b="1" dirty="0"/>
          </a:p>
        </p:txBody>
      </p:sp>
      <p:sp>
        <p:nvSpPr>
          <p:cNvPr id="11" name="TextBox 10">
            <a:extLst>
              <a:ext uri="{FF2B5EF4-FFF2-40B4-BE49-F238E27FC236}">
                <a16:creationId xmlns:a16="http://schemas.microsoft.com/office/drawing/2014/main" id="{01243208-FEDA-BC0A-82A0-6C0F5E69276D}"/>
              </a:ext>
            </a:extLst>
          </p:cNvPr>
          <p:cNvSpPr txBox="1"/>
          <p:nvPr/>
        </p:nvSpPr>
        <p:spPr>
          <a:xfrm>
            <a:off x="6589373" y="2317236"/>
            <a:ext cx="4715458" cy="369332"/>
          </a:xfrm>
          <a:prstGeom prst="rect">
            <a:avLst/>
          </a:prstGeom>
          <a:noFill/>
        </p:spPr>
        <p:txBody>
          <a:bodyPr wrap="none" rtlCol="0">
            <a:spAutoFit/>
          </a:bodyPr>
          <a:lstStyle/>
          <a:p>
            <a:r>
              <a:rPr lang="en-US" b="1" dirty="0">
                <a:latin typeface="Aptos" panose="020B0004020202020204" pitchFamily="34" charset="0"/>
              </a:rPr>
              <a:t>Combine Both Generator and Discriminator</a:t>
            </a:r>
            <a:endParaRPr lang="en-IN" b="1" dirty="0">
              <a:latin typeface="Aptos" panose="020B0004020202020204" pitchFamily="34" charset="0"/>
            </a:endParaRPr>
          </a:p>
        </p:txBody>
      </p:sp>
      <p:cxnSp>
        <p:nvCxnSpPr>
          <p:cNvPr id="13" name="Straight Arrow Connector 12">
            <a:extLst>
              <a:ext uri="{FF2B5EF4-FFF2-40B4-BE49-F238E27FC236}">
                <a16:creationId xmlns:a16="http://schemas.microsoft.com/office/drawing/2014/main" id="{088866E4-7662-6108-F69A-EC8B493256A4}"/>
              </a:ext>
            </a:extLst>
          </p:cNvPr>
          <p:cNvCxnSpPr/>
          <p:nvPr/>
        </p:nvCxnSpPr>
        <p:spPr>
          <a:xfrm flipH="1">
            <a:off x="5727883" y="923826"/>
            <a:ext cx="56967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34D046D-ECFB-08F0-0397-8A120687D47C}"/>
              </a:ext>
            </a:extLst>
          </p:cNvPr>
          <p:cNvCxnSpPr>
            <a:cxnSpLocks/>
          </p:cNvCxnSpPr>
          <p:nvPr/>
        </p:nvCxnSpPr>
        <p:spPr>
          <a:xfrm>
            <a:off x="8506362" y="2686568"/>
            <a:ext cx="0" cy="9270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1204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2119A7-7006-3CE6-9772-203E7ED24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145" y="339214"/>
            <a:ext cx="4894787" cy="2802193"/>
          </a:xfrm>
          <a:prstGeom prst="rect">
            <a:avLst/>
          </a:prstGeom>
        </p:spPr>
      </p:pic>
      <p:pic>
        <p:nvPicPr>
          <p:cNvPr id="7" name="Picture 6">
            <a:extLst>
              <a:ext uri="{FF2B5EF4-FFF2-40B4-BE49-F238E27FC236}">
                <a16:creationId xmlns:a16="http://schemas.microsoft.com/office/drawing/2014/main" id="{520D1A99-F5A3-09D7-7CBB-9FE0BE9D8B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144" y="3716593"/>
            <a:ext cx="4894789" cy="2499394"/>
          </a:xfrm>
          <a:prstGeom prst="rect">
            <a:avLst/>
          </a:prstGeom>
        </p:spPr>
      </p:pic>
    </p:spTree>
    <p:extLst>
      <p:ext uri="{BB962C8B-B14F-4D97-AF65-F5344CB8AC3E}">
        <p14:creationId xmlns:p14="http://schemas.microsoft.com/office/powerpoint/2010/main" val="380422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94D3-E691-F712-4337-74EBC2BE5620}"/>
              </a:ext>
            </a:extLst>
          </p:cNvPr>
          <p:cNvSpPr>
            <a:spLocks noGrp="1"/>
          </p:cNvSpPr>
          <p:nvPr>
            <p:ph type="ctrTitle"/>
          </p:nvPr>
        </p:nvSpPr>
        <p:spPr>
          <a:xfrm>
            <a:off x="1265468" y="0"/>
            <a:ext cx="9661064" cy="617237"/>
          </a:xfrm>
        </p:spPr>
        <p:txBody>
          <a:bodyPr>
            <a:normAutofit/>
          </a:bodyPr>
          <a:lstStyle/>
          <a:p>
            <a:pPr algn="ctr"/>
            <a:r>
              <a:rPr lang="en-US" sz="2800" dirty="0">
                <a:effectLst>
                  <a:outerShdw blurRad="38100" dist="38100" dir="2700000" algn="tl">
                    <a:srgbClr val="000000">
                      <a:alpha val="43137"/>
                    </a:srgbClr>
                  </a:outerShdw>
                </a:effectLst>
                <a:latin typeface="Aptos" panose="020B0004020202020204" pitchFamily="34" charset="0"/>
              </a:rPr>
              <a:t>Application of generative adversarial network in Aquaculture</a:t>
            </a:r>
            <a:endParaRPr lang="en-IN" sz="2800" dirty="0">
              <a:effectLst>
                <a:outerShdw blurRad="38100" dist="38100" dir="2700000" algn="tl">
                  <a:srgbClr val="000000">
                    <a:alpha val="43137"/>
                  </a:srgbClr>
                </a:outerShdw>
              </a:effectLst>
              <a:latin typeface="Aptos" panose="020B0004020202020204" pitchFamily="34" charset="0"/>
            </a:endParaRPr>
          </a:p>
        </p:txBody>
      </p:sp>
      <p:sp>
        <p:nvSpPr>
          <p:cNvPr id="3" name="Subtitle 2">
            <a:extLst>
              <a:ext uri="{FF2B5EF4-FFF2-40B4-BE49-F238E27FC236}">
                <a16:creationId xmlns:a16="http://schemas.microsoft.com/office/drawing/2014/main" id="{328B8CE4-C331-8B36-E0C2-3402418C4BB8}"/>
              </a:ext>
            </a:extLst>
          </p:cNvPr>
          <p:cNvSpPr>
            <a:spLocks noGrp="1"/>
          </p:cNvSpPr>
          <p:nvPr>
            <p:ph type="subTitle" idx="1"/>
          </p:nvPr>
        </p:nvSpPr>
        <p:spPr>
          <a:xfrm>
            <a:off x="494941" y="780566"/>
            <a:ext cx="11697059" cy="5870956"/>
          </a:xfrm>
        </p:spPr>
        <p:txBody>
          <a:bodyPr>
            <a:noAutofit/>
          </a:bodyPr>
          <a:lstStyle/>
          <a:p>
            <a:pPr>
              <a:lnSpc>
                <a:spcPct val="150000"/>
              </a:lnSpc>
            </a:pPr>
            <a:r>
              <a:rPr lang="en-US" b="1" dirty="0">
                <a:solidFill>
                  <a:schemeClr val="tx1"/>
                </a:solidFill>
                <a:latin typeface="Aptos" panose="020B0004020202020204" pitchFamily="34" charset="0"/>
              </a:rPr>
              <a:t>Species Identification</a:t>
            </a:r>
            <a:r>
              <a:rPr lang="en-US" b="1" dirty="0">
                <a:solidFill>
                  <a:schemeClr val="tx1"/>
                </a:solidFill>
              </a:rPr>
              <a:t>:- </a:t>
            </a:r>
            <a:r>
              <a:rPr lang="en-US" dirty="0">
                <a:solidFill>
                  <a:schemeClr val="tx1"/>
                </a:solidFill>
              </a:rPr>
              <a:t> </a:t>
            </a:r>
            <a:r>
              <a:rPr lang="en-US" dirty="0">
                <a:solidFill>
                  <a:schemeClr val="tx1"/>
                </a:solidFill>
                <a:latin typeface="Aptos" panose="020B0004020202020204" pitchFamily="34" charset="0"/>
              </a:rPr>
              <a:t>GANs can enhance the quality of underwater images, making it easier to identify and monitor fish species. This is particularly useful for automating the process of species identification in large-scale aquaculture operations</a:t>
            </a:r>
            <a:r>
              <a:rPr lang="en-US" dirty="0"/>
              <a:t>.</a:t>
            </a:r>
          </a:p>
          <a:p>
            <a:pPr>
              <a:lnSpc>
                <a:spcPct val="150000"/>
              </a:lnSpc>
            </a:pPr>
            <a:r>
              <a:rPr lang="en-US" b="1" dirty="0">
                <a:solidFill>
                  <a:schemeClr val="tx1"/>
                </a:solidFill>
                <a:latin typeface="Aptos" panose="020B0004020202020204" pitchFamily="34" charset="0"/>
              </a:rPr>
              <a:t>Image Inpainting:- </a:t>
            </a:r>
            <a:r>
              <a:rPr lang="en-US" dirty="0">
                <a:solidFill>
                  <a:schemeClr val="tx1"/>
                </a:solidFill>
                <a:latin typeface="Aptos" panose="020B0004020202020204" pitchFamily="34" charset="0"/>
              </a:rPr>
              <a:t> For underwater imaging, GANs can fill in missing or corrupted parts of an image, such as areas obscured by turbidity, helping in the accurate assessment of water quality and fish health.</a:t>
            </a:r>
          </a:p>
          <a:p>
            <a:pPr>
              <a:lnSpc>
                <a:spcPct val="150000"/>
              </a:lnSpc>
            </a:pPr>
            <a:r>
              <a:rPr lang="en-US" b="1" dirty="0">
                <a:solidFill>
                  <a:schemeClr val="tx1"/>
                </a:solidFill>
                <a:latin typeface="Aptos" panose="020B0004020202020204" pitchFamily="34" charset="0"/>
              </a:rPr>
              <a:t>Cloud Removal:</a:t>
            </a:r>
            <a:r>
              <a:rPr lang="en-US" dirty="0">
                <a:solidFill>
                  <a:schemeClr val="tx1"/>
                </a:solidFill>
                <a:latin typeface="Aptos" panose="020B0004020202020204" pitchFamily="34" charset="0"/>
              </a:rPr>
              <a:t> GANs can be applied to remove clouds from satellite images, a significant issue in optical remote sensing. This can</a:t>
            </a:r>
          </a:p>
          <a:p>
            <a:pPr>
              <a:lnSpc>
                <a:spcPct val="150000"/>
              </a:lnSpc>
            </a:pPr>
            <a:r>
              <a:rPr lang="en-US" b="1" dirty="0">
                <a:solidFill>
                  <a:schemeClr val="tx1"/>
                </a:solidFill>
                <a:latin typeface="Aptos" panose="020B0004020202020204" pitchFamily="34" charset="0"/>
              </a:rPr>
              <a:t>Super-Resolution:</a:t>
            </a:r>
            <a:r>
              <a:rPr lang="en-US" dirty="0">
                <a:solidFill>
                  <a:schemeClr val="tx1"/>
                </a:solidFill>
                <a:latin typeface="Aptos" panose="020B0004020202020204" pitchFamily="34" charset="0"/>
              </a:rPr>
              <a:t> GANs can be used to enhance the resolution of satellite images, making it possible to detect smaller objects or finer details that are crucial for environmental monitoring, including aquaculture activities. improve the accuracy of land and ocean surface monitoring.</a:t>
            </a:r>
          </a:p>
          <a:p>
            <a:pPr>
              <a:lnSpc>
                <a:spcPct val="150000"/>
              </a:lnSpc>
            </a:pPr>
            <a:r>
              <a:rPr lang="en-US" b="1" dirty="0">
                <a:solidFill>
                  <a:schemeClr val="tx1"/>
                </a:solidFill>
                <a:latin typeface="Aptos" panose="020B0004020202020204" pitchFamily="34" charset="0"/>
              </a:rPr>
              <a:t>Chlorophyll Prediction:</a:t>
            </a:r>
            <a:r>
              <a:rPr lang="en-US" dirty="0">
                <a:solidFill>
                  <a:schemeClr val="tx1"/>
                </a:solidFill>
                <a:latin typeface="Aptos" panose="020B0004020202020204" pitchFamily="34" charset="0"/>
              </a:rPr>
              <a:t> GANs can predict chlorophyll concentrations from satellite images, helping in the early detection of algal blooms. This is crucial for preventing harmful algal blooms that can devastate aquaculture operations.</a:t>
            </a:r>
            <a:endParaRPr lang="en-IN" dirty="0">
              <a:solidFill>
                <a:schemeClr val="tx1"/>
              </a:solidFill>
              <a:latin typeface="Aptos" panose="020B0004020202020204" pitchFamily="34" charset="0"/>
            </a:endParaRPr>
          </a:p>
        </p:txBody>
      </p:sp>
    </p:spTree>
    <p:extLst>
      <p:ext uri="{BB962C8B-B14F-4D97-AF65-F5344CB8AC3E}">
        <p14:creationId xmlns:p14="http://schemas.microsoft.com/office/powerpoint/2010/main" val="4561181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268</TotalTime>
  <Words>342</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Algerian</vt:lpstr>
      <vt:lpstr>Aptos</vt:lpstr>
      <vt:lpstr>Arial</vt:lpstr>
      <vt:lpstr>Century Gothic</vt:lpstr>
      <vt:lpstr>Times New Roman</vt:lpstr>
      <vt:lpstr>Wingdings</vt:lpstr>
      <vt:lpstr>Wingdings 3</vt:lpstr>
      <vt:lpstr>Wisp</vt:lpstr>
      <vt:lpstr>Summer Internship Presentation ON Generative adversarial network</vt:lpstr>
      <vt:lpstr>Internship Overview</vt:lpstr>
      <vt:lpstr>GANs</vt:lpstr>
      <vt:lpstr>GANs Architecture</vt:lpstr>
      <vt:lpstr>Training of GANs</vt:lpstr>
      <vt:lpstr>PowerPoint Presentation</vt:lpstr>
      <vt:lpstr>PowerPoint Presentation</vt:lpstr>
      <vt:lpstr>Application of generative adversarial network in Aquaculture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Dileep Singh</dc:creator>
  <cp:lastModifiedBy>Dileep Singh</cp:lastModifiedBy>
  <cp:revision>14</cp:revision>
  <dcterms:created xsi:type="dcterms:W3CDTF">2024-08-27T15:58:23Z</dcterms:created>
  <dcterms:modified xsi:type="dcterms:W3CDTF">2024-08-28T16:41:08Z</dcterms:modified>
</cp:coreProperties>
</file>