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/2ujgPo6soyeOdju8/tr61/Iw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3CB0A6-7C33-4950-B4D3-ADAA5D37753E}">
  <a:tblStyle styleId="{C83CB0A6-7C33-4950-B4D3-ADAA5D37753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, sky, nature, dry&#10;&#10;Description automatically generated" id="12" name="Google Shape;1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217986"/>
            <a:ext cx="12192001" cy="363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 txBox="1"/>
          <p:nvPr>
            <p:ph type="ctrTitle"/>
          </p:nvPr>
        </p:nvSpPr>
        <p:spPr>
          <a:xfrm>
            <a:off x="333717" y="2070277"/>
            <a:ext cx="9144000" cy="145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7E"/>
              </a:buClr>
              <a:buSzPts val="3600"/>
              <a:buFont typeface="Arial"/>
              <a:buNone/>
              <a:defRPr b="1" sz="3600">
                <a:solidFill>
                  <a:srgbClr val="0055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964201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&#10;&#10;Description automatically generated" id="17" name="Google Shape;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717" y="129591"/>
            <a:ext cx="3690799" cy="223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344813" y="1470406"/>
            <a:ext cx="11502374" cy="482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9103987" y="6393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1"/>
          <p:cNvSpPr txBox="1"/>
          <p:nvPr/>
        </p:nvSpPr>
        <p:spPr>
          <a:xfrm>
            <a:off x="9044247" y="640080"/>
            <a:ext cx="2975957" cy="773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22" name="Google Shape;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022" y="282191"/>
            <a:ext cx="1905165" cy="11516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1"/>
          <p:cNvSpPr txBox="1"/>
          <p:nvPr>
            <p:ph type="title"/>
          </p:nvPr>
        </p:nvSpPr>
        <p:spPr>
          <a:xfrm>
            <a:off x="344813" y="318709"/>
            <a:ext cx="9597209" cy="1115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7E"/>
              </a:buClr>
              <a:buSzPts val="3200"/>
              <a:buFont typeface="Arial"/>
              <a:buNone/>
              <a:defRPr b="1" sz="3200">
                <a:solidFill>
                  <a:srgbClr val="0055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barrick.com/English/operations/reko-diq/default.aspx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0" y="2162556"/>
            <a:ext cx="12192000" cy="145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7E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R E Q U E S T   F O R  T E N D E R  P R O C E S 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344813" y="1470406"/>
            <a:ext cx="6373169" cy="482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b="1" lang="en-US"/>
              <a:t>The Reko Diq Project is a Joint Venture held:</a:t>
            </a:r>
            <a:endParaRPr/>
          </a:p>
          <a:p>
            <a:pPr indent="-228625" lvl="0" marL="6270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9999"/>
              <a:buChar char="•"/>
            </a:pPr>
            <a:r>
              <a:rPr lang="en-US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50% Barrick.</a:t>
            </a:r>
            <a:endParaRPr/>
          </a:p>
          <a:p>
            <a:pPr indent="-228625" lvl="0" marL="6270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9999"/>
              <a:buChar char="•"/>
            </a:pPr>
            <a:r>
              <a:rPr lang="en-US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25% Province of Balochistan.</a:t>
            </a:r>
            <a:endParaRPr/>
          </a:p>
          <a:p>
            <a:pPr indent="-228625" lvl="0" marL="6270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9999"/>
              <a:buChar char="•"/>
            </a:pPr>
            <a:r>
              <a:rPr lang="en-US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25% 3 Federal state-owned enterprises.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⮚"/>
            </a:pPr>
            <a:r>
              <a:rPr lang="en-US"/>
              <a:t>Updated Feasibility Study 2023-2024.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⮚"/>
            </a:pPr>
            <a:r>
              <a:rPr lang="en-US"/>
              <a:t>Community Development Committees already established and social development funding has already started.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b="1" lang="en-US"/>
              <a:t>Construction 2025-2028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lang="en-US"/>
              <a:t>First copper 2028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i="1" lang="en-US" sz="1500"/>
              <a:t>Barrick Gold Corporation - Reko Diq Copper-Gold Project (</a:t>
            </a:r>
            <a:r>
              <a:rPr i="1" lang="en-US" sz="1500" u="sng">
                <a:solidFill>
                  <a:schemeClr val="hlink"/>
                </a:solidFill>
                <a:hlinkClick r:id="rId3"/>
              </a:rPr>
              <a:t>www.barrick.com/English/operations/reko-diq/default.aspx</a:t>
            </a:r>
            <a:r>
              <a:rPr i="1" lang="en-US" sz="1500"/>
              <a:t>) </a:t>
            </a:r>
            <a:endParaRPr/>
          </a:p>
          <a:p>
            <a:pPr indent="-1346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344813" y="318709"/>
            <a:ext cx="9597209" cy="1115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7E"/>
              </a:buClr>
              <a:buSzPts val="2800"/>
              <a:buFont typeface="Arial"/>
              <a:buNone/>
            </a:pPr>
            <a:r>
              <a:rPr lang="en-US" sz="2800"/>
              <a:t>PROJECT SUMMARY</a:t>
            </a:r>
            <a:endParaRPr/>
          </a:p>
        </p:txBody>
      </p:sp>
      <p:pic>
        <p:nvPicPr>
          <p:cNvPr descr="A map of pakistan and pakistan&#10;&#10;Description automatically generated" id="104" name="Google Shape;104;p2"/>
          <p:cNvPicPr preferRelativeResize="0"/>
          <p:nvPr/>
        </p:nvPicPr>
        <p:blipFill rotWithShape="1">
          <a:blip r:embed="rId4">
            <a:alphaModFix/>
          </a:blip>
          <a:srcRect b="-2" l="0" r="0" t="0"/>
          <a:stretch/>
        </p:blipFill>
        <p:spPr>
          <a:xfrm>
            <a:off x="6627800" y="1586052"/>
            <a:ext cx="5219387" cy="3960519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344813" y="1470406"/>
            <a:ext cx="6373169" cy="482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/>
              <a:t>Lycopodium </a:t>
            </a:r>
            <a:r>
              <a:rPr lang="en-US"/>
              <a:t>is an innovative and value-driven process, engineering and project delivery organisation.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/>
              <a:t>Lycopodium Minerals Pty Ltd (Company Representative) </a:t>
            </a:r>
            <a:r>
              <a:rPr lang="en-US"/>
              <a:t>is the EPCM Contractor for the Reko Diq Copper Gold Project (Project), acting as agent for and on behalf of Reko Diq Mining Company (Company). 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 txBox="1"/>
          <p:nvPr>
            <p:ph type="title"/>
          </p:nvPr>
        </p:nvSpPr>
        <p:spPr>
          <a:xfrm>
            <a:off x="344813" y="318709"/>
            <a:ext cx="9597209" cy="1115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7E"/>
              </a:buClr>
              <a:buSzPts val="2800"/>
              <a:buFont typeface="Arial"/>
              <a:buNone/>
            </a:pPr>
            <a:r>
              <a:rPr lang="en-US" sz="2800"/>
              <a:t>ABOUT LYCOPODIUM</a:t>
            </a:r>
            <a:endParaRPr/>
          </a:p>
        </p:txBody>
      </p:sp>
      <p:pic>
        <p:nvPicPr>
          <p:cNvPr descr="A construction site with a pile of sand and cranes&#10;&#10;Description automatically generated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12440" r="12440" t="0"/>
          <a:stretch/>
        </p:blipFill>
        <p:spPr>
          <a:xfrm>
            <a:off x="6948598" y="1470406"/>
            <a:ext cx="4898589" cy="4346920"/>
          </a:xfrm>
          <a:prstGeom prst="rect">
            <a:avLst/>
          </a:prstGeom>
          <a:noFill/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344813" y="1470406"/>
            <a:ext cx="11211461" cy="482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6270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company might be selected to participate in a Request for Tender opportunity on the Reko Diq Project.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document has been developed to provide simple guidance on the Request for Tender process.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understand the Code of Conduct: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344813" y="318709"/>
            <a:ext cx="9597209" cy="1115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7E"/>
              </a:buClr>
              <a:buSzPts val="2800"/>
              <a:buFont typeface="Arial"/>
              <a:buNone/>
            </a:pPr>
            <a:r>
              <a:rPr lang="en-US" sz="2800"/>
              <a:t>REQUEST FOR TENDER (RFT)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2771150" y="3118161"/>
            <a:ext cx="6358786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557E"/>
                </a:solidFill>
                <a:latin typeface="Arial"/>
                <a:ea typeface="Arial"/>
                <a:cs typeface="Arial"/>
                <a:sym typeface="Arial"/>
              </a:rPr>
              <a:t>Code of Conduct: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Barrick’s core values, “Be honest, transparent and act with integrity” is translated into our Code of Conduct and other policies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applies to all our external dealings including those with our vendors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only engage in ethical business practices, free from corruption, and insist that our dealings with all parties be transparent, ethical and lawful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only accept any gifts from actual or potential business partners where doing so will not be seen to impair our ability to perform our duties in a fair and unbiased manner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344813" y="1470406"/>
            <a:ext cx="11211461" cy="482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6270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Request for Tender process is formal.  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means the mode of communication is via email to a nominated Representative (from Lycopodium).</a:t>
            </a:r>
            <a:endParaRPr/>
          </a:p>
          <a:p>
            <a:pPr indent="-228600" lvl="0" marL="627063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understand if your company is interested in receiving a Request for Tender, an initial email from Lycopodium will be emailed to your company.  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ensure your company responds to this email outlining if your company is interested in receiving the Request for Tender.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possible, Lycopodium or RDMC may attempt to follow up non-responses to this request via telephone.  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formal clarification register is provided with the Request for Tender.  Please use this form for any queries to the nominated Representative. </a:t>
            </a:r>
            <a:endParaRPr b="0" i="0" sz="1800" u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344813" y="318709"/>
            <a:ext cx="9597209" cy="1115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7E"/>
              </a:buClr>
              <a:buSzPts val="2800"/>
              <a:buFont typeface="Arial"/>
              <a:buNone/>
            </a:pPr>
            <a:r>
              <a:rPr lang="en-US" sz="2800"/>
              <a:t>REQUEST FOR TENDER (RFT)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344813" y="1470406"/>
            <a:ext cx="11211461" cy="482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6270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ensure timeframes for responding to a Request for Tender are understood and followed.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company is able to ask questions to the nominated Representative via email submitting the formal clarification register.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ensure a fair process if followed, all information needs to be shared to all bidders. 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be patient in awaiting a response from the nominated Representative.  A typical response time is 2 to 3 business days.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very important to follow the timeframes in the RFT, especially the closing date!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company is also able to register as an interested company by emailing with a summary of your company’s expertise. </a:t>
            </a:r>
            <a:endParaRPr b="0" i="0" sz="1800" u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344813" y="318709"/>
            <a:ext cx="9597209" cy="1115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7E"/>
              </a:buClr>
              <a:buSzPts val="2800"/>
              <a:buFont typeface="Arial"/>
              <a:buNone/>
            </a:pPr>
            <a:r>
              <a:rPr lang="en-US" sz="2800"/>
              <a:t>REQUEST FOR TENDER (RFT)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344813" y="1470406"/>
            <a:ext cx="11211461" cy="482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98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None/>
            </a:pPr>
            <a:r>
              <a:rPr b="1" lang="en-US" sz="18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to Tenderers 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Instructions as to what documents required in Tender submission is in Request for Tender pack.</a:t>
            </a:r>
            <a:endParaRPr/>
          </a:p>
          <a:p>
            <a:pPr indent="0" lvl="0" marL="6270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None/>
            </a:pPr>
            <a:r>
              <a:rPr i="1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(Note the importance of submitting all supporting documents with tender submission).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of the prospective contractor is subject to strict evaluation criteria.</a:t>
            </a:r>
            <a:endParaRPr/>
          </a:p>
          <a:p>
            <a:pPr indent="-228600" lvl="0" marL="62706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Tender Price is not the only criteria for selection.</a:t>
            </a:r>
            <a:endParaRPr/>
          </a:p>
          <a:p>
            <a:pPr indent="0" lvl="0" marL="6270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None/>
            </a:pPr>
            <a:r>
              <a:rPr i="1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Evaluation Criteria:</a:t>
            </a:r>
            <a:endParaRPr/>
          </a:p>
        </p:txBody>
      </p:sp>
      <p:sp>
        <p:nvSpPr>
          <p:cNvPr id="136" name="Google Shape;136;p7"/>
          <p:cNvSpPr txBox="1"/>
          <p:nvPr>
            <p:ph type="title"/>
          </p:nvPr>
        </p:nvSpPr>
        <p:spPr>
          <a:xfrm>
            <a:off x="344813" y="318709"/>
            <a:ext cx="9597209" cy="1115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7E"/>
              </a:buClr>
              <a:buSzPts val="2800"/>
              <a:buFont typeface="Arial"/>
              <a:buNone/>
            </a:pPr>
            <a:r>
              <a:rPr lang="en-US" sz="2800"/>
              <a:t>EVALUATION OF TENDER</a:t>
            </a:r>
            <a:endParaRPr/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3692434" y="38818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{C83CB0A6-7C33-4950-B4D3-ADAA5D37753E}</a:tableStyleId>
              </a:tblPr>
              <a:tblGrid>
                <a:gridCol w="1676225"/>
                <a:gridCol w="1876125"/>
                <a:gridCol w="2275525"/>
              </a:tblGrid>
              <a:tr h="30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Commercial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55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55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Others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557E"/>
                    </a:solidFill>
                  </a:tcPr>
                </a:tc>
              </a:tr>
              <a:tr h="25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4DF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Proposal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4DF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QA/QC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4DFD2"/>
                    </a:solidFill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Compliance to Contract T&amp; Cs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DC3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Org Chart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DC3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HSE Records/ Statistics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DC3AB"/>
                    </a:solidFill>
                  </a:tcPr>
                </a:tc>
              </a:tr>
              <a:tr h="25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4DF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Past Experience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4DF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Industrial Relations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4DFD2"/>
                    </a:solidFill>
                  </a:tcPr>
                </a:tc>
              </a:tr>
              <a:tr h="25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DC3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Work in hand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DC3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DC3AB"/>
                    </a:solidFill>
                  </a:tcPr>
                </a:tc>
              </a:tr>
              <a:tr h="25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4DF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Resources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4DF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4DFD2"/>
                    </a:solidFill>
                  </a:tcPr>
                </a:tc>
              </a:tr>
              <a:tr h="41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3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Construction Schedule 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3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3A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6484"/>
            <a:ext cx="12192000" cy="362888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/>
          <p:nvPr/>
        </p:nvSpPr>
        <p:spPr>
          <a:xfrm>
            <a:off x="0" y="1559790"/>
            <a:ext cx="12192000" cy="3845576"/>
          </a:xfrm>
          <a:prstGeom prst="rect">
            <a:avLst/>
          </a:prstGeom>
          <a:solidFill>
            <a:schemeClr val="lt1">
              <a:alpha val="37647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H A N K  Y O 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2023-11-20T11:05:14Z</dcterms:created>
  <dc:creator>Bell, Angus</dc:creator>
</cp:coreProperties>
</file>