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76" r:id="rId2"/>
    <p:sldId id="258" r:id="rId3"/>
    <p:sldId id="259" r:id="rId4"/>
    <p:sldId id="273" r:id="rId5"/>
    <p:sldId id="272"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94660"/>
  </p:normalViewPr>
  <p:slideViewPr>
    <p:cSldViewPr snapToGrid="0">
      <p:cViewPr varScale="1">
        <p:scale>
          <a:sx n="62" d="100"/>
          <a:sy n="62" d="100"/>
        </p:scale>
        <p:origin x="9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6C53141-58E6-457F-8CA1-783506B9F67B}" type="datetimeFigureOut">
              <a:rPr lang="en-IN" smtClean="0"/>
              <a:t>14-12-2024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3605646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C53141-58E6-457F-8CA1-783506B9F67B}"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818181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C53141-58E6-457F-8CA1-783506B9F67B}"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2442629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C53141-58E6-457F-8CA1-783506B9F67B}"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C3DC23-5BDE-4D1B-BDBD-3BDB6DE12447}"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61367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C53141-58E6-457F-8CA1-783506B9F67B}"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2199988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6C53141-58E6-457F-8CA1-783506B9F67B}" type="datetimeFigureOut">
              <a:rPr lang="en-IN" smtClean="0"/>
              <a:t>14-12-2024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608350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6C53141-58E6-457F-8CA1-783506B9F67B}" type="datetimeFigureOut">
              <a:rPr lang="en-IN" smtClean="0"/>
              <a:t>14-12-2024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217589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53141-58E6-457F-8CA1-783506B9F67B}"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2363549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53141-58E6-457F-8CA1-783506B9F67B}"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2361466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53141-58E6-457F-8CA1-783506B9F67B}"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1239171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53141-58E6-457F-8CA1-783506B9F67B}"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963613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C53141-58E6-457F-8CA1-783506B9F67B}"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3183048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C53141-58E6-457F-8CA1-783506B9F67B}" type="datetimeFigureOut">
              <a:rPr lang="en-IN" smtClean="0"/>
              <a:t>14-12-2024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2665046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C53141-58E6-457F-8CA1-783506B9F67B}" type="datetimeFigureOut">
              <a:rPr lang="en-IN" smtClean="0"/>
              <a:t>14-12-2024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3554618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53141-58E6-457F-8CA1-783506B9F67B}" type="datetimeFigureOut">
              <a:rPr lang="en-IN" smtClean="0"/>
              <a:t>14-12-2024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3985799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C53141-58E6-457F-8CA1-783506B9F67B}"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352488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C53141-58E6-457F-8CA1-783506B9F67B}"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C3DC23-5BDE-4D1B-BDBD-3BDB6DE12447}" type="slidenum">
              <a:rPr lang="en-IN" smtClean="0"/>
              <a:t>‹#›</a:t>
            </a:fld>
            <a:endParaRPr lang="en-IN"/>
          </a:p>
        </p:txBody>
      </p:sp>
    </p:spTree>
    <p:extLst>
      <p:ext uri="{BB962C8B-B14F-4D97-AF65-F5344CB8AC3E}">
        <p14:creationId xmlns:p14="http://schemas.microsoft.com/office/powerpoint/2010/main" val="182273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6C53141-58E6-457F-8CA1-783506B9F67B}" type="datetimeFigureOut">
              <a:rPr lang="en-IN" smtClean="0"/>
              <a:t>14-12-2024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C3DC23-5BDE-4D1B-BDBD-3BDB6DE12447}" type="slidenum">
              <a:rPr lang="en-IN" smtClean="0"/>
              <a:t>‹#›</a:t>
            </a:fld>
            <a:endParaRPr lang="en-IN"/>
          </a:p>
        </p:txBody>
      </p:sp>
    </p:spTree>
    <p:extLst>
      <p:ext uri="{BB962C8B-B14F-4D97-AF65-F5344CB8AC3E}">
        <p14:creationId xmlns:p14="http://schemas.microsoft.com/office/powerpoint/2010/main" val="1473559360"/>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45DF4-587E-A0FA-4D26-344F22C6321F}"/>
              </a:ext>
            </a:extLst>
          </p:cNvPr>
          <p:cNvSpPr>
            <a:spLocks noGrp="1"/>
          </p:cNvSpPr>
          <p:nvPr>
            <p:ph type="title"/>
          </p:nvPr>
        </p:nvSpPr>
        <p:spPr>
          <a:xfrm>
            <a:off x="1387993" y="997502"/>
            <a:ext cx="9905998" cy="1478570"/>
          </a:xfrm>
        </p:spPr>
        <p:txBody>
          <a:bodyPr>
            <a:normAutofit/>
          </a:bodyPr>
          <a:lstStyle/>
          <a:p>
            <a:r>
              <a:rPr lang="en-IN" sz="2400" dirty="0"/>
              <a:t>REAL TIME DETECTION FOR ENHANCED VITAMIN DEFICIENCY DIAGNOSIS</a:t>
            </a:r>
            <a:br>
              <a:rPr lang="en-IN" sz="2400" dirty="0"/>
            </a:br>
            <a:r>
              <a:rPr lang="en-IN" sz="2400" dirty="0"/>
              <a:t>				BATCH - 17</a:t>
            </a:r>
          </a:p>
        </p:txBody>
      </p:sp>
      <p:sp>
        <p:nvSpPr>
          <p:cNvPr id="3" name="Content Placeholder 2">
            <a:extLst>
              <a:ext uri="{FF2B5EF4-FFF2-40B4-BE49-F238E27FC236}">
                <a16:creationId xmlns:a16="http://schemas.microsoft.com/office/drawing/2014/main" id="{348F1575-DE3C-D9AD-91E4-FEB3B9B741FA}"/>
              </a:ext>
            </a:extLst>
          </p:cNvPr>
          <p:cNvSpPr>
            <a:spLocks noGrp="1"/>
          </p:cNvSpPr>
          <p:nvPr>
            <p:ph idx="1"/>
          </p:nvPr>
        </p:nvSpPr>
        <p:spPr>
          <a:xfrm>
            <a:off x="1141412" y="2476072"/>
            <a:ext cx="9905999" cy="4171307"/>
          </a:xfrm>
        </p:spPr>
        <p:txBody>
          <a:bodyPr>
            <a:normAutofit fontScale="85000" lnSpcReduction="20000"/>
          </a:bodyPr>
          <a:lstStyle/>
          <a:p>
            <a:pPr marL="0" indent="0">
              <a:buNone/>
            </a:pPr>
            <a:r>
              <a:rPr lang="en-IN" dirty="0"/>
              <a:t>	         Department: Computer Science and Engineering (AIML)</a:t>
            </a:r>
          </a:p>
          <a:p>
            <a:pPr marL="0" indent="0">
              <a:buNone/>
            </a:pPr>
            <a:r>
              <a:rPr lang="en-IN" dirty="0"/>
              <a:t>			Under the esteemed guidance of </a:t>
            </a:r>
          </a:p>
          <a:p>
            <a:pPr marL="0" indent="0">
              <a:buNone/>
            </a:pPr>
            <a:r>
              <a:rPr lang="en-IN" dirty="0"/>
              <a:t>			      Dr . K . Narasimha Raju</a:t>
            </a:r>
          </a:p>
          <a:p>
            <a:pPr marL="0" indent="0">
              <a:buNone/>
            </a:pPr>
            <a:r>
              <a:rPr lang="en-IN" dirty="0"/>
              <a:t>			      Associate Professor</a:t>
            </a:r>
          </a:p>
          <a:p>
            <a:pPr marL="0" indent="0">
              <a:buNone/>
            </a:pPr>
            <a:r>
              <a:rPr lang="en-IN" dirty="0"/>
              <a:t> 		          Department of CSE GVPCE(A)</a:t>
            </a:r>
          </a:p>
          <a:p>
            <a:pPr marL="0" indent="0">
              <a:buNone/>
            </a:pPr>
            <a:r>
              <a:rPr lang="en-IN" dirty="0"/>
              <a:t>			           </a:t>
            </a:r>
            <a:r>
              <a:rPr lang="en-IN" sz="1800" dirty="0"/>
              <a:t>Submitted by		</a:t>
            </a:r>
          </a:p>
          <a:p>
            <a:pPr marL="0" indent="0">
              <a:buNone/>
            </a:pPr>
            <a:r>
              <a:rPr lang="en-IN" sz="1800" dirty="0"/>
              <a:t> 		Name: </a:t>
            </a:r>
            <a:r>
              <a:rPr lang="en-IN" sz="1800" dirty="0" err="1"/>
              <a:t>Nittala</a:t>
            </a:r>
            <a:r>
              <a:rPr lang="en-IN" sz="1800" dirty="0"/>
              <a:t> Lalitha    		Roll no: (21131A4227)</a:t>
            </a:r>
          </a:p>
          <a:p>
            <a:pPr marL="0" indent="0">
              <a:buNone/>
            </a:pPr>
            <a:r>
              <a:rPr lang="en-IN" sz="1800" dirty="0"/>
              <a:t>		Name: Irri Dileep Kumar		Roll no: (21131A4255)</a:t>
            </a:r>
          </a:p>
          <a:p>
            <a:pPr marL="0" indent="0">
              <a:buNone/>
            </a:pPr>
            <a:r>
              <a:rPr lang="en-IN" sz="1800" dirty="0"/>
              <a:t>		Name: Tarun </a:t>
            </a:r>
            <a:r>
              <a:rPr lang="en-IN" sz="1800" dirty="0" err="1"/>
              <a:t>Yegireddi</a:t>
            </a:r>
            <a:r>
              <a:rPr lang="en-IN" sz="1800" dirty="0"/>
              <a:t> 		Roll no: (21131A4243)</a:t>
            </a:r>
          </a:p>
          <a:p>
            <a:pPr marL="0" indent="0">
              <a:buNone/>
            </a:pPr>
            <a:r>
              <a:rPr lang="en-IN" sz="1800" dirty="0"/>
              <a:t>		Name: </a:t>
            </a:r>
            <a:r>
              <a:rPr lang="en-IN" sz="1800" dirty="0" err="1"/>
              <a:t>Udai</a:t>
            </a:r>
            <a:r>
              <a:rPr lang="en-IN" sz="1800" dirty="0"/>
              <a:t> </a:t>
            </a:r>
            <a:r>
              <a:rPr lang="en-IN" sz="1800" dirty="0" err="1"/>
              <a:t>Aksheeth</a:t>
            </a:r>
            <a:r>
              <a:rPr lang="en-IN" sz="1800" dirty="0"/>
              <a:t> Palla 		Roll no: (21131A4244) </a:t>
            </a:r>
          </a:p>
        </p:txBody>
      </p:sp>
      <p:pic>
        <p:nvPicPr>
          <p:cNvPr id="5" name="Picture 4">
            <a:extLst>
              <a:ext uri="{FF2B5EF4-FFF2-40B4-BE49-F238E27FC236}">
                <a16:creationId xmlns:a16="http://schemas.microsoft.com/office/drawing/2014/main" id="{0EEC3C49-4DF5-0109-D16F-B504E3398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1273355"/>
          </a:xfrm>
          <a:prstGeom prst="rect">
            <a:avLst/>
          </a:prstGeom>
        </p:spPr>
      </p:pic>
    </p:spTree>
    <p:extLst>
      <p:ext uri="{BB962C8B-B14F-4D97-AF65-F5344CB8AC3E}">
        <p14:creationId xmlns:p14="http://schemas.microsoft.com/office/powerpoint/2010/main" val="3229029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A1E3-E5F2-5C0C-4705-DC4750DC1C88}"/>
              </a:ext>
            </a:extLst>
          </p:cNvPr>
          <p:cNvSpPr>
            <a:spLocks noGrp="1"/>
          </p:cNvSpPr>
          <p:nvPr>
            <p:ph type="title"/>
          </p:nvPr>
        </p:nvSpPr>
        <p:spPr/>
        <p:txBody>
          <a:bodyPr/>
          <a:lstStyle/>
          <a:p>
            <a:r>
              <a:rPr lang="en-US" dirty="0"/>
              <a:t>current Status of the project</a:t>
            </a:r>
            <a:endParaRPr lang="en-IN" dirty="0"/>
          </a:p>
        </p:txBody>
      </p:sp>
      <p:sp>
        <p:nvSpPr>
          <p:cNvPr id="3" name="Content Placeholder 2">
            <a:extLst>
              <a:ext uri="{FF2B5EF4-FFF2-40B4-BE49-F238E27FC236}">
                <a16:creationId xmlns:a16="http://schemas.microsoft.com/office/drawing/2014/main" id="{7AE4CD1F-5FE7-F2E2-83D0-8D3355842F8E}"/>
              </a:ext>
            </a:extLst>
          </p:cNvPr>
          <p:cNvSpPr>
            <a:spLocks noGrp="1"/>
          </p:cNvSpPr>
          <p:nvPr>
            <p:ph idx="1"/>
          </p:nvPr>
        </p:nvSpPr>
        <p:spPr/>
        <p:txBody>
          <a:bodyPr/>
          <a:lstStyle/>
          <a:p>
            <a:r>
              <a:rPr lang="en-US" dirty="0"/>
              <a:t>We have Completed collecting the real time Data from the patients in the  directly which includes the images of the Nails, Tongue, Teeth, Eyes </a:t>
            </a:r>
          </a:p>
          <a:p>
            <a:r>
              <a:rPr lang="en-US" dirty="0"/>
              <a:t>We further need to proceed with the App Design , Web Application Design and training of the Model using the ensemble methods </a:t>
            </a:r>
            <a:endParaRPr lang="en-IN" dirty="0"/>
          </a:p>
        </p:txBody>
      </p:sp>
    </p:spTree>
    <p:extLst>
      <p:ext uri="{BB962C8B-B14F-4D97-AF65-F5344CB8AC3E}">
        <p14:creationId xmlns:p14="http://schemas.microsoft.com/office/powerpoint/2010/main" val="1426545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1A29A-35CB-1BBE-542A-9E21E10C6F70}"/>
              </a:ext>
            </a:extLst>
          </p:cNvPr>
          <p:cNvSpPr>
            <a:spLocks noGrp="1"/>
          </p:cNvSpPr>
          <p:nvPr>
            <p:ph type="title"/>
          </p:nvPr>
        </p:nvSpPr>
        <p:spPr>
          <a:xfrm>
            <a:off x="1143001" y="-139148"/>
            <a:ext cx="9905998" cy="1478570"/>
          </a:xfrm>
        </p:spPr>
        <p:txBody>
          <a:bodyPr/>
          <a:lstStyle/>
          <a:p>
            <a:r>
              <a:rPr lang="en-US" dirty="0"/>
              <a:t>References </a:t>
            </a:r>
            <a:endParaRPr lang="en-IN" dirty="0"/>
          </a:p>
        </p:txBody>
      </p:sp>
      <p:sp>
        <p:nvSpPr>
          <p:cNvPr id="3" name="Content Placeholder 2">
            <a:extLst>
              <a:ext uri="{FF2B5EF4-FFF2-40B4-BE49-F238E27FC236}">
                <a16:creationId xmlns:a16="http://schemas.microsoft.com/office/drawing/2014/main" id="{26BAD1CC-3666-1AD2-07CA-649C8210668F}"/>
              </a:ext>
            </a:extLst>
          </p:cNvPr>
          <p:cNvSpPr>
            <a:spLocks noGrp="1"/>
          </p:cNvSpPr>
          <p:nvPr>
            <p:ph idx="1"/>
          </p:nvPr>
        </p:nvSpPr>
        <p:spPr>
          <a:xfrm>
            <a:off x="1143000" y="1048523"/>
            <a:ext cx="9905999" cy="4157610"/>
          </a:xfrm>
        </p:spPr>
        <p:txBody>
          <a:bodyPr>
            <a:noAutofit/>
          </a:bodyPr>
          <a:lstStyle/>
          <a:p>
            <a:pPr marL="0" indent="0">
              <a:buNone/>
            </a:pPr>
            <a:r>
              <a:rPr lang="en-IN" sz="1800" dirty="0"/>
              <a:t>[1] </a:t>
            </a:r>
            <a:r>
              <a:rPr lang="en-IN" sz="1800" b="0" i="0" strike="noStrike" dirty="0" err="1">
                <a:effectLst/>
                <a:cs typeface="Times New Roman" panose="02020603050405020304" pitchFamily="18" charset="0"/>
              </a:rPr>
              <a:t>Md.Fahim</a:t>
            </a:r>
            <a:r>
              <a:rPr lang="en-IN" sz="1800" b="0" i="0" strike="noStrike" dirty="0">
                <a:effectLst/>
                <a:cs typeface="Times New Roman" panose="02020603050405020304" pitchFamily="18" charset="0"/>
              </a:rPr>
              <a:t> </a:t>
            </a:r>
            <a:r>
              <a:rPr lang="en-IN" sz="1800" b="0" i="0" strike="noStrike" dirty="0" err="1">
                <a:effectLst/>
                <a:cs typeface="Times New Roman" panose="02020603050405020304" pitchFamily="18" charset="0"/>
              </a:rPr>
              <a:t>Ul</a:t>
            </a:r>
            <a:r>
              <a:rPr lang="en-IN" sz="1800" b="0" i="0" strike="noStrike" dirty="0">
                <a:effectLst/>
                <a:cs typeface="Times New Roman" panose="02020603050405020304" pitchFamily="18" charset="0"/>
              </a:rPr>
              <a:t> Islam, Mehedi Hasan, </a:t>
            </a:r>
            <a:r>
              <a:rPr lang="en-IN" sz="1800" b="0" i="0" strike="noStrike" dirty="0" err="1">
                <a:effectLst/>
                <a:cs typeface="Times New Roman" panose="02020603050405020304" pitchFamily="18" charset="0"/>
              </a:rPr>
              <a:t>Md.Tahmid</a:t>
            </a:r>
            <a:r>
              <a:rPr lang="en-IN" sz="1800" b="0" i="0" strike="noStrike" dirty="0">
                <a:effectLst/>
                <a:cs typeface="Times New Roman" panose="02020603050405020304" pitchFamily="18" charset="0"/>
              </a:rPr>
              <a:t> Rahman, Amitabha </a:t>
            </a:r>
            <a:r>
              <a:rPr lang="en-IN" sz="1800" b="0" i="0" strike="noStrike" dirty="0" err="1">
                <a:effectLst/>
                <a:cs typeface="Times New Roman" panose="02020603050405020304" pitchFamily="18" charset="0"/>
              </a:rPr>
              <a:t>Chakrabarty."Vitamin</a:t>
            </a:r>
            <a:r>
              <a:rPr lang="en-IN" sz="1800" b="0" i="0" strike="noStrike" dirty="0">
                <a:effectLst/>
                <a:cs typeface="Times New Roman" panose="02020603050405020304" pitchFamily="18" charset="0"/>
              </a:rPr>
              <a:t> D Deficiency Detection: A Novel Ensemble Approach with Interpretability Insights".In:2024 6th International Conference on Electrical Engineering and Information &amp; Communication Technology (ICEEICT),2024.DOI: 10.1109/ICEEICT62016.2024.10534371.</a:t>
            </a:r>
          </a:p>
          <a:p>
            <a:pPr marL="0" indent="0">
              <a:buNone/>
            </a:pPr>
            <a:r>
              <a:rPr lang="en-IN" sz="1800" dirty="0">
                <a:cs typeface="Times New Roman" panose="02020603050405020304" pitchFamily="18" charset="0"/>
              </a:rPr>
              <a:t>[2] Elavarasi K, </a:t>
            </a:r>
            <a:r>
              <a:rPr lang="en-IN" sz="1800" dirty="0" err="1">
                <a:cs typeface="Times New Roman" panose="02020603050405020304" pitchFamily="18" charset="0"/>
              </a:rPr>
              <a:t>Shanmugapriya</a:t>
            </a:r>
            <a:r>
              <a:rPr lang="en-IN" sz="1800" dirty="0">
                <a:cs typeface="Times New Roman" panose="02020603050405020304" pitchFamily="18" charset="0"/>
              </a:rPr>
              <a:t> </a:t>
            </a:r>
            <a:r>
              <a:rPr lang="en-IN" sz="1800" dirty="0" err="1">
                <a:cs typeface="Times New Roman" panose="02020603050405020304" pitchFamily="18" charset="0"/>
              </a:rPr>
              <a:t>K."Diagnosis</a:t>
            </a:r>
            <a:r>
              <a:rPr lang="en-IN" sz="1800" dirty="0">
                <a:cs typeface="Times New Roman" panose="02020603050405020304" pitchFamily="18" charset="0"/>
              </a:rPr>
              <a:t> of Vitamin Deficiency in Human Beings using DNN Algorithm".In:2023 Second International Conference on Electronics and Renewable Systems (ICEARS),2023.DOI: 10.1109/ICEARS56392.2023.10085334</a:t>
            </a:r>
          </a:p>
          <a:p>
            <a:pPr marL="0" indent="0">
              <a:buNone/>
            </a:pPr>
            <a:r>
              <a:rPr lang="en-IN" sz="1800" dirty="0"/>
              <a:t>[3] </a:t>
            </a:r>
            <a:r>
              <a:rPr lang="en-IN" sz="1800" dirty="0" err="1"/>
              <a:t>Jayroop</a:t>
            </a:r>
            <a:r>
              <a:rPr lang="en-IN" sz="1800" dirty="0"/>
              <a:t> Ramesh, </a:t>
            </a:r>
            <a:r>
              <a:rPr lang="en-IN" sz="1800" dirty="0" err="1"/>
              <a:t>Donthi</a:t>
            </a:r>
            <a:r>
              <a:rPr lang="en-IN" sz="1800" dirty="0"/>
              <a:t> </a:t>
            </a:r>
            <a:r>
              <a:rPr lang="en-IN" sz="1800" dirty="0" err="1"/>
              <a:t>Sankalpa</a:t>
            </a:r>
            <a:r>
              <a:rPr lang="en-IN" sz="1800" dirty="0"/>
              <a:t>, Amar Khamis, </a:t>
            </a:r>
            <a:r>
              <a:rPr lang="en-IN" sz="1800" dirty="0" err="1"/>
              <a:t>Assim</a:t>
            </a:r>
            <a:r>
              <a:rPr lang="en-IN" sz="1800" dirty="0"/>
              <a:t> </a:t>
            </a:r>
            <a:r>
              <a:rPr lang="en-IN" sz="1800" dirty="0" err="1"/>
              <a:t>Sagahyroon</a:t>
            </a:r>
            <a:r>
              <a:rPr lang="en-IN" sz="1800" dirty="0"/>
              <a:t>, Fadi </a:t>
            </a:r>
            <a:r>
              <a:rPr lang="en-IN" sz="1800" dirty="0" err="1"/>
              <a:t>Aloul."Explainable</a:t>
            </a:r>
            <a:r>
              <a:rPr lang="en-IN" sz="1800" dirty="0"/>
              <a:t> Machine Learning for Vitamin A Deficiency Classification in Schoolchildren".In:2022 IEEE-EMBS International Conference on Biomedical and Health Informatics (BHI),2022.DOI: 10.1109/BHI56158.2022.9926924.</a:t>
            </a:r>
          </a:p>
          <a:p>
            <a:pPr marL="0" indent="0">
              <a:buNone/>
            </a:pPr>
            <a:r>
              <a:rPr lang="en-IN" sz="1800" dirty="0"/>
              <a:t>[4] T. Krishna </a:t>
            </a:r>
            <a:r>
              <a:rPr lang="en-IN" sz="1800" dirty="0" err="1"/>
              <a:t>Chaithanya</a:t>
            </a:r>
            <a:r>
              <a:rPr lang="en-IN" sz="1800" dirty="0"/>
              <a:t>, </a:t>
            </a:r>
            <a:r>
              <a:rPr lang="en-IN" sz="1800" dirty="0" err="1"/>
              <a:t>Jiniya</a:t>
            </a:r>
            <a:r>
              <a:rPr lang="en-IN" sz="1800" dirty="0"/>
              <a:t> Gupta, M.S. </a:t>
            </a:r>
            <a:r>
              <a:rPr lang="en-IN" sz="1800" dirty="0" err="1"/>
              <a:t>Roobini</a:t>
            </a:r>
            <a:r>
              <a:rPr lang="en-IN" sz="1800" dirty="0"/>
              <a:t>."Vitamin Deficiency Detection Using Neural Networks".In:2024 International Conference on Wireless Communications Signal Processing and Networking (</a:t>
            </a:r>
            <a:r>
              <a:rPr lang="en-IN" sz="1800" dirty="0" err="1"/>
              <a:t>WiSPNET</a:t>
            </a:r>
            <a:r>
              <a:rPr lang="en-IN" sz="1800" dirty="0"/>
              <a:t>), 2024.DOI: 10.1109/WiSPNET61464.2024.10533044.</a:t>
            </a:r>
          </a:p>
        </p:txBody>
      </p:sp>
    </p:spTree>
    <p:extLst>
      <p:ext uri="{BB962C8B-B14F-4D97-AF65-F5344CB8AC3E}">
        <p14:creationId xmlns:p14="http://schemas.microsoft.com/office/powerpoint/2010/main" val="1526240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7BF25-E055-8113-77B1-5EBAFA3EB6C2}"/>
              </a:ext>
            </a:extLst>
          </p:cNvPr>
          <p:cNvSpPr>
            <a:spLocks noGrp="1"/>
          </p:cNvSpPr>
          <p:nvPr>
            <p:ph type="title"/>
          </p:nvPr>
        </p:nvSpPr>
        <p:spPr/>
        <p:txBody>
          <a:bodyPr/>
          <a:lstStyle/>
          <a:p>
            <a:r>
              <a:rPr lang="en-US" dirty="0"/>
              <a:t>Table of contents</a:t>
            </a:r>
            <a:endParaRPr lang="en-IN" dirty="0"/>
          </a:p>
        </p:txBody>
      </p:sp>
      <p:sp>
        <p:nvSpPr>
          <p:cNvPr id="3" name="Content Placeholder 2">
            <a:extLst>
              <a:ext uri="{FF2B5EF4-FFF2-40B4-BE49-F238E27FC236}">
                <a16:creationId xmlns:a16="http://schemas.microsoft.com/office/drawing/2014/main" id="{96D7011A-2C1E-DE3E-CEFB-0F59865DEE87}"/>
              </a:ext>
            </a:extLst>
          </p:cNvPr>
          <p:cNvSpPr>
            <a:spLocks noGrp="1"/>
          </p:cNvSpPr>
          <p:nvPr>
            <p:ph idx="1"/>
          </p:nvPr>
        </p:nvSpPr>
        <p:spPr>
          <a:xfrm>
            <a:off x="976046" y="1705510"/>
            <a:ext cx="10071366" cy="4756935"/>
          </a:xfrm>
        </p:spPr>
        <p:txBody>
          <a:bodyPr>
            <a:normAutofit lnSpcReduction="10000"/>
          </a:bodyPr>
          <a:lstStyle/>
          <a:p>
            <a:r>
              <a:rPr lang="en-US" dirty="0"/>
              <a:t>Abstract </a:t>
            </a:r>
          </a:p>
          <a:p>
            <a:r>
              <a:rPr lang="en-US" dirty="0"/>
              <a:t>Existing Systems (Literature Survey)</a:t>
            </a:r>
          </a:p>
          <a:p>
            <a:r>
              <a:rPr lang="en-US" dirty="0"/>
              <a:t>Drawbacks of Existing Systems</a:t>
            </a:r>
          </a:p>
          <a:p>
            <a:r>
              <a:rPr lang="en-US" dirty="0"/>
              <a:t>Proposed System </a:t>
            </a:r>
          </a:p>
          <a:p>
            <a:r>
              <a:rPr lang="en-US" dirty="0"/>
              <a:t>System Architecture and Flow</a:t>
            </a:r>
          </a:p>
          <a:p>
            <a:r>
              <a:rPr lang="en-US" dirty="0"/>
              <a:t>Core Algorithms</a:t>
            </a:r>
          </a:p>
          <a:p>
            <a:r>
              <a:rPr lang="en-US" dirty="0"/>
              <a:t>Hardware and Software Requirements </a:t>
            </a:r>
          </a:p>
          <a:p>
            <a:r>
              <a:rPr lang="en-US" dirty="0"/>
              <a:t>Current Status of the Project </a:t>
            </a:r>
          </a:p>
          <a:p>
            <a:r>
              <a:rPr lang="en-US" dirty="0"/>
              <a:t>References</a:t>
            </a:r>
          </a:p>
        </p:txBody>
      </p:sp>
    </p:spTree>
    <p:extLst>
      <p:ext uri="{BB962C8B-B14F-4D97-AF65-F5344CB8AC3E}">
        <p14:creationId xmlns:p14="http://schemas.microsoft.com/office/powerpoint/2010/main" val="2689435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15DCC-8D8B-537B-B978-6F6795F73322}"/>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1BD2C8AC-E770-2B9F-6EC6-80359C18EC09}"/>
              </a:ext>
            </a:extLst>
          </p:cNvPr>
          <p:cNvSpPr>
            <a:spLocks noGrp="1"/>
          </p:cNvSpPr>
          <p:nvPr>
            <p:ph idx="1"/>
          </p:nvPr>
        </p:nvSpPr>
        <p:spPr/>
        <p:txBody>
          <a:bodyPr>
            <a:normAutofit lnSpcReduction="10000"/>
          </a:bodyPr>
          <a:lstStyle/>
          <a:p>
            <a:r>
              <a:rPr lang="en-US" dirty="0"/>
              <a:t>Vitamin deficiency creates significant health risks worldwide. Early detection is crucial to prevent irreversible damage. There is a critical need for accessible, cost-effective methods for diagnosing vitamin deficiencies. Modern technologies, particularly image processing and artificial intelligence, offer promising avenues for vitamin deficiency detection. Deep learning models can analyze images, but existing works suffer from providing real-time analysis and easy access solutions. In this project, hybrid deep learning model-based application to address the issue of vitamin Deficiency </a:t>
            </a:r>
            <a:endParaRPr lang="en-IN" dirty="0"/>
          </a:p>
        </p:txBody>
      </p:sp>
    </p:spTree>
    <p:extLst>
      <p:ext uri="{BB962C8B-B14F-4D97-AF65-F5344CB8AC3E}">
        <p14:creationId xmlns:p14="http://schemas.microsoft.com/office/powerpoint/2010/main" val="398667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1E80D-D8B3-E953-88A8-CE1B15C824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2ADD75-BF53-B8B3-6FF2-58B12C48FB57}"/>
              </a:ext>
            </a:extLst>
          </p:cNvPr>
          <p:cNvSpPr>
            <a:spLocks noGrp="1"/>
          </p:cNvSpPr>
          <p:nvPr>
            <p:ph type="title"/>
          </p:nvPr>
        </p:nvSpPr>
        <p:spPr>
          <a:xfrm>
            <a:off x="248478" y="0"/>
            <a:ext cx="8229600" cy="715962"/>
          </a:xfrm>
        </p:spPr>
        <p:txBody>
          <a:bodyPr>
            <a:normAutofit/>
          </a:bodyPr>
          <a:lstStyle/>
          <a:p>
            <a:r>
              <a:rPr lang="en-IN" sz="2400" b="1" dirty="0">
                <a:latin typeface="Times New Roman" panose="02020603050405020304" pitchFamily="18" charset="0"/>
                <a:cs typeface="Times New Roman" panose="02020603050405020304" pitchFamily="18" charset="0"/>
              </a:rPr>
              <a:t>LITERATURE SURVEY</a:t>
            </a:r>
            <a:endParaRPr lang="en-IN" sz="2400" b="1" dirty="0"/>
          </a:p>
        </p:txBody>
      </p:sp>
      <p:graphicFrame>
        <p:nvGraphicFramePr>
          <p:cNvPr id="6" name="Table 6">
            <a:extLst>
              <a:ext uri="{FF2B5EF4-FFF2-40B4-BE49-F238E27FC236}">
                <a16:creationId xmlns:a16="http://schemas.microsoft.com/office/drawing/2014/main" id="{FB85E953-5104-B3D2-C62A-C15596B49924}"/>
              </a:ext>
            </a:extLst>
          </p:cNvPr>
          <p:cNvGraphicFramePr>
            <a:graphicFrameLocks noGrp="1"/>
          </p:cNvGraphicFramePr>
          <p:nvPr>
            <p:ph idx="1"/>
            <p:extLst>
              <p:ext uri="{D42A27DB-BD31-4B8C-83A1-F6EECF244321}">
                <p14:modId xmlns:p14="http://schemas.microsoft.com/office/powerpoint/2010/main" val="1872727365"/>
              </p:ext>
            </p:extLst>
          </p:nvPr>
        </p:nvGraphicFramePr>
        <p:xfrm>
          <a:off x="248478" y="596348"/>
          <a:ext cx="11668539" cy="6023113"/>
        </p:xfrm>
        <a:graphic>
          <a:graphicData uri="http://schemas.openxmlformats.org/drawingml/2006/table">
            <a:tbl>
              <a:tblPr firstRow="1" bandRow="1">
                <a:tableStyleId>{7DF18680-E054-41AD-8BC1-D1AEF772440D}</a:tableStyleId>
              </a:tblPr>
              <a:tblGrid>
                <a:gridCol w="2472148">
                  <a:extLst>
                    <a:ext uri="{9D8B030D-6E8A-4147-A177-3AD203B41FA5}">
                      <a16:colId xmlns:a16="http://schemas.microsoft.com/office/drawing/2014/main" val="2899295371"/>
                    </a:ext>
                  </a:extLst>
                </a:gridCol>
                <a:gridCol w="1878833">
                  <a:extLst>
                    <a:ext uri="{9D8B030D-6E8A-4147-A177-3AD203B41FA5}">
                      <a16:colId xmlns:a16="http://schemas.microsoft.com/office/drawing/2014/main" val="518176929"/>
                    </a:ext>
                  </a:extLst>
                </a:gridCol>
                <a:gridCol w="1903776">
                  <a:extLst>
                    <a:ext uri="{9D8B030D-6E8A-4147-A177-3AD203B41FA5}">
                      <a16:colId xmlns:a16="http://schemas.microsoft.com/office/drawing/2014/main" val="1814210815"/>
                    </a:ext>
                  </a:extLst>
                </a:gridCol>
                <a:gridCol w="1892196">
                  <a:extLst>
                    <a:ext uri="{9D8B030D-6E8A-4147-A177-3AD203B41FA5}">
                      <a16:colId xmlns:a16="http://schemas.microsoft.com/office/drawing/2014/main" val="2389684237"/>
                    </a:ext>
                  </a:extLst>
                </a:gridCol>
                <a:gridCol w="1871691">
                  <a:extLst>
                    <a:ext uri="{9D8B030D-6E8A-4147-A177-3AD203B41FA5}">
                      <a16:colId xmlns:a16="http://schemas.microsoft.com/office/drawing/2014/main" val="2122945015"/>
                    </a:ext>
                  </a:extLst>
                </a:gridCol>
                <a:gridCol w="1649895">
                  <a:extLst>
                    <a:ext uri="{9D8B030D-6E8A-4147-A177-3AD203B41FA5}">
                      <a16:colId xmlns:a16="http://schemas.microsoft.com/office/drawing/2014/main" val="89396983"/>
                    </a:ext>
                  </a:extLst>
                </a:gridCol>
              </a:tblGrid>
              <a:tr h="431885">
                <a:tc>
                  <a:txBody>
                    <a:bodyPr/>
                    <a:lstStyle/>
                    <a:p>
                      <a:r>
                        <a:rPr lang="en-IN" sz="1400" dirty="0"/>
                        <a:t>Title 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t>Author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t>Publisher &amp; Year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t>Methodology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t>Dataset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t>Result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96305"/>
                  </a:ext>
                </a:extLst>
              </a:tr>
              <a:tr h="2677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[1] Vitamin D Deficiency Detection: A Novel Ensemble Approach with Interpretability Insights</a:t>
                      </a:r>
                      <a:endParaRPr lang="en-IN" sz="1400" dirty="0"/>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err="1"/>
                        <a:t>Md.Fahim</a:t>
                      </a:r>
                      <a:r>
                        <a:rPr lang="en-IN" sz="1400" dirty="0"/>
                        <a:t> </a:t>
                      </a:r>
                      <a:r>
                        <a:rPr lang="en-IN" sz="1400" dirty="0" err="1"/>
                        <a:t>Ul</a:t>
                      </a:r>
                      <a:r>
                        <a:rPr lang="en-IN" sz="1400" dirty="0"/>
                        <a:t> Islam, Mehedi Hasan, </a:t>
                      </a:r>
                      <a:r>
                        <a:rPr lang="en-IN" sz="1400" dirty="0" err="1"/>
                        <a:t>Md.Tahmid</a:t>
                      </a:r>
                      <a:r>
                        <a:rPr lang="en-IN" sz="1400" dirty="0"/>
                        <a:t> Rahman, Amitabha Chakrabarty</a:t>
                      </a:r>
                    </a:p>
                    <a:p>
                      <a:endParaRPr lang="en-IN" sz="1400" dirty="0"/>
                    </a:p>
                  </a:txBody>
                  <a:tcPr/>
                </a:tc>
                <a:tc>
                  <a:txBody>
                    <a:bodyPr/>
                    <a:lstStyle/>
                    <a:p>
                      <a:r>
                        <a:rPr lang="en-US" sz="1400" dirty="0"/>
                        <a:t>IEEE &amp; 2024</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This study introduces an automated system using advanced neural networks (</a:t>
                      </a:r>
                      <a:r>
                        <a:rPr lang="en-US" sz="1400" dirty="0" err="1"/>
                        <a:t>MobileNet</a:t>
                      </a:r>
                      <a:r>
                        <a:rPr lang="en-US" sz="1400" dirty="0"/>
                        <a:t>, CNN, </a:t>
                      </a:r>
                      <a:r>
                        <a:rPr lang="en-US" sz="1400" dirty="0" err="1"/>
                        <a:t>NasNet</a:t>
                      </a:r>
                      <a:r>
                        <a:rPr lang="en-US" sz="1400" dirty="0"/>
                        <a:t>-mobile) to detect vitamin deficiencies from images of eyes, lips, tongue, and nails. </a:t>
                      </a:r>
                      <a:endParaRPr lang="en-IN" sz="1400" dirty="0"/>
                    </a:p>
                  </a:txBody>
                  <a:tcPr/>
                </a:tc>
                <a:tc>
                  <a:txBody>
                    <a:bodyPr/>
                    <a:lstStyle/>
                    <a:p>
                      <a:r>
                        <a:rPr lang="en-US" sz="1400" dirty="0"/>
                        <a:t>collected dataset has the approval of the Institute Ethical Committee of Bharathidasan Govt. College for Women in Puducherry, India, used 3044 college students aged 18-21 years as primary data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t>Decision Tree achieved </a:t>
                      </a:r>
                    </a:p>
                    <a:p>
                      <a:r>
                        <a:rPr lang="en-US" sz="1400" dirty="0"/>
                        <a:t>Accuracy – 92.6%</a:t>
                      </a:r>
                    </a:p>
                    <a:p>
                      <a:r>
                        <a:rPr lang="en-US" sz="1400" dirty="0"/>
                        <a:t>Precision – 0.92</a:t>
                      </a:r>
                    </a:p>
                    <a:p>
                      <a:r>
                        <a:rPr lang="en-US" sz="1400" dirty="0"/>
                        <a:t>Recall – 0.83</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44346647"/>
                  </a:ext>
                </a:extLst>
              </a:tr>
              <a:tr h="29133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[2] Diagnosis of Vitamin Deficiency in Human Beings using DNN Algorithm </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Elavarasi K, </a:t>
                      </a:r>
                      <a:r>
                        <a:rPr lang="en-IN" sz="1400" dirty="0" err="1"/>
                        <a:t>Shanmugapriya</a:t>
                      </a:r>
                      <a:r>
                        <a:rPr lang="en-IN" sz="1400" dirty="0"/>
                        <a:t> K</a:t>
                      </a:r>
                    </a:p>
                  </a:txBody>
                  <a:tcPr/>
                </a:tc>
                <a:tc>
                  <a:txBody>
                    <a:bodyPr/>
                    <a:lstStyle/>
                    <a:p>
                      <a:r>
                        <a:rPr lang="en-US" sz="1400" dirty="0"/>
                        <a:t>IEEE &amp;  2023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t>This paper develops an RCNN-based system to diagnose vitamin deficiencies using skin microscopy images, leveraging Blur Trace techniques and median filtering for feature extraction and preprocessing</a:t>
                      </a:r>
                      <a:endParaRPr lang="en-IN" sz="1400" dirty="0"/>
                    </a:p>
                  </a:txBody>
                  <a:tcPr/>
                </a:tc>
                <a:tc>
                  <a:txBody>
                    <a:bodyPr/>
                    <a:lstStyle/>
                    <a:p>
                      <a:r>
                        <a:rPr lang="en-US" sz="1400" dirty="0"/>
                        <a:t>PH2 database is a commonly used benchmark for skin lesion classification, it may not reflect the diversity of lesions seen in real-world scenarios. For example, the database only includes 200 images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t>Accuracy – 98%</a:t>
                      </a:r>
                    </a:p>
                    <a:p>
                      <a:r>
                        <a:rPr lang="en-US" sz="1400" dirty="0"/>
                        <a:t>Sensitivity – 97%</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45362063"/>
                  </a:ext>
                </a:extLst>
              </a:tr>
            </a:tbl>
          </a:graphicData>
        </a:graphic>
      </p:graphicFrame>
      <p:sp>
        <p:nvSpPr>
          <p:cNvPr id="3" name="Slide Number Placeholder 4">
            <a:extLst>
              <a:ext uri="{FF2B5EF4-FFF2-40B4-BE49-F238E27FC236}">
                <a16:creationId xmlns:a16="http://schemas.microsoft.com/office/drawing/2014/main" id="{5E5515F1-5E78-62E2-BBE1-C2F5EB739F84}"/>
              </a:ext>
            </a:extLst>
          </p:cNvPr>
          <p:cNvSpPr>
            <a:spLocks noGrp="1"/>
          </p:cNvSpPr>
          <p:nvPr>
            <p:ph type="sldNum" sz="quarter" idx="12"/>
          </p:nvPr>
        </p:nvSpPr>
        <p:spPr>
          <a:xfrm>
            <a:off x="8077200" y="6356351"/>
            <a:ext cx="2133600" cy="365125"/>
          </a:xfrm>
        </p:spPr>
        <p:txBody>
          <a:bodyPr/>
          <a:lstStyle/>
          <a:p>
            <a:fld id="{C2620536-38C1-48DC-BA72-A97762865C21}" type="slidenum">
              <a:rPr lang="en-US" smtClean="0"/>
              <a:pPr/>
              <a:t>4</a:t>
            </a:fld>
            <a:endParaRPr lang="en-US" dirty="0"/>
          </a:p>
        </p:txBody>
      </p:sp>
      <p:sp>
        <p:nvSpPr>
          <p:cNvPr id="4" name="Google Shape;94;p1">
            <a:extLst>
              <a:ext uri="{FF2B5EF4-FFF2-40B4-BE49-F238E27FC236}">
                <a16:creationId xmlns:a16="http://schemas.microsoft.com/office/drawing/2014/main" id="{CBBF1BCD-DEFD-3582-6F13-20BA0718F9C0}"/>
              </a:ext>
            </a:extLst>
          </p:cNvPr>
          <p:cNvSpPr/>
          <p:nvPr/>
        </p:nvSpPr>
        <p:spPr>
          <a:xfrm>
            <a:off x="9768408" y="6279125"/>
            <a:ext cx="457200" cy="457200"/>
          </a:xfrm>
          <a:prstGeom prst="ellipse">
            <a:avLst/>
          </a:prstGeom>
          <a:solidFill>
            <a:srgbClr val="D34817"/>
          </a:solidFill>
          <a:ln>
            <a:noFill/>
          </a:ln>
        </p:spPr>
        <p:txBody>
          <a:bodyPr spcFirstLastPara="1" wrap="square" lIns="0" tIns="0" rIns="0" bIns="0" anchor="ctr" anchorCtr="1">
            <a:noAutofit/>
          </a:bodyPr>
          <a:lstStyle/>
          <a:p>
            <a:pPr algn="ctr">
              <a:buClr>
                <a:srgbClr val="FFFFFF"/>
              </a:buClr>
              <a:buSzPts val="1400"/>
            </a:pPr>
            <a:fld id="{00000000-1234-1234-1234-123412341234}" type="slidenum">
              <a:rPr lang="en-US" sz="1400">
                <a:solidFill>
                  <a:srgbClr val="FFFFFF"/>
                </a:solidFill>
                <a:latin typeface="Libre Franklin"/>
                <a:ea typeface="Libre Franklin"/>
                <a:cs typeface="Libre Franklin"/>
                <a:sym typeface="Libre Franklin"/>
              </a:rPr>
              <a:pPr algn="ctr">
                <a:buClr>
                  <a:srgbClr val="FFFFFF"/>
                </a:buClr>
                <a:buSzPts val="1400"/>
              </a:pPr>
              <a:t>4</a:t>
            </a:fld>
            <a:endParaRPr sz="1400" dirty="0">
              <a:solidFill>
                <a:srgbClr val="FFFFFF"/>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2796274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BA06E-B060-7E5E-DD6E-5E5A34195D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05082A-1E54-C509-459A-78567ABCF588}"/>
              </a:ext>
            </a:extLst>
          </p:cNvPr>
          <p:cNvSpPr>
            <a:spLocks noGrp="1"/>
          </p:cNvSpPr>
          <p:nvPr>
            <p:ph type="title"/>
          </p:nvPr>
        </p:nvSpPr>
        <p:spPr>
          <a:xfrm>
            <a:off x="248478" y="0"/>
            <a:ext cx="8229600" cy="715962"/>
          </a:xfrm>
        </p:spPr>
        <p:txBody>
          <a:bodyPr>
            <a:normAutofit/>
          </a:bodyPr>
          <a:lstStyle/>
          <a:p>
            <a:r>
              <a:rPr lang="en-IN" sz="2400" b="1" dirty="0">
                <a:latin typeface="Times New Roman" panose="02020603050405020304" pitchFamily="18" charset="0"/>
                <a:cs typeface="Times New Roman" panose="02020603050405020304" pitchFamily="18" charset="0"/>
              </a:rPr>
              <a:t>LITERATURE SURVEY</a:t>
            </a:r>
            <a:endParaRPr lang="en-IN" sz="2400" b="1" dirty="0"/>
          </a:p>
        </p:txBody>
      </p:sp>
      <p:graphicFrame>
        <p:nvGraphicFramePr>
          <p:cNvPr id="6" name="Table 6">
            <a:extLst>
              <a:ext uri="{FF2B5EF4-FFF2-40B4-BE49-F238E27FC236}">
                <a16:creationId xmlns:a16="http://schemas.microsoft.com/office/drawing/2014/main" id="{B85E395A-CC65-8C9E-72B4-FAC3C28F7087}"/>
              </a:ext>
            </a:extLst>
          </p:cNvPr>
          <p:cNvGraphicFramePr>
            <a:graphicFrameLocks noGrp="1"/>
          </p:cNvGraphicFramePr>
          <p:nvPr>
            <p:ph idx="1"/>
            <p:extLst>
              <p:ext uri="{D42A27DB-BD31-4B8C-83A1-F6EECF244321}">
                <p14:modId xmlns:p14="http://schemas.microsoft.com/office/powerpoint/2010/main" val="2415093584"/>
              </p:ext>
            </p:extLst>
          </p:nvPr>
        </p:nvGraphicFramePr>
        <p:xfrm>
          <a:off x="248478" y="596348"/>
          <a:ext cx="11668539" cy="6188269"/>
        </p:xfrm>
        <a:graphic>
          <a:graphicData uri="http://schemas.openxmlformats.org/drawingml/2006/table">
            <a:tbl>
              <a:tblPr firstRow="1" bandRow="1">
                <a:tableStyleId>{7DF18680-E054-41AD-8BC1-D1AEF772440D}</a:tableStyleId>
              </a:tblPr>
              <a:tblGrid>
                <a:gridCol w="2472148">
                  <a:extLst>
                    <a:ext uri="{9D8B030D-6E8A-4147-A177-3AD203B41FA5}">
                      <a16:colId xmlns:a16="http://schemas.microsoft.com/office/drawing/2014/main" val="2899295371"/>
                    </a:ext>
                  </a:extLst>
                </a:gridCol>
                <a:gridCol w="1878833">
                  <a:extLst>
                    <a:ext uri="{9D8B030D-6E8A-4147-A177-3AD203B41FA5}">
                      <a16:colId xmlns:a16="http://schemas.microsoft.com/office/drawing/2014/main" val="518176929"/>
                    </a:ext>
                  </a:extLst>
                </a:gridCol>
                <a:gridCol w="1903776">
                  <a:extLst>
                    <a:ext uri="{9D8B030D-6E8A-4147-A177-3AD203B41FA5}">
                      <a16:colId xmlns:a16="http://schemas.microsoft.com/office/drawing/2014/main" val="1814210815"/>
                    </a:ext>
                  </a:extLst>
                </a:gridCol>
                <a:gridCol w="1892196">
                  <a:extLst>
                    <a:ext uri="{9D8B030D-6E8A-4147-A177-3AD203B41FA5}">
                      <a16:colId xmlns:a16="http://schemas.microsoft.com/office/drawing/2014/main" val="2389684237"/>
                    </a:ext>
                  </a:extLst>
                </a:gridCol>
                <a:gridCol w="2040656">
                  <a:extLst>
                    <a:ext uri="{9D8B030D-6E8A-4147-A177-3AD203B41FA5}">
                      <a16:colId xmlns:a16="http://schemas.microsoft.com/office/drawing/2014/main" val="2122945015"/>
                    </a:ext>
                  </a:extLst>
                </a:gridCol>
                <a:gridCol w="1480930">
                  <a:extLst>
                    <a:ext uri="{9D8B030D-6E8A-4147-A177-3AD203B41FA5}">
                      <a16:colId xmlns:a16="http://schemas.microsoft.com/office/drawing/2014/main" val="89396983"/>
                    </a:ext>
                  </a:extLst>
                </a:gridCol>
              </a:tblGrid>
              <a:tr h="431885">
                <a:tc>
                  <a:txBody>
                    <a:bodyPr/>
                    <a:lstStyle/>
                    <a:p>
                      <a:r>
                        <a:rPr lang="en-IN" sz="1400" dirty="0"/>
                        <a:t>Title Name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t>Author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t>Publisher &amp; Year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t>Methodology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t>Dataset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t>Result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96305"/>
                  </a:ext>
                </a:extLst>
              </a:tr>
              <a:tr h="2677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[3 ] Explainable Machine Learning for Vitamin A Deficiency Classification in School children</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err="1"/>
                        <a:t>Jayroop</a:t>
                      </a:r>
                      <a:r>
                        <a:rPr lang="en-IN" sz="1400" dirty="0"/>
                        <a:t> Ramesh, </a:t>
                      </a:r>
                      <a:r>
                        <a:rPr lang="en-IN" sz="1400" dirty="0" err="1"/>
                        <a:t>Donthi</a:t>
                      </a:r>
                      <a:r>
                        <a:rPr lang="en-IN" sz="1400" dirty="0"/>
                        <a:t> </a:t>
                      </a:r>
                      <a:r>
                        <a:rPr lang="en-IN" sz="1400" dirty="0" err="1"/>
                        <a:t>Sankalpa</a:t>
                      </a:r>
                      <a:r>
                        <a:rPr lang="en-IN" sz="1400" dirty="0"/>
                        <a:t>, Amar Khamis, </a:t>
                      </a:r>
                      <a:r>
                        <a:rPr lang="en-IN" sz="1400" dirty="0" err="1"/>
                        <a:t>Assim</a:t>
                      </a:r>
                      <a:r>
                        <a:rPr lang="en-IN" sz="1400" dirty="0"/>
                        <a:t> </a:t>
                      </a:r>
                      <a:r>
                        <a:rPr lang="en-IN" sz="1400" dirty="0" err="1"/>
                        <a:t>Sagahyroon</a:t>
                      </a:r>
                      <a:r>
                        <a:rPr lang="en-IN" sz="1400" dirty="0"/>
                        <a:t>, Fadi Aloul</a:t>
                      </a:r>
                    </a:p>
                  </a:txBody>
                  <a:tcPr/>
                </a:tc>
                <a:tc>
                  <a:txBody>
                    <a:bodyPr/>
                    <a:lstStyle/>
                    <a:p>
                      <a:r>
                        <a:rPr lang="en-US" sz="1400" dirty="0"/>
                        <a:t>IEEE &amp; 2022</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This paper uses machine learning for classifying Vitamin A deficiency in school children using sparse ocular health data, bypassing the need for blood tests using Support Vector Classifier (SVC)</a:t>
                      </a:r>
                      <a:endParaRPr lang="en-IN" sz="1400" dirty="0"/>
                    </a:p>
                  </a:txBody>
                  <a:tcPr/>
                </a:tc>
                <a:tc>
                  <a:txBody>
                    <a:bodyPr/>
                    <a:lstStyle/>
                    <a:p>
                      <a:r>
                        <a:rPr lang="en-US" sz="1400" dirty="0"/>
                        <a:t>This data was collected from the town of </a:t>
                      </a:r>
                      <a:r>
                        <a:rPr lang="en-US" sz="1400" dirty="0" err="1"/>
                        <a:t>Maradi</a:t>
                      </a:r>
                      <a:r>
                        <a:rPr lang="en-US" sz="1400" dirty="0"/>
                        <a:t> in Niger, Africa from school children aged 6-15, studying in grades 1 to 9 during government mandated annual eye checkups. Initially there are 125 variables, across 86,216 records.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t>SVC achieved</a:t>
                      </a:r>
                    </a:p>
                    <a:p>
                      <a:r>
                        <a:rPr lang="en-US" sz="1400" dirty="0"/>
                        <a:t> Accuracy -  75.7%</a:t>
                      </a:r>
                    </a:p>
                    <a:p>
                      <a:r>
                        <a:rPr lang="en-US" sz="1400" dirty="0"/>
                        <a:t> F-1 score  -  0.407</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44346647"/>
                  </a:ext>
                </a:extLst>
              </a:tr>
              <a:tr h="29133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[4] Vitamin Deficiency detection using neural networks </a:t>
                      </a:r>
                      <a:endParaRPr lang="en-IN" sz="1400" dirty="0"/>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err="1"/>
                        <a:t>T.Krishna</a:t>
                      </a:r>
                      <a:r>
                        <a:rPr lang="en-IN" sz="1400" dirty="0"/>
                        <a:t> </a:t>
                      </a:r>
                      <a:r>
                        <a:rPr lang="en-IN" sz="1400" dirty="0" err="1"/>
                        <a:t>Chaithanya</a:t>
                      </a:r>
                      <a:r>
                        <a:rPr lang="en-IN" sz="1400" dirty="0"/>
                        <a:t>, </a:t>
                      </a:r>
                      <a:r>
                        <a:rPr lang="en-IN" sz="1400" dirty="0" err="1"/>
                        <a:t>Jiniya</a:t>
                      </a:r>
                      <a:r>
                        <a:rPr lang="en-IN" sz="1400" dirty="0"/>
                        <a:t> Gupta, </a:t>
                      </a:r>
                      <a:r>
                        <a:rPr lang="en-IN" sz="1400" dirty="0" err="1"/>
                        <a:t>M.S.Roobini</a:t>
                      </a:r>
                      <a:endParaRPr lang="en-IN" sz="1400" dirty="0"/>
                    </a:p>
                    <a:p>
                      <a:endParaRPr lang="en-IN" sz="1400" dirty="0"/>
                    </a:p>
                    <a:p>
                      <a:endPar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US" sz="1400" dirty="0"/>
                        <a:t>IEEE &amp; 2020</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This study introduces an automated system using advanced neural networks (</a:t>
                      </a:r>
                      <a:r>
                        <a:rPr lang="en-US" sz="1400" dirty="0" err="1"/>
                        <a:t>MobileNet</a:t>
                      </a:r>
                      <a:r>
                        <a:rPr lang="en-US" sz="1400" dirty="0"/>
                        <a:t>, CNN, </a:t>
                      </a:r>
                      <a:r>
                        <a:rPr lang="en-US" sz="1400" dirty="0" err="1"/>
                        <a:t>NasNet</a:t>
                      </a:r>
                      <a:r>
                        <a:rPr lang="en-US" sz="1400" dirty="0"/>
                        <a:t>-mobile) to detect vitamin deficiencies from images of eyes, lips, tongue, and nails. </a:t>
                      </a:r>
                      <a:endParaRPr lang="en-IN" sz="1400" dirty="0"/>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t>The dataset encompasses a diverse set of 2,000 images designated for training and 400 images earmarked for testing purposes. These images span a wide spectrum of visual characteristics, encompassing distinctive features such as bluish nails, eyes affected by glaucoma, and intricate depictions of the lip and tongue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t>Training Accuracy</a:t>
                      </a:r>
                    </a:p>
                    <a:p>
                      <a:r>
                        <a:rPr lang="en-US" sz="1400" dirty="0"/>
                        <a:t>CNN – 90%</a:t>
                      </a:r>
                    </a:p>
                    <a:p>
                      <a:endParaRPr lang="en-US" sz="1400" dirty="0"/>
                    </a:p>
                    <a:p>
                      <a:r>
                        <a:rPr lang="en-US" sz="1400" dirty="0"/>
                        <a:t>Training Accuracy</a:t>
                      </a:r>
                    </a:p>
                    <a:p>
                      <a:r>
                        <a:rPr lang="en-US" sz="1400" dirty="0" err="1"/>
                        <a:t>MobileNet</a:t>
                      </a:r>
                      <a:r>
                        <a:rPr lang="en-US" sz="1400" dirty="0"/>
                        <a:t> – 92%</a:t>
                      </a:r>
                    </a:p>
                    <a:p>
                      <a:endParaRPr lang="en-US" sz="1400" dirty="0"/>
                    </a:p>
                    <a:p>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45362063"/>
                  </a:ext>
                </a:extLst>
              </a:tr>
            </a:tbl>
          </a:graphicData>
        </a:graphic>
      </p:graphicFrame>
      <p:sp>
        <p:nvSpPr>
          <p:cNvPr id="3" name="Slide Number Placeholder 4">
            <a:extLst>
              <a:ext uri="{FF2B5EF4-FFF2-40B4-BE49-F238E27FC236}">
                <a16:creationId xmlns:a16="http://schemas.microsoft.com/office/drawing/2014/main" id="{5485353F-3BFD-1BC0-E79D-1AA8C5F8763C}"/>
              </a:ext>
            </a:extLst>
          </p:cNvPr>
          <p:cNvSpPr>
            <a:spLocks noGrp="1"/>
          </p:cNvSpPr>
          <p:nvPr>
            <p:ph type="sldNum" sz="quarter" idx="12"/>
          </p:nvPr>
        </p:nvSpPr>
        <p:spPr>
          <a:xfrm>
            <a:off x="8077200" y="6356351"/>
            <a:ext cx="2133600" cy="365125"/>
          </a:xfrm>
        </p:spPr>
        <p:txBody>
          <a:bodyPr/>
          <a:lstStyle/>
          <a:p>
            <a:fld id="{C2620536-38C1-48DC-BA72-A97762865C21}" type="slidenum">
              <a:rPr lang="en-US" smtClean="0"/>
              <a:pPr/>
              <a:t>5</a:t>
            </a:fld>
            <a:endParaRPr lang="en-US" dirty="0"/>
          </a:p>
        </p:txBody>
      </p:sp>
      <p:sp>
        <p:nvSpPr>
          <p:cNvPr id="4" name="Google Shape;94;p1">
            <a:extLst>
              <a:ext uri="{FF2B5EF4-FFF2-40B4-BE49-F238E27FC236}">
                <a16:creationId xmlns:a16="http://schemas.microsoft.com/office/drawing/2014/main" id="{B92AD933-0CE3-028B-53AC-671FF7C84C6F}"/>
              </a:ext>
            </a:extLst>
          </p:cNvPr>
          <p:cNvSpPr/>
          <p:nvPr/>
        </p:nvSpPr>
        <p:spPr>
          <a:xfrm>
            <a:off x="9768408" y="6279125"/>
            <a:ext cx="457200" cy="457200"/>
          </a:xfrm>
          <a:prstGeom prst="ellipse">
            <a:avLst/>
          </a:prstGeom>
          <a:solidFill>
            <a:srgbClr val="D34817"/>
          </a:solidFill>
          <a:ln>
            <a:noFill/>
          </a:ln>
        </p:spPr>
        <p:txBody>
          <a:bodyPr spcFirstLastPara="1" wrap="square" lIns="0" tIns="0" rIns="0" bIns="0" anchor="ctr" anchorCtr="1">
            <a:noAutofit/>
          </a:bodyPr>
          <a:lstStyle/>
          <a:p>
            <a:pPr algn="ctr">
              <a:buClr>
                <a:srgbClr val="FFFFFF"/>
              </a:buClr>
              <a:buSzPts val="1400"/>
            </a:pPr>
            <a:fld id="{00000000-1234-1234-1234-123412341234}" type="slidenum">
              <a:rPr lang="en-US" sz="1400">
                <a:solidFill>
                  <a:srgbClr val="FFFFFF"/>
                </a:solidFill>
                <a:latin typeface="Libre Franklin"/>
                <a:ea typeface="Libre Franklin"/>
                <a:cs typeface="Libre Franklin"/>
                <a:sym typeface="Libre Franklin"/>
              </a:rPr>
              <a:pPr algn="ctr">
                <a:buClr>
                  <a:srgbClr val="FFFFFF"/>
                </a:buClr>
                <a:buSzPts val="1400"/>
              </a:pPr>
              <a:t>5</a:t>
            </a:fld>
            <a:endParaRPr sz="1400" dirty="0">
              <a:solidFill>
                <a:srgbClr val="FFFFFF"/>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521555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2D52-D8D2-A464-9921-852B26634B98}"/>
              </a:ext>
            </a:extLst>
          </p:cNvPr>
          <p:cNvSpPr>
            <a:spLocks noGrp="1"/>
          </p:cNvSpPr>
          <p:nvPr>
            <p:ph type="title"/>
          </p:nvPr>
        </p:nvSpPr>
        <p:spPr>
          <a:xfrm>
            <a:off x="1141413" y="-131495"/>
            <a:ext cx="9905998" cy="1478570"/>
          </a:xfrm>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227DEE84-197F-1D2D-D937-1480E20C12D8}"/>
              </a:ext>
            </a:extLst>
          </p:cNvPr>
          <p:cNvSpPr>
            <a:spLocks noGrp="1"/>
          </p:cNvSpPr>
          <p:nvPr>
            <p:ph idx="1"/>
          </p:nvPr>
        </p:nvSpPr>
        <p:spPr>
          <a:xfrm>
            <a:off x="1141412" y="1658143"/>
            <a:ext cx="9905999" cy="4300868"/>
          </a:xfrm>
        </p:spPr>
        <p:txBody>
          <a:bodyPr>
            <a:normAutofit fontScale="92500"/>
          </a:bodyPr>
          <a:lstStyle/>
          <a:p>
            <a:r>
              <a:rPr lang="en-US" dirty="0"/>
              <a:t>We have collected the real time images from the hospital from the patients of nails, eyes, tongue, teeth which can provide real time analysis.</a:t>
            </a:r>
          </a:p>
          <a:p>
            <a:r>
              <a:rPr lang="en-US" dirty="0"/>
              <a:t>Our system includes various modules which relies on the concept of ensemble methods (Max Voting) , </a:t>
            </a:r>
            <a:r>
              <a:rPr lang="en-US" dirty="0" err="1"/>
              <a:t>EfficientNet</a:t>
            </a:r>
            <a:r>
              <a:rPr lang="en-US" dirty="0"/>
              <a:t>, </a:t>
            </a:r>
            <a:r>
              <a:rPr lang="en-US" dirty="0" err="1"/>
              <a:t>InceptionResNet</a:t>
            </a:r>
            <a:r>
              <a:rPr lang="en-US" dirty="0"/>
              <a:t>, which are highly efficient including </a:t>
            </a:r>
            <a:r>
              <a:rPr lang="en-US" dirty="0" err="1"/>
              <a:t>MobileNet</a:t>
            </a:r>
            <a:r>
              <a:rPr lang="en-US" dirty="0"/>
              <a:t>, </a:t>
            </a:r>
            <a:r>
              <a:rPr lang="en-US" dirty="0" err="1"/>
              <a:t>ResNet</a:t>
            </a:r>
            <a:r>
              <a:rPr lang="en-US" dirty="0"/>
              <a:t>, InceptionV3 which gives best performance in ensemble methods.</a:t>
            </a:r>
          </a:p>
          <a:p>
            <a:r>
              <a:rPr lang="en-US" dirty="0"/>
              <a:t>We provide the cure for the diseases predicted and precautions to be taken which gives the best user performance</a:t>
            </a:r>
          </a:p>
          <a:p>
            <a:r>
              <a:rPr lang="en-US" dirty="0"/>
              <a:t>The entire workflow is done through the Web Application and Mobile App for the best user Experience  </a:t>
            </a:r>
            <a:endParaRPr lang="en-IN" dirty="0"/>
          </a:p>
        </p:txBody>
      </p:sp>
    </p:spTree>
    <p:extLst>
      <p:ext uri="{BB962C8B-B14F-4D97-AF65-F5344CB8AC3E}">
        <p14:creationId xmlns:p14="http://schemas.microsoft.com/office/powerpoint/2010/main" val="1223912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42BF6-D9A8-380C-519C-81B223753B95}"/>
              </a:ext>
            </a:extLst>
          </p:cNvPr>
          <p:cNvSpPr>
            <a:spLocks noGrp="1"/>
          </p:cNvSpPr>
          <p:nvPr>
            <p:ph type="title"/>
          </p:nvPr>
        </p:nvSpPr>
        <p:spPr>
          <a:xfrm>
            <a:off x="1583201" y="298859"/>
            <a:ext cx="9905998" cy="1478570"/>
          </a:xfrm>
        </p:spPr>
        <p:txBody>
          <a:bodyPr/>
          <a:lstStyle/>
          <a:p>
            <a:r>
              <a:rPr lang="en-US" dirty="0"/>
              <a:t>System architecture</a:t>
            </a:r>
            <a:endParaRPr lang="en-IN" dirty="0"/>
          </a:p>
        </p:txBody>
      </p:sp>
      <p:pic>
        <p:nvPicPr>
          <p:cNvPr id="7" name="Content Placeholder 6">
            <a:extLst>
              <a:ext uri="{FF2B5EF4-FFF2-40B4-BE49-F238E27FC236}">
                <a16:creationId xmlns:a16="http://schemas.microsoft.com/office/drawing/2014/main" id="{0347CEC2-02BB-CFD6-E186-0D10D09EA5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3201" y="1699465"/>
            <a:ext cx="9214938" cy="4859676"/>
          </a:xfrm>
        </p:spPr>
      </p:pic>
    </p:spTree>
    <p:extLst>
      <p:ext uri="{BB962C8B-B14F-4D97-AF65-F5344CB8AC3E}">
        <p14:creationId xmlns:p14="http://schemas.microsoft.com/office/powerpoint/2010/main" val="1106095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CAA1-A56A-5C29-27DA-069EE12671E9}"/>
              </a:ext>
            </a:extLst>
          </p:cNvPr>
          <p:cNvSpPr>
            <a:spLocks noGrp="1"/>
          </p:cNvSpPr>
          <p:nvPr>
            <p:ph type="title"/>
          </p:nvPr>
        </p:nvSpPr>
        <p:spPr>
          <a:xfrm>
            <a:off x="935930" y="-121222"/>
            <a:ext cx="9905998" cy="1478570"/>
          </a:xfrm>
        </p:spPr>
        <p:txBody>
          <a:bodyPr/>
          <a:lstStyle/>
          <a:p>
            <a:r>
              <a:rPr lang="en-US" dirty="0"/>
              <a:t>Core algorithm</a:t>
            </a:r>
            <a:endParaRPr lang="en-IN" dirty="0"/>
          </a:p>
        </p:txBody>
      </p:sp>
      <p:sp>
        <p:nvSpPr>
          <p:cNvPr id="6" name="Content Placeholder 5">
            <a:extLst>
              <a:ext uri="{FF2B5EF4-FFF2-40B4-BE49-F238E27FC236}">
                <a16:creationId xmlns:a16="http://schemas.microsoft.com/office/drawing/2014/main" id="{83DFB580-346A-2BC2-D071-1A32A5BFF487}"/>
              </a:ext>
            </a:extLst>
          </p:cNvPr>
          <p:cNvSpPr>
            <a:spLocks noGrp="1"/>
          </p:cNvSpPr>
          <p:nvPr>
            <p:ph idx="1"/>
          </p:nvPr>
        </p:nvSpPr>
        <p:spPr>
          <a:xfrm>
            <a:off x="740720" y="750013"/>
            <a:ext cx="9905999" cy="5866544"/>
          </a:xfrm>
        </p:spPr>
        <p:txBody>
          <a:bodyPr/>
          <a:lstStyle/>
          <a:p>
            <a:r>
              <a:rPr lang="en-US" sz="1800" dirty="0"/>
              <a:t>This project leverages an ensemble of advanced neural network models, including </a:t>
            </a:r>
            <a:r>
              <a:rPr lang="en-US" sz="1800" dirty="0" err="1"/>
              <a:t>EfficientNet</a:t>
            </a:r>
            <a:r>
              <a:rPr lang="en-US" sz="1800" dirty="0"/>
              <a:t>, </a:t>
            </a:r>
            <a:r>
              <a:rPr lang="en-US" sz="1800" dirty="0" err="1"/>
              <a:t>InceptionResNet</a:t>
            </a:r>
            <a:r>
              <a:rPr lang="en-US" sz="1800" dirty="0"/>
              <a:t>, </a:t>
            </a:r>
            <a:r>
              <a:rPr lang="en-US" sz="1800" dirty="0" err="1"/>
              <a:t>MobileNet</a:t>
            </a:r>
            <a:r>
              <a:rPr lang="en-US" sz="1800" dirty="0"/>
              <a:t>, </a:t>
            </a:r>
            <a:r>
              <a:rPr lang="en-US" sz="1800" dirty="0" err="1"/>
              <a:t>ResNet</a:t>
            </a:r>
            <a:r>
              <a:rPr lang="en-US" sz="1800" dirty="0"/>
              <a:t>, and InceptionV3, combined with max voting to detect and classify vitamin deficiencies from medical images. By integrating the strengths of these models, the system ensures high accuracy, robustness, and efficiency, offering a non-invasive, accessible, and reliable diagnostic tool for addressing global nutritional health challenges.</a:t>
            </a:r>
          </a:p>
          <a:p>
            <a:r>
              <a:rPr lang="en-US" sz="1800" b="1" dirty="0" err="1"/>
              <a:t>EfficientNet</a:t>
            </a:r>
            <a:r>
              <a:rPr lang="en-US" sz="1800" dirty="0"/>
              <a:t>: A CNN model optimized for high accuracy and efficiency by uniformly scaling depth, width, and resolution.</a:t>
            </a:r>
          </a:p>
          <a:p>
            <a:r>
              <a:rPr lang="en-US" sz="1800" b="1" dirty="0" err="1"/>
              <a:t>InceptionResNet</a:t>
            </a:r>
            <a:r>
              <a:rPr lang="en-US" sz="1800" dirty="0"/>
              <a:t>: Combines the strengths of Inception modules and residual connections for robust feature extraction and efficient learning</a:t>
            </a:r>
            <a:r>
              <a:rPr lang="en-US" sz="1400" dirty="0"/>
              <a:t>.</a:t>
            </a:r>
          </a:p>
          <a:p>
            <a:r>
              <a:rPr lang="en-US" sz="1800" b="1" dirty="0" err="1"/>
              <a:t>MobileNet</a:t>
            </a:r>
            <a:r>
              <a:rPr lang="en-US" sz="1800" dirty="0"/>
              <a:t>: A lightweight CNN architecture designed for mobile and embedded vision applications with high efficiency.</a:t>
            </a:r>
          </a:p>
          <a:p>
            <a:r>
              <a:rPr lang="en-US" sz="1800" b="1" dirty="0" err="1"/>
              <a:t>ResNet</a:t>
            </a:r>
            <a:r>
              <a:rPr lang="en-US" sz="1800" dirty="0"/>
              <a:t>: A deep learning model with residual connections, solving the vanishing gradient problem and enabling training of very deep networks</a:t>
            </a:r>
            <a:r>
              <a:rPr lang="en-US" sz="1400" dirty="0"/>
              <a:t>.</a:t>
            </a:r>
          </a:p>
          <a:p>
            <a:r>
              <a:rPr lang="en-US" sz="1800" b="1" dirty="0"/>
              <a:t>InceptionV3</a:t>
            </a:r>
            <a:r>
              <a:rPr lang="en-US" sz="1800" dirty="0"/>
              <a:t>: An advanced version of the Inception architecture optimized for accuracy with fewer parameters through factorized convolutions and dimensionality reduction.</a:t>
            </a:r>
            <a:endParaRPr lang="en-IN" sz="1800" dirty="0"/>
          </a:p>
        </p:txBody>
      </p:sp>
    </p:spTree>
    <p:extLst>
      <p:ext uri="{BB962C8B-B14F-4D97-AF65-F5344CB8AC3E}">
        <p14:creationId xmlns:p14="http://schemas.microsoft.com/office/powerpoint/2010/main" val="2628292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9E139-6911-8A49-C111-FD4F21B5716A}"/>
              </a:ext>
            </a:extLst>
          </p:cNvPr>
          <p:cNvSpPr>
            <a:spLocks noGrp="1"/>
          </p:cNvSpPr>
          <p:nvPr>
            <p:ph type="title"/>
          </p:nvPr>
        </p:nvSpPr>
        <p:spPr/>
        <p:txBody>
          <a:bodyPr/>
          <a:lstStyle/>
          <a:p>
            <a:r>
              <a:rPr lang="en-US" dirty="0"/>
              <a:t>Hardware and software requirements </a:t>
            </a:r>
            <a:endParaRPr lang="en-IN" dirty="0"/>
          </a:p>
        </p:txBody>
      </p:sp>
      <p:sp>
        <p:nvSpPr>
          <p:cNvPr id="3" name="Content Placeholder 2">
            <a:extLst>
              <a:ext uri="{FF2B5EF4-FFF2-40B4-BE49-F238E27FC236}">
                <a16:creationId xmlns:a16="http://schemas.microsoft.com/office/drawing/2014/main" id="{4C9F6074-45D2-7798-59E5-030B920D81D3}"/>
              </a:ext>
            </a:extLst>
          </p:cNvPr>
          <p:cNvSpPr>
            <a:spLocks noGrp="1"/>
          </p:cNvSpPr>
          <p:nvPr>
            <p:ph idx="1"/>
          </p:nvPr>
        </p:nvSpPr>
        <p:spPr/>
        <p:txBody>
          <a:bodyPr/>
          <a:lstStyle/>
          <a:p>
            <a:r>
              <a:rPr lang="en-US" sz="2800" dirty="0"/>
              <a:t>Hardware Components</a:t>
            </a:r>
            <a:r>
              <a:rPr lang="en-US" dirty="0"/>
              <a:t>: </a:t>
            </a:r>
          </a:p>
          <a:p>
            <a:pPr marL="0" indent="0">
              <a:buNone/>
            </a:pPr>
            <a:r>
              <a:rPr lang="en-US" dirty="0"/>
              <a:t>   </a:t>
            </a:r>
            <a:r>
              <a:rPr lang="en-US" sz="2000" dirty="0"/>
              <a:t>T4 GPU for training </a:t>
            </a:r>
          </a:p>
          <a:p>
            <a:r>
              <a:rPr lang="en-IN" sz="2800" dirty="0"/>
              <a:t>Software Components:</a:t>
            </a:r>
          </a:p>
          <a:p>
            <a:pPr marL="0" indent="0">
              <a:buNone/>
            </a:pPr>
            <a:r>
              <a:rPr lang="en-IN" sz="2000" dirty="0"/>
              <a:t>   Python, OpenCV, </a:t>
            </a:r>
            <a:r>
              <a:rPr lang="en-IN" sz="2000" dirty="0" err="1"/>
              <a:t>PyTorch</a:t>
            </a:r>
            <a:r>
              <a:rPr lang="en-IN" sz="2000" dirty="0"/>
              <a:t>, React, Kotlin, </a:t>
            </a:r>
            <a:r>
              <a:rPr lang="en-IN" sz="2000" dirty="0" err="1"/>
              <a:t>FastAPI</a:t>
            </a:r>
            <a:endParaRPr lang="en-IN" sz="2000" dirty="0"/>
          </a:p>
        </p:txBody>
      </p:sp>
    </p:spTree>
    <p:extLst>
      <p:ext uri="{BB962C8B-B14F-4D97-AF65-F5344CB8AC3E}">
        <p14:creationId xmlns:p14="http://schemas.microsoft.com/office/powerpoint/2010/main" val="837504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530</TotalTime>
  <Words>1278</Words>
  <Application>Microsoft Office PowerPoint</Application>
  <PresentationFormat>Widescreen</PresentationFormat>
  <Paragraphs>101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Libre Franklin</vt:lpstr>
      <vt:lpstr>Times New Roman</vt:lpstr>
      <vt:lpstr>Tw Cen MT</vt:lpstr>
      <vt:lpstr>Circuit</vt:lpstr>
      <vt:lpstr>REAL TIME DETECTION FOR ENHANCED VITAMIN DEFICIENCY DIAGNOSIS     BATCH - 17</vt:lpstr>
      <vt:lpstr>Table of contents</vt:lpstr>
      <vt:lpstr>abstract</vt:lpstr>
      <vt:lpstr>LITERATURE SURVEY</vt:lpstr>
      <vt:lpstr>LITERATURE SURVEY</vt:lpstr>
      <vt:lpstr>Proposed system</vt:lpstr>
      <vt:lpstr>System architecture</vt:lpstr>
      <vt:lpstr>Core algorithm</vt:lpstr>
      <vt:lpstr>Hardware and software requirements </vt:lpstr>
      <vt:lpstr>current Status of the project</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NITTALA LALITHA</dc:creator>
  <cp:lastModifiedBy>NITTALA LALITHA</cp:lastModifiedBy>
  <cp:revision>13</cp:revision>
  <dcterms:created xsi:type="dcterms:W3CDTF">2024-12-12T05:26:15Z</dcterms:created>
  <dcterms:modified xsi:type="dcterms:W3CDTF">2024-12-14T07:13:13Z</dcterms:modified>
</cp:coreProperties>
</file>