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257" r:id="rId4"/>
    <p:sldId id="258" r:id="rId5"/>
    <p:sldId id="259" r:id="rId6"/>
    <p:sldId id="260" r:id="rId7"/>
    <p:sldId id="261" r:id="rId8"/>
    <p:sldId id="262" r:id="rId9"/>
    <p:sldId id="302" r:id="rId10"/>
    <p:sldId id="263" r:id="rId11"/>
    <p:sldId id="264" r:id="rId12"/>
    <p:sldId id="265" r:id="rId13"/>
    <p:sldId id="266" r:id="rId14"/>
    <p:sldId id="267" r:id="rId15"/>
    <p:sldId id="268" r:id="rId16"/>
    <p:sldId id="269" r:id="rId17"/>
    <p:sldId id="271" r:id="rId18"/>
    <p:sldId id="272" r:id="rId19"/>
    <p:sldId id="275" r:id="rId20"/>
    <p:sldId id="303" r:id="rId21"/>
    <p:sldId id="273" r:id="rId22"/>
    <p:sldId id="274" r:id="rId23"/>
    <p:sldId id="276" r:id="rId24"/>
    <p:sldId id="299" r:id="rId25"/>
    <p:sldId id="278" r:id="rId26"/>
    <p:sldId id="277" r:id="rId27"/>
    <p:sldId id="279" r:id="rId28"/>
    <p:sldId id="280" r:id="rId29"/>
    <p:sldId id="281" r:id="rId30"/>
    <p:sldId id="282" r:id="rId31"/>
    <p:sldId id="283" r:id="rId32"/>
    <p:sldId id="284" r:id="rId33"/>
    <p:sldId id="286" r:id="rId34"/>
    <p:sldId id="287" r:id="rId35"/>
    <p:sldId id="288" r:id="rId36"/>
    <p:sldId id="289" r:id="rId37"/>
    <p:sldId id="290" r:id="rId38"/>
    <p:sldId id="291" r:id="rId39"/>
    <p:sldId id="292" r:id="rId40"/>
    <p:sldId id="293" r:id="rId41"/>
    <p:sldId id="294" r:id="rId42"/>
    <p:sldId id="296" r:id="rId43"/>
    <p:sldId id="304" r:id="rId44"/>
    <p:sldId id="295" r:id="rId45"/>
    <p:sldId id="297" r:id="rId46"/>
    <p:sldId id="298"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719ED05-D9F1-4BC4-8636-877AA6C80940}"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186952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19ED05-D9F1-4BC4-8636-877AA6C80940}"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414697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19ED05-D9F1-4BC4-8636-877AA6C80940}"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43882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19ED05-D9F1-4BC4-8636-877AA6C80940}"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297718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9ED05-D9F1-4BC4-8636-877AA6C80940}"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203291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719ED05-D9F1-4BC4-8636-877AA6C80940}"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9015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719ED05-D9F1-4BC4-8636-877AA6C80940}"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101020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719ED05-D9F1-4BC4-8636-877AA6C80940}"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365754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9ED05-D9F1-4BC4-8636-877AA6C80940}"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294109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19ED05-D9F1-4BC4-8636-877AA6C80940}"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869630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19ED05-D9F1-4BC4-8636-877AA6C80940}"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CDC4A-3E98-443D-8EE0-11E7C9389E81}" type="slidenum">
              <a:rPr lang="en-IN" smtClean="0"/>
              <a:t>‹#›</a:t>
            </a:fld>
            <a:endParaRPr lang="en-IN"/>
          </a:p>
        </p:txBody>
      </p:sp>
    </p:spTree>
    <p:extLst>
      <p:ext uri="{BB962C8B-B14F-4D97-AF65-F5344CB8AC3E}">
        <p14:creationId xmlns:p14="http://schemas.microsoft.com/office/powerpoint/2010/main" val="373244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9ED05-D9F1-4BC4-8636-877AA6C80940}" type="datetimeFigureOut">
              <a:rPr lang="en-IN" smtClean="0"/>
              <a:t>22-08-2023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CDC4A-3E98-443D-8EE0-11E7C9389E81}" type="slidenum">
              <a:rPr lang="en-IN" smtClean="0"/>
              <a:t>‹#›</a:t>
            </a:fld>
            <a:endParaRPr lang="en-IN"/>
          </a:p>
        </p:txBody>
      </p:sp>
    </p:spTree>
    <p:extLst>
      <p:ext uri="{BB962C8B-B14F-4D97-AF65-F5344CB8AC3E}">
        <p14:creationId xmlns:p14="http://schemas.microsoft.com/office/powerpoint/2010/main" val="406891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D7F25-898F-A199-FC5E-5014AFBF6524}"/>
              </a:ext>
            </a:extLst>
          </p:cNvPr>
          <p:cNvSpPr txBox="1"/>
          <p:nvPr/>
        </p:nvSpPr>
        <p:spPr>
          <a:xfrm>
            <a:off x="2699792" y="2228671"/>
            <a:ext cx="4007270" cy="1200329"/>
          </a:xfrm>
          <a:prstGeom prst="rect">
            <a:avLst/>
          </a:prstGeom>
          <a:noFill/>
        </p:spPr>
        <p:txBody>
          <a:bodyPr wrap="square" rtlCol="0">
            <a:spAutoFit/>
          </a:bodyPr>
          <a:lstStyle/>
          <a:p>
            <a:pPr algn="ctr"/>
            <a:r>
              <a:rPr lang="en-US" sz="3600" b="1" dirty="0"/>
              <a:t>ENGISH ABILITY TEST PAPER</a:t>
            </a:r>
          </a:p>
        </p:txBody>
      </p:sp>
    </p:spTree>
    <p:extLst>
      <p:ext uri="{BB962C8B-B14F-4D97-AF65-F5344CB8AC3E}">
        <p14:creationId xmlns:p14="http://schemas.microsoft.com/office/powerpoint/2010/main" val="15557016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848872" cy="3970318"/>
          </a:xfrm>
          <a:prstGeom prst="rect">
            <a:avLst/>
          </a:prstGeom>
        </p:spPr>
        <p:txBody>
          <a:bodyPr wrap="square">
            <a:spAutoFit/>
          </a:bodyPr>
          <a:lstStyle/>
          <a:p>
            <a:r>
              <a:rPr lang="en-IN" sz="2800" dirty="0"/>
              <a:t>Q7. Which of the following statements is not true according to the passage?</a:t>
            </a:r>
          </a:p>
          <a:p>
            <a:endParaRPr lang="en-IN" sz="2800" dirty="0"/>
          </a:p>
          <a:p>
            <a:r>
              <a:rPr lang="en-IN" sz="2800" dirty="0"/>
              <a:t>A. </a:t>
            </a:r>
            <a:r>
              <a:rPr lang="en-IN" sz="2800" dirty="0" err="1"/>
              <a:t>Hamley’s</a:t>
            </a:r>
            <a:r>
              <a:rPr lang="en-IN" sz="2800" dirty="0"/>
              <a:t> is the biggest toy store in Europe.</a:t>
            </a:r>
          </a:p>
          <a:p>
            <a:r>
              <a:rPr lang="en-IN" sz="2800" dirty="0"/>
              <a:t>B. It's a good season to make money for store assistants.</a:t>
            </a:r>
          </a:p>
          <a:p>
            <a:r>
              <a:rPr lang="en-IN" sz="2800" dirty="0"/>
              <a:t>C. It is difficult to get sales jobs during Christmas time.</a:t>
            </a:r>
          </a:p>
          <a:p>
            <a:r>
              <a:rPr lang="en-IN" sz="2800" dirty="0"/>
              <a:t>D. Post </a:t>
            </a:r>
            <a:r>
              <a:rPr lang="en-IN" sz="2800" dirty="0" err="1"/>
              <a:t>Covid</a:t>
            </a:r>
            <a:r>
              <a:rPr lang="en-IN" sz="2800" dirty="0"/>
              <a:t>, internet shopping seems safer.</a:t>
            </a:r>
          </a:p>
        </p:txBody>
      </p:sp>
      <p:sp>
        <p:nvSpPr>
          <p:cNvPr id="3" name="Rectangle 2"/>
          <p:cNvSpPr/>
          <p:nvPr/>
        </p:nvSpPr>
        <p:spPr>
          <a:xfrm>
            <a:off x="647462" y="5229200"/>
            <a:ext cx="7848872" cy="461665"/>
          </a:xfrm>
          <a:prstGeom prst="rect">
            <a:avLst/>
          </a:prstGeom>
        </p:spPr>
        <p:txBody>
          <a:bodyPr wrap="square">
            <a:spAutoFit/>
          </a:bodyPr>
          <a:lstStyle/>
          <a:p>
            <a:r>
              <a:rPr lang="en-IN" sz="2400" dirty="0"/>
              <a:t>Answer: It is difficult to get sales jobs during Christmas time.</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6"/>
            <a:ext cx="7200800" cy="3108543"/>
          </a:xfrm>
          <a:prstGeom prst="rect">
            <a:avLst/>
          </a:prstGeom>
        </p:spPr>
        <p:txBody>
          <a:bodyPr wrap="square">
            <a:spAutoFit/>
          </a:bodyPr>
          <a:lstStyle/>
          <a:p>
            <a:r>
              <a:rPr lang="en-IN" sz="2800" dirty="0"/>
              <a:t>Q8. Choose the most apt title for the passage from the options given below.</a:t>
            </a:r>
          </a:p>
          <a:p>
            <a:endParaRPr lang="en-IN" sz="2800" dirty="0"/>
          </a:p>
          <a:p>
            <a:r>
              <a:rPr lang="en-IN" sz="2800" dirty="0"/>
              <a:t>A. Fun of shopping</a:t>
            </a:r>
          </a:p>
          <a:p>
            <a:r>
              <a:rPr lang="en-IN" sz="2800" dirty="0"/>
              <a:t>B. Christmas time</a:t>
            </a:r>
          </a:p>
          <a:p>
            <a:r>
              <a:rPr lang="en-IN" sz="2800" dirty="0"/>
              <a:t>C. Shopping in Europe</a:t>
            </a:r>
          </a:p>
          <a:p>
            <a:r>
              <a:rPr lang="en-IN" sz="2800" dirty="0"/>
              <a:t>D. Christmas shopping</a:t>
            </a:r>
          </a:p>
        </p:txBody>
      </p:sp>
      <p:sp>
        <p:nvSpPr>
          <p:cNvPr id="3" name="Rectangle 2"/>
          <p:cNvSpPr/>
          <p:nvPr/>
        </p:nvSpPr>
        <p:spPr>
          <a:xfrm>
            <a:off x="971600" y="5445224"/>
            <a:ext cx="3721275" cy="461665"/>
          </a:xfrm>
          <a:prstGeom prst="rect">
            <a:avLst/>
          </a:prstGeom>
        </p:spPr>
        <p:txBody>
          <a:bodyPr wrap="none">
            <a:spAutoFit/>
          </a:bodyPr>
          <a:lstStyle/>
          <a:p>
            <a:r>
              <a:rPr lang="en-IN" sz="2400" dirty="0"/>
              <a:t>Answer: Christmas shopping</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836712"/>
            <a:ext cx="8352928" cy="2677656"/>
          </a:xfrm>
          <a:prstGeom prst="rect">
            <a:avLst/>
          </a:prstGeom>
        </p:spPr>
        <p:txBody>
          <a:bodyPr wrap="square">
            <a:spAutoFit/>
          </a:bodyPr>
          <a:lstStyle/>
          <a:p>
            <a:r>
              <a:rPr lang="en-IN" sz="2800" dirty="0"/>
              <a:t>Q9.  Mark the sentence that is grammatically correct.</a:t>
            </a:r>
          </a:p>
          <a:p>
            <a:endParaRPr lang="en-IN" sz="2800" dirty="0"/>
          </a:p>
          <a:p>
            <a:r>
              <a:rPr lang="en-IN" sz="2800" dirty="0"/>
              <a:t>A. I plays basketball every week.</a:t>
            </a:r>
          </a:p>
          <a:p>
            <a:r>
              <a:rPr lang="en-IN" sz="2800" dirty="0"/>
              <a:t>B. I playing basketball all week.</a:t>
            </a:r>
          </a:p>
          <a:p>
            <a:r>
              <a:rPr lang="en-IN" sz="2800" dirty="0"/>
              <a:t>C. I playing basketball every week.</a:t>
            </a:r>
          </a:p>
          <a:p>
            <a:r>
              <a:rPr lang="en-IN" sz="2800" dirty="0"/>
              <a:t>D. I play basketball every week.</a:t>
            </a:r>
          </a:p>
        </p:txBody>
      </p:sp>
      <p:sp>
        <p:nvSpPr>
          <p:cNvPr id="3" name="Rectangle 2"/>
          <p:cNvSpPr/>
          <p:nvPr/>
        </p:nvSpPr>
        <p:spPr>
          <a:xfrm>
            <a:off x="869079" y="5229200"/>
            <a:ext cx="5595186" cy="523220"/>
          </a:xfrm>
          <a:prstGeom prst="rect">
            <a:avLst/>
          </a:prstGeom>
        </p:spPr>
        <p:txBody>
          <a:bodyPr wrap="none">
            <a:spAutoFit/>
          </a:bodyPr>
          <a:lstStyle/>
          <a:p>
            <a:r>
              <a:rPr lang="en-IN" sz="2800" dirty="0"/>
              <a:t>Answer: I play basketball every week</a:t>
            </a:r>
            <a:r>
              <a:rPr lang="en-IN" sz="2400" dirty="0"/>
              <a:t>.</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488832" cy="4832092"/>
          </a:xfrm>
          <a:prstGeom prst="rect">
            <a:avLst/>
          </a:prstGeom>
        </p:spPr>
        <p:txBody>
          <a:bodyPr wrap="square">
            <a:spAutoFit/>
          </a:bodyPr>
          <a:lstStyle/>
          <a:p>
            <a:r>
              <a:rPr lang="en-IN" sz="2800" dirty="0"/>
              <a:t>Q10. Choose the correct sequence of the given words/phrases so that it forms a logical sentence.</a:t>
            </a:r>
          </a:p>
          <a:p>
            <a:r>
              <a:rPr lang="en-IN" sz="2800" dirty="0"/>
              <a:t>1. read a lot</a:t>
            </a:r>
          </a:p>
          <a:p>
            <a:r>
              <a:rPr lang="en-IN" sz="2800" dirty="0"/>
              <a:t>2. and snowball fights</a:t>
            </a:r>
          </a:p>
          <a:p>
            <a:r>
              <a:rPr lang="en-IN" sz="2800" dirty="0"/>
              <a:t>3. I have</a:t>
            </a:r>
          </a:p>
          <a:p>
            <a:r>
              <a:rPr lang="en-IN" sz="2800" dirty="0"/>
              <a:t>4. about snowmen</a:t>
            </a:r>
          </a:p>
          <a:p>
            <a:endParaRPr lang="en-IN" sz="2800" dirty="0"/>
          </a:p>
          <a:p>
            <a:r>
              <a:rPr lang="en-IN" sz="2800" dirty="0"/>
              <a:t>A. 4321</a:t>
            </a:r>
          </a:p>
          <a:p>
            <a:r>
              <a:rPr lang="en-IN" sz="2800" dirty="0"/>
              <a:t>B. 2431</a:t>
            </a:r>
          </a:p>
          <a:p>
            <a:r>
              <a:rPr lang="en-IN" sz="2800" dirty="0"/>
              <a:t>C. 3142</a:t>
            </a:r>
          </a:p>
          <a:p>
            <a:r>
              <a:rPr lang="en-IN" sz="2800" dirty="0"/>
              <a:t>D. 3421</a:t>
            </a:r>
          </a:p>
        </p:txBody>
      </p:sp>
      <p:sp>
        <p:nvSpPr>
          <p:cNvPr id="3" name="Rectangle 2"/>
          <p:cNvSpPr/>
          <p:nvPr/>
        </p:nvSpPr>
        <p:spPr>
          <a:xfrm>
            <a:off x="827584" y="5733256"/>
            <a:ext cx="1894108" cy="461665"/>
          </a:xfrm>
          <a:prstGeom prst="rect">
            <a:avLst/>
          </a:prstGeom>
        </p:spPr>
        <p:txBody>
          <a:bodyPr wrap="none">
            <a:spAutoFit/>
          </a:bodyPr>
          <a:lstStyle/>
          <a:p>
            <a:r>
              <a:rPr lang="en-IN" sz="2400" dirty="0"/>
              <a:t>Answer: 3142</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34886"/>
            <a:ext cx="7632848" cy="3970318"/>
          </a:xfrm>
          <a:prstGeom prst="rect">
            <a:avLst/>
          </a:prstGeom>
        </p:spPr>
        <p:txBody>
          <a:bodyPr wrap="square">
            <a:spAutoFit/>
          </a:bodyPr>
          <a:lstStyle/>
          <a:p>
            <a:r>
              <a:rPr lang="en-IN" sz="2800" dirty="0"/>
              <a:t>Q11. Choose the word that is opposite in meaning to the underlined word given below.</a:t>
            </a:r>
          </a:p>
          <a:p>
            <a:r>
              <a:rPr lang="en-IN" sz="2800" dirty="0"/>
              <a:t>CONSONANT</a:t>
            </a:r>
          </a:p>
          <a:p>
            <a:endParaRPr lang="en-IN" sz="2800" dirty="0"/>
          </a:p>
          <a:p>
            <a:r>
              <a:rPr lang="en-IN" sz="2800" dirty="0"/>
              <a:t>A. violent</a:t>
            </a:r>
          </a:p>
          <a:p>
            <a:r>
              <a:rPr lang="en-IN" sz="2800" dirty="0"/>
              <a:t>B. everything</a:t>
            </a:r>
          </a:p>
          <a:p>
            <a:r>
              <a:rPr lang="en-IN" sz="2800" dirty="0"/>
              <a:t>C. vowel</a:t>
            </a:r>
          </a:p>
          <a:p>
            <a:r>
              <a:rPr lang="en-IN" sz="2800" dirty="0"/>
              <a:t>D. quiet</a:t>
            </a:r>
          </a:p>
          <a:p>
            <a:endParaRPr lang="en-IN" sz="2800" dirty="0"/>
          </a:p>
        </p:txBody>
      </p:sp>
      <p:sp>
        <p:nvSpPr>
          <p:cNvPr id="3" name="Rectangle 2"/>
          <p:cNvSpPr/>
          <p:nvPr/>
        </p:nvSpPr>
        <p:spPr>
          <a:xfrm>
            <a:off x="755576" y="5373216"/>
            <a:ext cx="2315121" cy="523220"/>
          </a:xfrm>
          <a:prstGeom prst="rect">
            <a:avLst/>
          </a:prstGeom>
        </p:spPr>
        <p:txBody>
          <a:bodyPr wrap="none">
            <a:spAutoFit/>
          </a:bodyPr>
          <a:lstStyle/>
          <a:p>
            <a:r>
              <a:rPr lang="en-IN" sz="2800" dirty="0"/>
              <a:t>Answer: vowel</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92696"/>
            <a:ext cx="7560840" cy="3539430"/>
          </a:xfrm>
          <a:prstGeom prst="rect">
            <a:avLst/>
          </a:prstGeom>
        </p:spPr>
        <p:txBody>
          <a:bodyPr wrap="square">
            <a:spAutoFit/>
          </a:bodyPr>
          <a:lstStyle/>
          <a:p>
            <a:r>
              <a:rPr lang="en-IN" sz="2800" dirty="0"/>
              <a:t>Q12. Choose the replacement for the underlined part of the sentence.</a:t>
            </a:r>
          </a:p>
          <a:p>
            <a:r>
              <a:rPr lang="en-IN" sz="2800" dirty="0"/>
              <a:t>Making friends </a:t>
            </a:r>
            <a:r>
              <a:rPr lang="en-IN" sz="2800" u="sng" dirty="0"/>
              <a:t>is rewards </a:t>
            </a:r>
            <a:r>
              <a:rPr lang="en-IN" sz="2800" dirty="0"/>
              <a:t>than making enemies.</a:t>
            </a:r>
          </a:p>
          <a:p>
            <a:endParaRPr lang="en-IN" sz="2800" dirty="0"/>
          </a:p>
          <a:p>
            <a:r>
              <a:rPr lang="en-IN" sz="2800" dirty="0"/>
              <a:t>A. for rewarding</a:t>
            </a:r>
          </a:p>
          <a:p>
            <a:r>
              <a:rPr lang="en-IN" sz="2800" dirty="0"/>
              <a:t>B. more rewarding</a:t>
            </a:r>
          </a:p>
          <a:p>
            <a:r>
              <a:rPr lang="en-IN" sz="2800" dirty="0"/>
              <a:t>C. much rewarding</a:t>
            </a:r>
          </a:p>
          <a:p>
            <a:r>
              <a:rPr lang="en-IN" sz="2800" dirty="0"/>
              <a:t>D. most rewarding</a:t>
            </a:r>
          </a:p>
        </p:txBody>
      </p:sp>
      <p:sp>
        <p:nvSpPr>
          <p:cNvPr id="3" name="Rectangle 2"/>
          <p:cNvSpPr/>
          <p:nvPr/>
        </p:nvSpPr>
        <p:spPr>
          <a:xfrm>
            <a:off x="827584" y="5445224"/>
            <a:ext cx="3973139" cy="523220"/>
          </a:xfrm>
          <a:prstGeom prst="rect">
            <a:avLst/>
          </a:prstGeom>
        </p:spPr>
        <p:txBody>
          <a:bodyPr wrap="none">
            <a:spAutoFit/>
          </a:bodyPr>
          <a:lstStyle/>
          <a:p>
            <a:r>
              <a:rPr lang="en-IN" sz="2800" dirty="0"/>
              <a:t>Answer :- more rewarding</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764704"/>
            <a:ext cx="7848872" cy="3539430"/>
          </a:xfrm>
          <a:prstGeom prst="rect">
            <a:avLst/>
          </a:prstGeom>
        </p:spPr>
        <p:txBody>
          <a:bodyPr wrap="square">
            <a:spAutoFit/>
          </a:bodyPr>
          <a:lstStyle/>
          <a:p>
            <a:r>
              <a:rPr lang="en-IN" sz="2800" dirty="0"/>
              <a:t>Q13. Fill in the blank with the most suitable option.</a:t>
            </a:r>
          </a:p>
          <a:p>
            <a:r>
              <a:rPr lang="en-IN" sz="2800" dirty="0"/>
              <a:t>He informed me that it ____________  the best way to put him out of his misery.</a:t>
            </a:r>
          </a:p>
          <a:p>
            <a:pPr lvl="0"/>
            <a:endParaRPr lang="en-IN" sz="2800" dirty="0"/>
          </a:p>
          <a:p>
            <a:pPr marL="514350" lvl="0" indent="-514350">
              <a:buFont typeface="+mj-lt"/>
              <a:buAutoNum type="alphaUcPeriod"/>
            </a:pPr>
            <a:r>
              <a:rPr lang="en-IN" sz="2800" dirty="0"/>
              <a:t>had been</a:t>
            </a:r>
          </a:p>
          <a:p>
            <a:pPr marL="514350" lvl="0" indent="-514350">
              <a:buFont typeface="+mj-lt"/>
              <a:buAutoNum type="alphaUcPeriod"/>
            </a:pPr>
            <a:r>
              <a:rPr lang="en-IN" sz="2800" dirty="0"/>
              <a:t>would be</a:t>
            </a:r>
          </a:p>
          <a:p>
            <a:pPr marL="514350" lvl="0" indent="-514350">
              <a:buFont typeface="+mj-lt"/>
              <a:buAutoNum type="alphaUcPeriod"/>
            </a:pPr>
            <a:r>
              <a:rPr lang="en-IN" sz="2800" dirty="0"/>
              <a:t>should be</a:t>
            </a:r>
          </a:p>
          <a:p>
            <a:pPr marL="514350" lvl="0" indent="-514350">
              <a:buFont typeface="+mj-lt"/>
              <a:buAutoNum type="alphaUcPeriod"/>
            </a:pPr>
            <a:r>
              <a:rPr lang="en-IN" sz="2800" dirty="0"/>
              <a:t>have been</a:t>
            </a:r>
          </a:p>
        </p:txBody>
      </p:sp>
      <p:sp>
        <p:nvSpPr>
          <p:cNvPr id="3" name="Rectangle 2"/>
          <p:cNvSpPr/>
          <p:nvPr/>
        </p:nvSpPr>
        <p:spPr>
          <a:xfrm>
            <a:off x="683568" y="5373216"/>
            <a:ext cx="2999347" cy="523220"/>
          </a:xfrm>
          <a:prstGeom prst="rect">
            <a:avLst/>
          </a:prstGeom>
        </p:spPr>
        <p:txBody>
          <a:bodyPr wrap="none">
            <a:spAutoFit/>
          </a:bodyPr>
          <a:lstStyle/>
          <a:p>
            <a:r>
              <a:rPr lang="en-IN" sz="2800" dirty="0"/>
              <a:t>Answer :- would be</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6"/>
            <a:ext cx="7272808" cy="4401205"/>
          </a:xfrm>
          <a:prstGeom prst="rect">
            <a:avLst/>
          </a:prstGeom>
        </p:spPr>
        <p:txBody>
          <a:bodyPr wrap="square">
            <a:spAutoFit/>
          </a:bodyPr>
          <a:lstStyle/>
          <a:p>
            <a:r>
              <a:rPr lang="en-IN" sz="2800" dirty="0"/>
              <a:t>Q15. Choose the word that is opposite in meaning to the word given below.</a:t>
            </a:r>
          </a:p>
          <a:p>
            <a:endParaRPr lang="en-IN" sz="2800" dirty="0"/>
          </a:p>
          <a:p>
            <a:r>
              <a:rPr lang="en-IN" sz="2800" b="1" dirty="0"/>
              <a:t>ANIMAL</a:t>
            </a:r>
          </a:p>
          <a:p>
            <a:pPr lvl="0"/>
            <a:endParaRPr lang="en-IN" sz="2800" dirty="0"/>
          </a:p>
          <a:p>
            <a:pPr marL="514350" lvl="0" indent="-514350">
              <a:buFont typeface="+mj-lt"/>
              <a:buAutoNum type="alphaUcPeriod"/>
            </a:pPr>
            <a:r>
              <a:rPr lang="en-IN" sz="2800" dirty="0"/>
              <a:t>principle</a:t>
            </a:r>
          </a:p>
          <a:p>
            <a:pPr marL="514350" lvl="0" indent="-514350">
              <a:buFont typeface="+mj-lt"/>
              <a:buAutoNum type="alphaUcPeriod"/>
            </a:pPr>
            <a:r>
              <a:rPr lang="en-IN" sz="2800" dirty="0"/>
              <a:t>welcome</a:t>
            </a:r>
          </a:p>
          <a:p>
            <a:pPr marL="514350" lvl="0" indent="-514350">
              <a:buFont typeface="+mj-lt"/>
              <a:buAutoNum type="alphaUcPeriod"/>
            </a:pPr>
            <a:r>
              <a:rPr lang="en-IN" sz="2800" dirty="0"/>
              <a:t>human</a:t>
            </a:r>
          </a:p>
          <a:p>
            <a:pPr marL="514350" lvl="0" indent="-514350">
              <a:buFont typeface="+mj-lt"/>
              <a:buAutoNum type="alphaUcPeriod"/>
            </a:pPr>
            <a:r>
              <a:rPr lang="en-IN" sz="2800" dirty="0"/>
              <a:t>respect</a:t>
            </a:r>
          </a:p>
          <a:p>
            <a:pPr lvl="0"/>
            <a:endParaRPr lang="en-IN" sz="2800" dirty="0"/>
          </a:p>
        </p:txBody>
      </p:sp>
      <p:sp>
        <p:nvSpPr>
          <p:cNvPr id="3" name="Rectangle 2"/>
          <p:cNvSpPr/>
          <p:nvPr/>
        </p:nvSpPr>
        <p:spPr>
          <a:xfrm>
            <a:off x="784988" y="5589240"/>
            <a:ext cx="2674065" cy="523220"/>
          </a:xfrm>
          <a:prstGeom prst="rect">
            <a:avLst/>
          </a:prstGeom>
        </p:spPr>
        <p:txBody>
          <a:bodyPr wrap="none">
            <a:spAutoFit/>
          </a:bodyPr>
          <a:lstStyle/>
          <a:p>
            <a:r>
              <a:rPr lang="en-IN" sz="2800" dirty="0"/>
              <a:t>Answer :- human</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595758"/>
            <a:ext cx="7560840" cy="4401205"/>
          </a:xfrm>
          <a:prstGeom prst="rect">
            <a:avLst/>
          </a:prstGeom>
        </p:spPr>
        <p:txBody>
          <a:bodyPr wrap="square">
            <a:spAutoFit/>
          </a:bodyPr>
          <a:lstStyle/>
          <a:p>
            <a:r>
              <a:rPr lang="en-IN" sz="2800" dirty="0"/>
              <a:t>Q 16. Choose the word that is opposite in meaning to the word given below.</a:t>
            </a:r>
          </a:p>
          <a:p>
            <a:endParaRPr lang="en-IN" sz="2800" dirty="0"/>
          </a:p>
          <a:p>
            <a:r>
              <a:rPr lang="en-IN" sz="2800" b="1" dirty="0"/>
              <a:t>ARTIFICIAL</a:t>
            </a:r>
          </a:p>
          <a:p>
            <a:endParaRPr lang="en-IN" sz="2800" dirty="0"/>
          </a:p>
          <a:p>
            <a:r>
              <a:rPr lang="en-IN" sz="2800" dirty="0"/>
              <a:t>A. natural</a:t>
            </a:r>
          </a:p>
          <a:p>
            <a:r>
              <a:rPr lang="en-IN" sz="2800" dirty="0"/>
              <a:t>B. cheat</a:t>
            </a:r>
          </a:p>
          <a:p>
            <a:r>
              <a:rPr lang="en-IN" sz="2800" dirty="0"/>
              <a:t>C. evasive</a:t>
            </a:r>
          </a:p>
          <a:p>
            <a:r>
              <a:rPr lang="en-IN" sz="2800" dirty="0"/>
              <a:t>D. repel</a:t>
            </a:r>
          </a:p>
          <a:p>
            <a:r>
              <a:rPr lang="en-IN" sz="2800" dirty="0"/>
              <a:t> </a:t>
            </a:r>
          </a:p>
        </p:txBody>
      </p:sp>
      <p:sp>
        <p:nvSpPr>
          <p:cNvPr id="3" name="Rectangle 2"/>
          <p:cNvSpPr/>
          <p:nvPr/>
        </p:nvSpPr>
        <p:spPr>
          <a:xfrm>
            <a:off x="899592" y="5229200"/>
            <a:ext cx="2767552" cy="523220"/>
          </a:xfrm>
          <a:prstGeom prst="rect">
            <a:avLst/>
          </a:prstGeom>
        </p:spPr>
        <p:txBody>
          <a:bodyPr wrap="none">
            <a:spAutoFit/>
          </a:bodyPr>
          <a:lstStyle/>
          <a:p>
            <a:r>
              <a:rPr lang="en-IN" sz="2800" dirty="0"/>
              <a:t>Answer :-  natural</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334" y="116632"/>
            <a:ext cx="8857186" cy="6986528"/>
          </a:xfrm>
          <a:prstGeom prst="rect">
            <a:avLst/>
          </a:prstGeom>
        </p:spPr>
        <p:txBody>
          <a:bodyPr wrap="square">
            <a:spAutoFit/>
          </a:bodyPr>
          <a:lstStyle/>
          <a:p>
            <a:r>
              <a:rPr lang="en-IN" sz="2400" b="1" dirty="0"/>
              <a:t>Read the passage given below and answer the questions that follow.</a:t>
            </a:r>
          </a:p>
          <a:p>
            <a:r>
              <a:rPr lang="en-IN" sz="2400" dirty="0"/>
              <a:t>As Rosa faced down authority in that city over half a century ago, little did she imagine that she would one day receive the highest </a:t>
            </a:r>
            <a:r>
              <a:rPr lang="en-IN" sz="2400" dirty="0" err="1"/>
              <a:t>honor</a:t>
            </a:r>
            <a:r>
              <a:rPr lang="en-IN" sz="2400" dirty="0"/>
              <a:t> of the State of Alabama and that that </a:t>
            </a:r>
            <a:r>
              <a:rPr lang="en-IN" sz="2400" dirty="0" err="1"/>
              <a:t>honor</a:t>
            </a:r>
            <a:r>
              <a:rPr lang="en-IN" sz="2400" dirty="0"/>
              <a:t> would be bestowed on her by the Governor. Yet that is exactly what had happened. At the end of the year 2000, Rosa Parks, then an elderly lady, became the first recipient of the "Governor's Medal of </a:t>
            </a:r>
            <a:r>
              <a:rPr lang="en-IN" sz="2400" dirty="0" err="1"/>
              <a:t>Honor</a:t>
            </a:r>
            <a:r>
              <a:rPr lang="en-IN" sz="2400" dirty="0"/>
              <a:t> for Extraordinary Courage", a new award designed to </a:t>
            </a:r>
            <a:r>
              <a:rPr lang="en-IN" sz="2400" dirty="0" err="1"/>
              <a:t>honor</a:t>
            </a:r>
            <a:r>
              <a:rPr lang="en-IN" sz="2400" dirty="0"/>
              <a:t> those who demonstrate extraordinary acts of courage that have a lasting impact on the lives of others.</a:t>
            </a:r>
          </a:p>
          <a:p>
            <a:r>
              <a:rPr lang="en-IN" sz="2400" dirty="0"/>
              <a:t>At the presentation ceremony, Governor Siegelman said: "As governor, I am proud to bestow this highest </a:t>
            </a:r>
            <a:r>
              <a:rPr lang="en-IN" sz="2400" dirty="0" err="1"/>
              <a:t>honor</a:t>
            </a:r>
            <a:r>
              <a:rPr lang="en-IN" sz="2400" dirty="0"/>
              <a:t> on Rosa Parks, a woman, who, in 1955, stared down injustice by sitting firmly to take a stand against the inequality of that day. </a:t>
            </a:r>
            <a:r>
              <a:rPr lang="en-IN" sz="2400" dirty="0" err="1"/>
              <a:t>Mrs.</a:t>
            </a:r>
            <a:r>
              <a:rPr lang="en-IN" sz="2400" dirty="0"/>
              <a:t> Parks' simple act of civil disobedience sparked a global revolution that began with the Montgomery Bus Boycott and forever changed our nation. Every American is indebted to this daughter of   Alabama, who refused to bow to injustice and who personifies extraordinary heroism. </a:t>
            </a:r>
          </a:p>
        </p:txBody>
      </p:sp>
    </p:spTree>
    <p:extLst>
      <p:ext uri="{BB962C8B-B14F-4D97-AF65-F5344CB8AC3E}">
        <p14:creationId xmlns:p14="http://schemas.microsoft.com/office/powerpoint/2010/main" val="26790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52736"/>
            <a:ext cx="7488832" cy="3785652"/>
          </a:xfrm>
          <a:prstGeom prst="rect">
            <a:avLst/>
          </a:prstGeom>
        </p:spPr>
        <p:txBody>
          <a:bodyPr wrap="square">
            <a:spAutoFit/>
          </a:bodyPr>
          <a:lstStyle/>
          <a:p>
            <a:r>
              <a:rPr lang="en-IN" sz="2400" dirty="0"/>
              <a:t>Q1. Choose the word that is opposite in meaning to the word given below.</a:t>
            </a:r>
          </a:p>
          <a:p>
            <a:endParaRPr lang="en-IN" sz="2400" dirty="0"/>
          </a:p>
          <a:p>
            <a:r>
              <a:rPr lang="en-IN" sz="2800" b="1" dirty="0"/>
              <a:t>CONTINUE</a:t>
            </a:r>
          </a:p>
          <a:p>
            <a:endParaRPr lang="en-IN" sz="2800" dirty="0"/>
          </a:p>
          <a:p>
            <a:r>
              <a:rPr lang="en-IN" sz="2800" dirty="0"/>
              <a:t>A. decision</a:t>
            </a:r>
          </a:p>
          <a:p>
            <a:r>
              <a:rPr lang="en-IN" sz="2800" dirty="0"/>
              <a:t>B. conclusion</a:t>
            </a:r>
          </a:p>
          <a:p>
            <a:r>
              <a:rPr lang="en-IN" sz="2800" dirty="0"/>
              <a:t>C. interrupt</a:t>
            </a:r>
          </a:p>
          <a:p>
            <a:r>
              <a:rPr lang="en-IN" sz="2800" dirty="0"/>
              <a:t>D. broad</a:t>
            </a:r>
          </a:p>
        </p:txBody>
      </p:sp>
      <p:sp>
        <p:nvSpPr>
          <p:cNvPr id="5" name="Rectangle 4"/>
          <p:cNvSpPr/>
          <p:nvPr/>
        </p:nvSpPr>
        <p:spPr>
          <a:xfrm>
            <a:off x="984987" y="5877272"/>
            <a:ext cx="1844544" cy="369332"/>
          </a:xfrm>
          <a:prstGeom prst="rect">
            <a:avLst/>
          </a:prstGeom>
        </p:spPr>
        <p:txBody>
          <a:bodyPr wrap="none">
            <a:spAutoFit/>
          </a:bodyPr>
          <a:lstStyle/>
          <a:p>
            <a:r>
              <a:rPr lang="en-IN" dirty="0"/>
              <a:t>Answer: interrupt</a:t>
            </a:r>
          </a:p>
        </p:txBody>
      </p:sp>
    </p:spTree>
    <p:extLst>
      <p:ext uri="{BB962C8B-B14F-4D97-AF65-F5344CB8AC3E}">
        <p14:creationId xmlns:p14="http://schemas.microsoft.com/office/powerpoint/2010/main" val="749670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2300D-D6A2-755F-1AE1-B1F2786D02D3}"/>
              </a:ext>
            </a:extLst>
          </p:cNvPr>
          <p:cNvSpPr>
            <a:spLocks noGrp="1"/>
          </p:cNvSpPr>
          <p:nvPr>
            <p:ph idx="1"/>
          </p:nvPr>
        </p:nvSpPr>
        <p:spPr>
          <a:xfrm>
            <a:off x="323528" y="116632"/>
            <a:ext cx="8363272" cy="6009531"/>
          </a:xfrm>
        </p:spPr>
        <p:txBody>
          <a:bodyPr>
            <a:normAutofit/>
          </a:bodyPr>
          <a:lstStyle/>
          <a:p>
            <a:pPr marL="0" indent="0">
              <a:buNone/>
            </a:pPr>
            <a:r>
              <a:rPr lang="en-IN" sz="3000" dirty="0"/>
              <a:t>May her profound courage and tenacious will for social justice infuse our hearts and forever inspire us all. I can think of no one who has demonstrated more individual courage or a willingness to stand up for what is right than Mrs. Parks, and I am proud to name her as the first recipient of this award. Though Blacks and Whites were, in theory, equal citizens in the USA since the days of emancipation, even in 1950 they did not benefit from equal rights. Segregation was particularly severe in the states of the Old South.</a:t>
            </a:r>
          </a:p>
          <a:p>
            <a:endParaRPr lang="en-IN" dirty="0"/>
          </a:p>
        </p:txBody>
      </p:sp>
    </p:spTree>
    <p:extLst>
      <p:ext uri="{BB962C8B-B14F-4D97-AF65-F5344CB8AC3E}">
        <p14:creationId xmlns:p14="http://schemas.microsoft.com/office/powerpoint/2010/main" val="2157131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6"/>
            <a:ext cx="7560840" cy="3539430"/>
          </a:xfrm>
          <a:prstGeom prst="rect">
            <a:avLst/>
          </a:prstGeom>
        </p:spPr>
        <p:txBody>
          <a:bodyPr wrap="square">
            <a:spAutoFit/>
          </a:bodyPr>
          <a:lstStyle/>
          <a:p>
            <a:r>
              <a:rPr lang="en-IN" sz="2800" dirty="0"/>
              <a:t>Q 17. What does the word "</a:t>
            </a:r>
            <a:r>
              <a:rPr lang="en-IN" sz="2800" b="1" dirty="0"/>
              <a:t>emancipation</a:t>
            </a:r>
            <a:r>
              <a:rPr lang="en-IN" sz="2800" dirty="0"/>
              <a:t>" mean in the context of the passage?</a:t>
            </a:r>
          </a:p>
          <a:p>
            <a:endParaRPr lang="en-IN" sz="2800" dirty="0"/>
          </a:p>
          <a:p>
            <a:r>
              <a:rPr lang="en-IN" sz="2800" dirty="0"/>
              <a:t>A. Independence</a:t>
            </a:r>
          </a:p>
          <a:p>
            <a:r>
              <a:rPr lang="en-IN" sz="2800" dirty="0"/>
              <a:t>B. Liberation</a:t>
            </a:r>
          </a:p>
          <a:p>
            <a:r>
              <a:rPr lang="en-IN" sz="2800" dirty="0"/>
              <a:t>C. Release</a:t>
            </a:r>
          </a:p>
          <a:p>
            <a:r>
              <a:rPr lang="en-IN" sz="2800" dirty="0"/>
              <a:t>D. Freedom</a:t>
            </a:r>
          </a:p>
          <a:p>
            <a:endParaRPr lang="en-IN" sz="2800" dirty="0"/>
          </a:p>
        </p:txBody>
      </p:sp>
      <p:sp>
        <p:nvSpPr>
          <p:cNvPr id="3" name="Rectangle 2"/>
          <p:cNvSpPr/>
          <p:nvPr/>
        </p:nvSpPr>
        <p:spPr>
          <a:xfrm>
            <a:off x="899592" y="5373216"/>
            <a:ext cx="2020297" cy="369332"/>
          </a:xfrm>
          <a:prstGeom prst="rect">
            <a:avLst/>
          </a:prstGeom>
        </p:spPr>
        <p:txBody>
          <a:bodyPr wrap="none">
            <a:spAutoFit/>
          </a:bodyPr>
          <a:lstStyle/>
          <a:p>
            <a:r>
              <a:rPr lang="en-IN" dirty="0"/>
              <a:t>Answer :-  Freedom</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836712"/>
            <a:ext cx="7488832" cy="3108543"/>
          </a:xfrm>
          <a:prstGeom prst="rect">
            <a:avLst/>
          </a:prstGeom>
        </p:spPr>
        <p:txBody>
          <a:bodyPr wrap="square">
            <a:spAutoFit/>
          </a:bodyPr>
          <a:lstStyle/>
          <a:p>
            <a:r>
              <a:rPr lang="en-IN" sz="2800" dirty="0"/>
              <a:t>Q18. Choose the most apt title for the passage from the options given below.</a:t>
            </a:r>
          </a:p>
          <a:p>
            <a:endParaRPr lang="en-IN" sz="2800" dirty="0"/>
          </a:p>
          <a:p>
            <a:r>
              <a:rPr lang="en-IN" sz="2800" dirty="0"/>
              <a:t>A . Emancipation</a:t>
            </a:r>
          </a:p>
          <a:p>
            <a:r>
              <a:rPr lang="en-IN" sz="2800" dirty="0"/>
              <a:t>B. Civil Disobedience</a:t>
            </a:r>
          </a:p>
          <a:p>
            <a:r>
              <a:rPr lang="en-IN" sz="2800" dirty="0"/>
              <a:t>C .Rosa Parks- a life of courage</a:t>
            </a:r>
          </a:p>
          <a:p>
            <a:r>
              <a:rPr lang="en-IN" sz="2800" dirty="0"/>
              <a:t>D. Equality</a:t>
            </a:r>
          </a:p>
        </p:txBody>
      </p:sp>
      <p:sp>
        <p:nvSpPr>
          <p:cNvPr id="3" name="Rectangle 2"/>
          <p:cNvSpPr/>
          <p:nvPr/>
        </p:nvSpPr>
        <p:spPr>
          <a:xfrm>
            <a:off x="785532" y="5147900"/>
            <a:ext cx="5786584" cy="523220"/>
          </a:xfrm>
          <a:prstGeom prst="rect">
            <a:avLst/>
          </a:prstGeom>
        </p:spPr>
        <p:txBody>
          <a:bodyPr wrap="none">
            <a:spAutoFit/>
          </a:bodyPr>
          <a:lstStyle/>
          <a:p>
            <a:r>
              <a:rPr lang="en-IN" sz="2800" dirty="0"/>
              <a:t>Answer :-  Rosa Parks- a life of courage</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20688"/>
            <a:ext cx="7920880" cy="4401205"/>
          </a:xfrm>
          <a:prstGeom prst="rect">
            <a:avLst/>
          </a:prstGeom>
        </p:spPr>
        <p:txBody>
          <a:bodyPr wrap="square">
            <a:spAutoFit/>
          </a:bodyPr>
          <a:lstStyle/>
          <a:p>
            <a:r>
              <a:rPr lang="en-IN" sz="2800" dirty="0"/>
              <a:t>Q 19. Which of the following statements is </a:t>
            </a:r>
            <a:r>
              <a:rPr lang="en-IN" sz="2800" b="1" dirty="0"/>
              <a:t>not</a:t>
            </a:r>
            <a:r>
              <a:rPr lang="en-IN" sz="2800" dirty="0"/>
              <a:t> true according to the passage?</a:t>
            </a:r>
          </a:p>
          <a:p>
            <a:endParaRPr lang="en-IN" sz="2800" dirty="0"/>
          </a:p>
          <a:p>
            <a:r>
              <a:rPr lang="en-IN" sz="2800" dirty="0"/>
              <a:t>A. </a:t>
            </a:r>
            <a:r>
              <a:rPr lang="en-IN" sz="2800" dirty="0" err="1"/>
              <a:t>Mr.</a:t>
            </a:r>
            <a:r>
              <a:rPr lang="en-IN" sz="2800" dirty="0"/>
              <a:t> </a:t>
            </a:r>
            <a:r>
              <a:rPr lang="en-IN" sz="2800" dirty="0" err="1"/>
              <a:t>Siegelman</a:t>
            </a:r>
            <a:r>
              <a:rPr lang="en-IN" sz="2800" dirty="0"/>
              <a:t> was the Governor of Alabama in 2000.</a:t>
            </a:r>
          </a:p>
          <a:p>
            <a:r>
              <a:rPr lang="en-IN" sz="2800" dirty="0"/>
              <a:t>B. Segregation was severe in the North of America.</a:t>
            </a:r>
          </a:p>
          <a:p>
            <a:r>
              <a:rPr lang="en-IN" sz="2800" dirty="0"/>
              <a:t>C. Rosa Parks was the first recipient of the Governor's Medal of </a:t>
            </a:r>
            <a:r>
              <a:rPr lang="en-IN" sz="2800" dirty="0" err="1"/>
              <a:t>Honor</a:t>
            </a:r>
            <a:r>
              <a:rPr lang="en-IN" sz="2800" dirty="0"/>
              <a:t> for Extraordinary Courage.</a:t>
            </a:r>
          </a:p>
          <a:p>
            <a:r>
              <a:rPr lang="en-IN" sz="2800" dirty="0"/>
              <a:t>D. Blacks and Whites are considered equal since the days of emancipation</a:t>
            </a:r>
          </a:p>
        </p:txBody>
      </p:sp>
      <p:sp>
        <p:nvSpPr>
          <p:cNvPr id="3" name="Rectangle 2"/>
          <p:cNvSpPr/>
          <p:nvPr/>
        </p:nvSpPr>
        <p:spPr>
          <a:xfrm>
            <a:off x="611560" y="5589240"/>
            <a:ext cx="8208912" cy="954107"/>
          </a:xfrm>
          <a:prstGeom prst="rect">
            <a:avLst/>
          </a:prstGeom>
        </p:spPr>
        <p:txBody>
          <a:bodyPr wrap="square">
            <a:spAutoFit/>
          </a:bodyPr>
          <a:lstStyle/>
          <a:p>
            <a:r>
              <a:rPr lang="en-IN" sz="2800" dirty="0"/>
              <a:t>Answer :-  Segregation was severe in the North of America.</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7416824" cy="3970318"/>
          </a:xfrm>
          <a:prstGeom prst="rect">
            <a:avLst/>
          </a:prstGeom>
        </p:spPr>
        <p:txBody>
          <a:bodyPr wrap="square">
            <a:spAutoFit/>
          </a:bodyPr>
          <a:lstStyle/>
          <a:p>
            <a:r>
              <a:rPr lang="en-IN" sz="2800" dirty="0"/>
              <a:t>Q 20. Choose the word that is opposite in meaning to the word given below.</a:t>
            </a:r>
          </a:p>
          <a:p>
            <a:endParaRPr lang="en-IN" sz="2800" dirty="0"/>
          </a:p>
          <a:p>
            <a:r>
              <a:rPr lang="en-IN" sz="2800" b="1" dirty="0"/>
              <a:t>DRY</a:t>
            </a:r>
          </a:p>
          <a:p>
            <a:endParaRPr lang="en-IN" sz="2800" b="1" dirty="0"/>
          </a:p>
          <a:p>
            <a:r>
              <a:rPr lang="en-IN" sz="2800" dirty="0"/>
              <a:t>A. innocence</a:t>
            </a:r>
          </a:p>
          <a:p>
            <a:r>
              <a:rPr lang="en-IN" sz="2800" dirty="0"/>
              <a:t>B. morality</a:t>
            </a:r>
          </a:p>
          <a:p>
            <a:r>
              <a:rPr lang="en-IN" sz="2800" dirty="0"/>
              <a:t>C. humid</a:t>
            </a:r>
          </a:p>
          <a:p>
            <a:r>
              <a:rPr lang="en-IN" sz="2800" dirty="0"/>
              <a:t>D. virtue</a:t>
            </a:r>
          </a:p>
        </p:txBody>
      </p:sp>
      <p:sp>
        <p:nvSpPr>
          <p:cNvPr id="3" name="Rectangle 2"/>
          <p:cNvSpPr/>
          <p:nvPr/>
        </p:nvSpPr>
        <p:spPr>
          <a:xfrm>
            <a:off x="683568" y="5445224"/>
            <a:ext cx="1781257" cy="369332"/>
          </a:xfrm>
          <a:prstGeom prst="rect">
            <a:avLst/>
          </a:prstGeom>
        </p:spPr>
        <p:txBody>
          <a:bodyPr wrap="none">
            <a:spAutoFit/>
          </a:bodyPr>
          <a:lstStyle/>
          <a:p>
            <a:r>
              <a:rPr lang="en-IN" dirty="0"/>
              <a:t>Answer :-  humid</a:t>
            </a:r>
          </a:p>
        </p:txBody>
      </p:sp>
    </p:spTree>
    <p:extLst>
      <p:ext uri="{BB962C8B-B14F-4D97-AF65-F5344CB8AC3E}">
        <p14:creationId xmlns:p14="http://schemas.microsoft.com/office/powerpoint/2010/main" val="290969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776864" cy="4832092"/>
          </a:xfrm>
          <a:prstGeom prst="rect">
            <a:avLst/>
          </a:prstGeom>
        </p:spPr>
        <p:txBody>
          <a:bodyPr wrap="square">
            <a:spAutoFit/>
          </a:bodyPr>
          <a:lstStyle/>
          <a:p>
            <a:r>
              <a:rPr lang="en-IN" sz="2800" dirty="0"/>
              <a:t>Q21. Choose the correct sequence of the given words/phrases so that it forms a logical sentence.</a:t>
            </a:r>
          </a:p>
          <a:p>
            <a:r>
              <a:rPr lang="en-IN" sz="2800" dirty="0"/>
              <a:t>1. to clean our</a:t>
            </a:r>
          </a:p>
          <a:p>
            <a:r>
              <a:rPr lang="en-IN" sz="2800" dirty="0"/>
              <a:t>2. buy new clothes</a:t>
            </a:r>
          </a:p>
          <a:p>
            <a:r>
              <a:rPr lang="en-IN" sz="2800" dirty="0"/>
              <a:t>3. </a:t>
            </a:r>
            <a:r>
              <a:rPr lang="en-IN" sz="2800" dirty="0" err="1"/>
              <a:t>diwali</a:t>
            </a:r>
            <a:r>
              <a:rPr lang="en-IN" sz="2800" dirty="0"/>
              <a:t> is a time</a:t>
            </a:r>
          </a:p>
          <a:p>
            <a:r>
              <a:rPr lang="en-IN" sz="2800" dirty="0"/>
              <a:t>4. homes and</a:t>
            </a:r>
          </a:p>
          <a:p>
            <a:endParaRPr lang="en-IN" sz="2800" dirty="0"/>
          </a:p>
          <a:p>
            <a:r>
              <a:rPr lang="en-IN" sz="2800" dirty="0"/>
              <a:t>A. 3214</a:t>
            </a:r>
          </a:p>
          <a:p>
            <a:r>
              <a:rPr lang="en-IN" sz="2800" dirty="0"/>
              <a:t>B. 3241</a:t>
            </a:r>
          </a:p>
          <a:p>
            <a:r>
              <a:rPr lang="en-IN" sz="2800" dirty="0"/>
              <a:t>C. 2431</a:t>
            </a:r>
          </a:p>
          <a:p>
            <a:r>
              <a:rPr lang="en-IN" sz="2800" dirty="0"/>
              <a:t>D. 3142</a:t>
            </a:r>
          </a:p>
        </p:txBody>
      </p:sp>
      <p:sp>
        <p:nvSpPr>
          <p:cNvPr id="3" name="Rectangle 2"/>
          <p:cNvSpPr/>
          <p:nvPr/>
        </p:nvSpPr>
        <p:spPr>
          <a:xfrm>
            <a:off x="646448" y="5661248"/>
            <a:ext cx="1646605" cy="369332"/>
          </a:xfrm>
          <a:prstGeom prst="rect">
            <a:avLst/>
          </a:prstGeom>
        </p:spPr>
        <p:txBody>
          <a:bodyPr wrap="none">
            <a:spAutoFit/>
          </a:bodyPr>
          <a:lstStyle/>
          <a:p>
            <a:r>
              <a:rPr lang="en-IN" dirty="0"/>
              <a:t>Answer :-  3142</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620688"/>
            <a:ext cx="7704856" cy="4832092"/>
          </a:xfrm>
          <a:prstGeom prst="rect">
            <a:avLst/>
          </a:prstGeom>
        </p:spPr>
        <p:txBody>
          <a:bodyPr wrap="square">
            <a:spAutoFit/>
          </a:bodyPr>
          <a:lstStyle/>
          <a:p>
            <a:r>
              <a:rPr lang="en-IN" sz="2800" dirty="0"/>
              <a:t>Q22. Fill in the blank with an appropriate option in the given sentence.</a:t>
            </a:r>
          </a:p>
          <a:p>
            <a:endParaRPr lang="en-IN" sz="2800" dirty="0"/>
          </a:p>
          <a:p>
            <a:r>
              <a:rPr lang="en-IN" sz="2800" dirty="0"/>
              <a:t>We can enjoy life's___________ without being retarded by the tears it also thrusts into our eyes.</a:t>
            </a:r>
          </a:p>
          <a:p>
            <a:r>
              <a:rPr lang="en-IN" sz="2800" dirty="0"/>
              <a:t>Options:</a:t>
            </a:r>
          </a:p>
          <a:p>
            <a:r>
              <a:rPr lang="en-IN" sz="2800" dirty="0"/>
              <a:t>A. threats</a:t>
            </a:r>
          </a:p>
          <a:p>
            <a:r>
              <a:rPr lang="en-IN" sz="2800" dirty="0"/>
              <a:t>B. ambiguities</a:t>
            </a:r>
          </a:p>
          <a:p>
            <a:r>
              <a:rPr lang="en-IN" sz="2800" dirty="0"/>
              <a:t>C. experiments</a:t>
            </a:r>
          </a:p>
          <a:p>
            <a:r>
              <a:rPr lang="en-IN" sz="2800" dirty="0"/>
              <a:t>D. conditions</a:t>
            </a:r>
          </a:p>
          <a:p>
            <a:endParaRPr lang="en-IN" sz="2800" dirty="0"/>
          </a:p>
        </p:txBody>
      </p:sp>
      <p:sp>
        <p:nvSpPr>
          <p:cNvPr id="5" name="Rectangle 4"/>
          <p:cNvSpPr/>
          <p:nvPr/>
        </p:nvSpPr>
        <p:spPr>
          <a:xfrm>
            <a:off x="524136" y="5664596"/>
            <a:ext cx="2156039" cy="369332"/>
          </a:xfrm>
          <a:prstGeom prst="rect">
            <a:avLst/>
          </a:prstGeom>
        </p:spPr>
        <p:txBody>
          <a:bodyPr wrap="none">
            <a:spAutoFit/>
          </a:bodyPr>
          <a:lstStyle/>
          <a:p>
            <a:r>
              <a:rPr lang="en-IN" dirty="0"/>
              <a:t>Answer :-  conditions</a:t>
            </a:r>
          </a:p>
        </p:txBody>
      </p:sp>
    </p:spTree>
    <p:extLst>
      <p:ext uri="{BB962C8B-B14F-4D97-AF65-F5344CB8AC3E}">
        <p14:creationId xmlns:p14="http://schemas.microsoft.com/office/powerpoint/2010/main" val="307219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843677"/>
            <a:ext cx="7560840" cy="3539430"/>
          </a:xfrm>
          <a:prstGeom prst="rect">
            <a:avLst/>
          </a:prstGeom>
        </p:spPr>
        <p:txBody>
          <a:bodyPr wrap="square">
            <a:spAutoFit/>
          </a:bodyPr>
          <a:lstStyle/>
          <a:p>
            <a:r>
              <a:rPr lang="en-IN" sz="2800" dirty="0"/>
              <a:t>Q23. Mark the sentence that is grammatically correct.</a:t>
            </a:r>
          </a:p>
          <a:p>
            <a:endParaRPr lang="en-IN" sz="2800" dirty="0"/>
          </a:p>
          <a:p>
            <a:r>
              <a:rPr lang="en-IN" sz="2800" dirty="0"/>
              <a:t>A. Her story should inspire other youngsters.</a:t>
            </a:r>
          </a:p>
          <a:p>
            <a:r>
              <a:rPr lang="en-IN" sz="2800" dirty="0"/>
              <a:t>B. Her story was inspired other youngsters.</a:t>
            </a:r>
          </a:p>
          <a:p>
            <a:r>
              <a:rPr lang="en-IN" sz="2800" dirty="0"/>
              <a:t>C. Her story is inspire other youngsters.</a:t>
            </a:r>
          </a:p>
          <a:p>
            <a:r>
              <a:rPr lang="en-IN" sz="2800" dirty="0"/>
              <a:t>D. Her story were inspiring other youngsters.</a:t>
            </a:r>
          </a:p>
          <a:p>
            <a:endParaRPr lang="en-IN" sz="2800" dirty="0"/>
          </a:p>
        </p:txBody>
      </p:sp>
      <p:sp>
        <p:nvSpPr>
          <p:cNvPr id="3" name="Rectangle 2"/>
          <p:cNvSpPr/>
          <p:nvPr/>
        </p:nvSpPr>
        <p:spPr>
          <a:xfrm>
            <a:off x="773426" y="5229200"/>
            <a:ext cx="4572000" cy="646331"/>
          </a:xfrm>
          <a:prstGeom prst="rect">
            <a:avLst/>
          </a:prstGeom>
        </p:spPr>
        <p:txBody>
          <a:bodyPr>
            <a:spAutoFit/>
          </a:bodyPr>
          <a:lstStyle/>
          <a:p>
            <a:r>
              <a:rPr lang="en-IN" dirty="0"/>
              <a:t>Answer :-  Her story should inspire other youngsters</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992888" cy="5262979"/>
          </a:xfrm>
          <a:prstGeom prst="rect">
            <a:avLst/>
          </a:prstGeom>
        </p:spPr>
        <p:txBody>
          <a:bodyPr wrap="square">
            <a:spAutoFit/>
          </a:bodyPr>
          <a:lstStyle/>
          <a:p>
            <a:r>
              <a:rPr lang="en-IN" sz="2400" dirty="0"/>
              <a:t>Q 24. Choose the correct sequence of the given words/phrases so that it forms a logical sentence.</a:t>
            </a:r>
          </a:p>
          <a:p>
            <a:endParaRPr lang="en-IN" sz="2400" dirty="0"/>
          </a:p>
          <a:p>
            <a:r>
              <a:rPr lang="en-IN" sz="2800" dirty="0"/>
              <a:t>1. She then walked towards the register and started scanning all the items.</a:t>
            </a:r>
          </a:p>
          <a:p>
            <a:r>
              <a:rPr lang="en-IN" sz="2800" dirty="0"/>
              <a:t>2. Lily walked into the supermarket.</a:t>
            </a:r>
          </a:p>
          <a:p>
            <a:r>
              <a:rPr lang="en-IN" sz="2800" dirty="0"/>
              <a:t>3. She gathered all the items she wanted off the list.</a:t>
            </a:r>
          </a:p>
          <a:p>
            <a:r>
              <a:rPr lang="en-IN" sz="2800" dirty="0"/>
              <a:t>4. After paying the money she left the supermarket.</a:t>
            </a:r>
          </a:p>
          <a:p>
            <a:endParaRPr lang="en-IN" sz="2800" dirty="0"/>
          </a:p>
          <a:p>
            <a:r>
              <a:rPr lang="en-IN" sz="2400" dirty="0"/>
              <a:t>A. 3214</a:t>
            </a:r>
          </a:p>
          <a:p>
            <a:r>
              <a:rPr lang="en-IN" sz="2400" dirty="0"/>
              <a:t>B. 2314</a:t>
            </a:r>
          </a:p>
          <a:p>
            <a:r>
              <a:rPr lang="en-IN" sz="2400" dirty="0"/>
              <a:t>C . 1342</a:t>
            </a:r>
          </a:p>
          <a:p>
            <a:r>
              <a:rPr lang="en-IN" sz="2400" dirty="0"/>
              <a:t>D. 2431</a:t>
            </a:r>
          </a:p>
        </p:txBody>
      </p:sp>
      <p:sp>
        <p:nvSpPr>
          <p:cNvPr id="3" name="Rectangle 2"/>
          <p:cNvSpPr/>
          <p:nvPr/>
        </p:nvSpPr>
        <p:spPr>
          <a:xfrm>
            <a:off x="683568" y="5811659"/>
            <a:ext cx="1646605" cy="369332"/>
          </a:xfrm>
          <a:prstGeom prst="rect">
            <a:avLst/>
          </a:prstGeom>
        </p:spPr>
        <p:txBody>
          <a:bodyPr wrap="none">
            <a:spAutoFit/>
          </a:bodyPr>
          <a:lstStyle/>
          <a:p>
            <a:r>
              <a:rPr lang="en-IN" dirty="0"/>
              <a:t>Answer :-  2314</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95758"/>
            <a:ext cx="7848872" cy="3970318"/>
          </a:xfrm>
          <a:prstGeom prst="rect">
            <a:avLst/>
          </a:prstGeom>
        </p:spPr>
        <p:txBody>
          <a:bodyPr wrap="square">
            <a:spAutoFit/>
          </a:bodyPr>
          <a:lstStyle/>
          <a:p>
            <a:r>
              <a:rPr lang="en-IN" sz="2800" dirty="0"/>
              <a:t>Q25. Fill in the blank with the most suitable option.</a:t>
            </a:r>
          </a:p>
          <a:p>
            <a:endParaRPr lang="en-IN" sz="2800" dirty="0"/>
          </a:p>
          <a:p>
            <a:r>
              <a:rPr lang="en-IN" sz="2800" dirty="0"/>
              <a:t>She had to submit the assignment _______________ leaving for vacation.</a:t>
            </a:r>
          </a:p>
          <a:p>
            <a:endParaRPr lang="en-IN" sz="2800" dirty="0"/>
          </a:p>
          <a:p>
            <a:r>
              <a:rPr lang="en-IN" sz="2800" dirty="0"/>
              <a:t>A. upon </a:t>
            </a:r>
          </a:p>
          <a:p>
            <a:r>
              <a:rPr lang="en-IN" sz="2800" dirty="0"/>
              <a:t>B. the</a:t>
            </a:r>
          </a:p>
          <a:p>
            <a:r>
              <a:rPr lang="en-IN" sz="2800" dirty="0"/>
              <a:t>C. before</a:t>
            </a:r>
          </a:p>
          <a:p>
            <a:r>
              <a:rPr lang="en-IN" sz="2800" dirty="0"/>
              <a:t>D. over</a:t>
            </a:r>
          </a:p>
        </p:txBody>
      </p:sp>
      <p:sp>
        <p:nvSpPr>
          <p:cNvPr id="3" name="Rectangle 2"/>
          <p:cNvSpPr/>
          <p:nvPr/>
        </p:nvSpPr>
        <p:spPr>
          <a:xfrm>
            <a:off x="755576" y="5517232"/>
            <a:ext cx="1740861" cy="369332"/>
          </a:xfrm>
          <a:prstGeom prst="rect">
            <a:avLst/>
          </a:prstGeom>
        </p:spPr>
        <p:txBody>
          <a:bodyPr wrap="none">
            <a:spAutoFit/>
          </a:bodyPr>
          <a:lstStyle/>
          <a:p>
            <a:r>
              <a:rPr lang="en-IN" dirty="0"/>
              <a:t>Answer :- before</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08720"/>
            <a:ext cx="7272808" cy="2616101"/>
          </a:xfrm>
          <a:prstGeom prst="rect">
            <a:avLst/>
          </a:prstGeom>
        </p:spPr>
        <p:txBody>
          <a:bodyPr wrap="square">
            <a:spAutoFit/>
          </a:bodyPr>
          <a:lstStyle/>
          <a:p>
            <a:r>
              <a:rPr lang="en-IN" sz="2400" dirty="0"/>
              <a:t>Q2. Mark the sentence that is grammatically correct.</a:t>
            </a:r>
          </a:p>
          <a:p>
            <a:endParaRPr lang="en-IN" sz="2800" dirty="0"/>
          </a:p>
          <a:p>
            <a:r>
              <a:rPr lang="en-IN" sz="2800" dirty="0"/>
              <a:t>A. I enjoys eating baklava for dessert.</a:t>
            </a:r>
          </a:p>
          <a:p>
            <a:r>
              <a:rPr lang="en-IN" sz="2800" dirty="0"/>
              <a:t>B. I will enjoyed eating baklava for dessert.</a:t>
            </a:r>
          </a:p>
          <a:p>
            <a:r>
              <a:rPr lang="en-IN" sz="2800" dirty="0"/>
              <a:t>C. I enjoy eating baklava for dessert.</a:t>
            </a:r>
          </a:p>
          <a:p>
            <a:r>
              <a:rPr lang="en-IN" sz="2800" dirty="0"/>
              <a:t>D. I enjoyed eaten baklava for dessert.</a:t>
            </a:r>
          </a:p>
        </p:txBody>
      </p:sp>
      <p:sp>
        <p:nvSpPr>
          <p:cNvPr id="3" name="Rectangle 2"/>
          <p:cNvSpPr/>
          <p:nvPr/>
        </p:nvSpPr>
        <p:spPr>
          <a:xfrm>
            <a:off x="683568" y="5733256"/>
            <a:ext cx="4147867" cy="369332"/>
          </a:xfrm>
          <a:prstGeom prst="rect">
            <a:avLst/>
          </a:prstGeom>
        </p:spPr>
        <p:txBody>
          <a:bodyPr wrap="none">
            <a:spAutoFit/>
          </a:bodyPr>
          <a:lstStyle/>
          <a:p>
            <a:r>
              <a:rPr lang="en-IN" dirty="0"/>
              <a:t>Answer: I enjoy eating baklava for dessert.</a:t>
            </a:r>
          </a:p>
        </p:txBody>
      </p:sp>
    </p:spTree>
    <p:extLst>
      <p:ext uri="{BB962C8B-B14F-4D97-AF65-F5344CB8AC3E}">
        <p14:creationId xmlns:p14="http://schemas.microsoft.com/office/powerpoint/2010/main" val="98345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595758"/>
            <a:ext cx="7560840" cy="4401205"/>
          </a:xfrm>
          <a:prstGeom prst="rect">
            <a:avLst/>
          </a:prstGeom>
        </p:spPr>
        <p:txBody>
          <a:bodyPr wrap="square">
            <a:spAutoFit/>
          </a:bodyPr>
          <a:lstStyle/>
          <a:p>
            <a:r>
              <a:rPr lang="en-IN" sz="2800" dirty="0"/>
              <a:t>Q26. Choose the best replacement for the underlined part of the sentence.</a:t>
            </a:r>
          </a:p>
          <a:p>
            <a:endParaRPr lang="en-IN" sz="2800" dirty="0"/>
          </a:p>
          <a:p>
            <a:r>
              <a:rPr lang="en-IN" sz="2800" dirty="0"/>
              <a:t>Tax evaders should heavily fined as they do it intentionally.</a:t>
            </a:r>
          </a:p>
          <a:p>
            <a:endParaRPr lang="en-IN" sz="2800" dirty="0"/>
          </a:p>
          <a:p>
            <a:r>
              <a:rPr lang="en-IN" sz="2800" dirty="0"/>
              <a:t>A . should be</a:t>
            </a:r>
          </a:p>
          <a:p>
            <a:r>
              <a:rPr lang="en-IN" sz="2800" dirty="0"/>
              <a:t>B. should been</a:t>
            </a:r>
          </a:p>
          <a:p>
            <a:r>
              <a:rPr lang="en-IN" sz="2800" dirty="0"/>
              <a:t>C. shall have</a:t>
            </a:r>
          </a:p>
          <a:p>
            <a:r>
              <a:rPr lang="en-IN" sz="2800" dirty="0"/>
              <a:t>D. should have to</a:t>
            </a:r>
          </a:p>
        </p:txBody>
      </p:sp>
      <p:sp>
        <p:nvSpPr>
          <p:cNvPr id="3" name="Rectangle 2"/>
          <p:cNvSpPr/>
          <p:nvPr/>
        </p:nvSpPr>
        <p:spPr>
          <a:xfrm>
            <a:off x="827584" y="5805264"/>
            <a:ext cx="2098651" cy="369332"/>
          </a:xfrm>
          <a:prstGeom prst="rect">
            <a:avLst/>
          </a:prstGeom>
        </p:spPr>
        <p:txBody>
          <a:bodyPr wrap="none">
            <a:spAutoFit/>
          </a:bodyPr>
          <a:lstStyle/>
          <a:p>
            <a:r>
              <a:rPr lang="en-IN" dirty="0"/>
              <a:t>Answer :-  should be</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836712"/>
            <a:ext cx="7488832" cy="4401205"/>
          </a:xfrm>
          <a:prstGeom prst="rect">
            <a:avLst/>
          </a:prstGeom>
        </p:spPr>
        <p:txBody>
          <a:bodyPr wrap="square">
            <a:spAutoFit/>
          </a:bodyPr>
          <a:lstStyle/>
          <a:p>
            <a:r>
              <a:rPr lang="en-IN" sz="2800" dirty="0"/>
              <a:t>Q27. Fill in the blank with the most suitable option.</a:t>
            </a:r>
          </a:p>
          <a:p>
            <a:endParaRPr lang="en-IN" sz="2800" dirty="0"/>
          </a:p>
          <a:p>
            <a:r>
              <a:rPr lang="en-IN" sz="2800" dirty="0"/>
              <a:t>She was delighted ____________his arrival.</a:t>
            </a:r>
          </a:p>
          <a:p>
            <a:endParaRPr lang="en-IN" sz="2800" dirty="0"/>
          </a:p>
          <a:p>
            <a:r>
              <a:rPr lang="en-IN" sz="2800" dirty="0"/>
              <a:t>A. with</a:t>
            </a:r>
          </a:p>
          <a:p>
            <a:r>
              <a:rPr lang="en-IN" sz="2800" dirty="0"/>
              <a:t>B. on</a:t>
            </a:r>
          </a:p>
          <a:p>
            <a:r>
              <a:rPr lang="en-IN" sz="2800" dirty="0"/>
              <a:t>C. an</a:t>
            </a:r>
          </a:p>
          <a:p>
            <a:r>
              <a:rPr lang="en-IN" sz="2800" dirty="0"/>
              <a:t>D. a</a:t>
            </a:r>
          </a:p>
          <a:p>
            <a:endParaRPr lang="en-IN" sz="2800" dirty="0"/>
          </a:p>
        </p:txBody>
      </p:sp>
      <p:sp>
        <p:nvSpPr>
          <p:cNvPr id="3" name="Rectangle 2"/>
          <p:cNvSpPr/>
          <p:nvPr/>
        </p:nvSpPr>
        <p:spPr>
          <a:xfrm>
            <a:off x="683568" y="5589240"/>
            <a:ext cx="1422184" cy="369332"/>
          </a:xfrm>
          <a:prstGeom prst="rect">
            <a:avLst/>
          </a:prstGeom>
        </p:spPr>
        <p:txBody>
          <a:bodyPr wrap="none">
            <a:spAutoFit/>
          </a:bodyPr>
          <a:lstStyle/>
          <a:p>
            <a:r>
              <a:rPr lang="en-IN" dirty="0"/>
              <a:t>Answer :-  on</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20688"/>
            <a:ext cx="7560840" cy="3539430"/>
          </a:xfrm>
          <a:prstGeom prst="rect">
            <a:avLst/>
          </a:prstGeom>
        </p:spPr>
        <p:txBody>
          <a:bodyPr wrap="square">
            <a:spAutoFit/>
          </a:bodyPr>
          <a:lstStyle/>
          <a:p>
            <a:r>
              <a:rPr lang="en-IN" sz="2800" dirty="0"/>
              <a:t>Q28. Mark the sentence that is grammatically correct.</a:t>
            </a:r>
          </a:p>
          <a:p>
            <a:endParaRPr lang="en-IN" sz="2800" dirty="0"/>
          </a:p>
          <a:p>
            <a:r>
              <a:rPr lang="en-IN" sz="2800" dirty="0"/>
              <a:t>A He was afraid of hurting my feelings.</a:t>
            </a:r>
          </a:p>
          <a:p>
            <a:r>
              <a:rPr lang="en-IN" sz="2800" dirty="0"/>
              <a:t>B. He was afraid to be hurt by my feelings.</a:t>
            </a:r>
          </a:p>
          <a:p>
            <a:r>
              <a:rPr lang="en-IN" sz="2800" dirty="0"/>
              <a:t>C. He was afraid to hurt the feelings.</a:t>
            </a:r>
          </a:p>
          <a:p>
            <a:r>
              <a:rPr lang="en-IN" sz="2800" dirty="0"/>
              <a:t>D. He was afraid to hurt my feelings.</a:t>
            </a:r>
          </a:p>
          <a:p>
            <a:endParaRPr lang="en-IN" sz="2800" dirty="0"/>
          </a:p>
        </p:txBody>
      </p:sp>
      <p:sp>
        <p:nvSpPr>
          <p:cNvPr id="3" name="Rectangle 2"/>
          <p:cNvSpPr/>
          <p:nvPr/>
        </p:nvSpPr>
        <p:spPr>
          <a:xfrm>
            <a:off x="476874" y="5778895"/>
            <a:ext cx="4599849" cy="369332"/>
          </a:xfrm>
          <a:prstGeom prst="rect">
            <a:avLst/>
          </a:prstGeom>
        </p:spPr>
        <p:txBody>
          <a:bodyPr wrap="none">
            <a:spAutoFit/>
          </a:bodyPr>
          <a:lstStyle/>
          <a:p>
            <a:r>
              <a:rPr lang="en-IN" dirty="0"/>
              <a:t>Answer :-  He was afraid of hurting my feelings.</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920880" cy="4401205"/>
          </a:xfrm>
          <a:prstGeom prst="rect">
            <a:avLst/>
          </a:prstGeom>
        </p:spPr>
        <p:txBody>
          <a:bodyPr wrap="square">
            <a:spAutoFit/>
          </a:bodyPr>
          <a:lstStyle/>
          <a:p>
            <a:r>
              <a:rPr lang="en-IN" sz="2800" dirty="0"/>
              <a:t>Q29. Choose the word that is closest in meaning to the word given.</a:t>
            </a:r>
          </a:p>
          <a:p>
            <a:endParaRPr lang="en-IN" sz="2800" dirty="0"/>
          </a:p>
          <a:p>
            <a:r>
              <a:rPr lang="en-IN" sz="2800" b="1" dirty="0"/>
              <a:t>HOLD</a:t>
            </a:r>
          </a:p>
          <a:p>
            <a:endParaRPr lang="en-IN" sz="2800" dirty="0"/>
          </a:p>
          <a:p>
            <a:r>
              <a:rPr lang="en-IN" sz="2800" dirty="0"/>
              <a:t>A . grip</a:t>
            </a:r>
          </a:p>
          <a:p>
            <a:r>
              <a:rPr lang="en-IN" sz="2800" dirty="0"/>
              <a:t>B. angel</a:t>
            </a:r>
          </a:p>
          <a:p>
            <a:r>
              <a:rPr lang="en-IN" sz="2800" dirty="0"/>
              <a:t>C . attendant</a:t>
            </a:r>
          </a:p>
          <a:p>
            <a:r>
              <a:rPr lang="en-IN" sz="2800" dirty="0"/>
              <a:t>D. chaperone</a:t>
            </a:r>
          </a:p>
          <a:p>
            <a:r>
              <a:rPr lang="en-IN" sz="2800" dirty="0"/>
              <a:t> </a:t>
            </a:r>
          </a:p>
        </p:txBody>
      </p:sp>
      <p:sp>
        <p:nvSpPr>
          <p:cNvPr id="3" name="Rectangle 2"/>
          <p:cNvSpPr/>
          <p:nvPr/>
        </p:nvSpPr>
        <p:spPr>
          <a:xfrm>
            <a:off x="827584" y="5517232"/>
            <a:ext cx="1542410" cy="369332"/>
          </a:xfrm>
          <a:prstGeom prst="rect">
            <a:avLst/>
          </a:prstGeom>
        </p:spPr>
        <p:txBody>
          <a:bodyPr wrap="none">
            <a:spAutoFit/>
          </a:bodyPr>
          <a:lstStyle/>
          <a:p>
            <a:r>
              <a:rPr lang="en-IN" dirty="0"/>
              <a:t>Answer :-  grip</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122" y="620688"/>
            <a:ext cx="7894309" cy="3970318"/>
          </a:xfrm>
          <a:prstGeom prst="rect">
            <a:avLst/>
          </a:prstGeom>
        </p:spPr>
        <p:txBody>
          <a:bodyPr wrap="square">
            <a:spAutoFit/>
          </a:bodyPr>
          <a:lstStyle/>
          <a:p>
            <a:r>
              <a:rPr lang="en-IN" sz="2800" dirty="0"/>
              <a:t>Q30. Fill in the blank with an appropriate option.</a:t>
            </a:r>
          </a:p>
          <a:p>
            <a:endParaRPr lang="en-IN" sz="2800" dirty="0"/>
          </a:p>
          <a:p>
            <a:r>
              <a:rPr lang="en-IN" sz="2800" dirty="0"/>
              <a:t>What all parents must do when the kids do ___________things is to be supportive and cautious at the same time.</a:t>
            </a:r>
          </a:p>
          <a:p>
            <a:r>
              <a:rPr lang="en-IN" sz="2800" dirty="0"/>
              <a:t>A. unnatural</a:t>
            </a:r>
          </a:p>
          <a:p>
            <a:r>
              <a:rPr lang="en-IN" sz="2800" dirty="0"/>
              <a:t>B. weird</a:t>
            </a:r>
          </a:p>
          <a:p>
            <a:r>
              <a:rPr lang="en-IN" sz="2800" dirty="0"/>
              <a:t>C. special</a:t>
            </a:r>
          </a:p>
          <a:p>
            <a:r>
              <a:rPr lang="en-IN" sz="2800" dirty="0"/>
              <a:t>D. curious</a:t>
            </a:r>
          </a:p>
        </p:txBody>
      </p:sp>
      <p:sp>
        <p:nvSpPr>
          <p:cNvPr id="3" name="Rectangle 2"/>
          <p:cNvSpPr/>
          <p:nvPr/>
        </p:nvSpPr>
        <p:spPr>
          <a:xfrm>
            <a:off x="755576" y="5517232"/>
            <a:ext cx="1819729" cy="369332"/>
          </a:xfrm>
          <a:prstGeom prst="rect">
            <a:avLst/>
          </a:prstGeom>
        </p:spPr>
        <p:txBody>
          <a:bodyPr wrap="none">
            <a:spAutoFit/>
          </a:bodyPr>
          <a:lstStyle/>
          <a:p>
            <a:r>
              <a:rPr lang="en-IN" dirty="0"/>
              <a:t>Answer :-  special</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7920880" cy="5262979"/>
          </a:xfrm>
          <a:prstGeom prst="rect">
            <a:avLst/>
          </a:prstGeom>
        </p:spPr>
        <p:txBody>
          <a:bodyPr wrap="square">
            <a:spAutoFit/>
          </a:bodyPr>
          <a:lstStyle/>
          <a:p>
            <a:r>
              <a:rPr lang="en-IN" sz="2800" dirty="0"/>
              <a:t>Q31. Choose the correct sequence of the given words/phrases so that it forms a logical sentence.</a:t>
            </a:r>
          </a:p>
          <a:p>
            <a:endParaRPr lang="en-IN" sz="2800" dirty="0"/>
          </a:p>
          <a:p>
            <a:r>
              <a:rPr lang="en-IN" sz="2800" dirty="0"/>
              <a:t>1. </a:t>
            </a:r>
            <a:r>
              <a:rPr lang="en-IN" sz="2800" dirty="0" err="1"/>
              <a:t>Ms.Smith</a:t>
            </a:r>
            <a:endParaRPr lang="en-IN" sz="2800" dirty="0"/>
          </a:p>
          <a:p>
            <a:r>
              <a:rPr lang="en-IN" sz="2800" dirty="0"/>
              <a:t>2. quizzes in class</a:t>
            </a:r>
          </a:p>
          <a:p>
            <a:r>
              <a:rPr lang="en-IN" sz="2800" dirty="0"/>
              <a:t>3. of word games and</a:t>
            </a:r>
          </a:p>
          <a:p>
            <a:r>
              <a:rPr lang="en-IN" sz="2800" dirty="0"/>
              <a:t>4. conducts a lot</a:t>
            </a:r>
          </a:p>
          <a:p>
            <a:endParaRPr lang="en-IN" sz="2800" dirty="0"/>
          </a:p>
          <a:p>
            <a:r>
              <a:rPr lang="en-IN" sz="2800" dirty="0"/>
              <a:t>A. 1432</a:t>
            </a:r>
          </a:p>
          <a:p>
            <a:r>
              <a:rPr lang="en-IN" sz="2800" dirty="0"/>
              <a:t>B. 2431</a:t>
            </a:r>
          </a:p>
          <a:p>
            <a:r>
              <a:rPr lang="en-IN" sz="2800" dirty="0"/>
              <a:t>C. 1234</a:t>
            </a:r>
          </a:p>
          <a:p>
            <a:r>
              <a:rPr lang="en-IN" sz="2800" dirty="0"/>
              <a:t>D. 2341</a:t>
            </a:r>
          </a:p>
        </p:txBody>
      </p:sp>
      <p:sp>
        <p:nvSpPr>
          <p:cNvPr id="3" name="Rectangle 2"/>
          <p:cNvSpPr/>
          <p:nvPr/>
        </p:nvSpPr>
        <p:spPr>
          <a:xfrm>
            <a:off x="755576" y="5917922"/>
            <a:ext cx="1593706" cy="369332"/>
          </a:xfrm>
          <a:prstGeom prst="rect">
            <a:avLst/>
          </a:prstGeom>
        </p:spPr>
        <p:txBody>
          <a:bodyPr wrap="none">
            <a:spAutoFit/>
          </a:bodyPr>
          <a:lstStyle/>
          <a:p>
            <a:r>
              <a:rPr lang="en-IN" dirty="0"/>
              <a:t>Answer :- 1432</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908720"/>
            <a:ext cx="7850090" cy="3970318"/>
          </a:xfrm>
          <a:prstGeom prst="rect">
            <a:avLst/>
          </a:prstGeom>
        </p:spPr>
        <p:txBody>
          <a:bodyPr wrap="square">
            <a:spAutoFit/>
          </a:bodyPr>
          <a:lstStyle/>
          <a:p>
            <a:r>
              <a:rPr lang="en-IN" sz="2800" dirty="0"/>
              <a:t>Q32. Fill in the blank with the most suitable option.</a:t>
            </a:r>
          </a:p>
          <a:p>
            <a:endParaRPr lang="en-IN" sz="2800" dirty="0"/>
          </a:p>
          <a:p>
            <a:r>
              <a:rPr lang="en-IN" sz="2800" dirty="0"/>
              <a:t>The workers____________ regular breaks for tea last month.</a:t>
            </a:r>
          </a:p>
          <a:p>
            <a:endParaRPr lang="en-IN" sz="2800" dirty="0"/>
          </a:p>
          <a:p>
            <a:r>
              <a:rPr lang="en-IN" sz="2800" dirty="0"/>
              <a:t>A. took</a:t>
            </a:r>
          </a:p>
          <a:p>
            <a:r>
              <a:rPr lang="en-IN" sz="2800" dirty="0"/>
              <a:t>B. taking</a:t>
            </a:r>
          </a:p>
          <a:p>
            <a:r>
              <a:rPr lang="en-IN" sz="2800" dirty="0"/>
              <a:t>C. taken</a:t>
            </a:r>
          </a:p>
          <a:p>
            <a:r>
              <a:rPr lang="en-IN" sz="2800" dirty="0"/>
              <a:t>D. will take</a:t>
            </a:r>
          </a:p>
        </p:txBody>
      </p:sp>
      <p:sp>
        <p:nvSpPr>
          <p:cNvPr id="3" name="Rectangle 2"/>
          <p:cNvSpPr/>
          <p:nvPr/>
        </p:nvSpPr>
        <p:spPr>
          <a:xfrm>
            <a:off x="595738" y="5445224"/>
            <a:ext cx="1601079" cy="369332"/>
          </a:xfrm>
          <a:prstGeom prst="rect">
            <a:avLst/>
          </a:prstGeom>
        </p:spPr>
        <p:txBody>
          <a:bodyPr wrap="none">
            <a:spAutoFit/>
          </a:bodyPr>
          <a:lstStyle/>
          <a:p>
            <a:r>
              <a:rPr lang="en-IN" dirty="0"/>
              <a:t>Answer :-  took</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992888" cy="3970318"/>
          </a:xfrm>
          <a:prstGeom prst="rect">
            <a:avLst/>
          </a:prstGeom>
        </p:spPr>
        <p:txBody>
          <a:bodyPr wrap="square">
            <a:spAutoFit/>
          </a:bodyPr>
          <a:lstStyle/>
          <a:p>
            <a:r>
              <a:rPr lang="en-IN" sz="2800" dirty="0"/>
              <a:t>Q33. Fill in the blank with the most suitable option.</a:t>
            </a:r>
          </a:p>
          <a:p>
            <a:endParaRPr lang="en-IN" sz="2800" dirty="0"/>
          </a:p>
          <a:p>
            <a:r>
              <a:rPr lang="en-IN" sz="2800" dirty="0"/>
              <a:t>After he ______ to talk, he would use my voice to call our dog.</a:t>
            </a:r>
          </a:p>
          <a:p>
            <a:endParaRPr lang="en-IN" sz="2800" dirty="0"/>
          </a:p>
          <a:p>
            <a:r>
              <a:rPr lang="en-IN" sz="2800" dirty="0"/>
              <a:t>A. learned</a:t>
            </a:r>
          </a:p>
          <a:p>
            <a:r>
              <a:rPr lang="en-IN" sz="2800" dirty="0"/>
              <a:t>B. was learning</a:t>
            </a:r>
          </a:p>
          <a:p>
            <a:r>
              <a:rPr lang="en-IN" sz="2800" dirty="0"/>
              <a:t>C. will have learn</a:t>
            </a:r>
          </a:p>
          <a:p>
            <a:r>
              <a:rPr lang="en-IN" sz="2800" dirty="0"/>
              <a:t>D. could learn</a:t>
            </a:r>
          </a:p>
        </p:txBody>
      </p:sp>
      <p:sp>
        <p:nvSpPr>
          <p:cNvPr id="3" name="Rectangle 2"/>
          <p:cNvSpPr/>
          <p:nvPr/>
        </p:nvSpPr>
        <p:spPr>
          <a:xfrm>
            <a:off x="755576" y="5445224"/>
            <a:ext cx="1843774" cy="369332"/>
          </a:xfrm>
          <a:prstGeom prst="rect">
            <a:avLst/>
          </a:prstGeom>
        </p:spPr>
        <p:txBody>
          <a:bodyPr wrap="none">
            <a:spAutoFit/>
          </a:bodyPr>
          <a:lstStyle/>
          <a:p>
            <a:r>
              <a:rPr lang="en-IN" dirty="0"/>
              <a:t>Answer :- learned</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992888" cy="4401205"/>
          </a:xfrm>
          <a:prstGeom prst="rect">
            <a:avLst/>
          </a:prstGeom>
        </p:spPr>
        <p:txBody>
          <a:bodyPr wrap="square">
            <a:spAutoFit/>
          </a:bodyPr>
          <a:lstStyle/>
          <a:p>
            <a:r>
              <a:rPr lang="en-IN" sz="2800" dirty="0"/>
              <a:t>Q34. Mark the sentence that is grammatically correct.</a:t>
            </a:r>
          </a:p>
          <a:p>
            <a:endParaRPr lang="en-IN" sz="2800" dirty="0"/>
          </a:p>
          <a:p>
            <a:r>
              <a:rPr lang="en-IN" sz="2800" dirty="0"/>
              <a:t>A. Her success is the result of the continuous support and love from her guardian.</a:t>
            </a:r>
          </a:p>
          <a:p>
            <a:r>
              <a:rPr lang="en-IN" sz="2800" dirty="0"/>
              <a:t>B. Her success is the result of the continuing support and love from her guardian.</a:t>
            </a:r>
          </a:p>
          <a:p>
            <a:r>
              <a:rPr lang="en-IN" sz="2800" dirty="0"/>
              <a:t>C. Her success is the result of the continue support and love from her guardian.</a:t>
            </a:r>
          </a:p>
          <a:p>
            <a:r>
              <a:rPr lang="en-IN" sz="2800" dirty="0"/>
              <a:t>D. Her success is the result of the continued support and love from her guardian.</a:t>
            </a:r>
          </a:p>
        </p:txBody>
      </p:sp>
      <p:sp>
        <p:nvSpPr>
          <p:cNvPr id="3" name="Rectangle 2"/>
          <p:cNvSpPr/>
          <p:nvPr/>
        </p:nvSpPr>
        <p:spPr>
          <a:xfrm>
            <a:off x="611560" y="5517232"/>
            <a:ext cx="5904656" cy="646331"/>
          </a:xfrm>
          <a:prstGeom prst="rect">
            <a:avLst/>
          </a:prstGeom>
        </p:spPr>
        <p:txBody>
          <a:bodyPr wrap="square">
            <a:spAutoFit/>
          </a:bodyPr>
          <a:lstStyle/>
          <a:p>
            <a:r>
              <a:rPr lang="en-IN" dirty="0"/>
              <a:t>Answer :-  Her success is the result of the continuous support and love from her guardian.</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20688"/>
            <a:ext cx="8280920" cy="3108543"/>
          </a:xfrm>
          <a:prstGeom prst="rect">
            <a:avLst/>
          </a:prstGeom>
        </p:spPr>
        <p:txBody>
          <a:bodyPr wrap="square">
            <a:spAutoFit/>
          </a:bodyPr>
          <a:lstStyle/>
          <a:p>
            <a:r>
              <a:rPr lang="en-IN" sz="2800" dirty="0"/>
              <a:t>Q35. Mark the sentence that is grammatically correct.</a:t>
            </a:r>
          </a:p>
          <a:p>
            <a:endParaRPr lang="en-IN" sz="2800" dirty="0"/>
          </a:p>
          <a:p>
            <a:endParaRPr lang="en-IN" sz="2800" dirty="0"/>
          </a:p>
          <a:p>
            <a:r>
              <a:rPr lang="en-IN" sz="2800" dirty="0"/>
              <a:t>A. A plane is flying above my building.</a:t>
            </a:r>
          </a:p>
          <a:p>
            <a:r>
              <a:rPr lang="en-IN" sz="2800" dirty="0"/>
              <a:t>B. A plane is flying up my building.</a:t>
            </a:r>
          </a:p>
          <a:p>
            <a:r>
              <a:rPr lang="en-IN" sz="2800" dirty="0"/>
              <a:t>C. A plane is flying up over my building.</a:t>
            </a:r>
          </a:p>
          <a:p>
            <a:r>
              <a:rPr lang="en-IN" sz="2800" dirty="0"/>
              <a:t>D. A plane is flying on my building.</a:t>
            </a:r>
          </a:p>
        </p:txBody>
      </p:sp>
      <p:sp>
        <p:nvSpPr>
          <p:cNvPr id="3" name="Rectangle 2"/>
          <p:cNvSpPr/>
          <p:nvPr/>
        </p:nvSpPr>
        <p:spPr>
          <a:xfrm>
            <a:off x="611560" y="5589240"/>
            <a:ext cx="4473148" cy="369332"/>
          </a:xfrm>
          <a:prstGeom prst="rect">
            <a:avLst/>
          </a:prstGeom>
        </p:spPr>
        <p:txBody>
          <a:bodyPr wrap="none">
            <a:spAutoFit/>
          </a:bodyPr>
          <a:lstStyle/>
          <a:p>
            <a:r>
              <a:rPr lang="en-IN" dirty="0"/>
              <a:t>Answer :-  A plane is flying above my building.</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6"/>
            <a:ext cx="7056784" cy="4401205"/>
          </a:xfrm>
          <a:prstGeom prst="rect">
            <a:avLst/>
          </a:prstGeom>
        </p:spPr>
        <p:txBody>
          <a:bodyPr wrap="square">
            <a:spAutoFit/>
          </a:bodyPr>
          <a:lstStyle/>
          <a:p>
            <a:r>
              <a:rPr lang="en-IN" sz="2800" dirty="0"/>
              <a:t>Q3. Choose the word that is opposite in meaning to the word given below.</a:t>
            </a:r>
          </a:p>
          <a:p>
            <a:endParaRPr lang="en-IN" sz="2800" dirty="0"/>
          </a:p>
          <a:p>
            <a:r>
              <a:rPr lang="en-IN" sz="2800" b="1" dirty="0"/>
              <a:t>INTENTIONAL</a:t>
            </a:r>
          </a:p>
          <a:p>
            <a:endParaRPr lang="en-IN" sz="2800" dirty="0"/>
          </a:p>
          <a:p>
            <a:r>
              <a:rPr lang="en-IN" sz="2800" dirty="0"/>
              <a:t>A. accidental</a:t>
            </a:r>
          </a:p>
          <a:p>
            <a:r>
              <a:rPr lang="en-IN" sz="2800" dirty="0"/>
              <a:t>B. outgoing</a:t>
            </a:r>
          </a:p>
          <a:p>
            <a:r>
              <a:rPr lang="en-IN" sz="2800" dirty="0"/>
              <a:t>C. convivial</a:t>
            </a:r>
          </a:p>
          <a:p>
            <a:r>
              <a:rPr lang="en-IN" sz="2800" dirty="0"/>
              <a:t>D. lone</a:t>
            </a:r>
          </a:p>
          <a:p>
            <a:r>
              <a:rPr lang="en-IN" sz="2800" dirty="0"/>
              <a:t> </a:t>
            </a:r>
          </a:p>
        </p:txBody>
      </p:sp>
      <p:sp>
        <p:nvSpPr>
          <p:cNvPr id="3" name="Rectangle 2"/>
          <p:cNvSpPr/>
          <p:nvPr/>
        </p:nvSpPr>
        <p:spPr>
          <a:xfrm>
            <a:off x="827584" y="5661248"/>
            <a:ext cx="1955856" cy="369332"/>
          </a:xfrm>
          <a:prstGeom prst="rect">
            <a:avLst/>
          </a:prstGeom>
        </p:spPr>
        <p:txBody>
          <a:bodyPr wrap="none">
            <a:spAutoFit/>
          </a:bodyPr>
          <a:lstStyle/>
          <a:p>
            <a:r>
              <a:rPr lang="en-IN" dirty="0"/>
              <a:t>Answer: accidental</a:t>
            </a:r>
          </a:p>
        </p:txBody>
      </p:sp>
    </p:spTree>
    <p:extLst>
      <p:ext uri="{BB962C8B-B14F-4D97-AF65-F5344CB8AC3E}">
        <p14:creationId xmlns:p14="http://schemas.microsoft.com/office/powerpoint/2010/main" val="98345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92696"/>
            <a:ext cx="7200800" cy="3970318"/>
          </a:xfrm>
          <a:prstGeom prst="rect">
            <a:avLst/>
          </a:prstGeom>
        </p:spPr>
        <p:txBody>
          <a:bodyPr wrap="square">
            <a:spAutoFit/>
          </a:bodyPr>
          <a:lstStyle/>
          <a:p>
            <a:r>
              <a:rPr lang="en-IN" sz="2800" dirty="0"/>
              <a:t>Q36. Choose the word that is opposite in meaning to the underlined word given below.</a:t>
            </a:r>
          </a:p>
          <a:p>
            <a:endParaRPr lang="en-IN" sz="2800" b="1" dirty="0"/>
          </a:p>
          <a:p>
            <a:r>
              <a:rPr lang="en-IN" sz="2800" b="1" dirty="0"/>
              <a:t>ARRIVE</a:t>
            </a:r>
          </a:p>
          <a:p>
            <a:endParaRPr lang="en-IN" sz="2800" dirty="0"/>
          </a:p>
          <a:p>
            <a:r>
              <a:rPr lang="en-IN" sz="2800" dirty="0"/>
              <a:t>A. sharp</a:t>
            </a:r>
          </a:p>
          <a:p>
            <a:r>
              <a:rPr lang="en-IN" sz="2800" dirty="0"/>
              <a:t>B. depart</a:t>
            </a:r>
          </a:p>
          <a:p>
            <a:r>
              <a:rPr lang="en-IN" sz="2800" dirty="0"/>
              <a:t>C. bright</a:t>
            </a:r>
          </a:p>
          <a:p>
            <a:r>
              <a:rPr lang="en-IN" sz="2800" dirty="0"/>
              <a:t>D. pleasant</a:t>
            </a:r>
          </a:p>
        </p:txBody>
      </p:sp>
      <p:sp>
        <p:nvSpPr>
          <p:cNvPr id="3" name="Rectangle 2"/>
          <p:cNvSpPr/>
          <p:nvPr/>
        </p:nvSpPr>
        <p:spPr>
          <a:xfrm>
            <a:off x="755576" y="5404574"/>
            <a:ext cx="1805302" cy="369332"/>
          </a:xfrm>
          <a:prstGeom prst="rect">
            <a:avLst/>
          </a:prstGeom>
        </p:spPr>
        <p:txBody>
          <a:bodyPr wrap="none">
            <a:spAutoFit/>
          </a:bodyPr>
          <a:lstStyle/>
          <a:p>
            <a:r>
              <a:rPr lang="en-IN" dirty="0"/>
              <a:t>Answer :-  depart</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20688"/>
            <a:ext cx="7704856" cy="4832092"/>
          </a:xfrm>
          <a:prstGeom prst="rect">
            <a:avLst/>
          </a:prstGeom>
        </p:spPr>
        <p:txBody>
          <a:bodyPr wrap="square">
            <a:spAutoFit/>
          </a:bodyPr>
          <a:lstStyle/>
          <a:p>
            <a:r>
              <a:rPr lang="en-IN" sz="2800" dirty="0"/>
              <a:t>Q37. Fill in the blank with an appropriate option.</a:t>
            </a:r>
          </a:p>
          <a:p>
            <a:endParaRPr lang="en-IN" sz="2800" dirty="0"/>
          </a:p>
          <a:p>
            <a:r>
              <a:rPr lang="en-IN" sz="2800" dirty="0"/>
              <a:t>Armed with such________ and a better understanding of your brain, you can make it work elegantly and productively.</a:t>
            </a:r>
          </a:p>
          <a:p>
            <a:endParaRPr lang="en-IN" sz="2800" dirty="0"/>
          </a:p>
          <a:p>
            <a:r>
              <a:rPr lang="en-IN" sz="2800" dirty="0"/>
              <a:t>A. intentions</a:t>
            </a:r>
          </a:p>
          <a:p>
            <a:r>
              <a:rPr lang="en-IN" sz="2800" dirty="0"/>
              <a:t>B. knowledge</a:t>
            </a:r>
          </a:p>
          <a:p>
            <a:r>
              <a:rPr lang="en-IN" sz="2800" dirty="0"/>
              <a:t>C. observations</a:t>
            </a:r>
          </a:p>
          <a:p>
            <a:r>
              <a:rPr lang="en-IN" sz="2800" dirty="0"/>
              <a:t>D. thoughts</a:t>
            </a:r>
          </a:p>
          <a:p>
            <a:endParaRPr lang="en-IN" sz="2800" dirty="0"/>
          </a:p>
        </p:txBody>
      </p:sp>
      <p:sp>
        <p:nvSpPr>
          <p:cNvPr id="3" name="Rectangle 2"/>
          <p:cNvSpPr/>
          <p:nvPr/>
        </p:nvSpPr>
        <p:spPr>
          <a:xfrm>
            <a:off x="683568" y="5805264"/>
            <a:ext cx="2203232" cy="369332"/>
          </a:xfrm>
          <a:prstGeom prst="rect">
            <a:avLst/>
          </a:prstGeom>
        </p:spPr>
        <p:txBody>
          <a:bodyPr wrap="none">
            <a:spAutoFit/>
          </a:bodyPr>
          <a:lstStyle/>
          <a:p>
            <a:r>
              <a:rPr lang="en-IN" dirty="0"/>
              <a:t>Answer :-  knowledge</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280920" cy="6001643"/>
          </a:xfrm>
          <a:prstGeom prst="rect">
            <a:avLst/>
          </a:prstGeom>
        </p:spPr>
        <p:txBody>
          <a:bodyPr wrap="square">
            <a:spAutoFit/>
          </a:bodyPr>
          <a:lstStyle/>
          <a:p>
            <a:r>
              <a:rPr lang="en-IN" sz="2400" b="1" dirty="0"/>
              <a:t>Read the passage given below and answer the questions that follow.</a:t>
            </a:r>
          </a:p>
          <a:p>
            <a:endParaRPr lang="en-IN" sz="2400" dirty="0"/>
          </a:p>
          <a:p>
            <a:r>
              <a:rPr lang="en-IN" sz="2400" dirty="0"/>
              <a:t>Society goes forward, more thanks to people who refuse authority, than to those who respect it. While some people might consider this idea as a recipe for anarchy, it is an idea that is highly respected in the culture of English-speaking countries. It is rooted in a historic tradition of tolerance and expressed in attitudes to difference, originality, and eccentricity.</a:t>
            </a:r>
          </a:p>
          <a:p>
            <a:r>
              <a:rPr lang="en-IN" sz="2400" dirty="0"/>
              <a:t>It does not mean that English-speaking countries have always been tolerant. That is certainly not the case, but those who react against intolerance or just against senseless authority can easily become heroes. Rosa Parks is a classic example.</a:t>
            </a:r>
          </a:p>
          <a:p>
            <a:r>
              <a:rPr lang="en-IN" sz="2400" dirty="0"/>
              <a:t>As a young woman in the city of Montgomery, Alabama, the Deep South of the United States, Rosa became a heroine and role model for millions because she defied authority.</a:t>
            </a:r>
          </a:p>
        </p:txBody>
      </p:sp>
    </p:spTree>
    <p:extLst>
      <p:ext uri="{BB962C8B-B14F-4D97-AF65-F5344CB8AC3E}">
        <p14:creationId xmlns:p14="http://schemas.microsoft.com/office/powerpoint/2010/main" val="2368740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5894D-6675-31FB-D95B-2F393C860888}"/>
              </a:ext>
            </a:extLst>
          </p:cNvPr>
          <p:cNvSpPr>
            <a:spLocks noGrp="1"/>
          </p:cNvSpPr>
          <p:nvPr>
            <p:ph idx="1"/>
          </p:nvPr>
        </p:nvSpPr>
        <p:spPr>
          <a:xfrm>
            <a:off x="323528" y="260648"/>
            <a:ext cx="8363272" cy="5865515"/>
          </a:xfrm>
        </p:spPr>
        <p:txBody>
          <a:bodyPr>
            <a:normAutofit/>
          </a:bodyPr>
          <a:lstStyle/>
          <a:p>
            <a:pPr marL="0" indent="0">
              <a:buNone/>
            </a:pPr>
            <a:r>
              <a:rPr lang="en-IN" sz="2600" dirty="0"/>
              <a:t>Traveling home on a Montgomery bus one day in 1955, Rosa had the gall to sit down in one of the empty seats at the front, seats reserved for Whites only. When the driver noticed, he immediately stopped the bus and ordered Rosa to go to the back of the bus. Rosa defied his authority. The driver repeated his order "Go to the back!" Again, and again Rosa defied him; in the end, the police were called, and Rosa Parks was hauled off the bus and arrested. She was fined $10- a large sum in those days. Yet Rosa's defiance of authority was to have repercussions throughout the USA; it was this act that ignited the whole Civil Rights movement in the United States of America and gave hope to similar movements in other parts of the world.</a:t>
            </a:r>
          </a:p>
          <a:p>
            <a:endParaRPr lang="en-IN" dirty="0"/>
          </a:p>
        </p:txBody>
      </p:sp>
    </p:spTree>
    <p:extLst>
      <p:ext uri="{BB962C8B-B14F-4D97-AF65-F5344CB8AC3E}">
        <p14:creationId xmlns:p14="http://schemas.microsoft.com/office/powerpoint/2010/main" val="129631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836712"/>
            <a:ext cx="7776864" cy="3539430"/>
          </a:xfrm>
          <a:prstGeom prst="rect">
            <a:avLst/>
          </a:prstGeom>
        </p:spPr>
        <p:txBody>
          <a:bodyPr wrap="square">
            <a:spAutoFit/>
          </a:bodyPr>
          <a:lstStyle/>
          <a:p>
            <a:r>
              <a:rPr lang="en-IN" sz="2800" dirty="0"/>
              <a:t>Q 38. What does the word </a:t>
            </a:r>
            <a:r>
              <a:rPr lang="en-IN" sz="2800" b="1" dirty="0"/>
              <a:t>“defied" </a:t>
            </a:r>
            <a:r>
              <a:rPr lang="en-IN" sz="2800" dirty="0"/>
              <a:t>mean in the context of the passage?</a:t>
            </a:r>
          </a:p>
          <a:p>
            <a:endParaRPr lang="en-IN" sz="2800" dirty="0"/>
          </a:p>
          <a:p>
            <a:r>
              <a:rPr lang="en-IN" sz="2800" dirty="0"/>
              <a:t>A. mocked</a:t>
            </a:r>
          </a:p>
          <a:p>
            <a:r>
              <a:rPr lang="en-IN" sz="2800" dirty="0"/>
              <a:t>B. rebelled</a:t>
            </a:r>
          </a:p>
          <a:p>
            <a:r>
              <a:rPr lang="en-IN" sz="2800" dirty="0"/>
              <a:t>C. disobeyed </a:t>
            </a:r>
          </a:p>
          <a:p>
            <a:r>
              <a:rPr lang="en-IN" sz="2800" dirty="0"/>
              <a:t>D. challenged</a:t>
            </a:r>
          </a:p>
          <a:p>
            <a:endParaRPr lang="en-IN" sz="2800" dirty="0"/>
          </a:p>
        </p:txBody>
      </p:sp>
      <p:sp>
        <p:nvSpPr>
          <p:cNvPr id="3" name="Rectangle 2"/>
          <p:cNvSpPr/>
          <p:nvPr/>
        </p:nvSpPr>
        <p:spPr>
          <a:xfrm>
            <a:off x="827584" y="5517232"/>
            <a:ext cx="2107180" cy="369332"/>
          </a:xfrm>
          <a:prstGeom prst="rect">
            <a:avLst/>
          </a:prstGeom>
        </p:spPr>
        <p:txBody>
          <a:bodyPr wrap="none">
            <a:spAutoFit/>
          </a:bodyPr>
          <a:lstStyle/>
          <a:p>
            <a:r>
              <a:rPr lang="en-IN" dirty="0"/>
              <a:t>Answer :- Disobeyed</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20688"/>
            <a:ext cx="8568952" cy="3539430"/>
          </a:xfrm>
          <a:prstGeom prst="rect">
            <a:avLst/>
          </a:prstGeom>
        </p:spPr>
        <p:txBody>
          <a:bodyPr wrap="square">
            <a:spAutoFit/>
          </a:bodyPr>
          <a:lstStyle/>
          <a:p>
            <a:r>
              <a:rPr lang="en-IN" sz="2800" dirty="0"/>
              <a:t>Q39. Choose the most apt title for the passage from the options given below.</a:t>
            </a:r>
          </a:p>
          <a:p>
            <a:endParaRPr lang="en-IN" sz="2800" dirty="0"/>
          </a:p>
          <a:p>
            <a:r>
              <a:rPr lang="en-IN" sz="2800" dirty="0"/>
              <a:t>A. Civil Rights Movement</a:t>
            </a:r>
          </a:p>
          <a:p>
            <a:r>
              <a:rPr lang="en-IN" sz="2800" dirty="0"/>
              <a:t>B. Civil Rights Heroes</a:t>
            </a:r>
          </a:p>
          <a:p>
            <a:r>
              <a:rPr lang="en-IN" sz="2800" dirty="0"/>
              <a:t>C. Racism</a:t>
            </a:r>
          </a:p>
          <a:p>
            <a:r>
              <a:rPr lang="en-IN" sz="2800" dirty="0"/>
              <a:t>D. Rosa Parks</a:t>
            </a:r>
          </a:p>
          <a:p>
            <a:endParaRPr lang="en-IN" sz="2800" dirty="0"/>
          </a:p>
        </p:txBody>
      </p:sp>
      <p:sp>
        <p:nvSpPr>
          <p:cNvPr id="3" name="Rectangle 2"/>
          <p:cNvSpPr/>
          <p:nvPr/>
        </p:nvSpPr>
        <p:spPr>
          <a:xfrm>
            <a:off x="491478" y="5445224"/>
            <a:ext cx="3222870" cy="369332"/>
          </a:xfrm>
          <a:prstGeom prst="rect">
            <a:avLst/>
          </a:prstGeom>
        </p:spPr>
        <p:txBody>
          <a:bodyPr wrap="none">
            <a:spAutoFit/>
          </a:bodyPr>
          <a:lstStyle/>
          <a:p>
            <a:r>
              <a:rPr lang="en-IN" dirty="0"/>
              <a:t>Answer :- Civil Rights Movement</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416824" cy="4832092"/>
          </a:xfrm>
          <a:prstGeom prst="rect">
            <a:avLst/>
          </a:prstGeom>
        </p:spPr>
        <p:txBody>
          <a:bodyPr wrap="square">
            <a:spAutoFit/>
          </a:bodyPr>
          <a:lstStyle/>
          <a:p>
            <a:r>
              <a:rPr lang="en-IN" sz="2800" dirty="0"/>
              <a:t>Q40. Which of the following statements is </a:t>
            </a:r>
            <a:r>
              <a:rPr lang="en-IN" sz="2800" b="1" dirty="0"/>
              <a:t>not </a:t>
            </a:r>
            <a:r>
              <a:rPr lang="en-IN" sz="2800" dirty="0"/>
              <a:t>true according to the passage?</a:t>
            </a:r>
          </a:p>
          <a:p>
            <a:endParaRPr lang="en-IN" sz="2800" dirty="0"/>
          </a:p>
          <a:p>
            <a:r>
              <a:rPr lang="en-IN" sz="2800" dirty="0"/>
              <a:t>A. Rosa's actions gave rise to the Civil Rights movement.</a:t>
            </a:r>
          </a:p>
          <a:p>
            <a:r>
              <a:rPr lang="en-IN" sz="2800" dirty="0"/>
              <a:t>B. Rosa Parks was allowed to sit in the forward section of the bus.</a:t>
            </a:r>
          </a:p>
          <a:p>
            <a:r>
              <a:rPr lang="en-IN" sz="2800" dirty="0"/>
              <a:t>C. Rosa was fined $10 for sitting on a reserved seat.</a:t>
            </a:r>
          </a:p>
          <a:p>
            <a:r>
              <a:rPr lang="en-IN" sz="2800" dirty="0"/>
              <a:t>D. Those defiant against authorities may become heroes.</a:t>
            </a:r>
          </a:p>
        </p:txBody>
      </p:sp>
      <p:sp>
        <p:nvSpPr>
          <p:cNvPr id="3" name="Rectangle 2"/>
          <p:cNvSpPr/>
          <p:nvPr/>
        </p:nvSpPr>
        <p:spPr>
          <a:xfrm>
            <a:off x="622311" y="5696137"/>
            <a:ext cx="4572000" cy="646331"/>
          </a:xfrm>
          <a:prstGeom prst="rect">
            <a:avLst/>
          </a:prstGeom>
        </p:spPr>
        <p:txBody>
          <a:bodyPr>
            <a:spAutoFit/>
          </a:bodyPr>
          <a:lstStyle/>
          <a:p>
            <a:r>
              <a:rPr lang="en-IN" dirty="0"/>
              <a:t>Answer :-  Rosa Parks was allowed to sit the forward section of the bus</a:t>
            </a:r>
          </a:p>
        </p:txBody>
      </p:sp>
    </p:spTree>
    <p:extLst>
      <p:ext uri="{BB962C8B-B14F-4D97-AF65-F5344CB8AC3E}">
        <p14:creationId xmlns:p14="http://schemas.microsoft.com/office/powerpoint/2010/main" val="2368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467544" y="332656"/>
            <a:ext cx="8435280" cy="5937523"/>
          </a:xfrm>
        </p:spPr>
        <p:txBody>
          <a:bodyPr>
            <a:normAutofit/>
          </a:bodyPr>
          <a:lstStyle/>
          <a:p>
            <a:pPr marL="0" indent="0">
              <a:buNone/>
            </a:pPr>
            <a:r>
              <a:rPr lang="en-US" sz="2800" dirty="0"/>
              <a:t>Q41.In the following questions, choose the word  OPPOSITE of the given word.</a:t>
            </a:r>
          </a:p>
          <a:p>
            <a:pPr marL="0" indent="0">
              <a:buNone/>
            </a:pPr>
            <a:endParaRPr lang="en-US" sz="2800" b="1" dirty="0"/>
          </a:p>
          <a:p>
            <a:pPr marL="0" indent="0">
              <a:buNone/>
            </a:pPr>
            <a:r>
              <a:rPr lang="en-US" sz="2800" b="1" dirty="0"/>
              <a:t>MORTAL</a:t>
            </a:r>
          </a:p>
          <a:p>
            <a:pPr marL="0" indent="0">
              <a:buNone/>
            </a:pPr>
            <a:endParaRPr lang="en-IN" sz="2800" b="1" dirty="0"/>
          </a:p>
          <a:p>
            <a:pPr marL="514350" lvl="0" indent="-514350">
              <a:buFont typeface="+mj-lt"/>
              <a:buAutoNum type="arabicPeriod"/>
            </a:pPr>
            <a:r>
              <a:rPr lang="en-US" sz="2800" dirty="0"/>
              <a:t>Divine</a:t>
            </a:r>
            <a:endParaRPr lang="en-IN" sz="2800" dirty="0"/>
          </a:p>
          <a:p>
            <a:pPr marL="514350" lvl="0" indent="-514350">
              <a:buFont typeface="+mj-lt"/>
              <a:buAutoNum type="arabicPeriod"/>
            </a:pPr>
            <a:r>
              <a:rPr lang="en-US" sz="2800" dirty="0"/>
              <a:t>Immortal</a:t>
            </a:r>
            <a:endParaRPr lang="en-IN" sz="2800" dirty="0"/>
          </a:p>
          <a:p>
            <a:pPr marL="514350" lvl="0" indent="-514350">
              <a:buFont typeface="+mj-lt"/>
              <a:buAutoNum type="arabicPeriod"/>
            </a:pPr>
            <a:r>
              <a:rPr lang="en-US" sz="2800" dirty="0"/>
              <a:t>spiritual</a:t>
            </a:r>
            <a:endParaRPr lang="en-IN" sz="2800" dirty="0"/>
          </a:p>
          <a:p>
            <a:pPr marL="514350" lvl="0" indent="-514350">
              <a:buFont typeface="+mj-lt"/>
              <a:buAutoNum type="arabicPeriod"/>
            </a:pPr>
            <a:r>
              <a:rPr lang="en-US" sz="2800" dirty="0"/>
              <a:t>Eternal</a:t>
            </a:r>
          </a:p>
          <a:p>
            <a:pPr marL="514350" lvl="0" indent="-514350">
              <a:buFont typeface="+mj-lt"/>
              <a:buAutoNum type="arabicPeriod"/>
            </a:pPr>
            <a:endParaRPr lang="en-US" sz="2800" dirty="0"/>
          </a:p>
          <a:p>
            <a:pPr marL="0" lvl="0" indent="0">
              <a:buNone/>
            </a:pPr>
            <a:r>
              <a:rPr lang="en-US" sz="2800" dirty="0"/>
              <a:t>Answer: Immortal</a:t>
            </a:r>
          </a:p>
          <a:p>
            <a:pPr marL="0" lvl="0" indent="0">
              <a:buNone/>
            </a:pPr>
            <a:endParaRPr lang="en-US" sz="2800" dirty="0"/>
          </a:p>
          <a:p>
            <a:pPr marL="0" indent="0">
              <a:buNone/>
            </a:pPr>
            <a:endParaRPr lang="en-IN" dirty="0"/>
          </a:p>
        </p:txBody>
      </p:sp>
    </p:spTree>
    <p:extLst>
      <p:ext uri="{BB962C8B-B14F-4D97-AF65-F5344CB8AC3E}">
        <p14:creationId xmlns:p14="http://schemas.microsoft.com/office/powerpoint/2010/main" val="126158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179512" y="188640"/>
            <a:ext cx="8507288" cy="5937523"/>
          </a:xfrm>
        </p:spPr>
        <p:txBody>
          <a:bodyPr>
            <a:normAutofit/>
          </a:bodyPr>
          <a:lstStyle/>
          <a:p>
            <a:pPr marL="0" indent="0">
              <a:buNone/>
            </a:pPr>
            <a:r>
              <a:rPr lang="en-US" sz="3200" dirty="0"/>
              <a:t>Q42.Pick out the most effective word(s) from the given words to fill in the blank to make the sentence meaningfully complete.</a:t>
            </a:r>
            <a:endParaRPr lang="en-IN" sz="3200" dirty="0"/>
          </a:p>
          <a:p>
            <a:pPr marL="0" indent="0">
              <a:buNone/>
            </a:pPr>
            <a:r>
              <a:rPr lang="en-US" sz="3200" dirty="0"/>
              <a:t>The grapes are now ____ enough to be picked.</a:t>
            </a:r>
            <a:endParaRPr lang="en-IN" sz="3200" dirty="0"/>
          </a:p>
          <a:p>
            <a:pPr lvl="0"/>
            <a:endParaRPr lang="en-US" sz="3200" dirty="0"/>
          </a:p>
          <a:p>
            <a:pPr marL="514350" lvl="0" indent="-514350">
              <a:buFont typeface="+mj-lt"/>
              <a:buAutoNum type="alphaUcPeriod"/>
            </a:pPr>
            <a:r>
              <a:rPr lang="en-US" sz="3200" dirty="0"/>
              <a:t>ready</a:t>
            </a:r>
            <a:endParaRPr lang="en-IN" sz="3200" dirty="0"/>
          </a:p>
          <a:p>
            <a:pPr marL="514350" lvl="0" indent="-514350">
              <a:buFont typeface="+mj-lt"/>
              <a:buAutoNum type="alphaUcPeriod"/>
            </a:pPr>
            <a:r>
              <a:rPr lang="en-US" sz="3200" dirty="0"/>
              <a:t>Mature</a:t>
            </a:r>
            <a:endParaRPr lang="en-IN" sz="3200" dirty="0"/>
          </a:p>
          <a:p>
            <a:pPr marL="514350" lvl="0" indent="-514350">
              <a:buFont typeface="+mj-lt"/>
              <a:buAutoNum type="alphaUcPeriod"/>
            </a:pPr>
            <a:r>
              <a:rPr lang="en-US" sz="3200" dirty="0"/>
              <a:t>ripe</a:t>
            </a:r>
            <a:endParaRPr lang="en-IN" sz="3200" dirty="0"/>
          </a:p>
          <a:p>
            <a:pPr marL="514350" lvl="0" indent="-514350">
              <a:buFont typeface="+mj-lt"/>
              <a:buAutoNum type="alphaUcPeriod"/>
            </a:pPr>
            <a:r>
              <a:rPr lang="en-US" sz="3200" dirty="0"/>
              <a:t>Advanced</a:t>
            </a:r>
          </a:p>
          <a:p>
            <a:pPr marL="0" lvl="0" indent="0">
              <a:buNone/>
            </a:pPr>
            <a:r>
              <a:rPr lang="en-US" dirty="0"/>
              <a:t>Answer: C</a:t>
            </a:r>
            <a:endParaRPr lang="en-US" sz="3200" dirty="0"/>
          </a:p>
          <a:p>
            <a:pPr marL="0" indent="0">
              <a:buNone/>
            </a:pPr>
            <a:endParaRPr lang="en-IN" dirty="0"/>
          </a:p>
        </p:txBody>
      </p:sp>
    </p:spTree>
    <p:extLst>
      <p:ext uri="{BB962C8B-B14F-4D97-AF65-F5344CB8AC3E}">
        <p14:creationId xmlns:p14="http://schemas.microsoft.com/office/powerpoint/2010/main" val="181446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107504" y="332656"/>
            <a:ext cx="8579296" cy="5793507"/>
          </a:xfrm>
        </p:spPr>
        <p:txBody>
          <a:bodyPr>
            <a:normAutofit/>
          </a:bodyPr>
          <a:lstStyle/>
          <a:p>
            <a:pPr marL="0" indent="0">
              <a:buNone/>
            </a:pPr>
            <a:r>
              <a:rPr lang="en-US" sz="3200" dirty="0"/>
              <a:t>43.Select the most appropriate meaning of the given idiom- </a:t>
            </a:r>
            <a:r>
              <a:rPr lang="en-US" sz="3200" b="1" dirty="0"/>
              <a:t>"Break the ice”</a:t>
            </a:r>
            <a:endParaRPr lang="en-US" sz="3200" dirty="0"/>
          </a:p>
          <a:p>
            <a:pPr marL="514350" lvl="0" indent="-514350">
              <a:buFont typeface="+mj-lt"/>
              <a:buAutoNum type="arabicPeriod"/>
            </a:pPr>
            <a:r>
              <a:rPr lang="en-US" sz="3200" dirty="0"/>
              <a:t>Make people meeting first time feel uncomfortable.</a:t>
            </a:r>
            <a:endParaRPr lang="en-IN" sz="3200" dirty="0"/>
          </a:p>
          <a:p>
            <a:pPr marL="514350" lvl="0" indent="-514350">
              <a:buFont typeface="+mj-lt"/>
              <a:buAutoNum type="arabicPeriod"/>
            </a:pPr>
            <a:r>
              <a:rPr lang="en-US" sz="3200" dirty="0"/>
              <a:t>Make people meeting first time feel sad.</a:t>
            </a:r>
            <a:endParaRPr lang="en-IN" sz="3200" dirty="0"/>
          </a:p>
          <a:p>
            <a:pPr marL="514350" lvl="0" indent="-514350">
              <a:buFont typeface="+mj-lt"/>
              <a:buAutoNum type="arabicPeriod"/>
            </a:pPr>
            <a:r>
              <a:rPr lang="en-US" sz="3200" dirty="0"/>
              <a:t>Make people meeting first time feel more detached.</a:t>
            </a:r>
            <a:endParaRPr lang="en-IN" sz="3200" dirty="0"/>
          </a:p>
          <a:p>
            <a:pPr marL="514350" lvl="0" indent="-514350">
              <a:buFont typeface="+mj-lt"/>
              <a:buAutoNum type="arabicPeriod"/>
            </a:pPr>
            <a:r>
              <a:rPr lang="en-US" sz="3200" dirty="0"/>
              <a:t>Make </a:t>
            </a:r>
            <a:r>
              <a:rPr lang="en-US" dirty="0"/>
              <a:t>people</a:t>
            </a:r>
            <a:r>
              <a:rPr lang="en-US" sz="3200" dirty="0"/>
              <a:t> meeting first time feel more comfortable.</a:t>
            </a:r>
          </a:p>
          <a:p>
            <a:pPr marL="0" lvl="0" indent="0">
              <a:buNone/>
            </a:pPr>
            <a:r>
              <a:rPr lang="en-US" dirty="0"/>
              <a:t>Answer:4</a:t>
            </a:r>
            <a:endParaRPr lang="en-US" sz="3200" dirty="0"/>
          </a:p>
          <a:p>
            <a:pPr marL="0" indent="0">
              <a:buNone/>
            </a:pPr>
            <a:endParaRPr lang="en-IN" dirty="0"/>
          </a:p>
        </p:txBody>
      </p:sp>
    </p:spTree>
    <p:extLst>
      <p:ext uri="{BB962C8B-B14F-4D97-AF65-F5344CB8AC3E}">
        <p14:creationId xmlns:p14="http://schemas.microsoft.com/office/powerpoint/2010/main" val="426655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908720"/>
            <a:ext cx="6912768" cy="3970318"/>
          </a:xfrm>
          <a:prstGeom prst="rect">
            <a:avLst/>
          </a:prstGeom>
        </p:spPr>
        <p:txBody>
          <a:bodyPr wrap="square">
            <a:spAutoFit/>
          </a:bodyPr>
          <a:lstStyle/>
          <a:p>
            <a:r>
              <a:rPr lang="en-IN" sz="2800" dirty="0"/>
              <a:t>Q4. Fill in the blank with the most suitable option.</a:t>
            </a:r>
          </a:p>
          <a:p>
            <a:endParaRPr lang="en-IN" sz="2800" dirty="0"/>
          </a:p>
          <a:p>
            <a:r>
              <a:rPr lang="en-IN" sz="2800" dirty="0"/>
              <a:t>I had been ___________ mails regularly.</a:t>
            </a:r>
          </a:p>
          <a:p>
            <a:endParaRPr lang="en-IN" sz="2800" dirty="0"/>
          </a:p>
          <a:p>
            <a:r>
              <a:rPr lang="en-IN" sz="2800" dirty="0"/>
              <a:t>A. gets</a:t>
            </a:r>
          </a:p>
          <a:p>
            <a:r>
              <a:rPr lang="en-IN" sz="2800" dirty="0"/>
              <a:t>B. wants</a:t>
            </a:r>
          </a:p>
          <a:p>
            <a:r>
              <a:rPr lang="en-IN" sz="2800" dirty="0"/>
              <a:t>C. getting</a:t>
            </a:r>
          </a:p>
          <a:p>
            <a:r>
              <a:rPr lang="en-IN" sz="2800" dirty="0"/>
              <a:t>D. wanting</a:t>
            </a:r>
          </a:p>
        </p:txBody>
      </p:sp>
      <p:sp>
        <p:nvSpPr>
          <p:cNvPr id="3" name="Rectangle 2"/>
          <p:cNvSpPr/>
          <p:nvPr/>
        </p:nvSpPr>
        <p:spPr>
          <a:xfrm>
            <a:off x="827584" y="5661248"/>
            <a:ext cx="1657826" cy="369332"/>
          </a:xfrm>
          <a:prstGeom prst="rect">
            <a:avLst/>
          </a:prstGeom>
        </p:spPr>
        <p:txBody>
          <a:bodyPr wrap="none">
            <a:spAutoFit/>
          </a:bodyPr>
          <a:lstStyle/>
          <a:p>
            <a:r>
              <a:rPr lang="en-IN" dirty="0"/>
              <a:t>Answer: getting</a:t>
            </a:r>
          </a:p>
        </p:txBody>
      </p:sp>
    </p:spTree>
    <p:extLst>
      <p:ext uri="{BB962C8B-B14F-4D97-AF65-F5344CB8AC3E}">
        <p14:creationId xmlns:p14="http://schemas.microsoft.com/office/powerpoint/2010/main" val="98345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179512" y="404664"/>
            <a:ext cx="8507288" cy="5721499"/>
          </a:xfrm>
        </p:spPr>
        <p:txBody>
          <a:bodyPr>
            <a:normAutofit/>
          </a:bodyPr>
          <a:lstStyle/>
          <a:p>
            <a:pPr marL="0" indent="0">
              <a:buNone/>
            </a:pPr>
            <a:r>
              <a:rPr lang="en-US" sz="3200" dirty="0"/>
              <a:t>44. In the following the questions choose the word which best expresses the meaning of the given word:</a:t>
            </a:r>
          </a:p>
          <a:p>
            <a:pPr marL="0" indent="0">
              <a:buNone/>
            </a:pPr>
            <a:r>
              <a:rPr lang="en-US" sz="3200" b="1" dirty="0"/>
              <a:t>ALERT</a:t>
            </a:r>
            <a:endParaRPr lang="en-IN" sz="3200" b="1" dirty="0"/>
          </a:p>
          <a:p>
            <a:pPr marL="514350" indent="-514350">
              <a:buFont typeface="+mj-lt"/>
              <a:buAutoNum type="arabicPeriod"/>
            </a:pPr>
            <a:r>
              <a:rPr lang="en-US" sz="3200" dirty="0"/>
              <a:t>Energetic</a:t>
            </a:r>
            <a:endParaRPr lang="en-IN" sz="3200" dirty="0"/>
          </a:p>
          <a:p>
            <a:pPr marL="514350" lvl="0" indent="-514350">
              <a:buFont typeface="+mj-lt"/>
              <a:buAutoNum type="arabicPeriod"/>
            </a:pPr>
            <a:r>
              <a:rPr lang="en-US" sz="3200" dirty="0"/>
              <a:t>Observant</a:t>
            </a:r>
            <a:endParaRPr lang="en-IN" sz="3200" dirty="0"/>
          </a:p>
          <a:p>
            <a:pPr marL="514350" lvl="0" indent="-514350">
              <a:buFont typeface="+mj-lt"/>
              <a:buAutoNum type="arabicPeriod"/>
            </a:pPr>
            <a:r>
              <a:rPr lang="en-US" sz="3200" dirty="0"/>
              <a:t>intelligent</a:t>
            </a:r>
            <a:endParaRPr lang="en-IN" sz="3200" dirty="0"/>
          </a:p>
          <a:p>
            <a:pPr marL="514350" lvl="0" indent="-514350">
              <a:buFont typeface="+mj-lt"/>
              <a:buAutoNum type="arabicPeriod"/>
            </a:pPr>
            <a:r>
              <a:rPr lang="en-US" sz="3200" dirty="0"/>
              <a:t>Watchful</a:t>
            </a:r>
          </a:p>
          <a:p>
            <a:pPr marL="0" lvl="0" indent="0">
              <a:buNone/>
            </a:pPr>
            <a:endParaRPr lang="en-US" dirty="0"/>
          </a:p>
          <a:p>
            <a:pPr marL="0" lvl="0" indent="0">
              <a:buNone/>
            </a:pPr>
            <a:r>
              <a:rPr lang="en-US" dirty="0"/>
              <a:t>Answer:4</a:t>
            </a:r>
            <a:endParaRPr lang="en-IN" dirty="0"/>
          </a:p>
        </p:txBody>
      </p:sp>
    </p:spTree>
    <p:extLst>
      <p:ext uri="{BB962C8B-B14F-4D97-AF65-F5344CB8AC3E}">
        <p14:creationId xmlns:p14="http://schemas.microsoft.com/office/powerpoint/2010/main" val="292755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251520" y="332656"/>
            <a:ext cx="8435280" cy="6480720"/>
          </a:xfrm>
        </p:spPr>
        <p:txBody>
          <a:bodyPr>
            <a:normAutofit/>
          </a:bodyPr>
          <a:lstStyle/>
          <a:p>
            <a:pPr marL="0" indent="0">
              <a:buNone/>
            </a:pPr>
            <a:r>
              <a:rPr lang="en-US" sz="2400" dirty="0"/>
              <a:t>45. Rearrange the following parts (1, 2, 3, and 4) in proper sequence to obtain a correct sentence:</a:t>
            </a:r>
            <a:endParaRPr lang="en-IN" sz="2400" dirty="0"/>
          </a:p>
          <a:p>
            <a:pPr marL="514350" indent="-514350">
              <a:buFont typeface="+mj-lt"/>
              <a:buAutoNum type="arabicPeriod"/>
            </a:pPr>
            <a:r>
              <a:rPr lang="en-US" sz="2400" dirty="0"/>
              <a:t>of their knowledge</a:t>
            </a:r>
            <a:endParaRPr lang="en-IN" sz="2400" dirty="0"/>
          </a:p>
          <a:p>
            <a:pPr marL="514350" indent="-514350">
              <a:buFont typeface="+mj-lt"/>
              <a:buAutoNum type="arabicPeriod"/>
            </a:pPr>
            <a:r>
              <a:rPr lang="en-US" sz="2400" dirty="0"/>
              <a:t>is a knowledge</a:t>
            </a:r>
            <a:endParaRPr lang="en-IN" sz="2400" dirty="0"/>
          </a:p>
          <a:p>
            <a:pPr marL="514350" indent="-514350">
              <a:buFont typeface="+mj-lt"/>
              <a:buAutoNum type="arabicPeriod"/>
            </a:pPr>
            <a:r>
              <a:rPr lang="en-US" sz="2400" dirty="0"/>
              <a:t>the knowledge</a:t>
            </a:r>
            <a:endParaRPr lang="en-IN" sz="2400" dirty="0"/>
          </a:p>
          <a:p>
            <a:pPr marL="514350" indent="-514350">
              <a:buFont typeface="+mj-lt"/>
              <a:buAutoNum type="arabicPeriod"/>
            </a:pPr>
            <a:r>
              <a:rPr lang="en-US" sz="2400" dirty="0"/>
              <a:t>of mankind</a:t>
            </a:r>
          </a:p>
          <a:p>
            <a:pPr marL="0" indent="0">
              <a:buNone/>
            </a:pPr>
            <a:endParaRPr lang="en-IN" sz="2400" dirty="0"/>
          </a:p>
          <a:p>
            <a:pPr marL="514350" lvl="0" indent="-514350">
              <a:buFont typeface="+mj-lt"/>
              <a:buAutoNum type="arabicPeriod"/>
            </a:pPr>
            <a:r>
              <a:rPr lang="en-US" sz="2400" dirty="0"/>
              <a:t>3 2 4 1</a:t>
            </a:r>
            <a:endParaRPr lang="en-IN" sz="2400" dirty="0"/>
          </a:p>
          <a:p>
            <a:pPr marL="514350" lvl="0" indent="-514350">
              <a:buFont typeface="+mj-lt"/>
              <a:buAutoNum type="arabicPeriod"/>
            </a:pPr>
            <a:r>
              <a:rPr lang="en-US" sz="2400" dirty="0"/>
              <a:t>3 4 2 1</a:t>
            </a:r>
            <a:endParaRPr lang="en-IN" sz="2400" dirty="0"/>
          </a:p>
          <a:p>
            <a:pPr marL="514350" lvl="0" indent="-514350">
              <a:buFont typeface="+mj-lt"/>
              <a:buAutoNum type="arabicPeriod"/>
            </a:pPr>
            <a:r>
              <a:rPr lang="en-US" sz="2400" dirty="0"/>
              <a:t>1 3 4 2</a:t>
            </a:r>
            <a:endParaRPr lang="en-IN" sz="2400" dirty="0"/>
          </a:p>
          <a:p>
            <a:pPr marL="514350" lvl="0" indent="-514350">
              <a:buFont typeface="+mj-lt"/>
              <a:buAutoNum type="arabicPeriod"/>
            </a:pPr>
            <a:r>
              <a:rPr lang="en-US" sz="2400" dirty="0"/>
              <a:t>4 3 2 1</a:t>
            </a:r>
          </a:p>
          <a:p>
            <a:pPr marL="514350" lvl="0" indent="-514350">
              <a:buFont typeface="+mj-lt"/>
              <a:buAutoNum type="arabicPeriod"/>
            </a:pPr>
            <a:endParaRPr lang="en-US" sz="2400" dirty="0"/>
          </a:p>
          <a:p>
            <a:pPr marL="0" lvl="0" indent="0">
              <a:buNone/>
            </a:pPr>
            <a:r>
              <a:rPr lang="en-US" sz="2400" dirty="0"/>
              <a:t>Answer:2</a:t>
            </a:r>
          </a:p>
          <a:p>
            <a:pPr marL="514350" lvl="0" indent="-514350">
              <a:buFont typeface="+mj-lt"/>
              <a:buAutoNum type="arabicPeriod"/>
            </a:pPr>
            <a:endParaRPr lang="en-US" dirty="0"/>
          </a:p>
          <a:p>
            <a:pPr marL="514350" lvl="0" indent="-514350">
              <a:buFont typeface="+mj-lt"/>
              <a:buAutoNum type="arabicPeriod"/>
            </a:pPr>
            <a:endParaRPr lang="en-IN" dirty="0"/>
          </a:p>
        </p:txBody>
      </p:sp>
    </p:spTree>
    <p:extLst>
      <p:ext uri="{BB962C8B-B14F-4D97-AF65-F5344CB8AC3E}">
        <p14:creationId xmlns:p14="http://schemas.microsoft.com/office/powerpoint/2010/main" val="297963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251520" y="404664"/>
            <a:ext cx="8435280" cy="5721499"/>
          </a:xfrm>
        </p:spPr>
        <p:txBody>
          <a:bodyPr/>
          <a:lstStyle/>
          <a:p>
            <a:pPr marL="0" indent="0">
              <a:buNone/>
            </a:pPr>
            <a:r>
              <a:rPr lang="en-US" dirty="0"/>
              <a:t>46. Select the antonym for the word “adverse".</a:t>
            </a:r>
          </a:p>
          <a:p>
            <a:pPr marL="0" indent="0">
              <a:buNone/>
            </a:pPr>
            <a:r>
              <a:rPr lang="en-US" dirty="0"/>
              <a:t>A. hostile</a:t>
            </a:r>
          </a:p>
          <a:p>
            <a:pPr marL="0" indent="0">
              <a:buNone/>
            </a:pPr>
            <a:r>
              <a:rPr lang="en-US" dirty="0"/>
              <a:t>B. friendly</a:t>
            </a:r>
          </a:p>
          <a:p>
            <a:pPr marL="0" indent="0">
              <a:buNone/>
            </a:pPr>
            <a:r>
              <a:rPr lang="en-US" dirty="0"/>
              <a:t>C. willing</a:t>
            </a:r>
          </a:p>
          <a:p>
            <a:pPr marL="0" indent="0">
              <a:buNone/>
            </a:pPr>
            <a:r>
              <a:rPr lang="en-US" dirty="0"/>
              <a:t>D. unwilling</a:t>
            </a:r>
          </a:p>
          <a:p>
            <a:pPr marL="0" indent="0">
              <a:buNone/>
            </a:pPr>
            <a:endParaRPr lang="en-US" dirty="0"/>
          </a:p>
          <a:p>
            <a:pPr marL="0" indent="0">
              <a:buNone/>
            </a:pPr>
            <a:r>
              <a:rPr lang="en-US" dirty="0" err="1"/>
              <a:t>Answer:B</a:t>
            </a:r>
            <a:endParaRPr lang="en-IN" dirty="0"/>
          </a:p>
        </p:txBody>
      </p:sp>
    </p:spTree>
    <p:extLst>
      <p:ext uri="{BB962C8B-B14F-4D97-AF65-F5344CB8AC3E}">
        <p14:creationId xmlns:p14="http://schemas.microsoft.com/office/powerpoint/2010/main" val="121459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323528" y="260648"/>
            <a:ext cx="8363272" cy="5865515"/>
          </a:xfrm>
        </p:spPr>
        <p:txBody>
          <a:bodyPr>
            <a:normAutofit/>
          </a:bodyPr>
          <a:lstStyle/>
          <a:p>
            <a:pPr marL="0" indent="0">
              <a:buNone/>
            </a:pPr>
            <a:r>
              <a:rPr lang="en-US" sz="3200" dirty="0"/>
              <a:t>47. Pick out the most effective word(s) from the given words to fill in the blank to make the sentence meaningfully complete. </a:t>
            </a:r>
          </a:p>
          <a:p>
            <a:pPr marL="0" indent="0">
              <a:buNone/>
            </a:pPr>
            <a:r>
              <a:rPr lang="en-US" sz="3200" dirty="0"/>
              <a:t>I saw a _____ of cows in the field.</a:t>
            </a:r>
            <a:endParaRPr lang="en-IN" sz="3200" dirty="0"/>
          </a:p>
          <a:p>
            <a:pPr marL="514350" lvl="0" indent="-514350">
              <a:buFont typeface="+mj-lt"/>
              <a:buAutoNum type="arabicPeriod"/>
            </a:pPr>
            <a:r>
              <a:rPr lang="en-US" sz="3200" dirty="0"/>
              <a:t>group</a:t>
            </a:r>
            <a:endParaRPr lang="en-IN" sz="3200" dirty="0"/>
          </a:p>
          <a:p>
            <a:pPr marL="514350" lvl="0" indent="-514350">
              <a:buFont typeface="+mj-lt"/>
              <a:buAutoNum type="arabicPeriod"/>
            </a:pPr>
            <a:r>
              <a:rPr lang="en-US" sz="3200" dirty="0"/>
              <a:t>herd</a:t>
            </a:r>
            <a:endParaRPr lang="en-IN" sz="3200" dirty="0"/>
          </a:p>
          <a:p>
            <a:pPr marL="514350" lvl="0" indent="-514350">
              <a:buFont typeface="+mj-lt"/>
              <a:buAutoNum type="arabicPeriod"/>
            </a:pPr>
            <a:r>
              <a:rPr lang="en-US" dirty="0"/>
              <a:t>s</a:t>
            </a:r>
            <a:r>
              <a:rPr lang="en-US" sz="3200" dirty="0"/>
              <a:t>warm</a:t>
            </a:r>
            <a:endParaRPr lang="en-IN" sz="3200" dirty="0"/>
          </a:p>
          <a:p>
            <a:pPr marL="514350" lvl="0" indent="-514350">
              <a:buFont typeface="+mj-lt"/>
              <a:buAutoNum type="arabicPeriod"/>
            </a:pPr>
            <a:r>
              <a:rPr lang="en-US" dirty="0"/>
              <a:t>fl</a:t>
            </a:r>
            <a:r>
              <a:rPr lang="en-US" sz="3200" dirty="0"/>
              <a:t>ock</a:t>
            </a:r>
          </a:p>
          <a:p>
            <a:pPr marL="0" lvl="0" indent="0">
              <a:buNone/>
            </a:pPr>
            <a:endParaRPr lang="en-US" dirty="0"/>
          </a:p>
          <a:p>
            <a:pPr marL="0" lvl="0" indent="0">
              <a:buNone/>
            </a:pPr>
            <a:r>
              <a:rPr lang="en-US" dirty="0"/>
              <a:t>ANSWER:2</a:t>
            </a:r>
            <a:endParaRPr lang="en-IN" dirty="0"/>
          </a:p>
        </p:txBody>
      </p:sp>
    </p:spTree>
    <p:extLst>
      <p:ext uri="{BB962C8B-B14F-4D97-AF65-F5344CB8AC3E}">
        <p14:creationId xmlns:p14="http://schemas.microsoft.com/office/powerpoint/2010/main" val="155105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467544" y="332656"/>
            <a:ext cx="8219256" cy="5793507"/>
          </a:xfrm>
        </p:spPr>
        <p:txBody>
          <a:bodyPr>
            <a:normAutofit/>
          </a:bodyPr>
          <a:lstStyle/>
          <a:p>
            <a:pPr marL="0" indent="0">
              <a:buNone/>
            </a:pPr>
            <a:r>
              <a:rPr lang="en-US" sz="3200" dirty="0"/>
              <a:t>48. Identify the appropriate alternative for filling in the banks in the sentences given below.</a:t>
            </a:r>
          </a:p>
          <a:p>
            <a:pPr marL="0" indent="0">
              <a:buNone/>
            </a:pPr>
            <a:r>
              <a:rPr lang="en-US" sz="3200" dirty="0"/>
              <a:t>Roshan would have failed ______ he not studied throughout the year.</a:t>
            </a:r>
            <a:endParaRPr lang="en-IN" sz="3200" dirty="0"/>
          </a:p>
          <a:p>
            <a:pPr marL="514350" lvl="0" indent="-514350">
              <a:buFont typeface="+mj-lt"/>
              <a:buAutoNum type="arabicPeriod"/>
            </a:pPr>
            <a:r>
              <a:rPr lang="en-US" dirty="0"/>
              <a:t>p</a:t>
            </a:r>
            <a:r>
              <a:rPr lang="en-US" sz="3200" dirty="0"/>
              <a:t>rovided</a:t>
            </a:r>
            <a:endParaRPr lang="en-IN" sz="3200" dirty="0"/>
          </a:p>
          <a:p>
            <a:pPr marL="514350" lvl="0" indent="-514350">
              <a:buFont typeface="+mj-lt"/>
              <a:buAutoNum type="arabicPeriod"/>
            </a:pPr>
            <a:r>
              <a:rPr lang="en-US" dirty="0"/>
              <a:t>h</a:t>
            </a:r>
            <a:r>
              <a:rPr lang="en-US" sz="3200" dirty="0"/>
              <a:t>ad</a:t>
            </a:r>
            <a:endParaRPr lang="en-IN" sz="3200" dirty="0"/>
          </a:p>
          <a:p>
            <a:pPr marL="514350" lvl="0" indent="-514350">
              <a:buFont typeface="+mj-lt"/>
              <a:buAutoNum type="arabicPeriod"/>
            </a:pPr>
            <a:r>
              <a:rPr lang="en-US" dirty="0"/>
              <a:t>m</a:t>
            </a:r>
            <a:r>
              <a:rPr lang="en-US" sz="3200" dirty="0"/>
              <a:t>ight</a:t>
            </a:r>
            <a:endParaRPr lang="en-IN" sz="3200" dirty="0"/>
          </a:p>
          <a:p>
            <a:pPr marL="514350" lvl="0" indent="-514350">
              <a:buFont typeface="+mj-lt"/>
              <a:buAutoNum type="arabicPeriod"/>
            </a:pPr>
            <a:r>
              <a:rPr lang="en-US" sz="3200" dirty="0"/>
              <a:t>If</a:t>
            </a:r>
          </a:p>
          <a:p>
            <a:pPr marL="0" lvl="0" indent="0">
              <a:buNone/>
            </a:pPr>
            <a:r>
              <a:rPr lang="en-US" dirty="0"/>
              <a:t>ANSWER:4</a:t>
            </a:r>
            <a:endParaRPr lang="en-IN" dirty="0"/>
          </a:p>
        </p:txBody>
      </p:sp>
    </p:spTree>
    <p:extLst>
      <p:ext uri="{BB962C8B-B14F-4D97-AF65-F5344CB8AC3E}">
        <p14:creationId xmlns:p14="http://schemas.microsoft.com/office/powerpoint/2010/main" val="416898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251520" y="404664"/>
            <a:ext cx="8435280" cy="5721499"/>
          </a:xfrm>
        </p:spPr>
        <p:txBody>
          <a:bodyPr>
            <a:normAutofit/>
          </a:bodyPr>
          <a:lstStyle/>
          <a:p>
            <a:pPr marL="0" indent="0">
              <a:buNone/>
            </a:pPr>
            <a:r>
              <a:rPr lang="en-US" sz="3200" dirty="0"/>
              <a:t>49. In the following the question, choose the word which best expresses the meaning of the given word:</a:t>
            </a:r>
          </a:p>
          <a:p>
            <a:pPr marL="0" indent="0">
              <a:buNone/>
            </a:pPr>
            <a:r>
              <a:rPr lang="en-US" sz="3200" b="1" dirty="0"/>
              <a:t>FAKE</a:t>
            </a:r>
          </a:p>
          <a:p>
            <a:pPr marL="514350" indent="-514350">
              <a:buFont typeface="+mj-lt"/>
              <a:buAutoNum type="arabicPeriod"/>
            </a:pPr>
            <a:r>
              <a:rPr lang="en-US" sz="3200" dirty="0"/>
              <a:t>Original</a:t>
            </a:r>
            <a:endParaRPr lang="en-IN" sz="3200" dirty="0"/>
          </a:p>
          <a:p>
            <a:pPr marL="514350" lvl="0" indent="-514350">
              <a:buFont typeface="+mj-lt"/>
              <a:buAutoNum type="arabicPeriod"/>
            </a:pPr>
            <a:r>
              <a:rPr lang="en-US" sz="3200" dirty="0"/>
              <a:t>imitations</a:t>
            </a:r>
            <a:endParaRPr lang="en-IN" sz="3200" dirty="0"/>
          </a:p>
          <a:p>
            <a:pPr marL="514350" lvl="0" indent="-514350">
              <a:buFont typeface="+mj-lt"/>
              <a:buAutoNum type="arabicPeriod"/>
            </a:pPr>
            <a:r>
              <a:rPr lang="en-US" sz="3200" dirty="0"/>
              <a:t>Trustworthy</a:t>
            </a:r>
            <a:endParaRPr lang="en-IN" sz="3200" dirty="0"/>
          </a:p>
          <a:p>
            <a:pPr marL="514350" lvl="0" indent="-514350">
              <a:buFont typeface="+mj-lt"/>
              <a:buAutoNum type="arabicPeriod"/>
            </a:pPr>
            <a:r>
              <a:rPr lang="en-US" sz="3200" dirty="0"/>
              <a:t>Loyal</a:t>
            </a:r>
          </a:p>
          <a:p>
            <a:pPr marL="514350" lvl="0" indent="-514350">
              <a:buFont typeface="+mj-lt"/>
              <a:buAutoNum type="arabicPeriod"/>
            </a:pPr>
            <a:endParaRPr lang="en-US" dirty="0"/>
          </a:p>
          <a:p>
            <a:pPr marL="0" lvl="0" indent="0">
              <a:buNone/>
            </a:pPr>
            <a:r>
              <a:rPr lang="en-US" dirty="0"/>
              <a:t>ANSWER:2</a:t>
            </a:r>
            <a:endParaRPr lang="en-IN" dirty="0"/>
          </a:p>
        </p:txBody>
      </p:sp>
    </p:spTree>
    <p:extLst>
      <p:ext uri="{BB962C8B-B14F-4D97-AF65-F5344CB8AC3E}">
        <p14:creationId xmlns:p14="http://schemas.microsoft.com/office/powerpoint/2010/main" val="17105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179512" y="332656"/>
            <a:ext cx="8507288" cy="5793507"/>
          </a:xfrm>
        </p:spPr>
        <p:txBody>
          <a:bodyPr>
            <a:normAutofit/>
          </a:bodyPr>
          <a:lstStyle/>
          <a:p>
            <a:pPr marL="0" indent="0">
              <a:buNone/>
            </a:pPr>
            <a:r>
              <a:rPr lang="en-US" sz="3200" dirty="0"/>
              <a:t>50. Select the correct direct </a:t>
            </a:r>
            <a:r>
              <a:rPr lang="en-US" dirty="0"/>
              <a:t>speech</a:t>
            </a:r>
            <a:r>
              <a:rPr lang="en-US" sz="3200" dirty="0"/>
              <a:t> of the given sentence.</a:t>
            </a:r>
          </a:p>
          <a:p>
            <a:pPr marL="0" indent="0">
              <a:buNone/>
            </a:pPr>
            <a:r>
              <a:rPr lang="en-US" sz="3200" dirty="0"/>
              <a:t>She asked me why I had been smoking that day.</a:t>
            </a:r>
            <a:endParaRPr lang="en-IN" sz="3200" dirty="0"/>
          </a:p>
          <a:p>
            <a:pPr marL="514350" lvl="0" indent="-514350">
              <a:buFont typeface="+mj-lt"/>
              <a:buAutoNum type="arabicPeriod"/>
            </a:pPr>
            <a:r>
              <a:rPr lang="en-US" sz="3200" dirty="0"/>
              <a:t>She said to me, “Why were you smoking today”?</a:t>
            </a:r>
            <a:endParaRPr lang="en-IN" sz="3200" dirty="0"/>
          </a:p>
          <a:p>
            <a:pPr marL="514350" lvl="0" indent="-514350">
              <a:buFont typeface="+mj-lt"/>
              <a:buAutoNum type="arabicPeriod"/>
            </a:pPr>
            <a:r>
              <a:rPr lang="en-US" sz="3200" dirty="0"/>
              <a:t>She said to me, “Why are you smoking today?"</a:t>
            </a:r>
            <a:endParaRPr lang="en-IN" sz="3200" dirty="0"/>
          </a:p>
          <a:p>
            <a:pPr marL="514350" lvl="0" indent="-514350">
              <a:buFont typeface="+mj-lt"/>
              <a:buAutoNum type="arabicPeriod"/>
            </a:pPr>
            <a:r>
              <a:rPr lang="en-US" sz="3200" dirty="0"/>
              <a:t>She said to me, “Why you smoke today?”</a:t>
            </a:r>
            <a:endParaRPr lang="en-IN" sz="3200" dirty="0"/>
          </a:p>
          <a:p>
            <a:pPr marL="514350" lvl="0" indent="-514350">
              <a:buFont typeface="+mj-lt"/>
              <a:buAutoNum type="arabicPeriod"/>
            </a:pPr>
            <a:r>
              <a:rPr lang="en-US" sz="3200" dirty="0"/>
              <a:t>She says to me, “Why were you smoking this day?”</a:t>
            </a:r>
          </a:p>
          <a:p>
            <a:pPr marL="0" lvl="0" indent="0">
              <a:buNone/>
            </a:pPr>
            <a:r>
              <a:rPr lang="en-US" dirty="0"/>
              <a:t>ANSWER:1</a:t>
            </a:r>
            <a:endParaRPr lang="en-IN" sz="3200" dirty="0"/>
          </a:p>
          <a:p>
            <a:pPr marL="0" indent="0">
              <a:buNone/>
            </a:pPr>
            <a:endParaRPr lang="en-IN" dirty="0"/>
          </a:p>
        </p:txBody>
      </p:sp>
    </p:spTree>
    <p:extLst>
      <p:ext uri="{BB962C8B-B14F-4D97-AF65-F5344CB8AC3E}">
        <p14:creationId xmlns:p14="http://schemas.microsoft.com/office/powerpoint/2010/main" val="23878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395536" y="404664"/>
            <a:ext cx="8291264" cy="5721499"/>
          </a:xfrm>
        </p:spPr>
        <p:txBody>
          <a:bodyPr>
            <a:normAutofit/>
          </a:bodyPr>
          <a:lstStyle/>
          <a:p>
            <a:pPr marL="0" indent="0">
              <a:buNone/>
            </a:pPr>
            <a:r>
              <a:rPr lang="en-US" sz="2400" dirty="0"/>
              <a:t>51. Select the correct indirect form of the given sentence: </a:t>
            </a:r>
            <a:r>
              <a:rPr lang="en-US" sz="2400" dirty="0" err="1"/>
              <a:t>Latika</a:t>
            </a:r>
            <a:r>
              <a:rPr lang="en-US" sz="2400" dirty="0"/>
              <a:t> said to him, "I got a hefty discount on this television.“</a:t>
            </a:r>
          </a:p>
          <a:p>
            <a:pPr marL="0" indent="0">
              <a:buNone/>
            </a:pPr>
            <a:endParaRPr lang="en-IN" sz="2400" b="1" dirty="0"/>
          </a:p>
          <a:p>
            <a:pPr marL="514350" lvl="0" indent="-514350">
              <a:buFont typeface="+mj-lt"/>
              <a:buAutoNum type="arabicPeriod"/>
            </a:pPr>
            <a:r>
              <a:rPr lang="en-US" sz="2400" dirty="0" err="1"/>
              <a:t>Latika</a:t>
            </a:r>
            <a:r>
              <a:rPr lang="en-US" sz="2400" dirty="0"/>
              <a:t> told him that she has got a hefty discount on that television. </a:t>
            </a:r>
            <a:endParaRPr lang="en-IN" sz="2400" dirty="0"/>
          </a:p>
          <a:p>
            <a:pPr marL="514350" lvl="0" indent="-514350">
              <a:buFont typeface="+mj-lt"/>
              <a:buAutoNum type="arabicPeriod"/>
            </a:pPr>
            <a:r>
              <a:rPr lang="en-US" sz="2400" dirty="0" err="1"/>
              <a:t>Latika</a:t>
            </a:r>
            <a:r>
              <a:rPr lang="en-US" sz="2400" dirty="0"/>
              <a:t> said him that she is getting a hefty discount on that television. </a:t>
            </a:r>
            <a:endParaRPr lang="en-IN" sz="2400" dirty="0"/>
          </a:p>
          <a:p>
            <a:pPr marL="514350" lvl="0" indent="-514350">
              <a:buFont typeface="+mj-lt"/>
              <a:buAutoNum type="arabicPeriod"/>
            </a:pPr>
            <a:r>
              <a:rPr lang="en-US" sz="2400" dirty="0" err="1"/>
              <a:t>Latika</a:t>
            </a:r>
            <a:r>
              <a:rPr lang="en-US" sz="2400" dirty="0"/>
              <a:t> told him that she had got a hefty discount on that television. </a:t>
            </a:r>
            <a:endParaRPr lang="en-IN" sz="2400" dirty="0"/>
          </a:p>
          <a:p>
            <a:pPr marL="514350" lvl="0" indent="-514350">
              <a:buFont typeface="+mj-lt"/>
              <a:buAutoNum type="arabicPeriod"/>
            </a:pPr>
            <a:r>
              <a:rPr lang="en-US" sz="2400" dirty="0" err="1"/>
              <a:t>Latika</a:t>
            </a:r>
            <a:r>
              <a:rPr lang="en-US" sz="2400" dirty="0"/>
              <a:t> told him that she had put a hefty discount on </a:t>
            </a:r>
            <a:r>
              <a:rPr lang="en-IN" sz="2400" dirty="0"/>
              <a:t>this television.</a:t>
            </a:r>
          </a:p>
          <a:p>
            <a:pPr marL="0" lvl="0" indent="0">
              <a:buNone/>
            </a:pPr>
            <a:endParaRPr lang="en-IN" sz="2400" dirty="0"/>
          </a:p>
          <a:p>
            <a:pPr marL="0" lvl="0" indent="0">
              <a:buNone/>
            </a:pPr>
            <a:r>
              <a:rPr lang="en-IN" sz="2400" dirty="0"/>
              <a:t>ANSWER:3</a:t>
            </a:r>
          </a:p>
          <a:p>
            <a:pPr marL="0" indent="0">
              <a:buNone/>
            </a:pPr>
            <a:endParaRPr lang="en-IN" dirty="0"/>
          </a:p>
        </p:txBody>
      </p:sp>
    </p:spTree>
    <p:extLst>
      <p:ext uri="{BB962C8B-B14F-4D97-AF65-F5344CB8AC3E}">
        <p14:creationId xmlns:p14="http://schemas.microsoft.com/office/powerpoint/2010/main" val="121907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251520" y="188640"/>
            <a:ext cx="8435280" cy="5937523"/>
          </a:xfrm>
        </p:spPr>
        <p:txBody>
          <a:bodyPr>
            <a:normAutofit/>
          </a:bodyPr>
          <a:lstStyle/>
          <a:p>
            <a:pPr marL="0" indent="0">
              <a:buNone/>
            </a:pPr>
            <a:r>
              <a:rPr lang="en-US" sz="2400" dirty="0"/>
              <a:t>52. Rearrange the following parts (1, 2, 3, and 4) in proper sequence to obtain a correct sentence.</a:t>
            </a:r>
          </a:p>
          <a:p>
            <a:pPr marL="514350" lvl="0" indent="-514350">
              <a:buFont typeface="+mj-lt"/>
              <a:buAutoNum type="arabicPeriod"/>
            </a:pPr>
            <a:r>
              <a:rPr lang="en-US" sz="2400" dirty="0"/>
              <a:t>India is a</a:t>
            </a:r>
            <a:endParaRPr lang="en-IN" sz="2400" dirty="0"/>
          </a:p>
          <a:p>
            <a:pPr marL="514350" lvl="0" indent="-514350">
              <a:buFont typeface="+mj-lt"/>
              <a:buAutoNum type="arabicPeriod"/>
            </a:pPr>
            <a:r>
              <a:rPr lang="en-US" sz="2400" dirty="0"/>
              <a:t>cannot be denied.</a:t>
            </a:r>
            <a:endParaRPr lang="en-IN" sz="2400" dirty="0"/>
          </a:p>
          <a:p>
            <a:pPr marL="514350" lvl="0" indent="-514350">
              <a:buFont typeface="+mj-lt"/>
              <a:buAutoNum type="arabicPeriod"/>
            </a:pPr>
            <a:r>
              <a:rPr lang="en-US" sz="2400" dirty="0"/>
              <a:t>and this fact</a:t>
            </a:r>
            <a:endParaRPr lang="en-IN" sz="2400" dirty="0"/>
          </a:p>
          <a:p>
            <a:pPr marL="514350" lvl="0" indent="-514350">
              <a:buFont typeface="+mj-lt"/>
              <a:buAutoNum type="arabicPeriod"/>
            </a:pPr>
            <a:r>
              <a:rPr lang="en-US" sz="2400" dirty="0"/>
              <a:t>developing country.</a:t>
            </a:r>
          </a:p>
          <a:p>
            <a:pPr marL="0" lvl="0" indent="0">
              <a:buNone/>
            </a:pPr>
            <a:endParaRPr lang="en-US" sz="2400" dirty="0"/>
          </a:p>
          <a:p>
            <a:pPr marL="514350" lvl="0" indent="-514350">
              <a:buFont typeface="+mj-lt"/>
              <a:buAutoNum type="arabicPeriod"/>
            </a:pPr>
            <a:r>
              <a:rPr lang="en-US" sz="2400" dirty="0"/>
              <a:t>1, 3, 2, 4 </a:t>
            </a:r>
            <a:endParaRPr lang="en-IN" sz="2400" dirty="0"/>
          </a:p>
          <a:p>
            <a:pPr marL="514350" lvl="0" indent="-514350">
              <a:buFont typeface="+mj-lt"/>
              <a:buAutoNum type="arabicPeriod"/>
            </a:pPr>
            <a:r>
              <a:rPr lang="en-US" sz="2400" dirty="0"/>
              <a:t>2, 3, 1, 4 </a:t>
            </a:r>
            <a:endParaRPr lang="en-IN" sz="2400" dirty="0"/>
          </a:p>
          <a:p>
            <a:pPr marL="514350" lvl="0" indent="-514350">
              <a:buFont typeface="+mj-lt"/>
              <a:buAutoNum type="arabicPeriod"/>
            </a:pPr>
            <a:r>
              <a:rPr lang="en-US" sz="2400" dirty="0"/>
              <a:t>1, 4,3,2</a:t>
            </a:r>
            <a:endParaRPr lang="en-IN" sz="2400" dirty="0"/>
          </a:p>
          <a:p>
            <a:pPr marL="514350" lvl="0" indent="-514350">
              <a:buFont typeface="+mj-lt"/>
              <a:buAutoNum type="arabicPeriod"/>
            </a:pPr>
            <a:r>
              <a:rPr lang="en-US" sz="2400" dirty="0"/>
              <a:t>3, 1, 2, 4</a:t>
            </a:r>
          </a:p>
          <a:p>
            <a:pPr marL="0" lvl="0" indent="0">
              <a:buNone/>
            </a:pPr>
            <a:endParaRPr lang="en-US" sz="2400" dirty="0"/>
          </a:p>
          <a:p>
            <a:pPr marL="0" lvl="0" indent="0">
              <a:buNone/>
            </a:pPr>
            <a:r>
              <a:rPr lang="en-US" sz="2400" dirty="0"/>
              <a:t>ANSWER:3</a:t>
            </a:r>
            <a:endParaRPr lang="en-IN" sz="2400" dirty="0"/>
          </a:p>
          <a:p>
            <a:pPr marL="0" indent="0">
              <a:buNone/>
            </a:pPr>
            <a:endParaRPr lang="en-IN" dirty="0"/>
          </a:p>
        </p:txBody>
      </p:sp>
    </p:spTree>
    <p:extLst>
      <p:ext uri="{BB962C8B-B14F-4D97-AF65-F5344CB8AC3E}">
        <p14:creationId xmlns:p14="http://schemas.microsoft.com/office/powerpoint/2010/main" val="413320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251520" y="260648"/>
            <a:ext cx="8435280" cy="5865515"/>
          </a:xfrm>
        </p:spPr>
        <p:txBody>
          <a:bodyPr>
            <a:normAutofit/>
          </a:bodyPr>
          <a:lstStyle/>
          <a:p>
            <a:pPr marL="0" indent="0">
              <a:buNone/>
            </a:pPr>
            <a:r>
              <a:rPr lang="en-US" sz="2800" dirty="0"/>
              <a:t>53. The following sentence has been split into four segments. Identify the segment that contains a grammatical error.</a:t>
            </a:r>
          </a:p>
          <a:p>
            <a:pPr marL="0" indent="0">
              <a:buNone/>
            </a:pPr>
            <a:r>
              <a:rPr lang="en-US" sz="2800" dirty="0"/>
              <a:t>"During an earthquake, / it is advised to take/ cover above a table/ to save your life."</a:t>
            </a:r>
          </a:p>
          <a:p>
            <a:pPr marL="971550" lvl="1" indent="-514350">
              <a:buFont typeface="+mj-lt"/>
              <a:buAutoNum type="arabicPeriod"/>
            </a:pPr>
            <a:r>
              <a:rPr lang="en-US" sz="2800" dirty="0"/>
              <a:t>cover above a table </a:t>
            </a:r>
            <a:endParaRPr lang="en-IN" sz="2800" dirty="0"/>
          </a:p>
          <a:p>
            <a:pPr marL="971550" lvl="1" indent="-514350">
              <a:buFont typeface="+mj-lt"/>
              <a:buAutoNum type="arabicPeriod"/>
            </a:pPr>
            <a:r>
              <a:rPr lang="en-US" sz="2800" dirty="0"/>
              <a:t>During an earthquake </a:t>
            </a:r>
            <a:endParaRPr lang="en-IN" sz="2800" dirty="0"/>
          </a:p>
          <a:p>
            <a:pPr marL="971550" lvl="1" indent="-514350">
              <a:buFont typeface="+mj-lt"/>
              <a:buAutoNum type="arabicPeriod"/>
            </a:pPr>
            <a:r>
              <a:rPr lang="en-US" sz="2800" dirty="0"/>
              <a:t>it is advised to take</a:t>
            </a:r>
          </a:p>
          <a:p>
            <a:pPr marL="971550" lvl="1" indent="-514350">
              <a:buFont typeface="+mj-lt"/>
              <a:buAutoNum type="arabicPeriod"/>
            </a:pPr>
            <a:r>
              <a:rPr lang="en-US" sz="2800" dirty="0"/>
              <a:t> to save your life.</a:t>
            </a:r>
            <a:endParaRPr lang="en-IN" sz="2800" dirty="0"/>
          </a:p>
          <a:p>
            <a:pPr marL="0" indent="0">
              <a:buNone/>
            </a:pPr>
            <a:endParaRPr lang="en-IN" sz="2800" dirty="0"/>
          </a:p>
          <a:p>
            <a:pPr marL="0" indent="0">
              <a:buNone/>
            </a:pPr>
            <a:r>
              <a:rPr lang="en-IN" sz="2800" dirty="0"/>
              <a:t>ANSWER:1</a:t>
            </a:r>
          </a:p>
        </p:txBody>
      </p:sp>
    </p:spTree>
    <p:extLst>
      <p:ext uri="{BB962C8B-B14F-4D97-AF65-F5344CB8AC3E}">
        <p14:creationId xmlns:p14="http://schemas.microsoft.com/office/powerpoint/2010/main" val="5085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836712"/>
            <a:ext cx="6984776" cy="3970318"/>
          </a:xfrm>
          <a:prstGeom prst="rect">
            <a:avLst/>
          </a:prstGeom>
        </p:spPr>
        <p:txBody>
          <a:bodyPr wrap="square">
            <a:spAutoFit/>
          </a:bodyPr>
          <a:lstStyle/>
          <a:p>
            <a:r>
              <a:rPr lang="en-IN" sz="2800" dirty="0"/>
              <a:t>Q5. Choose the word that is opposite in meaning to the word given below.</a:t>
            </a:r>
          </a:p>
          <a:p>
            <a:endParaRPr lang="en-IN" sz="2800" dirty="0"/>
          </a:p>
          <a:p>
            <a:r>
              <a:rPr lang="en-IN" sz="2800" b="1" dirty="0"/>
              <a:t>BEST</a:t>
            </a:r>
          </a:p>
          <a:p>
            <a:endParaRPr lang="en-IN" sz="2800" dirty="0"/>
          </a:p>
          <a:p>
            <a:r>
              <a:rPr lang="en-IN" sz="2800" dirty="0"/>
              <a:t>A. loathe</a:t>
            </a:r>
          </a:p>
          <a:p>
            <a:r>
              <a:rPr lang="en-IN" sz="2800" dirty="0"/>
              <a:t>B. quite</a:t>
            </a:r>
          </a:p>
          <a:p>
            <a:r>
              <a:rPr lang="en-IN" sz="2800" dirty="0"/>
              <a:t>C. everything</a:t>
            </a:r>
          </a:p>
          <a:p>
            <a:r>
              <a:rPr lang="en-IN" sz="2800" dirty="0"/>
              <a:t>D. worst</a:t>
            </a:r>
          </a:p>
        </p:txBody>
      </p:sp>
      <p:sp>
        <p:nvSpPr>
          <p:cNvPr id="3" name="Rectangle 2"/>
          <p:cNvSpPr/>
          <p:nvPr/>
        </p:nvSpPr>
        <p:spPr>
          <a:xfrm>
            <a:off x="971600" y="5445224"/>
            <a:ext cx="1527341" cy="369332"/>
          </a:xfrm>
          <a:prstGeom prst="rect">
            <a:avLst/>
          </a:prstGeom>
        </p:spPr>
        <p:txBody>
          <a:bodyPr wrap="none">
            <a:spAutoFit/>
          </a:bodyPr>
          <a:lstStyle/>
          <a:p>
            <a:r>
              <a:rPr lang="en-IN" dirty="0"/>
              <a:t>Answer: worst</a:t>
            </a:r>
          </a:p>
        </p:txBody>
      </p:sp>
    </p:spTree>
    <p:extLst>
      <p:ext uri="{BB962C8B-B14F-4D97-AF65-F5344CB8AC3E}">
        <p14:creationId xmlns:p14="http://schemas.microsoft.com/office/powerpoint/2010/main" val="98345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323528" y="332656"/>
            <a:ext cx="8363272" cy="5793507"/>
          </a:xfrm>
        </p:spPr>
        <p:txBody>
          <a:bodyPr>
            <a:normAutofit/>
          </a:bodyPr>
          <a:lstStyle/>
          <a:p>
            <a:pPr marL="0" indent="0">
              <a:buNone/>
            </a:pPr>
            <a:r>
              <a:rPr lang="en-US" sz="2800" dirty="0"/>
              <a:t>54. You are required to choose the correct meaning of the idiom italicized in the sentence.</a:t>
            </a:r>
          </a:p>
          <a:p>
            <a:pPr marL="0" indent="0">
              <a:buNone/>
            </a:pPr>
            <a:r>
              <a:rPr lang="en-US" sz="2800" dirty="0"/>
              <a:t>"The speaker gave </a:t>
            </a:r>
            <a:r>
              <a:rPr lang="en-US" sz="2800" b="1" i="1" dirty="0"/>
              <a:t>a bird's eye view </a:t>
            </a:r>
            <a:r>
              <a:rPr lang="en-US" sz="2800" dirty="0"/>
              <a:t>of the political condition of the country."</a:t>
            </a:r>
          </a:p>
          <a:p>
            <a:pPr marL="971550" lvl="1" indent="-514350">
              <a:buFont typeface="+mj-lt"/>
              <a:buAutoNum type="arabicPeriod"/>
            </a:pPr>
            <a:r>
              <a:rPr lang="en-US" sz="2800" dirty="0"/>
              <a:t>a detailed presentation </a:t>
            </a:r>
            <a:endParaRPr lang="en-IN" sz="2800" dirty="0"/>
          </a:p>
          <a:p>
            <a:pPr marL="971550" lvl="1" indent="-514350">
              <a:buFont typeface="+mj-lt"/>
              <a:buAutoNum type="arabicPeriod"/>
            </a:pPr>
            <a:r>
              <a:rPr lang="en-US" sz="2800" dirty="0"/>
              <a:t>a braced vat </a:t>
            </a:r>
            <a:endParaRPr lang="en-IN" sz="2800" dirty="0"/>
          </a:p>
          <a:p>
            <a:pPr marL="971550" lvl="1" indent="-514350">
              <a:buFont typeface="+mj-lt"/>
              <a:buAutoNum type="arabicPeriod"/>
            </a:pPr>
            <a:r>
              <a:rPr lang="en-US" sz="2800" dirty="0"/>
              <a:t>a detailed perspective </a:t>
            </a:r>
            <a:endParaRPr lang="en-IN" sz="2800" dirty="0"/>
          </a:p>
          <a:p>
            <a:pPr marL="971550" lvl="1" indent="-514350">
              <a:buFont typeface="+mj-lt"/>
              <a:buAutoNum type="arabicPeriod"/>
            </a:pPr>
            <a:r>
              <a:rPr lang="en-US" sz="2800" dirty="0"/>
              <a:t>a broad overview</a:t>
            </a:r>
          </a:p>
          <a:p>
            <a:pPr marL="971550" lvl="1" indent="-514350">
              <a:buFont typeface="+mj-lt"/>
              <a:buAutoNum type="arabicPeriod"/>
            </a:pPr>
            <a:endParaRPr lang="en-US" dirty="0"/>
          </a:p>
          <a:p>
            <a:pPr marL="457200" lvl="1" indent="0">
              <a:buNone/>
            </a:pPr>
            <a:r>
              <a:rPr lang="en-US" sz="2800" dirty="0"/>
              <a:t>ANSWER:4</a:t>
            </a:r>
            <a:endParaRPr lang="en-IN" sz="2800" dirty="0"/>
          </a:p>
          <a:p>
            <a:pPr marL="0" indent="0">
              <a:buNone/>
            </a:pPr>
            <a:endParaRPr lang="en-IN" dirty="0"/>
          </a:p>
        </p:txBody>
      </p:sp>
    </p:spTree>
    <p:extLst>
      <p:ext uri="{BB962C8B-B14F-4D97-AF65-F5344CB8AC3E}">
        <p14:creationId xmlns:p14="http://schemas.microsoft.com/office/powerpoint/2010/main" val="421889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33524-B904-7344-99A9-9A8EC94B41CA}"/>
              </a:ext>
            </a:extLst>
          </p:cNvPr>
          <p:cNvSpPr>
            <a:spLocks noGrp="1"/>
          </p:cNvSpPr>
          <p:nvPr>
            <p:ph idx="1"/>
          </p:nvPr>
        </p:nvSpPr>
        <p:spPr>
          <a:xfrm>
            <a:off x="251520" y="404664"/>
            <a:ext cx="8435280" cy="5721499"/>
          </a:xfrm>
        </p:spPr>
        <p:txBody>
          <a:bodyPr>
            <a:normAutofit/>
          </a:bodyPr>
          <a:lstStyle/>
          <a:p>
            <a:pPr marL="0" indent="0">
              <a:buNone/>
            </a:pPr>
            <a:r>
              <a:rPr lang="en-US" sz="2800" dirty="0"/>
              <a:t>55. In the following questions, choose the word which is the exact OPPOSITE of the given word:</a:t>
            </a:r>
          </a:p>
          <a:p>
            <a:pPr marL="0" indent="0">
              <a:buNone/>
            </a:pPr>
            <a:r>
              <a:rPr lang="en-US" sz="2800" dirty="0"/>
              <a:t>"</a:t>
            </a:r>
            <a:r>
              <a:rPr lang="en-US" sz="2800" b="1" dirty="0"/>
              <a:t>ARTIFICIAL"</a:t>
            </a:r>
            <a:endParaRPr lang="en-IN" sz="2800" dirty="0"/>
          </a:p>
          <a:p>
            <a:pPr marL="971550" lvl="1" indent="-514350">
              <a:buFont typeface="+mj-lt"/>
              <a:buAutoNum type="arabicPeriod"/>
            </a:pPr>
            <a:r>
              <a:rPr lang="en-US" sz="2800" dirty="0"/>
              <a:t>Natural </a:t>
            </a:r>
            <a:endParaRPr lang="en-IN" sz="2800" dirty="0"/>
          </a:p>
          <a:p>
            <a:pPr marL="971550" lvl="1" indent="-514350">
              <a:buFont typeface="+mj-lt"/>
              <a:buAutoNum type="arabicPeriod"/>
            </a:pPr>
            <a:r>
              <a:rPr lang="en-US" sz="2800" dirty="0"/>
              <a:t>Sold </a:t>
            </a:r>
            <a:endParaRPr lang="en-IN" sz="2800" dirty="0"/>
          </a:p>
          <a:p>
            <a:pPr marL="971550" lvl="1" indent="-514350">
              <a:buFont typeface="+mj-lt"/>
              <a:buAutoNum type="arabicPeriod"/>
            </a:pPr>
            <a:r>
              <a:rPr lang="en-US" sz="2800" dirty="0"/>
              <a:t>Genuine </a:t>
            </a:r>
            <a:endParaRPr lang="en-IN" sz="2800" dirty="0"/>
          </a:p>
          <a:p>
            <a:pPr marL="971550" lvl="1" indent="-514350">
              <a:buFont typeface="+mj-lt"/>
              <a:buAutoNum type="arabicPeriod"/>
            </a:pPr>
            <a:r>
              <a:rPr lang="en-US" sz="2800" dirty="0"/>
              <a:t>Imitative</a:t>
            </a:r>
            <a:endParaRPr lang="en-IN" sz="2800" dirty="0"/>
          </a:p>
          <a:p>
            <a:pPr marL="971550" lvl="1" indent="-514350">
              <a:buFont typeface="+mj-lt"/>
              <a:buAutoNum type="arabicPeriod"/>
            </a:pPr>
            <a:endParaRPr lang="en-US" dirty="0"/>
          </a:p>
          <a:p>
            <a:pPr marL="457200" lvl="1" indent="0">
              <a:buNone/>
            </a:pPr>
            <a:r>
              <a:rPr lang="en-US" dirty="0"/>
              <a:t>ANSWER:4</a:t>
            </a:r>
            <a:endParaRPr lang="en-IN" dirty="0"/>
          </a:p>
        </p:txBody>
      </p:sp>
    </p:spTree>
    <p:extLst>
      <p:ext uri="{BB962C8B-B14F-4D97-AF65-F5344CB8AC3E}">
        <p14:creationId xmlns:p14="http://schemas.microsoft.com/office/powerpoint/2010/main" val="342542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836712"/>
            <a:ext cx="7344816" cy="4401205"/>
          </a:xfrm>
          <a:prstGeom prst="rect">
            <a:avLst/>
          </a:prstGeom>
        </p:spPr>
        <p:txBody>
          <a:bodyPr wrap="square">
            <a:spAutoFit/>
          </a:bodyPr>
          <a:lstStyle/>
          <a:p>
            <a:r>
              <a:rPr lang="en-IN" sz="2800" dirty="0"/>
              <a:t>Q6. Fill in the blank with the most suitable option.</a:t>
            </a:r>
          </a:p>
          <a:p>
            <a:endParaRPr lang="en-IN" sz="2800" dirty="0"/>
          </a:p>
          <a:p>
            <a:r>
              <a:rPr lang="en-IN" sz="2800" dirty="0"/>
              <a:t>I begged for a __________ with a prominent judge.</a:t>
            </a:r>
          </a:p>
          <a:p>
            <a:endParaRPr lang="en-IN" sz="2800" dirty="0"/>
          </a:p>
          <a:p>
            <a:r>
              <a:rPr lang="en-IN" sz="2800" dirty="0"/>
              <a:t>A. heard</a:t>
            </a:r>
          </a:p>
          <a:p>
            <a:r>
              <a:rPr lang="en-IN" sz="2800" dirty="0"/>
              <a:t>B. to heard</a:t>
            </a:r>
          </a:p>
          <a:p>
            <a:r>
              <a:rPr lang="en-IN" sz="2800" dirty="0"/>
              <a:t>C. hears</a:t>
            </a:r>
          </a:p>
          <a:p>
            <a:r>
              <a:rPr lang="en-IN" sz="2800" dirty="0"/>
              <a:t>D. hearing </a:t>
            </a:r>
          </a:p>
        </p:txBody>
      </p:sp>
      <p:sp>
        <p:nvSpPr>
          <p:cNvPr id="3" name="Rectangle 2"/>
          <p:cNvSpPr/>
          <p:nvPr/>
        </p:nvSpPr>
        <p:spPr>
          <a:xfrm>
            <a:off x="827584" y="5733256"/>
            <a:ext cx="1713931" cy="369332"/>
          </a:xfrm>
          <a:prstGeom prst="rect">
            <a:avLst/>
          </a:prstGeom>
        </p:spPr>
        <p:txBody>
          <a:bodyPr wrap="none">
            <a:spAutoFit/>
          </a:bodyPr>
          <a:lstStyle/>
          <a:p>
            <a:r>
              <a:rPr lang="en-IN" dirty="0"/>
              <a:t>Answer: hearing</a:t>
            </a:r>
          </a:p>
        </p:txBody>
      </p:sp>
    </p:spTree>
    <p:extLst>
      <p:ext uri="{BB962C8B-B14F-4D97-AF65-F5344CB8AC3E}">
        <p14:creationId xmlns:p14="http://schemas.microsoft.com/office/powerpoint/2010/main" val="267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208912" cy="6001643"/>
          </a:xfrm>
          <a:prstGeom prst="rect">
            <a:avLst/>
          </a:prstGeom>
        </p:spPr>
        <p:txBody>
          <a:bodyPr wrap="square">
            <a:spAutoFit/>
          </a:bodyPr>
          <a:lstStyle/>
          <a:p>
            <a:r>
              <a:rPr lang="en-IN" sz="2400" b="1" dirty="0"/>
              <a:t>Read the passage given below and answer the questions that follow.</a:t>
            </a:r>
          </a:p>
          <a:p>
            <a:endParaRPr lang="en-IN" sz="2400" b="1" dirty="0"/>
          </a:p>
          <a:p>
            <a:r>
              <a:rPr lang="en-IN" sz="2400" dirty="0"/>
              <a:t>Christmas will soon be here again. For Britain's shops, especially shops in cities, November and December are the busiest months of the year. Some big shops do half their year's business in those two months.</a:t>
            </a:r>
          </a:p>
          <a:p>
            <a:r>
              <a:rPr lang="en-IN" sz="2400" dirty="0"/>
              <a:t>Yet in 2021, with Covid-19 still with us, Christmas shopping will not be the same! Many people do not want to go into cities, or into big shopping </a:t>
            </a:r>
            <a:r>
              <a:rPr lang="en-IN" sz="2400" dirty="0" err="1"/>
              <a:t>centers</a:t>
            </a:r>
            <a:r>
              <a:rPr lang="en-IN" sz="2400" dirty="0"/>
              <a:t>. They are afraid of catching </a:t>
            </a:r>
            <a:r>
              <a:rPr lang="en-IN" sz="2400" dirty="0" err="1"/>
              <a:t>Covid</a:t>
            </a:r>
            <a:r>
              <a:rPr lang="en-IN" sz="2400" dirty="0"/>
              <a:t> More and more people are now shopping on the Internet! Internet shops are safe for shoppers, and they never shut, not even on Christmas Day!</a:t>
            </a:r>
          </a:p>
          <a:p>
            <a:r>
              <a:rPr lang="en-IN" sz="2400" dirty="0"/>
              <a:t>Most people, however, spend their money before Christmas: “Christmas shopping" is different from ordinary shopping, and people like to do it differently. </a:t>
            </a:r>
          </a:p>
        </p:txBody>
      </p:sp>
    </p:spTree>
    <p:extLst>
      <p:ext uri="{BB962C8B-B14F-4D97-AF65-F5344CB8AC3E}">
        <p14:creationId xmlns:p14="http://schemas.microsoft.com/office/powerpoint/2010/main" val="26790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A58F05-2BB3-D1D2-F96F-DCF1F707A72B}"/>
              </a:ext>
            </a:extLst>
          </p:cNvPr>
          <p:cNvSpPr txBox="1"/>
          <p:nvPr/>
        </p:nvSpPr>
        <p:spPr>
          <a:xfrm>
            <a:off x="179512" y="476803"/>
            <a:ext cx="8964488" cy="5262979"/>
          </a:xfrm>
          <a:prstGeom prst="rect">
            <a:avLst/>
          </a:prstGeom>
          <a:noFill/>
        </p:spPr>
        <p:txBody>
          <a:bodyPr wrap="square">
            <a:spAutoFit/>
          </a:bodyPr>
          <a:lstStyle/>
          <a:p>
            <a:r>
              <a:rPr lang="en-IN" sz="2400" dirty="0"/>
              <a:t>They go to different shops, or different online stores, more expensive shops very often. They don't just buy food from their supermarket and clothes from big department stores,  they look around take time, browse, and choose. City shops do their best to attract them with exciting windows, and special offers. In the West End of London, shops spend thousands of pounds on lights, decorations, and special window displays. Some visitors come to London, just to see the lights and shop windows, but others come to shop in famous shops like Herod's or </a:t>
            </a:r>
            <a:r>
              <a:rPr lang="en-IN" sz="2400" dirty="0" err="1"/>
              <a:t>Hamley’s</a:t>
            </a:r>
            <a:r>
              <a:rPr lang="en-IN" sz="2400" dirty="0"/>
              <a:t>, Europe’s biggest  shop.</a:t>
            </a:r>
          </a:p>
          <a:p>
            <a:r>
              <a:rPr lang="en-IN" sz="2400" dirty="0"/>
              <a:t>For shop assistants, it is a frantic season. There's not much time to rest, it's a good season for days. As Christmas gets nearer, shops stay open longer, sometimes until 10 pm. That means more pay for the staff, also means extra staff. Some people find a job, for a few weeks at least.</a:t>
            </a:r>
          </a:p>
        </p:txBody>
      </p:sp>
    </p:spTree>
    <p:extLst>
      <p:ext uri="{BB962C8B-B14F-4D97-AF65-F5344CB8AC3E}">
        <p14:creationId xmlns:p14="http://schemas.microsoft.com/office/powerpoint/2010/main" val="3377138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3505</Words>
  <Application>Microsoft Office PowerPoint</Application>
  <PresentationFormat>On-screen Show (4:3)</PresentationFormat>
  <Paragraphs>476</Paragraphs>
  <Slides>61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Srivani Aryasomayajula</cp:lastModifiedBy>
  <cp:revision>49</cp:revision>
  <dcterms:created xsi:type="dcterms:W3CDTF">2023-08-22T00:15:28Z</dcterms:created>
  <dcterms:modified xsi:type="dcterms:W3CDTF">2023-08-22T17:36:12Z</dcterms:modified>
</cp:coreProperties>
</file>