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4" r:id="rId4"/>
    <p:sldId id="296" r:id="rId5"/>
    <p:sldId id="275" r:id="rId6"/>
    <p:sldId id="276" r:id="rId7"/>
    <p:sldId id="277" r:id="rId8"/>
    <p:sldId id="285" r:id="rId9"/>
    <p:sldId id="278" r:id="rId10"/>
    <p:sldId id="279" r:id="rId11"/>
    <p:sldId id="280" r:id="rId12"/>
    <p:sldId id="281" r:id="rId13"/>
    <p:sldId id="282" r:id="rId14"/>
    <p:sldId id="283" r:id="rId15"/>
    <p:sldId id="284" r:id="rId16"/>
    <p:sldId id="286" r:id="rId17"/>
    <p:sldId id="287" r:id="rId18"/>
    <p:sldId id="288" r:id="rId19"/>
    <p:sldId id="289" r:id="rId20"/>
    <p:sldId id="290" r:id="rId21"/>
    <p:sldId id="291" r:id="rId22"/>
    <p:sldId id="292" r:id="rId23"/>
    <p:sldId id="295" r:id="rId24"/>
    <p:sldId id="297" r:id="rId25"/>
    <p:sldId id="334"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35" r:id="rId44"/>
    <p:sldId id="315"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47D03F4-BED2-4155-9F2D-0CD77CA9AE27}"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224660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7D03F4-BED2-4155-9F2D-0CD77CA9AE27}"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12962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7D03F4-BED2-4155-9F2D-0CD77CA9AE27}"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410819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47D03F4-BED2-4155-9F2D-0CD77CA9AE27}"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61401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D03F4-BED2-4155-9F2D-0CD77CA9AE27}" type="datetimeFigureOut">
              <a:rPr lang="en-IN" smtClean="0"/>
              <a:t>23-08-2023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3729572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47D03F4-BED2-4155-9F2D-0CD77CA9AE27}"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362382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47D03F4-BED2-4155-9F2D-0CD77CA9AE27}" type="datetimeFigureOut">
              <a:rPr lang="en-IN" smtClean="0"/>
              <a:t>23-08-2023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1652514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47D03F4-BED2-4155-9F2D-0CD77CA9AE27}" type="datetimeFigureOut">
              <a:rPr lang="en-IN" smtClean="0"/>
              <a:t>23-08-2023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642265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D03F4-BED2-4155-9F2D-0CD77CA9AE27}" type="datetimeFigureOut">
              <a:rPr lang="en-IN" smtClean="0"/>
              <a:t>23-08-2023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327769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D03F4-BED2-4155-9F2D-0CD77CA9AE27}"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130845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7D03F4-BED2-4155-9F2D-0CD77CA9AE27}" type="datetimeFigureOut">
              <a:rPr lang="en-IN" smtClean="0"/>
              <a:t>23-08-2023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10AF51-B8D5-487F-9689-5744D08B6759}" type="slidenum">
              <a:rPr lang="en-IN" smtClean="0"/>
              <a:t>‹#›</a:t>
            </a:fld>
            <a:endParaRPr lang="en-IN"/>
          </a:p>
        </p:txBody>
      </p:sp>
    </p:spTree>
    <p:extLst>
      <p:ext uri="{BB962C8B-B14F-4D97-AF65-F5344CB8AC3E}">
        <p14:creationId xmlns:p14="http://schemas.microsoft.com/office/powerpoint/2010/main" val="344079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D03F4-BED2-4155-9F2D-0CD77CA9AE27}" type="datetimeFigureOut">
              <a:rPr lang="en-IN" smtClean="0"/>
              <a:t>23-08-2023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0AF51-B8D5-487F-9689-5744D08B6759}" type="slidenum">
              <a:rPr lang="en-IN" smtClean="0"/>
              <a:t>‹#›</a:t>
            </a:fld>
            <a:endParaRPr lang="en-IN"/>
          </a:p>
        </p:txBody>
      </p:sp>
    </p:spTree>
    <p:extLst>
      <p:ext uri="{BB962C8B-B14F-4D97-AF65-F5344CB8AC3E}">
        <p14:creationId xmlns:p14="http://schemas.microsoft.com/office/powerpoint/2010/main" val="3237036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620688"/>
            <a:ext cx="7992888" cy="3970318"/>
          </a:xfrm>
          <a:prstGeom prst="rect">
            <a:avLst/>
          </a:prstGeom>
        </p:spPr>
        <p:txBody>
          <a:bodyPr wrap="square">
            <a:spAutoFit/>
          </a:bodyPr>
          <a:lstStyle/>
          <a:p>
            <a:r>
              <a:rPr lang="en-US" sz="2800" dirty="0"/>
              <a:t>1. Choose the correct alternative out of the four to fill in the blank.</a:t>
            </a:r>
          </a:p>
          <a:p>
            <a:r>
              <a:rPr lang="en-US" sz="2800" dirty="0"/>
              <a:t> </a:t>
            </a:r>
          </a:p>
          <a:p>
            <a:r>
              <a:rPr lang="en-US" sz="2800" dirty="0"/>
              <a:t>"Prices _______ during the war."</a:t>
            </a:r>
            <a:endParaRPr lang="en-IN" sz="2800" dirty="0"/>
          </a:p>
          <a:p>
            <a:pPr lvl="1"/>
            <a:endParaRPr lang="en-US" sz="2800" dirty="0"/>
          </a:p>
          <a:p>
            <a:pPr marL="971550" lvl="1" indent="-514350">
              <a:buFont typeface="+mj-lt"/>
              <a:buAutoNum type="arabicPeriod"/>
            </a:pPr>
            <a:r>
              <a:rPr lang="en-US" sz="2800" dirty="0"/>
              <a:t>had raise </a:t>
            </a:r>
            <a:endParaRPr lang="en-IN" sz="2800" dirty="0"/>
          </a:p>
          <a:p>
            <a:pPr marL="971550" lvl="1" indent="-514350">
              <a:buFont typeface="+mj-lt"/>
              <a:buAutoNum type="arabicPeriod"/>
            </a:pPr>
            <a:r>
              <a:rPr lang="en-US" sz="2800" dirty="0"/>
              <a:t>risen </a:t>
            </a:r>
            <a:endParaRPr lang="en-IN" sz="2800" dirty="0"/>
          </a:p>
          <a:p>
            <a:pPr marL="971550" lvl="1" indent="-514350">
              <a:buFont typeface="+mj-lt"/>
              <a:buAutoNum type="arabicPeriod"/>
            </a:pPr>
            <a:r>
              <a:rPr lang="en-US" sz="2800" dirty="0"/>
              <a:t>rose </a:t>
            </a:r>
            <a:endParaRPr lang="en-IN" sz="2800" dirty="0"/>
          </a:p>
          <a:p>
            <a:pPr marL="971550" lvl="1" indent="-514350">
              <a:buFont typeface="+mj-lt"/>
              <a:buAutoNum type="arabicPeriod"/>
            </a:pPr>
            <a:r>
              <a:rPr lang="en-US" sz="2800" dirty="0"/>
              <a:t>raising</a:t>
            </a:r>
            <a:endParaRPr lang="en-IN" sz="2800" dirty="0"/>
          </a:p>
        </p:txBody>
      </p:sp>
      <p:sp>
        <p:nvSpPr>
          <p:cNvPr id="5" name="Rectangle 4"/>
          <p:cNvSpPr/>
          <p:nvPr/>
        </p:nvSpPr>
        <p:spPr>
          <a:xfrm>
            <a:off x="827584" y="5733256"/>
            <a:ext cx="1296144" cy="369332"/>
          </a:xfrm>
          <a:prstGeom prst="rect">
            <a:avLst/>
          </a:prstGeom>
        </p:spPr>
        <p:txBody>
          <a:bodyPr wrap="square">
            <a:spAutoFit/>
          </a:bodyPr>
          <a:lstStyle/>
          <a:p>
            <a:r>
              <a:rPr lang="en-US" b="1" dirty="0"/>
              <a:t>Answer: 3</a:t>
            </a:r>
            <a:endParaRPr lang="en-IN" dirty="0"/>
          </a:p>
        </p:txBody>
      </p:sp>
    </p:spTree>
    <p:extLst>
      <p:ext uri="{BB962C8B-B14F-4D97-AF65-F5344CB8AC3E}">
        <p14:creationId xmlns:p14="http://schemas.microsoft.com/office/powerpoint/2010/main" val="221296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764704"/>
            <a:ext cx="4572000" cy="2677656"/>
          </a:xfrm>
          <a:prstGeom prst="rect">
            <a:avLst/>
          </a:prstGeom>
        </p:spPr>
        <p:txBody>
          <a:bodyPr>
            <a:spAutoFit/>
          </a:bodyPr>
          <a:lstStyle/>
          <a:p>
            <a:r>
              <a:rPr lang="en-IN" sz="2800" dirty="0"/>
              <a:t>8. Synonym of ACUMEN:</a:t>
            </a:r>
          </a:p>
          <a:p>
            <a:r>
              <a:rPr lang="en-IN" sz="2800" dirty="0"/>
              <a:t> </a:t>
            </a:r>
          </a:p>
          <a:p>
            <a:r>
              <a:rPr lang="en-IN" sz="2800" dirty="0"/>
              <a:t>a. Abundance</a:t>
            </a:r>
          </a:p>
          <a:p>
            <a:r>
              <a:rPr lang="en-IN" sz="2800" dirty="0"/>
              <a:t>b. Bitterness</a:t>
            </a:r>
          </a:p>
          <a:p>
            <a:r>
              <a:rPr lang="en-IN" sz="2800" dirty="0"/>
              <a:t>c. Deficit</a:t>
            </a:r>
          </a:p>
          <a:p>
            <a:r>
              <a:rPr lang="en-IN" sz="2800" dirty="0"/>
              <a:t>d. Quickness of insight</a:t>
            </a:r>
          </a:p>
        </p:txBody>
      </p:sp>
      <p:sp>
        <p:nvSpPr>
          <p:cNvPr id="3" name="Rectangle 2"/>
          <p:cNvSpPr/>
          <p:nvPr/>
        </p:nvSpPr>
        <p:spPr>
          <a:xfrm>
            <a:off x="755576" y="5805264"/>
            <a:ext cx="1198020" cy="369332"/>
          </a:xfrm>
          <a:prstGeom prst="rect">
            <a:avLst/>
          </a:prstGeom>
        </p:spPr>
        <p:txBody>
          <a:bodyPr wrap="none">
            <a:spAutoFit/>
          </a:bodyPr>
          <a:lstStyle/>
          <a:p>
            <a:r>
              <a:rPr lang="en-IN" b="1" dirty="0"/>
              <a:t>Answer : d</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20688"/>
            <a:ext cx="8064896" cy="3970318"/>
          </a:xfrm>
          <a:prstGeom prst="rect">
            <a:avLst/>
          </a:prstGeom>
        </p:spPr>
        <p:txBody>
          <a:bodyPr wrap="square">
            <a:spAutoFit/>
          </a:bodyPr>
          <a:lstStyle/>
          <a:p>
            <a:r>
              <a:rPr lang="en-IN" sz="2800" dirty="0"/>
              <a:t>9. Replace the phrase in bold with the correct option.</a:t>
            </a:r>
          </a:p>
          <a:p>
            <a:r>
              <a:rPr lang="en-IN" sz="2800" dirty="0"/>
              <a:t>The equipment is </a:t>
            </a:r>
            <a:r>
              <a:rPr lang="en-IN" sz="2800" b="1" dirty="0"/>
              <a:t>adapted to</a:t>
            </a:r>
            <a:r>
              <a:rPr lang="en-IN" sz="2800" dirty="0"/>
              <a:t> cotton industries.</a:t>
            </a:r>
          </a:p>
          <a:p>
            <a:r>
              <a:rPr lang="en-IN" sz="2800" dirty="0"/>
              <a:t> </a:t>
            </a:r>
          </a:p>
          <a:p>
            <a:endParaRPr lang="en-IN" sz="2800" dirty="0"/>
          </a:p>
          <a:p>
            <a:r>
              <a:rPr lang="en-IN" sz="2800" dirty="0"/>
              <a:t>a. Adapted from</a:t>
            </a:r>
          </a:p>
          <a:p>
            <a:r>
              <a:rPr lang="en-IN" sz="2800" dirty="0"/>
              <a:t>b. Adapted for</a:t>
            </a:r>
          </a:p>
          <a:p>
            <a:r>
              <a:rPr lang="en-IN" sz="2800" dirty="0"/>
              <a:t>c. Adapted of</a:t>
            </a:r>
          </a:p>
          <a:p>
            <a:r>
              <a:rPr lang="en-IN" sz="2800" dirty="0"/>
              <a:t>d. No improvement</a:t>
            </a:r>
          </a:p>
          <a:p>
            <a:r>
              <a:rPr lang="en-IN" sz="2800" dirty="0"/>
              <a:t> </a:t>
            </a:r>
          </a:p>
        </p:txBody>
      </p:sp>
      <p:sp>
        <p:nvSpPr>
          <p:cNvPr id="3" name="Rectangle 2"/>
          <p:cNvSpPr/>
          <p:nvPr/>
        </p:nvSpPr>
        <p:spPr>
          <a:xfrm>
            <a:off x="899592" y="5733256"/>
            <a:ext cx="1198020" cy="369332"/>
          </a:xfrm>
          <a:prstGeom prst="rect">
            <a:avLst/>
          </a:prstGeom>
        </p:spPr>
        <p:txBody>
          <a:bodyPr wrap="none">
            <a:spAutoFit/>
          </a:bodyPr>
          <a:lstStyle/>
          <a:p>
            <a:r>
              <a:rPr lang="en-IN" b="1" dirty="0"/>
              <a:t>Answer : b</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806083"/>
            <a:ext cx="8352928" cy="3970318"/>
          </a:xfrm>
          <a:prstGeom prst="rect">
            <a:avLst/>
          </a:prstGeom>
        </p:spPr>
        <p:txBody>
          <a:bodyPr wrap="square">
            <a:spAutoFit/>
          </a:bodyPr>
          <a:lstStyle/>
          <a:p>
            <a:r>
              <a:rPr lang="en-IN" sz="2800" dirty="0"/>
              <a:t>10. Fill in the blank with correct option.</a:t>
            </a:r>
          </a:p>
          <a:p>
            <a:r>
              <a:rPr lang="en-IN" sz="2800" dirty="0"/>
              <a:t>By the next month, we shall _____________ the project.</a:t>
            </a:r>
          </a:p>
          <a:p>
            <a:r>
              <a:rPr lang="en-IN" sz="2800" dirty="0"/>
              <a:t> </a:t>
            </a:r>
          </a:p>
          <a:p>
            <a:endParaRPr lang="en-IN" sz="2800" dirty="0"/>
          </a:p>
          <a:p>
            <a:r>
              <a:rPr lang="en-IN" sz="2800" dirty="0"/>
              <a:t>a. has completed</a:t>
            </a:r>
          </a:p>
          <a:p>
            <a:r>
              <a:rPr lang="en-IN" sz="2800" dirty="0"/>
              <a:t>b. completing</a:t>
            </a:r>
          </a:p>
          <a:p>
            <a:r>
              <a:rPr lang="en-IN" sz="2800" dirty="0"/>
              <a:t>c. completed</a:t>
            </a:r>
          </a:p>
          <a:p>
            <a:r>
              <a:rPr lang="en-IN" sz="2800" dirty="0"/>
              <a:t>d. have completed</a:t>
            </a:r>
          </a:p>
          <a:p>
            <a:r>
              <a:rPr lang="en-IN" sz="2800" dirty="0"/>
              <a:t> </a:t>
            </a:r>
          </a:p>
        </p:txBody>
      </p:sp>
      <p:sp>
        <p:nvSpPr>
          <p:cNvPr id="3" name="Rectangle 2"/>
          <p:cNvSpPr/>
          <p:nvPr/>
        </p:nvSpPr>
        <p:spPr>
          <a:xfrm>
            <a:off x="982351" y="5589240"/>
            <a:ext cx="1198020" cy="369332"/>
          </a:xfrm>
          <a:prstGeom prst="rect">
            <a:avLst/>
          </a:prstGeom>
        </p:spPr>
        <p:txBody>
          <a:bodyPr wrap="none">
            <a:spAutoFit/>
          </a:bodyPr>
          <a:lstStyle/>
          <a:p>
            <a:r>
              <a:rPr lang="en-IN" b="1" dirty="0"/>
              <a:t>Answer : d</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880628"/>
            <a:ext cx="8460432" cy="3970318"/>
          </a:xfrm>
          <a:prstGeom prst="rect">
            <a:avLst/>
          </a:prstGeom>
        </p:spPr>
        <p:txBody>
          <a:bodyPr wrap="square">
            <a:spAutoFit/>
          </a:bodyPr>
          <a:lstStyle/>
          <a:p>
            <a:r>
              <a:rPr lang="en-IN" sz="2800" dirty="0"/>
              <a:t>11. Replace the phrase in bold with the correct option.</a:t>
            </a:r>
          </a:p>
          <a:p>
            <a:endParaRPr lang="en-IN" sz="2800" dirty="0"/>
          </a:p>
          <a:p>
            <a:r>
              <a:rPr lang="en-IN" sz="2800" dirty="0"/>
              <a:t>If the accused </a:t>
            </a:r>
            <a:r>
              <a:rPr lang="en-IN" sz="2800" b="1" dirty="0"/>
              <a:t>was guilty for</a:t>
            </a:r>
            <a:r>
              <a:rPr lang="en-IN" sz="2800" dirty="0"/>
              <a:t> the crime, he should be punished.</a:t>
            </a:r>
          </a:p>
          <a:p>
            <a:r>
              <a:rPr lang="en-IN" sz="2800" dirty="0"/>
              <a:t> </a:t>
            </a:r>
          </a:p>
          <a:p>
            <a:r>
              <a:rPr lang="en-IN" sz="2800" dirty="0"/>
              <a:t>a. was in guilt of </a:t>
            </a:r>
          </a:p>
          <a:p>
            <a:r>
              <a:rPr lang="en-IN" sz="2800" dirty="0"/>
              <a:t>b. was guilty in</a:t>
            </a:r>
          </a:p>
          <a:p>
            <a:r>
              <a:rPr lang="en-IN" sz="2800" dirty="0"/>
              <a:t>c. has been guilty for</a:t>
            </a:r>
          </a:p>
          <a:p>
            <a:r>
              <a:rPr lang="en-IN" sz="2800" dirty="0"/>
              <a:t>d. is guilty of</a:t>
            </a:r>
          </a:p>
        </p:txBody>
      </p:sp>
      <p:sp>
        <p:nvSpPr>
          <p:cNvPr id="3" name="Rectangle 2"/>
          <p:cNvSpPr/>
          <p:nvPr/>
        </p:nvSpPr>
        <p:spPr>
          <a:xfrm>
            <a:off x="899592" y="5373216"/>
            <a:ext cx="2058833" cy="369332"/>
          </a:xfrm>
          <a:prstGeom prst="rect">
            <a:avLst/>
          </a:prstGeom>
        </p:spPr>
        <p:txBody>
          <a:bodyPr wrap="none">
            <a:spAutoFit/>
          </a:bodyPr>
          <a:lstStyle/>
          <a:p>
            <a:r>
              <a:rPr lang="en-IN" b="1" dirty="0"/>
              <a:t>Answer : is guilty of</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836712"/>
            <a:ext cx="8280920" cy="3970318"/>
          </a:xfrm>
          <a:prstGeom prst="rect">
            <a:avLst/>
          </a:prstGeom>
        </p:spPr>
        <p:txBody>
          <a:bodyPr wrap="square">
            <a:spAutoFit/>
          </a:bodyPr>
          <a:lstStyle/>
          <a:p>
            <a:r>
              <a:rPr lang="en-IN" sz="2800" dirty="0"/>
              <a:t>12. Replace the phrase in bold with the correct option.</a:t>
            </a:r>
          </a:p>
          <a:p>
            <a:endParaRPr lang="en-IN" sz="2800" dirty="0"/>
          </a:p>
          <a:p>
            <a:r>
              <a:rPr lang="en-IN" sz="2800" dirty="0"/>
              <a:t>He cordially enquired how </a:t>
            </a:r>
            <a:r>
              <a:rPr lang="en-IN" sz="2800" b="1" dirty="0"/>
              <a:t>was my health</a:t>
            </a:r>
            <a:r>
              <a:rPr lang="en-IN" sz="2800" dirty="0"/>
              <a:t>.</a:t>
            </a:r>
          </a:p>
          <a:p>
            <a:r>
              <a:rPr lang="en-IN" sz="2800" dirty="0"/>
              <a:t> </a:t>
            </a:r>
          </a:p>
          <a:p>
            <a:endParaRPr lang="en-IN" sz="2800" dirty="0"/>
          </a:p>
          <a:p>
            <a:r>
              <a:rPr lang="en-IN" sz="2800" dirty="0"/>
              <a:t>a. my health is</a:t>
            </a:r>
          </a:p>
          <a:p>
            <a:r>
              <a:rPr lang="en-IN" sz="2800" dirty="0"/>
              <a:t>b. my health was</a:t>
            </a:r>
          </a:p>
          <a:p>
            <a:r>
              <a:rPr lang="en-IN" sz="2800" dirty="0"/>
              <a:t>c. my health had</a:t>
            </a:r>
          </a:p>
          <a:p>
            <a:r>
              <a:rPr lang="en-IN" sz="2800" dirty="0"/>
              <a:t>d. is my health</a:t>
            </a:r>
          </a:p>
        </p:txBody>
      </p:sp>
      <p:sp>
        <p:nvSpPr>
          <p:cNvPr id="3" name="Rectangle 2"/>
          <p:cNvSpPr/>
          <p:nvPr/>
        </p:nvSpPr>
        <p:spPr>
          <a:xfrm>
            <a:off x="827584" y="5013176"/>
            <a:ext cx="1198020" cy="369332"/>
          </a:xfrm>
          <a:prstGeom prst="rect">
            <a:avLst/>
          </a:prstGeom>
        </p:spPr>
        <p:txBody>
          <a:bodyPr wrap="none">
            <a:spAutoFit/>
          </a:bodyPr>
          <a:lstStyle/>
          <a:p>
            <a:r>
              <a:rPr lang="en-IN" b="1" dirty="0"/>
              <a:t>Answer : b</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692696"/>
            <a:ext cx="5832648" cy="3108543"/>
          </a:xfrm>
          <a:prstGeom prst="rect">
            <a:avLst/>
          </a:prstGeom>
        </p:spPr>
        <p:txBody>
          <a:bodyPr wrap="square">
            <a:spAutoFit/>
          </a:bodyPr>
          <a:lstStyle/>
          <a:p>
            <a:r>
              <a:rPr lang="en-IN" sz="2800" dirty="0"/>
              <a:t>13. Find the word opposite to ORIENT.</a:t>
            </a:r>
          </a:p>
          <a:p>
            <a:r>
              <a:rPr lang="en-IN" sz="2800" dirty="0"/>
              <a:t> </a:t>
            </a:r>
          </a:p>
          <a:p>
            <a:r>
              <a:rPr lang="en-IN" sz="2800" dirty="0"/>
              <a:t>a. Disorder</a:t>
            </a:r>
          </a:p>
          <a:p>
            <a:r>
              <a:rPr lang="en-IN" sz="2800" dirty="0"/>
              <a:t>b. Fact</a:t>
            </a:r>
          </a:p>
          <a:p>
            <a:r>
              <a:rPr lang="en-IN" sz="2800" dirty="0"/>
              <a:t>c. Conform</a:t>
            </a:r>
          </a:p>
          <a:p>
            <a:r>
              <a:rPr lang="en-IN" sz="2800" dirty="0"/>
              <a:t>d. Casual</a:t>
            </a:r>
          </a:p>
          <a:p>
            <a:r>
              <a:rPr lang="en-IN" sz="2800" dirty="0"/>
              <a:t> </a:t>
            </a:r>
          </a:p>
        </p:txBody>
      </p:sp>
      <p:sp>
        <p:nvSpPr>
          <p:cNvPr id="3" name="Rectangle 2"/>
          <p:cNvSpPr/>
          <p:nvPr/>
        </p:nvSpPr>
        <p:spPr>
          <a:xfrm>
            <a:off x="971600" y="5373216"/>
            <a:ext cx="1188402" cy="369332"/>
          </a:xfrm>
          <a:prstGeom prst="rect">
            <a:avLst/>
          </a:prstGeom>
        </p:spPr>
        <p:txBody>
          <a:bodyPr wrap="none">
            <a:spAutoFit/>
          </a:bodyPr>
          <a:lstStyle/>
          <a:p>
            <a:r>
              <a:rPr lang="en-IN" b="1" dirty="0"/>
              <a:t>Answer : a</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764704"/>
            <a:ext cx="8280920" cy="3539430"/>
          </a:xfrm>
          <a:prstGeom prst="rect">
            <a:avLst/>
          </a:prstGeom>
        </p:spPr>
        <p:txBody>
          <a:bodyPr wrap="square">
            <a:spAutoFit/>
          </a:bodyPr>
          <a:lstStyle/>
          <a:p>
            <a:r>
              <a:rPr lang="en-IN" sz="2800" dirty="0"/>
              <a:t>14. Fill in the blank with the correct option.</a:t>
            </a:r>
          </a:p>
          <a:p>
            <a:endParaRPr lang="en-IN" sz="2800" dirty="0"/>
          </a:p>
          <a:p>
            <a:r>
              <a:rPr lang="en-IN" sz="2800" dirty="0"/>
              <a:t>This is ____________ best Mexican restaurant in the country.</a:t>
            </a:r>
          </a:p>
          <a:p>
            <a:r>
              <a:rPr lang="en-IN" sz="2800" dirty="0"/>
              <a:t>a. a</a:t>
            </a:r>
          </a:p>
          <a:p>
            <a:r>
              <a:rPr lang="en-IN" sz="2800" dirty="0"/>
              <a:t>b. an</a:t>
            </a:r>
          </a:p>
          <a:p>
            <a:r>
              <a:rPr lang="en-IN" sz="2800" dirty="0"/>
              <a:t>c. the</a:t>
            </a:r>
          </a:p>
          <a:p>
            <a:r>
              <a:rPr lang="en-IN" sz="2800" dirty="0"/>
              <a:t>d. no article</a:t>
            </a:r>
          </a:p>
        </p:txBody>
      </p:sp>
      <p:sp>
        <p:nvSpPr>
          <p:cNvPr id="5" name="Rectangle 4"/>
          <p:cNvSpPr/>
          <p:nvPr/>
        </p:nvSpPr>
        <p:spPr>
          <a:xfrm>
            <a:off x="899592" y="5805264"/>
            <a:ext cx="1393587" cy="369332"/>
          </a:xfrm>
          <a:prstGeom prst="rect">
            <a:avLst/>
          </a:prstGeom>
        </p:spPr>
        <p:txBody>
          <a:bodyPr wrap="none">
            <a:spAutoFit/>
          </a:bodyPr>
          <a:lstStyle/>
          <a:p>
            <a:r>
              <a:rPr lang="en-IN" b="1" dirty="0"/>
              <a:t>Answer : the</a:t>
            </a:r>
            <a:endParaRPr lang="en-IN" dirty="0"/>
          </a:p>
        </p:txBody>
      </p:sp>
    </p:spTree>
    <p:extLst>
      <p:ext uri="{BB962C8B-B14F-4D97-AF65-F5344CB8AC3E}">
        <p14:creationId xmlns:p14="http://schemas.microsoft.com/office/powerpoint/2010/main" val="353037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692696"/>
            <a:ext cx="7776864" cy="3970318"/>
          </a:xfrm>
          <a:prstGeom prst="rect">
            <a:avLst/>
          </a:prstGeom>
        </p:spPr>
        <p:txBody>
          <a:bodyPr wrap="square">
            <a:spAutoFit/>
          </a:bodyPr>
          <a:lstStyle/>
          <a:p>
            <a:r>
              <a:rPr lang="en-IN" sz="2800" dirty="0"/>
              <a:t>15. Fill in the blank with the correct option.</a:t>
            </a:r>
          </a:p>
          <a:p>
            <a:endParaRPr lang="en-IN" sz="2800" dirty="0"/>
          </a:p>
          <a:p>
            <a:r>
              <a:rPr lang="en-IN" sz="2800" dirty="0"/>
              <a:t>The press conference was a_____________ because the reporters didn't learn anything.</a:t>
            </a:r>
          </a:p>
          <a:p>
            <a:r>
              <a:rPr lang="en-IN" sz="2800" dirty="0"/>
              <a:t> </a:t>
            </a:r>
          </a:p>
          <a:p>
            <a:r>
              <a:rPr lang="en-IN" sz="2800" dirty="0"/>
              <a:t>a. dissatisfaction</a:t>
            </a:r>
          </a:p>
          <a:p>
            <a:r>
              <a:rPr lang="en-IN" sz="2800" dirty="0"/>
              <a:t>b. regret</a:t>
            </a:r>
          </a:p>
          <a:p>
            <a:r>
              <a:rPr lang="en-IN" sz="2800" dirty="0"/>
              <a:t>c. discontent</a:t>
            </a:r>
          </a:p>
          <a:p>
            <a:r>
              <a:rPr lang="en-IN" sz="2800" dirty="0"/>
              <a:t>d. disappointment</a:t>
            </a:r>
          </a:p>
        </p:txBody>
      </p:sp>
      <p:sp>
        <p:nvSpPr>
          <p:cNvPr id="3" name="Rectangle 2"/>
          <p:cNvSpPr/>
          <p:nvPr/>
        </p:nvSpPr>
        <p:spPr>
          <a:xfrm>
            <a:off x="683568" y="5589240"/>
            <a:ext cx="2836674" cy="369332"/>
          </a:xfrm>
          <a:prstGeom prst="rect">
            <a:avLst/>
          </a:prstGeom>
        </p:spPr>
        <p:txBody>
          <a:bodyPr wrap="none">
            <a:spAutoFit/>
          </a:bodyPr>
          <a:lstStyle/>
          <a:p>
            <a:r>
              <a:rPr lang="en-IN" b="1" dirty="0"/>
              <a:t>Answer : DISAPPOINTMENT</a:t>
            </a:r>
            <a:endParaRPr lang="en-IN" dirty="0"/>
          </a:p>
        </p:txBody>
      </p:sp>
    </p:spTree>
    <p:extLst>
      <p:ext uri="{BB962C8B-B14F-4D97-AF65-F5344CB8AC3E}">
        <p14:creationId xmlns:p14="http://schemas.microsoft.com/office/powerpoint/2010/main" val="6838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584" y="852636"/>
            <a:ext cx="7056784" cy="4401205"/>
          </a:xfrm>
          <a:prstGeom prst="rect">
            <a:avLst/>
          </a:prstGeom>
        </p:spPr>
        <p:txBody>
          <a:bodyPr wrap="square">
            <a:spAutoFit/>
          </a:bodyPr>
          <a:lstStyle/>
          <a:p>
            <a:r>
              <a:rPr lang="en-IN" sz="2800" dirty="0"/>
              <a:t>16. Fill in the blank with the correct option.</a:t>
            </a:r>
          </a:p>
          <a:p>
            <a:endParaRPr lang="en-IN" sz="2800" dirty="0"/>
          </a:p>
          <a:p>
            <a:r>
              <a:rPr lang="en-IN" sz="2800" dirty="0"/>
              <a:t>We are looking forward to _______ your new book.</a:t>
            </a:r>
          </a:p>
          <a:p>
            <a:r>
              <a:rPr lang="en-IN" sz="2800" dirty="0"/>
              <a:t> </a:t>
            </a:r>
          </a:p>
          <a:p>
            <a:endParaRPr lang="en-IN" sz="2800" dirty="0"/>
          </a:p>
          <a:p>
            <a:r>
              <a:rPr lang="en-IN" sz="2800" dirty="0"/>
              <a:t>a. read</a:t>
            </a:r>
          </a:p>
          <a:p>
            <a:r>
              <a:rPr lang="en-IN" sz="2800" dirty="0"/>
              <a:t>b. to read</a:t>
            </a:r>
          </a:p>
          <a:p>
            <a:r>
              <a:rPr lang="en-IN" sz="2800" dirty="0"/>
              <a:t>c. reading</a:t>
            </a:r>
          </a:p>
          <a:p>
            <a:r>
              <a:rPr lang="en-IN" sz="2800" dirty="0"/>
              <a:t>d. being read</a:t>
            </a:r>
          </a:p>
        </p:txBody>
      </p:sp>
      <p:sp>
        <p:nvSpPr>
          <p:cNvPr id="3" name="Rectangle 2"/>
          <p:cNvSpPr/>
          <p:nvPr/>
        </p:nvSpPr>
        <p:spPr>
          <a:xfrm>
            <a:off x="899592" y="5517232"/>
            <a:ext cx="1794979" cy="369332"/>
          </a:xfrm>
          <a:prstGeom prst="rect">
            <a:avLst/>
          </a:prstGeom>
        </p:spPr>
        <p:txBody>
          <a:bodyPr wrap="none">
            <a:spAutoFit/>
          </a:bodyPr>
          <a:lstStyle/>
          <a:p>
            <a:r>
              <a:rPr lang="en-IN" b="1" dirty="0"/>
              <a:t>Answer : reading</a:t>
            </a:r>
            <a:endParaRPr lang="en-IN" dirty="0"/>
          </a:p>
        </p:txBody>
      </p:sp>
    </p:spTree>
    <p:extLst>
      <p:ext uri="{BB962C8B-B14F-4D97-AF65-F5344CB8AC3E}">
        <p14:creationId xmlns:p14="http://schemas.microsoft.com/office/powerpoint/2010/main" val="6838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836712"/>
            <a:ext cx="8712968" cy="3539430"/>
          </a:xfrm>
          <a:prstGeom prst="rect">
            <a:avLst/>
          </a:prstGeom>
        </p:spPr>
        <p:txBody>
          <a:bodyPr wrap="square">
            <a:spAutoFit/>
          </a:bodyPr>
          <a:lstStyle/>
          <a:p>
            <a:r>
              <a:rPr lang="en-IN" sz="2800" dirty="0"/>
              <a:t>17. Arrange the words in a proper sequence.</a:t>
            </a:r>
          </a:p>
          <a:p>
            <a:endParaRPr lang="en-IN" sz="2800" dirty="0"/>
          </a:p>
          <a:p>
            <a:r>
              <a:rPr lang="en-IN" sz="2800" dirty="0"/>
              <a:t>1.Cutting 2. Dish 3. Vegetable 4. Market 5. Cooking</a:t>
            </a:r>
          </a:p>
          <a:p>
            <a:r>
              <a:rPr lang="en-IN" sz="2800" dirty="0"/>
              <a:t> </a:t>
            </a:r>
          </a:p>
          <a:p>
            <a:r>
              <a:rPr lang="en-IN" sz="2800" dirty="0"/>
              <a:t>a. 1,2,4,5,3</a:t>
            </a:r>
          </a:p>
          <a:p>
            <a:r>
              <a:rPr lang="en-IN" sz="2800" dirty="0"/>
              <a:t>b. 3,2,5,1,4</a:t>
            </a:r>
          </a:p>
          <a:p>
            <a:r>
              <a:rPr lang="en-IN" sz="2800" dirty="0"/>
              <a:t>c. 4,3,1,5,2</a:t>
            </a:r>
          </a:p>
          <a:p>
            <a:r>
              <a:rPr lang="en-IN" sz="2800" dirty="0"/>
              <a:t>d. 5,3,2,1,4</a:t>
            </a:r>
          </a:p>
        </p:txBody>
      </p:sp>
      <p:sp>
        <p:nvSpPr>
          <p:cNvPr id="3" name="Rectangle 2"/>
          <p:cNvSpPr/>
          <p:nvPr/>
        </p:nvSpPr>
        <p:spPr>
          <a:xfrm>
            <a:off x="971600" y="5805264"/>
            <a:ext cx="1896930" cy="369332"/>
          </a:xfrm>
          <a:prstGeom prst="rect">
            <a:avLst/>
          </a:prstGeom>
        </p:spPr>
        <p:txBody>
          <a:bodyPr wrap="none">
            <a:spAutoFit/>
          </a:bodyPr>
          <a:lstStyle/>
          <a:p>
            <a:r>
              <a:rPr lang="en-IN" b="1" dirty="0"/>
              <a:t>Answer : 4,3,1,5,2</a:t>
            </a:r>
            <a:endParaRPr lang="en-IN" dirty="0"/>
          </a:p>
        </p:txBody>
      </p:sp>
    </p:spTree>
    <p:extLst>
      <p:ext uri="{BB962C8B-B14F-4D97-AF65-F5344CB8AC3E}">
        <p14:creationId xmlns:p14="http://schemas.microsoft.com/office/powerpoint/2010/main" val="6838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016" y="404664"/>
            <a:ext cx="8208912" cy="4832092"/>
          </a:xfrm>
          <a:prstGeom prst="rect">
            <a:avLst/>
          </a:prstGeom>
        </p:spPr>
        <p:txBody>
          <a:bodyPr wrap="square">
            <a:spAutoFit/>
          </a:bodyPr>
          <a:lstStyle/>
          <a:p>
            <a:r>
              <a:rPr lang="en-US" sz="2800" dirty="0"/>
              <a:t>2. Rearrange the following parts (1, 2, 3, and 4) in proper sequence to obtain a correct sentence:</a:t>
            </a:r>
            <a:endParaRPr lang="en-IN" sz="2800" dirty="0"/>
          </a:p>
          <a:p>
            <a:pPr marL="514350" lvl="0" indent="-514350">
              <a:buFont typeface="+mj-lt"/>
              <a:buAutoNum type="arabicPeriod"/>
            </a:pPr>
            <a:r>
              <a:rPr lang="en-US" sz="2800" dirty="0"/>
              <a:t>pending because it isn't</a:t>
            </a:r>
            <a:endParaRPr lang="en-IN" sz="2800" dirty="0"/>
          </a:p>
          <a:p>
            <a:pPr marL="514350" lvl="0" indent="-514350">
              <a:buFont typeface="+mj-lt"/>
              <a:buAutoNum type="arabicPeriod"/>
            </a:pPr>
            <a:r>
              <a:rPr lang="en-US" sz="2800" dirty="0"/>
              <a:t>Too many cases still lie</a:t>
            </a:r>
            <a:endParaRPr lang="en-IN" sz="2800" dirty="0"/>
          </a:p>
          <a:p>
            <a:pPr marL="514350" lvl="0" indent="-514350">
              <a:buFont typeface="+mj-lt"/>
              <a:buAutoNum type="arabicPeriod"/>
            </a:pPr>
            <a:r>
              <a:rPr lang="en-US" sz="2800" dirty="0"/>
              <a:t>is the convict</a:t>
            </a:r>
            <a:endParaRPr lang="en-IN" sz="2800" dirty="0"/>
          </a:p>
          <a:p>
            <a:pPr marL="514350" lvl="0" indent="-514350">
              <a:buFont typeface="+mj-lt"/>
              <a:buAutoNum type="arabicPeriod"/>
            </a:pPr>
            <a:r>
              <a:rPr lang="en-US" sz="2800" dirty="0"/>
              <a:t>confirmed that the accused realty</a:t>
            </a:r>
            <a:endParaRPr lang="en-IN" sz="2800" dirty="0"/>
          </a:p>
          <a:p>
            <a:pPr lvl="1"/>
            <a:endParaRPr lang="en-US" sz="2800" dirty="0"/>
          </a:p>
          <a:p>
            <a:pPr marL="971550" lvl="1" indent="-514350">
              <a:buFont typeface="+mj-lt"/>
              <a:buAutoNum type="arabicPeriod"/>
            </a:pPr>
            <a:r>
              <a:rPr lang="en-US" sz="2800" dirty="0"/>
              <a:t>2, 1, 4, 3 </a:t>
            </a:r>
            <a:endParaRPr lang="en-IN" sz="2800" dirty="0"/>
          </a:p>
          <a:p>
            <a:pPr marL="971550" lvl="1" indent="-514350">
              <a:buFont typeface="+mj-lt"/>
              <a:buAutoNum type="arabicPeriod"/>
            </a:pPr>
            <a:r>
              <a:rPr lang="en-US" sz="2800" dirty="0"/>
              <a:t>2, 3, 4, 1 </a:t>
            </a:r>
            <a:endParaRPr lang="en-IN" sz="2800" dirty="0"/>
          </a:p>
          <a:p>
            <a:pPr marL="971550" lvl="1" indent="-514350">
              <a:buFont typeface="+mj-lt"/>
              <a:buAutoNum type="arabicPeriod"/>
            </a:pPr>
            <a:r>
              <a:rPr lang="en-US" sz="2800" dirty="0"/>
              <a:t>1,4, 3, 2</a:t>
            </a:r>
            <a:endParaRPr lang="en-IN" sz="2800" dirty="0"/>
          </a:p>
          <a:p>
            <a:pPr marL="971550" lvl="1" indent="-514350">
              <a:buFont typeface="+mj-lt"/>
              <a:buAutoNum type="arabicPeriod"/>
            </a:pPr>
            <a:r>
              <a:rPr lang="en-US" sz="2800" dirty="0"/>
              <a:t>4, 2, 1, 3</a:t>
            </a:r>
            <a:endParaRPr lang="en-IN" sz="2800" dirty="0"/>
          </a:p>
        </p:txBody>
      </p:sp>
      <p:sp>
        <p:nvSpPr>
          <p:cNvPr id="3" name="Rectangle 2"/>
          <p:cNvSpPr/>
          <p:nvPr/>
        </p:nvSpPr>
        <p:spPr>
          <a:xfrm>
            <a:off x="683568" y="5733256"/>
            <a:ext cx="1138710" cy="369332"/>
          </a:xfrm>
          <a:prstGeom prst="rect">
            <a:avLst/>
          </a:prstGeom>
        </p:spPr>
        <p:txBody>
          <a:bodyPr wrap="none">
            <a:spAutoFit/>
          </a:bodyPr>
          <a:lstStyle/>
          <a:p>
            <a:r>
              <a:rPr lang="en-US" b="1" dirty="0"/>
              <a:t>Answer: 1</a:t>
            </a:r>
            <a:endParaRPr lang="en-IN" dirty="0"/>
          </a:p>
        </p:txBody>
      </p:sp>
    </p:spTree>
    <p:extLst>
      <p:ext uri="{BB962C8B-B14F-4D97-AF65-F5344CB8AC3E}">
        <p14:creationId xmlns:p14="http://schemas.microsoft.com/office/powerpoint/2010/main" val="360408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20688"/>
            <a:ext cx="8640960" cy="3970318"/>
          </a:xfrm>
          <a:prstGeom prst="rect">
            <a:avLst/>
          </a:prstGeom>
        </p:spPr>
        <p:txBody>
          <a:bodyPr wrap="square">
            <a:spAutoFit/>
          </a:bodyPr>
          <a:lstStyle/>
          <a:p>
            <a:r>
              <a:rPr lang="en-IN" sz="2800" dirty="0"/>
              <a:t>18. Replace the underlined phrase with the correct option.</a:t>
            </a:r>
          </a:p>
          <a:p>
            <a:r>
              <a:rPr lang="en-IN" sz="2800" dirty="0"/>
              <a:t>During my school days I never had the courage to stand </a:t>
            </a:r>
            <a:r>
              <a:rPr lang="en-IN" sz="2800" u="sng" dirty="0"/>
              <a:t>my own</a:t>
            </a:r>
            <a:r>
              <a:rPr lang="en-IN" sz="2800" dirty="0"/>
              <a:t>.</a:t>
            </a:r>
          </a:p>
          <a:p>
            <a:endParaRPr lang="en-IN" sz="2800" dirty="0"/>
          </a:p>
          <a:p>
            <a:r>
              <a:rPr lang="en-IN" sz="2800" dirty="0"/>
              <a:t>a. for my own</a:t>
            </a:r>
          </a:p>
          <a:p>
            <a:r>
              <a:rPr lang="en-IN" sz="2800" dirty="0"/>
              <a:t>b. by my own</a:t>
            </a:r>
          </a:p>
          <a:p>
            <a:r>
              <a:rPr lang="en-IN" sz="2800" dirty="0"/>
              <a:t>c. on my own</a:t>
            </a:r>
          </a:p>
          <a:p>
            <a:r>
              <a:rPr lang="en-IN" sz="2800" dirty="0"/>
              <a:t>d. No improvement</a:t>
            </a:r>
          </a:p>
          <a:p>
            <a:r>
              <a:rPr lang="en-IN" sz="2800" dirty="0"/>
              <a:t> </a:t>
            </a:r>
          </a:p>
        </p:txBody>
      </p:sp>
      <p:sp>
        <p:nvSpPr>
          <p:cNvPr id="3" name="Rectangle 2"/>
          <p:cNvSpPr/>
          <p:nvPr/>
        </p:nvSpPr>
        <p:spPr>
          <a:xfrm>
            <a:off x="827584" y="5373216"/>
            <a:ext cx="2137573" cy="369332"/>
          </a:xfrm>
          <a:prstGeom prst="rect">
            <a:avLst/>
          </a:prstGeom>
        </p:spPr>
        <p:txBody>
          <a:bodyPr wrap="none">
            <a:spAutoFit/>
          </a:bodyPr>
          <a:lstStyle/>
          <a:p>
            <a:r>
              <a:rPr lang="en-IN" b="1" dirty="0"/>
              <a:t>Answer : on my own</a:t>
            </a:r>
            <a:endParaRPr lang="en-IN" dirty="0"/>
          </a:p>
        </p:txBody>
      </p:sp>
    </p:spTree>
    <p:extLst>
      <p:ext uri="{BB962C8B-B14F-4D97-AF65-F5344CB8AC3E}">
        <p14:creationId xmlns:p14="http://schemas.microsoft.com/office/powerpoint/2010/main" val="6838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8748464" cy="6740307"/>
          </a:xfrm>
          <a:prstGeom prst="rect">
            <a:avLst/>
          </a:prstGeom>
        </p:spPr>
        <p:txBody>
          <a:bodyPr wrap="square">
            <a:spAutoFit/>
          </a:bodyPr>
          <a:lstStyle/>
          <a:p>
            <a:r>
              <a:rPr lang="en-IN" sz="2400" b="1" dirty="0"/>
              <a:t>19. Identify the conclusion that follows on the basis of the statements.</a:t>
            </a:r>
          </a:p>
          <a:p>
            <a:r>
              <a:rPr lang="en-IN" sz="2400" dirty="0"/>
              <a:t>Statements: In a highly centralised power structure, in which even senior cabinet ministers are prepared to reduce themselves to pathetic countries or men airing views that are primarily intended to anticipate or reflect the Prime Minister's own performances, there can be no place for any consensus that is quite different from real or contrived unanimity of opinion, expressed through a well-orchestrated endorsement of the leader's actions.</a:t>
            </a:r>
          </a:p>
          <a:p>
            <a:r>
              <a:rPr lang="en-IN" sz="2400" dirty="0"/>
              <a:t> </a:t>
            </a:r>
          </a:p>
          <a:p>
            <a:r>
              <a:rPr lang="en-IN" sz="2400" dirty="0"/>
              <a:t>Conclusions :</a:t>
            </a:r>
          </a:p>
          <a:p>
            <a:r>
              <a:rPr lang="en-IN" sz="2400" dirty="0"/>
              <a:t> I.  The Ministers play safe by not giving anti-government views.</a:t>
            </a:r>
          </a:p>
          <a:p>
            <a:r>
              <a:rPr lang="en-IN" sz="2400" dirty="0"/>
              <a:t>II. The Prime Minister does not encourage his colleagues to render their own views.</a:t>
            </a:r>
          </a:p>
          <a:p>
            <a:r>
              <a:rPr lang="en-IN" sz="2400" dirty="0"/>
              <a:t> a. Only conclusion I follows</a:t>
            </a:r>
          </a:p>
          <a:p>
            <a:r>
              <a:rPr lang="en-IN" sz="2400" dirty="0"/>
              <a:t>b. Only conclusion Il follows</a:t>
            </a:r>
          </a:p>
          <a:p>
            <a:r>
              <a:rPr lang="en-IN" sz="2400" dirty="0"/>
              <a:t>c. Either I or Il follows</a:t>
            </a:r>
          </a:p>
          <a:p>
            <a:r>
              <a:rPr lang="en-IN" sz="2400" dirty="0"/>
              <a:t>d. Neither I nor II follows</a:t>
            </a:r>
          </a:p>
        </p:txBody>
      </p:sp>
      <p:sp>
        <p:nvSpPr>
          <p:cNvPr id="3" name="Rectangle 2"/>
          <p:cNvSpPr/>
          <p:nvPr/>
        </p:nvSpPr>
        <p:spPr>
          <a:xfrm>
            <a:off x="5220072" y="6262291"/>
            <a:ext cx="3440494" cy="369332"/>
          </a:xfrm>
          <a:prstGeom prst="rect">
            <a:avLst/>
          </a:prstGeom>
        </p:spPr>
        <p:txBody>
          <a:bodyPr wrap="none">
            <a:spAutoFit/>
          </a:bodyPr>
          <a:lstStyle/>
          <a:p>
            <a:r>
              <a:rPr lang="en-IN" b="1" dirty="0"/>
              <a:t>Answer : Only conclusion I follows</a:t>
            </a:r>
            <a:endParaRPr lang="en-IN" dirty="0"/>
          </a:p>
        </p:txBody>
      </p:sp>
    </p:spTree>
    <p:extLst>
      <p:ext uri="{BB962C8B-B14F-4D97-AF65-F5344CB8AC3E}">
        <p14:creationId xmlns:p14="http://schemas.microsoft.com/office/powerpoint/2010/main" val="6838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502796"/>
            <a:ext cx="8712968" cy="5632311"/>
          </a:xfrm>
          <a:prstGeom prst="rect">
            <a:avLst/>
          </a:prstGeom>
        </p:spPr>
        <p:txBody>
          <a:bodyPr wrap="square">
            <a:spAutoFit/>
          </a:bodyPr>
          <a:lstStyle/>
          <a:p>
            <a:r>
              <a:rPr lang="en-US" sz="2400" dirty="0"/>
              <a:t>20. Find the correct sequence of sentences.</a:t>
            </a:r>
          </a:p>
          <a:p>
            <a:endParaRPr lang="en-US" sz="2400" dirty="0"/>
          </a:p>
          <a:p>
            <a:r>
              <a:rPr lang="en-US" sz="2400" dirty="0"/>
              <a:t>1: Your letter was big relief.</a:t>
            </a:r>
            <a:endParaRPr lang="en-IN" sz="2400" dirty="0"/>
          </a:p>
          <a:p>
            <a:endParaRPr lang="en-US" sz="2400" dirty="0"/>
          </a:p>
          <a:p>
            <a:r>
              <a:rPr lang="en-US" sz="2400" dirty="0"/>
              <a:t>P: How did your exams go?</a:t>
            </a:r>
            <a:endParaRPr lang="en-IN" sz="2400" dirty="0"/>
          </a:p>
          <a:p>
            <a:r>
              <a:rPr lang="en-US" sz="2400" dirty="0"/>
              <a:t>Q: After your result, you must come here for a week.</a:t>
            </a:r>
            <a:endParaRPr lang="en-IN" sz="2400" dirty="0"/>
          </a:p>
          <a:p>
            <a:r>
              <a:rPr lang="en-US" sz="2400" dirty="0"/>
              <a:t>R: You hadn't written for over a month.</a:t>
            </a:r>
            <a:endParaRPr lang="en-IN" sz="2400" dirty="0"/>
          </a:p>
          <a:p>
            <a:r>
              <a:rPr lang="en-US" sz="2400" dirty="0"/>
              <a:t>S: I am sure you will come out with flying colors.</a:t>
            </a:r>
            <a:endParaRPr lang="en-IN" sz="2400" dirty="0"/>
          </a:p>
          <a:p>
            <a:endParaRPr lang="en-US" sz="2400" dirty="0"/>
          </a:p>
          <a:p>
            <a:r>
              <a:rPr lang="en-US" sz="2400" dirty="0"/>
              <a:t>6. But don't forget to bring chocolate for </a:t>
            </a:r>
            <a:r>
              <a:rPr lang="en-US" sz="2400" dirty="0" err="1"/>
              <a:t>Geetha</a:t>
            </a:r>
            <a:r>
              <a:rPr lang="en-US" sz="2400" dirty="0"/>
              <a:t>.</a:t>
            </a:r>
            <a:endParaRPr lang="en-IN" sz="2400" dirty="0"/>
          </a:p>
          <a:p>
            <a:r>
              <a:rPr lang="en-US" sz="2400" b="1" dirty="0"/>
              <a:t> </a:t>
            </a:r>
            <a:endParaRPr lang="en-IN" sz="2400" dirty="0"/>
          </a:p>
          <a:p>
            <a:pPr lvl="0"/>
            <a:r>
              <a:rPr lang="en-US" sz="2400" dirty="0"/>
              <a:t>A. RPSQ</a:t>
            </a:r>
            <a:endParaRPr lang="en-IN" sz="2400" dirty="0"/>
          </a:p>
          <a:p>
            <a:pPr lvl="0"/>
            <a:r>
              <a:rPr lang="en-US" sz="2400" dirty="0"/>
              <a:t>B. SQRP</a:t>
            </a:r>
            <a:endParaRPr lang="en-IN" sz="2400" dirty="0"/>
          </a:p>
          <a:p>
            <a:pPr lvl="0"/>
            <a:r>
              <a:rPr lang="en-US" sz="2400" dirty="0"/>
              <a:t>C. PRQS</a:t>
            </a:r>
            <a:endParaRPr lang="en-IN" sz="2400" dirty="0"/>
          </a:p>
          <a:p>
            <a:pPr lvl="0"/>
            <a:r>
              <a:rPr lang="en-US" sz="2400" dirty="0"/>
              <a:t>D. PQRS</a:t>
            </a:r>
            <a:endParaRPr lang="en-IN" sz="2400" dirty="0"/>
          </a:p>
        </p:txBody>
      </p:sp>
      <p:sp>
        <p:nvSpPr>
          <p:cNvPr id="3" name="Rectangle 2"/>
          <p:cNvSpPr/>
          <p:nvPr/>
        </p:nvSpPr>
        <p:spPr>
          <a:xfrm>
            <a:off x="6228184" y="5985872"/>
            <a:ext cx="1579535" cy="369332"/>
          </a:xfrm>
          <a:prstGeom prst="rect">
            <a:avLst/>
          </a:prstGeom>
        </p:spPr>
        <p:txBody>
          <a:bodyPr wrap="none">
            <a:spAutoFit/>
          </a:bodyPr>
          <a:lstStyle/>
          <a:p>
            <a:r>
              <a:rPr lang="en-US" b="1" dirty="0"/>
              <a:t>Answer:  </a:t>
            </a:r>
            <a:r>
              <a:rPr lang="en-US" dirty="0"/>
              <a:t>RPSQ</a:t>
            </a:r>
            <a:endParaRPr lang="en-IN" dirty="0"/>
          </a:p>
        </p:txBody>
      </p:sp>
    </p:spTree>
    <p:extLst>
      <p:ext uri="{BB962C8B-B14F-4D97-AF65-F5344CB8AC3E}">
        <p14:creationId xmlns:p14="http://schemas.microsoft.com/office/powerpoint/2010/main" val="68381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D6311-3B6E-23EA-F630-714D97C8E0EA}"/>
              </a:ext>
            </a:extLst>
          </p:cNvPr>
          <p:cNvSpPr txBox="1"/>
          <p:nvPr/>
        </p:nvSpPr>
        <p:spPr>
          <a:xfrm>
            <a:off x="179512" y="188640"/>
            <a:ext cx="8856984" cy="5262979"/>
          </a:xfrm>
          <a:prstGeom prst="rect">
            <a:avLst/>
          </a:prstGeom>
          <a:noFill/>
        </p:spPr>
        <p:txBody>
          <a:bodyPr wrap="square">
            <a:spAutoFit/>
          </a:bodyPr>
          <a:lstStyle/>
          <a:p>
            <a:r>
              <a:rPr lang="en-US" sz="2400" b="1" dirty="0"/>
              <a:t>Read the passage and answer the questions.</a:t>
            </a:r>
          </a:p>
          <a:p>
            <a:endParaRPr lang="en-US" sz="2400" b="1" dirty="0"/>
          </a:p>
          <a:p>
            <a:r>
              <a:rPr lang="en-US" sz="2400" dirty="0"/>
              <a:t>Mount Vesuvius, a volcano located, between the ancient Italian cities of Pompeii and Herculaneum, has received much attention because of its frequent and destructive eruptions. The most famous of these eruptions occurred in AD. 79. The volcano had been inactive for centuries. There was little warning of the coming eruption, although one account unearthed by archaeologists says that a hard rain and a strong wind had disturbed the celestial calm during the preceding night. Early the next morning, the volcano poured a huge river of molten rock down upon Herculaneum completely burying the city and filling the harbor with coagulated lava. Meanwhile on the other side of the mountain, cinders, stone and ash rained down on Pompeii. Sparks from the burning ash ignited the combustible rooftops quickly. </a:t>
            </a:r>
            <a:endParaRPr lang="en-IN" sz="2400" dirty="0"/>
          </a:p>
        </p:txBody>
      </p:sp>
    </p:spTree>
    <p:extLst>
      <p:ext uri="{BB962C8B-B14F-4D97-AF65-F5344CB8AC3E}">
        <p14:creationId xmlns:p14="http://schemas.microsoft.com/office/powerpoint/2010/main" val="683811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358C41-124A-A8EA-6FD0-0A50E49BC5D9}"/>
              </a:ext>
            </a:extLst>
          </p:cNvPr>
          <p:cNvSpPr txBox="1"/>
          <p:nvPr/>
        </p:nvSpPr>
        <p:spPr>
          <a:xfrm>
            <a:off x="323528" y="188639"/>
            <a:ext cx="8568952" cy="6740307"/>
          </a:xfrm>
          <a:prstGeom prst="rect">
            <a:avLst/>
          </a:prstGeom>
          <a:noFill/>
        </p:spPr>
        <p:txBody>
          <a:bodyPr wrap="square">
            <a:spAutoFit/>
          </a:bodyPr>
          <a:lstStyle/>
          <a:p>
            <a:r>
              <a:rPr lang="en-US" sz="2400" dirty="0"/>
              <a:t>Large portions of the city were destroyed in the conflagration. </a:t>
            </a:r>
            <a:r>
              <a:rPr lang="en-US" sz="2400" dirty="0" err="1"/>
              <a:t>F,ire</a:t>
            </a:r>
            <a:r>
              <a:rPr lang="en-US" sz="2400" dirty="0"/>
              <a:t>, however, was not the only cause of destruction. Poisonous sulfuric gases saturated the air. These heavy gases were not buoyant in the atmosphere and therefore, sank toward the earth and suffocated people. Over the years, excavations of Pompeii and Herculaneum have revealed a great deal about the behavior of the volcano. By analyzing data much as a zoologist dissects an animal specimen scientist have concluded that the eruption changed large portions of the area's geography. For instance, it turned the Samoa River from its course and raised the level of the beach along the Bay of Naples. Meteorologists studying these events have also concluded that Vesuvius caused a huge tidal wave that affected the world's climate. In addition to making these investigations, archaeologists have been able to study the skeletons of victims by using distilled water to wash away the volcanic ash. By strengthening the brittle bones with acrylic paint. Scientists have been able to examine the skeletons and draw conclusions about the diet and habits of the residents. </a:t>
            </a:r>
            <a:endParaRPr lang="en-IN" sz="2400" dirty="0"/>
          </a:p>
        </p:txBody>
      </p:sp>
    </p:spTree>
    <p:extLst>
      <p:ext uri="{BB962C8B-B14F-4D97-AF65-F5344CB8AC3E}">
        <p14:creationId xmlns:p14="http://schemas.microsoft.com/office/powerpoint/2010/main" val="299493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C89D0-A4D6-A7C7-9934-AD6D4BBFD8EB}"/>
              </a:ext>
            </a:extLst>
          </p:cNvPr>
          <p:cNvSpPr>
            <a:spLocks noGrp="1"/>
          </p:cNvSpPr>
          <p:nvPr>
            <p:ph idx="1"/>
          </p:nvPr>
        </p:nvSpPr>
        <p:spPr>
          <a:xfrm>
            <a:off x="179512" y="116632"/>
            <a:ext cx="8507288" cy="6009531"/>
          </a:xfrm>
        </p:spPr>
        <p:txBody>
          <a:bodyPr>
            <a:normAutofit/>
          </a:bodyPr>
          <a:lstStyle/>
          <a:p>
            <a:pPr marL="0" indent="0">
              <a:buNone/>
            </a:pPr>
            <a:r>
              <a:rPr lang="en-US" sz="3200" dirty="0"/>
              <a:t>Finally, the excavations at both Pompeii and Herculaneum have yielded many examples of classical art, such as jewelry made of bronze, which is an alloy of copper and tin. The eruption of Mount Vesuvius and its tragic consequences have provided everyone with a wealth of data about the effects that volcanoes can have on the surrounding area. Today, volcanologists can locate and predict eruptions saving lives and preventing the destruction of other cities and cultures.</a:t>
            </a:r>
            <a:endParaRPr lang="en-IN" dirty="0"/>
          </a:p>
        </p:txBody>
      </p:sp>
    </p:spTree>
    <p:extLst>
      <p:ext uri="{BB962C8B-B14F-4D97-AF65-F5344CB8AC3E}">
        <p14:creationId xmlns:p14="http://schemas.microsoft.com/office/powerpoint/2010/main" val="788885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25036-D648-8BC1-D5BA-05354F333F95}"/>
              </a:ext>
            </a:extLst>
          </p:cNvPr>
          <p:cNvSpPr txBox="1"/>
          <p:nvPr/>
        </p:nvSpPr>
        <p:spPr>
          <a:xfrm>
            <a:off x="395536" y="260648"/>
            <a:ext cx="6462464" cy="3785652"/>
          </a:xfrm>
          <a:prstGeom prst="rect">
            <a:avLst/>
          </a:prstGeom>
          <a:noFill/>
        </p:spPr>
        <p:txBody>
          <a:bodyPr wrap="square">
            <a:spAutoFit/>
          </a:bodyPr>
          <a:lstStyle/>
          <a:p>
            <a:r>
              <a:rPr lang="en-US" sz="2400" dirty="0"/>
              <a:t>21. Scientists analyzed data about Vesuvius in the same way that a zoologist __________ a specimen.</a:t>
            </a:r>
            <a:endParaRPr lang="en-IN" sz="2400" dirty="0"/>
          </a:p>
          <a:p>
            <a:endParaRPr lang="en-IN" sz="2400" b="1" u="sng" dirty="0"/>
          </a:p>
          <a:p>
            <a:pPr marL="514350" lvl="0" indent="-514350">
              <a:buFont typeface="+mj-lt"/>
              <a:buAutoNum type="alphaUcPeriod"/>
            </a:pPr>
            <a:r>
              <a:rPr lang="en-US" sz="2400" dirty="0"/>
              <a:t>describes in detail</a:t>
            </a:r>
            <a:endParaRPr lang="en-IN" sz="2400" dirty="0"/>
          </a:p>
          <a:p>
            <a:pPr marL="514350" lvl="0" indent="-514350">
              <a:buFont typeface="+mj-lt"/>
              <a:buAutoNum type="alphaUcPeriod"/>
            </a:pPr>
            <a:r>
              <a:rPr lang="en-US" sz="2400" dirty="0"/>
              <a:t>studies by cutting apart</a:t>
            </a:r>
            <a:endParaRPr lang="en-IN" sz="2400" dirty="0"/>
          </a:p>
          <a:p>
            <a:pPr marL="514350" lvl="0" indent="-514350">
              <a:buFont typeface="+mj-lt"/>
              <a:buAutoNum type="alphaUcPeriod"/>
            </a:pPr>
            <a:r>
              <a:rPr lang="en-US" sz="2400" dirty="0"/>
              <a:t>photographs</a:t>
            </a:r>
            <a:endParaRPr lang="en-IN" sz="2400" dirty="0"/>
          </a:p>
          <a:p>
            <a:pPr marL="514350" lvl="0" indent="-514350">
              <a:buFont typeface="+mj-lt"/>
              <a:buAutoNum type="alphaUcPeriod"/>
            </a:pPr>
            <a:r>
              <a:rPr lang="en-US" sz="2400" dirty="0"/>
              <a:t>Chart</a:t>
            </a:r>
          </a:p>
          <a:p>
            <a:pPr marL="514350" lvl="0" indent="-514350">
              <a:buFont typeface="+mj-lt"/>
              <a:buAutoNum type="alphaUcPeriod"/>
            </a:pPr>
            <a:endParaRPr lang="en-US" sz="2400" dirty="0"/>
          </a:p>
          <a:p>
            <a:pPr lvl="0"/>
            <a:r>
              <a:rPr lang="en-US" sz="2400" dirty="0"/>
              <a:t>ANSWER:B</a:t>
            </a:r>
            <a:endParaRPr lang="en-IN" sz="2400" dirty="0"/>
          </a:p>
        </p:txBody>
      </p:sp>
    </p:spTree>
    <p:extLst>
      <p:ext uri="{BB962C8B-B14F-4D97-AF65-F5344CB8AC3E}">
        <p14:creationId xmlns:p14="http://schemas.microsoft.com/office/powerpoint/2010/main" val="111394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D8C790-4478-C220-DD44-1B86A3D36767}"/>
              </a:ext>
            </a:extLst>
          </p:cNvPr>
          <p:cNvSpPr txBox="1"/>
          <p:nvPr/>
        </p:nvSpPr>
        <p:spPr>
          <a:xfrm>
            <a:off x="251520" y="260648"/>
            <a:ext cx="6606480" cy="3416320"/>
          </a:xfrm>
          <a:prstGeom prst="rect">
            <a:avLst/>
          </a:prstGeom>
          <a:noFill/>
        </p:spPr>
        <p:txBody>
          <a:bodyPr wrap="square">
            <a:spAutoFit/>
          </a:bodyPr>
          <a:lstStyle/>
          <a:p>
            <a:r>
              <a:rPr lang="en-US" sz="2400" dirty="0"/>
              <a:t>22. The poisonous gases were not __________ in the air.</a:t>
            </a:r>
          </a:p>
          <a:p>
            <a:endParaRPr lang="en-IN" sz="2400" dirty="0"/>
          </a:p>
          <a:p>
            <a:pPr marL="514350" lvl="0" indent="-514350">
              <a:buFont typeface="+mj-lt"/>
              <a:buAutoNum type="alphaUcPeriod"/>
            </a:pPr>
            <a:r>
              <a:rPr lang="en-US" sz="2400" dirty="0"/>
              <a:t>able to float</a:t>
            </a:r>
            <a:endParaRPr lang="en-IN" sz="2400" dirty="0"/>
          </a:p>
          <a:p>
            <a:pPr marL="514350" lvl="0" indent="-514350">
              <a:buFont typeface="+mj-lt"/>
              <a:buAutoNum type="alphaUcPeriod"/>
            </a:pPr>
            <a:r>
              <a:rPr lang="en-US" sz="2400" dirty="0"/>
              <a:t>visible</a:t>
            </a:r>
            <a:endParaRPr lang="en-IN" sz="2400" dirty="0"/>
          </a:p>
          <a:p>
            <a:pPr marL="514350" lvl="0" indent="-514350">
              <a:buFont typeface="+mj-lt"/>
              <a:buAutoNum type="alphaUcPeriod"/>
            </a:pPr>
            <a:r>
              <a:rPr lang="en-US" sz="2400" dirty="0"/>
              <a:t>able to evaporate</a:t>
            </a:r>
            <a:endParaRPr lang="en-IN" sz="2400" dirty="0"/>
          </a:p>
          <a:p>
            <a:pPr marL="514350" lvl="0" indent="-514350">
              <a:buFont typeface="+mj-lt"/>
              <a:buAutoNum type="alphaUcPeriod"/>
            </a:pPr>
            <a:r>
              <a:rPr lang="en-US" sz="2400" dirty="0"/>
              <a:t>invisible</a:t>
            </a:r>
          </a:p>
          <a:p>
            <a:pPr lvl="0"/>
            <a:endParaRPr lang="en-US" sz="2400" dirty="0"/>
          </a:p>
          <a:p>
            <a:pPr lvl="0"/>
            <a:r>
              <a:rPr lang="en-US" sz="2400" dirty="0"/>
              <a:t>ANSWER:A</a:t>
            </a:r>
            <a:endParaRPr lang="en-IN" sz="2400" dirty="0"/>
          </a:p>
        </p:txBody>
      </p:sp>
    </p:spTree>
    <p:extLst>
      <p:ext uri="{BB962C8B-B14F-4D97-AF65-F5344CB8AC3E}">
        <p14:creationId xmlns:p14="http://schemas.microsoft.com/office/powerpoint/2010/main" val="156956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C6DAEF-106E-53A6-9B25-762505510E9F}"/>
              </a:ext>
            </a:extLst>
          </p:cNvPr>
          <p:cNvSpPr txBox="1"/>
          <p:nvPr/>
        </p:nvSpPr>
        <p:spPr>
          <a:xfrm>
            <a:off x="179512" y="260648"/>
            <a:ext cx="8640960" cy="3046988"/>
          </a:xfrm>
          <a:prstGeom prst="rect">
            <a:avLst/>
          </a:prstGeom>
          <a:noFill/>
        </p:spPr>
        <p:txBody>
          <a:bodyPr wrap="square">
            <a:spAutoFit/>
          </a:bodyPr>
          <a:lstStyle/>
          <a:p>
            <a:r>
              <a:rPr lang="en-US" sz="2400" dirty="0"/>
              <a:t>23. Herculaneum and its harbor were buried under _________ lava.</a:t>
            </a:r>
          </a:p>
          <a:p>
            <a:endParaRPr lang="en-IN" sz="2400" dirty="0"/>
          </a:p>
          <a:p>
            <a:pPr marL="457200" indent="-457200">
              <a:buFont typeface="+mj-lt"/>
              <a:buAutoNum type="alphaUcPeriod"/>
            </a:pPr>
            <a:r>
              <a:rPr lang="en-US" sz="2400" dirty="0"/>
              <a:t>Liquid</a:t>
            </a:r>
            <a:endParaRPr lang="en-IN" sz="2400" dirty="0"/>
          </a:p>
          <a:p>
            <a:pPr marL="457200" indent="-457200">
              <a:buFont typeface="+mj-lt"/>
              <a:buAutoNum type="alphaUcPeriod"/>
            </a:pPr>
            <a:r>
              <a:rPr lang="en-US" sz="2400" dirty="0"/>
              <a:t>Solid</a:t>
            </a:r>
            <a:endParaRPr lang="en-IN" sz="2400" dirty="0"/>
          </a:p>
          <a:p>
            <a:pPr marL="457200" indent="-457200">
              <a:buFont typeface="+mj-lt"/>
              <a:buAutoNum type="alphaUcPeriod"/>
            </a:pPr>
            <a:r>
              <a:rPr lang="en-US" sz="2400" dirty="0"/>
              <a:t>Flowing</a:t>
            </a:r>
            <a:endParaRPr lang="en-IN" sz="2400" dirty="0"/>
          </a:p>
          <a:p>
            <a:pPr marL="457200" indent="-457200">
              <a:buFont typeface="+mj-lt"/>
              <a:buAutoNum type="alphaUcPeriod"/>
            </a:pPr>
            <a:r>
              <a:rPr lang="en-US" sz="2400" dirty="0"/>
              <a:t>Gas</a:t>
            </a:r>
          </a:p>
          <a:p>
            <a:pPr lvl="0"/>
            <a:endParaRPr lang="en-US" sz="2400" dirty="0"/>
          </a:p>
          <a:p>
            <a:pPr lvl="0"/>
            <a:r>
              <a:rPr lang="en-US" sz="2400" dirty="0"/>
              <a:t>ANSWER:B</a:t>
            </a:r>
            <a:endParaRPr lang="en-IN" sz="2400" dirty="0"/>
          </a:p>
        </p:txBody>
      </p:sp>
    </p:spTree>
    <p:extLst>
      <p:ext uri="{BB962C8B-B14F-4D97-AF65-F5344CB8AC3E}">
        <p14:creationId xmlns:p14="http://schemas.microsoft.com/office/powerpoint/2010/main" val="160425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CE68A-E0F2-8632-9984-98C9E32792B7}"/>
              </a:ext>
            </a:extLst>
          </p:cNvPr>
          <p:cNvSpPr txBox="1"/>
          <p:nvPr/>
        </p:nvSpPr>
        <p:spPr>
          <a:xfrm>
            <a:off x="323528" y="159143"/>
            <a:ext cx="8568952" cy="6001643"/>
          </a:xfrm>
          <a:prstGeom prst="rect">
            <a:avLst/>
          </a:prstGeom>
          <a:noFill/>
        </p:spPr>
        <p:txBody>
          <a:bodyPr wrap="square">
            <a:spAutoFit/>
          </a:bodyPr>
          <a:lstStyle/>
          <a:p>
            <a:r>
              <a:rPr lang="en-US" sz="2400" dirty="0"/>
              <a:t>24. Find correct sequence of sentences.</a:t>
            </a:r>
            <a:endParaRPr lang="en-IN" sz="2400" dirty="0"/>
          </a:p>
          <a:p>
            <a:r>
              <a:rPr lang="en-US" sz="2400" dirty="0"/>
              <a:t>1. When all the members were seated</a:t>
            </a:r>
            <a:endParaRPr lang="en-IN" sz="2400" dirty="0"/>
          </a:p>
          <a:p>
            <a:endParaRPr lang="en-US" sz="2400" dirty="0"/>
          </a:p>
          <a:p>
            <a:r>
              <a:rPr lang="en-US" sz="2400" dirty="0"/>
              <a:t>P:  the secretary came to the Dias </a:t>
            </a:r>
            <a:endParaRPr lang="en-IN" sz="2400" dirty="0"/>
          </a:p>
          <a:p>
            <a:r>
              <a:rPr lang="en-US" sz="2400" dirty="0"/>
              <a:t>Q:  during the previous year</a:t>
            </a:r>
            <a:endParaRPr lang="en-IN" sz="2400" dirty="0"/>
          </a:p>
          <a:p>
            <a:r>
              <a:rPr lang="en-US" sz="2400" dirty="0"/>
              <a:t>R: detailing the activities of the organization </a:t>
            </a:r>
            <a:endParaRPr lang="en-IN" sz="2400" dirty="0"/>
          </a:p>
          <a:p>
            <a:r>
              <a:rPr lang="en-US" sz="2400" dirty="0"/>
              <a:t>S:  and read out the report</a:t>
            </a:r>
            <a:endParaRPr lang="en-IN" sz="2400" dirty="0"/>
          </a:p>
          <a:p>
            <a:endParaRPr lang="en-US" sz="2400" dirty="0"/>
          </a:p>
          <a:p>
            <a:r>
              <a:rPr lang="en-US" sz="2400" dirty="0"/>
              <a:t>6. and plans for the coming year</a:t>
            </a:r>
            <a:endParaRPr lang="en-IN" sz="2400" dirty="0"/>
          </a:p>
          <a:p>
            <a:pPr lvl="0"/>
            <a:endParaRPr lang="en-US" sz="2400" dirty="0"/>
          </a:p>
          <a:p>
            <a:pPr marL="514350" lvl="0" indent="-514350">
              <a:buFont typeface="+mj-lt"/>
              <a:buAutoNum type="alphaUcPeriod"/>
            </a:pPr>
            <a:r>
              <a:rPr lang="en-US" sz="2400" dirty="0"/>
              <a:t>PRQS</a:t>
            </a:r>
            <a:endParaRPr lang="en-IN" sz="2400" dirty="0"/>
          </a:p>
          <a:p>
            <a:pPr marL="514350" lvl="0" indent="-514350">
              <a:buFont typeface="+mj-lt"/>
              <a:buAutoNum type="alphaUcPeriod"/>
            </a:pPr>
            <a:r>
              <a:rPr lang="en-US" sz="2400" dirty="0"/>
              <a:t>PSRQ</a:t>
            </a:r>
            <a:endParaRPr lang="en-IN" sz="2400" dirty="0"/>
          </a:p>
          <a:p>
            <a:pPr marL="514350" lvl="0" indent="-514350">
              <a:buFont typeface="+mj-lt"/>
              <a:buAutoNum type="alphaUcPeriod"/>
            </a:pPr>
            <a:r>
              <a:rPr lang="en-US" sz="2400" dirty="0"/>
              <a:t>QRPS</a:t>
            </a:r>
            <a:endParaRPr lang="en-IN" sz="2400" dirty="0"/>
          </a:p>
          <a:p>
            <a:pPr marL="514350" lvl="0" indent="-514350">
              <a:buFont typeface="+mj-lt"/>
              <a:buAutoNum type="alphaUcPeriod"/>
            </a:pPr>
            <a:r>
              <a:rPr lang="en-US" sz="2400" dirty="0"/>
              <a:t>QPRS</a:t>
            </a:r>
          </a:p>
          <a:p>
            <a:pPr marL="514350" lvl="0" indent="-514350">
              <a:buFont typeface="+mj-lt"/>
              <a:buAutoNum type="alphaUcPeriod"/>
            </a:pPr>
            <a:endParaRPr lang="en-US" sz="2400" dirty="0"/>
          </a:p>
          <a:p>
            <a:pPr lvl="0"/>
            <a:r>
              <a:rPr lang="en-US" sz="2400" dirty="0"/>
              <a:t>ANSWER:B</a:t>
            </a:r>
            <a:endParaRPr lang="en-IN" sz="2400" dirty="0"/>
          </a:p>
        </p:txBody>
      </p:sp>
    </p:spTree>
    <p:extLst>
      <p:ext uri="{BB962C8B-B14F-4D97-AF65-F5344CB8AC3E}">
        <p14:creationId xmlns:p14="http://schemas.microsoft.com/office/powerpoint/2010/main" val="40891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 calcmode="lin" valueType="num">
                                      <p:cBhvr additive="base">
                                        <p:cTn id="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404664"/>
            <a:ext cx="8892480" cy="6001643"/>
          </a:xfrm>
          <a:prstGeom prst="rect">
            <a:avLst/>
          </a:prstGeom>
        </p:spPr>
        <p:txBody>
          <a:bodyPr wrap="square">
            <a:spAutoFit/>
          </a:bodyPr>
          <a:lstStyle/>
          <a:p>
            <a:r>
              <a:rPr lang="en-IN" sz="2400" b="1" dirty="0"/>
              <a:t>Read the passage and answer the questions:</a:t>
            </a:r>
          </a:p>
          <a:p>
            <a:r>
              <a:rPr lang="en-IN" sz="2400" dirty="0"/>
              <a:t>Marie Curie was one of the most accomplished scientists in history. Together with her husband, Pierre, she discovered radium, an element widely used for treating cancer, and studied uranium and other radioactive substances. Pierre and Marie's amicable collaboration later helped to unlock the secrets of the atom. </a:t>
            </a:r>
          </a:p>
          <a:p>
            <a:endParaRPr lang="en-IN" sz="2400" dirty="0"/>
          </a:p>
          <a:p>
            <a:r>
              <a:rPr lang="en-IN" sz="2400" dirty="0"/>
              <a:t>Marie was born in 1867 in Warsaw, Poland, where her father was a professor of physics. At an early age, she displayed a brilliant mind and a blithe personality. Her great exuberance for learning prompted her to continue with her studies after high school. She became disgruntled, however, when she learned that the university in Warsaw was closed to women. Determined to receive a higher education, she defiantly left Poland and in 1891 entered the Sorbonne, a French university, where she earned her master's degree and doctorate in physics. </a:t>
            </a:r>
          </a:p>
        </p:txBody>
      </p:sp>
    </p:spTree>
    <p:extLst>
      <p:ext uri="{BB962C8B-B14F-4D97-AF65-F5344CB8AC3E}">
        <p14:creationId xmlns:p14="http://schemas.microsoft.com/office/powerpoint/2010/main" val="1627750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D7369-DA6C-8999-9AB9-ACB2C44FBACC}"/>
              </a:ext>
            </a:extLst>
          </p:cNvPr>
          <p:cNvSpPr txBox="1"/>
          <p:nvPr/>
        </p:nvSpPr>
        <p:spPr>
          <a:xfrm>
            <a:off x="251520" y="260648"/>
            <a:ext cx="8208912" cy="3416320"/>
          </a:xfrm>
          <a:prstGeom prst="rect">
            <a:avLst/>
          </a:prstGeom>
          <a:noFill/>
        </p:spPr>
        <p:txBody>
          <a:bodyPr wrap="square">
            <a:spAutoFit/>
          </a:bodyPr>
          <a:lstStyle/>
          <a:p>
            <a:r>
              <a:rPr lang="en-US" sz="2400" dirty="0"/>
              <a:t>25. Find the best replacement for the phrase in bold.</a:t>
            </a:r>
          </a:p>
          <a:p>
            <a:r>
              <a:rPr lang="en-US" sz="2400" dirty="0"/>
              <a:t>The crops are dying, it </a:t>
            </a:r>
            <a:r>
              <a:rPr lang="en-US" sz="2400" b="1" dirty="0"/>
              <a:t>must not had</a:t>
            </a:r>
            <a:r>
              <a:rPr lang="en-US" sz="2400" dirty="0"/>
              <a:t> rained.</a:t>
            </a:r>
            <a:endParaRPr lang="en-IN" sz="2400" dirty="0"/>
          </a:p>
          <a:p>
            <a:pPr lvl="0"/>
            <a:endParaRPr lang="en-US" sz="2400" dirty="0"/>
          </a:p>
          <a:p>
            <a:pPr marL="514350" lvl="0" indent="-514350">
              <a:buFont typeface="+mj-lt"/>
              <a:buAutoNum type="alphaUcPeriod"/>
            </a:pPr>
            <a:r>
              <a:rPr lang="en-US" sz="2400" dirty="0"/>
              <a:t>must had not</a:t>
            </a:r>
            <a:endParaRPr lang="en-IN" sz="2400" dirty="0"/>
          </a:p>
          <a:p>
            <a:pPr marL="514350" lvl="0" indent="-514350">
              <a:buFont typeface="+mj-lt"/>
              <a:buAutoNum type="alphaUcPeriod"/>
            </a:pPr>
            <a:r>
              <a:rPr lang="en-US" sz="2400" dirty="0"/>
              <a:t>must not be</a:t>
            </a:r>
            <a:endParaRPr lang="en-IN" sz="2400" dirty="0"/>
          </a:p>
          <a:p>
            <a:pPr marL="514350" lvl="0" indent="-514350">
              <a:buFont typeface="+mj-lt"/>
              <a:buAutoNum type="alphaUcPeriod"/>
            </a:pPr>
            <a:r>
              <a:rPr lang="en-US" sz="2400" dirty="0"/>
              <a:t>must not have</a:t>
            </a:r>
            <a:endParaRPr lang="en-IN" sz="2400" dirty="0"/>
          </a:p>
          <a:p>
            <a:pPr marL="514350" lvl="0" indent="-514350">
              <a:buFont typeface="+mj-lt"/>
              <a:buAutoNum type="alphaUcPeriod"/>
            </a:pPr>
            <a:r>
              <a:rPr lang="en-US" sz="2400" dirty="0"/>
              <a:t>must not have been</a:t>
            </a:r>
          </a:p>
          <a:p>
            <a:pPr marL="514350" lvl="0" indent="-514350">
              <a:buFont typeface="+mj-lt"/>
              <a:buAutoNum type="alphaUcPeriod"/>
            </a:pPr>
            <a:endParaRPr lang="en-US" sz="2400" dirty="0"/>
          </a:p>
          <a:p>
            <a:pPr lvl="0"/>
            <a:r>
              <a:rPr lang="en-US" sz="2400" dirty="0"/>
              <a:t>ANSWER:C</a:t>
            </a:r>
            <a:endParaRPr lang="en-IN" sz="2400" dirty="0"/>
          </a:p>
        </p:txBody>
      </p:sp>
    </p:spTree>
    <p:extLst>
      <p:ext uri="{BB962C8B-B14F-4D97-AF65-F5344CB8AC3E}">
        <p14:creationId xmlns:p14="http://schemas.microsoft.com/office/powerpoint/2010/main" val="9321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38909-E37D-0BEB-AF45-5CB6A9E2F332}"/>
              </a:ext>
            </a:extLst>
          </p:cNvPr>
          <p:cNvSpPr txBox="1"/>
          <p:nvPr/>
        </p:nvSpPr>
        <p:spPr>
          <a:xfrm>
            <a:off x="611560" y="260648"/>
            <a:ext cx="6534472" cy="3046988"/>
          </a:xfrm>
          <a:prstGeom prst="rect">
            <a:avLst/>
          </a:prstGeom>
          <a:noFill/>
        </p:spPr>
        <p:txBody>
          <a:bodyPr wrap="square">
            <a:spAutoFit/>
          </a:bodyPr>
          <a:lstStyle/>
          <a:p>
            <a:r>
              <a:rPr lang="en-US" sz="2400" dirty="0"/>
              <a:t>26. The synonym of </a:t>
            </a:r>
            <a:r>
              <a:rPr lang="en-US" sz="2400" b="1" dirty="0"/>
              <a:t>FOSTERING </a:t>
            </a:r>
            <a:r>
              <a:rPr lang="en-US" sz="2400" dirty="0"/>
              <a:t>is:</a:t>
            </a:r>
            <a:endParaRPr lang="en-US" sz="2400" b="1" dirty="0"/>
          </a:p>
          <a:p>
            <a:r>
              <a:rPr lang="en-US" sz="2400" dirty="0"/>
              <a:t> </a:t>
            </a:r>
            <a:endParaRPr lang="en-IN" sz="2400" dirty="0"/>
          </a:p>
          <a:p>
            <a:pPr marL="514350" lvl="0" indent="-514350">
              <a:buFont typeface="+mj-lt"/>
              <a:buAutoNum type="arabicPeriod"/>
            </a:pPr>
            <a:r>
              <a:rPr lang="en-US" sz="2400" dirty="0"/>
              <a:t>Safeguarding</a:t>
            </a:r>
            <a:endParaRPr lang="en-IN" sz="2400" dirty="0"/>
          </a:p>
          <a:p>
            <a:pPr marL="514350" lvl="0" indent="-514350">
              <a:buFont typeface="+mj-lt"/>
              <a:buAutoNum type="arabicPeriod"/>
            </a:pPr>
            <a:r>
              <a:rPr lang="en-US" sz="2400" dirty="0"/>
              <a:t>Neglecting</a:t>
            </a:r>
            <a:endParaRPr lang="en-IN" sz="2400" dirty="0"/>
          </a:p>
          <a:p>
            <a:pPr marL="514350" lvl="0" indent="-514350">
              <a:buFont typeface="+mj-lt"/>
              <a:buAutoNum type="arabicPeriod"/>
            </a:pPr>
            <a:r>
              <a:rPr lang="en-US" sz="2400" dirty="0"/>
              <a:t>Ignoring</a:t>
            </a:r>
            <a:endParaRPr lang="en-IN" sz="2400" dirty="0"/>
          </a:p>
          <a:p>
            <a:pPr marL="514350" lvl="0" indent="-514350">
              <a:buFont typeface="+mj-lt"/>
              <a:buAutoNum type="arabicPeriod"/>
            </a:pPr>
            <a:r>
              <a:rPr lang="en-US" sz="2400" dirty="0"/>
              <a:t>Nurturing</a:t>
            </a:r>
          </a:p>
          <a:p>
            <a:pPr marL="514350" lvl="0" indent="-514350">
              <a:buFont typeface="+mj-lt"/>
              <a:buAutoNum type="arabicPeriod"/>
            </a:pPr>
            <a:endParaRPr lang="en-US" sz="2400" dirty="0"/>
          </a:p>
          <a:p>
            <a:pPr lvl="0"/>
            <a:r>
              <a:rPr lang="en-US" sz="2400" dirty="0"/>
              <a:t>ANSWER:4</a:t>
            </a:r>
            <a:endParaRPr lang="en-IN" sz="2400" dirty="0"/>
          </a:p>
        </p:txBody>
      </p:sp>
    </p:spTree>
    <p:extLst>
      <p:ext uri="{BB962C8B-B14F-4D97-AF65-F5344CB8AC3E}">
        <p14:creationId xmlns:p14="http://schemas.microsoft.com/office/powerpoint/2010/main" val="82181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778BF-7BAC-0D95-02A0-D6F07568F406}"/>
              </a:ext>
            </a:extLst>
          </p:cNvPr>
          <p:cNvSpPr txBox="1"/>
          <p:nvPr/>
        </p:nvSpPr>
        <p:spPr>
          <a:xfrm>
            <a:off x="467544" y="188641"/>
            <a:ext cx="8568952" cy="3785652"/>
          </a:xfrm>
          <a:prstGeom prst="rect">
            <a:avLst/>
          </a:prstGeom>
          <a:noFill/>
        </p:spPr>
        <p:txBody>
          <a:bodyPr wrap="square">
            <a:spAutoFit/>
          </a:bodyPr>
          <a:lstStyle/>
          <a:p>
            <a:r>
              <a:rPr lang="en-US" sz="2400" dirty="0"/>
              <a:t>27. Find the best replacement for the phrase in bold.</a:t>
            </a:r>
          </a:p>
          <a:p>
            <a:r>
              <a:rPr lang="en-US" sz="2400" dirty="0"/>
              <a:t>It was unanimously resolved that the parties </a:t>
            </a:r>
            <a:r>
              <a:rPr lang="en-US" sz="2400" b="1" dirty="0"/>
              <a:t>should unitedly undertook</a:t>
            </a:r>
            <a:r>
              <a:rPr lang="en-US" sz="2400" dirty="0"/>
              <a:t> launching of popular programs.</a:t>
            </a:r>
            <a:endParaRPr lang="en-IN" sz="2400" dirty="0"/>
          </a:p>
          <a:p>
            <a:pPr lvl="0"/>
            <a:endParaRPr lang="en-IN" sz="2400" b="1" u="sng" dirty="0"/>
          </a:p>
          <a:p>
            <a:pPr marL="514350" lvl="0" indent="-514350">
              <a:buFont typeface="+mj-lt"/>
              <a:buAutoNum type="arabicPeriod"/>
            </a:pPr>
            <a:r>
              <a:rPr lang="en-US" sz="2400" dirty="0"/>
              <a:t>should be united undertook</a:t>
            </a:r>
            <a:endParaRPr lang="en-IN" sz="2400" dirty="0"/>
          </a:p>
          <a:p>
            <a:pPr marL="514350" lvl="0" indent="-514350">
              <a:buFont typeface="+mj-lt"/>
              <a:buAutoNum type="arabicPeriod"/>
            </a:pPr>
            <a:r>
              <a:rPr lang="en-US" sz="2400" dirty="0"/>
              <a:t>should be unitedly undertaken </a:t>
            </a:r>
            <a:endParaRPr lang="en-IN" sz="2400" dirty="0"/>
          </a:p>
          <a:p>
            <a:pPr marL="514350" lvl="0" indent="-514350">
              <a:buFont typeface="+mj-lt"/>
              <a:buAutoNum type="arabicPeriod"/>
            </a:pPr>
            <a:r>
              <a:rPr lang="en-US" sz="2400" dirty="0"/>
              <a:t>should be unitedly undertake</a:t>
            </a:r>
            <a:endParaRPr lang="en-IN" sz="2400" dirty="0"/>
          </a:p>
          <a:p>
            <a:pPr marL="514350" lvl="0" indent="-514350">
              <a:buFont typeface="+mj-lt"/>
              <a:buAutoNum type="arabicPeriod"/>
            </a:pPr>
            <a:r>
              <a:rPr lang="en-US" sz="2400" dirty="0"/>
              <a:t>should unitedly undertake</a:t>
            </a:r>
          </a:p>
          <a:p>
            <a:pPr marL="514350" lvl="0" indent="-514350">
              <a:buFont typeface="+mj-lt"/>
              <a:buAutoNum type="arabicPeriod"/>
            </a:pPr>
            <a:endParaRPr lang="en-US" sz="2400" dirty="0"/>
          </a:p>
          <a:p>
            <a:pPr lvl="0"/>
            <a:r>
              <a:rPr lang="en-US" sz="2400" dirty="0"/>
              <a:t>ANSWER:4</a:t>
            </a:r>
            <a:endParaRPr lang="en-IN" sz="2400" dirty="0"/>
          </a:p>
        </p:txBody>
      </p:sp>
    </p:spTree>
    <p:extLst>
      <p:ext uri="{BB962C8B-B14F-4D97-AF65-F5344CB8AC3E}">
        <p14:creationId xmlns:p14="http://schemas.microsoft.com/office/powerpoint/2010/main" val="379891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D2EB2-65F9-1832-5019-420C77D5F9A1}"/>
              </a:ext>
            </a:extLst>
          </p:cNvPr>
          <p:cNvSpPr txBox="1"/>
          <p:nvPr/>
        </p:nvSpPr>
        <p:spPr>
          <a:xfrm>
            <a:off x="107504" y="188640"/>
            <a:ext cx="6750496" cy="3785652"/>
          </a:xfrm>
          <a:prstGeom prst="rect">
            <a:avLst/>
          </a:prstGeom>
          <a:noFill/>
        </p:spPr>
        <p:txBody>
          <a:bodyPr wrap="square">
            <a:spAutoFit/>
          </a:bodyPr>
          <a:lstStyle/>
          <a:p>
            <a:r>
              <a:rPr lang="en-US" sz="2400" dirty="0"/>
              <a:t>28. Fill in the blank with suitable option.</a:t>
            </a:r>
          </a:p>
          <a:p>
            <a:r>
              <a:rPr lang="en-US" sz="2400" dirty="0"/>
              <a:t>If you can't turn the key, try _________  some oil in the lock.</a:t>
            </a:r>
          </a:p>
          <a:p>
            <a:endParaRPr lang="en-IN" sz="2400" dirty="0"/>
          </a:p>
          <a:p>
            <a:pPr marL="514350" lvl="0" indent="-514350">
              <a:buFont typeface="+mj-lt"/>
              <a:buAutoNum type="arabicPeriod"/>
            </a:pPr>
            <a:r>
              <a:rPr lang="en-US" sz="2400" dirty="0"/>
              <a:t>put</a:t>
            </a:r>
            <a:endParaRPr lang="en-IN" sz="2400" dirty="0"/>
          </a:p>
          <a:p>
            <a:pPr marL="514350" lvl="0" indent="-514350">
              <a:buFont typeface="+mj-lt"/>
              <a:buAutoNum type="arabicPeriod"/>
            </a:pPr>
            <a:r>
              <a:rPr lang="en-US" sz="2400" dirty="0"/>
              <a:t>to put</a:t>
            </a:r>
            <a:endParaRPr lang="en-IN" sz="2400" dirty="0"/>
          </a:p>
          <a:p>
            <a:pPr marL="514350" lvl="0" indent="-514350">
              <a:buFont typeface="+mj-lt"/>
              <a:buAutoNum type="arabicPeriod"/>
            </a:pPr>
            <a:r>
              <a:rPr lang="en-US" sz="2400" dirty="0"/>
              <a:t>putting</a:t>
            </a:r>
            <a:endParaRPr lang="en-IN" sz="2400" dirty="0"/>
          </a:p>
          <a:p>
            <a:pPr marL="514350" lvl="0" indent="-514350">
              <a:buFont typeface="+mj-lt"/>
              <a:buAutoNum type="arabicPeriod"/>
            </a:pPr>
            <a:r>
              <a:rPr lang="en-US" sz="2400" dirty="0"/>
              <a:t>to putting</a:t>
            </a:r>
          </a:p>
          <a:p>
            <a:pPr marL="514350" lvl="0" indent="-514350">
              <a:buFont typeface="+mj-lt"/>
              <a:buAutoNum type="arabicPeriod"/>
            </a:pPr>
            <a:endParaRPr lang="en-US" sz="2400" dirty="0"/>
          </a:p>
          <a:p>
            <a:pPr lvl="0"/>
            <a:r>
              <a:rPr lang="en-US" sz="2400" dirty="0"/>
              <a:t>ANSWER:3</a:t>
            </a:r>
            <a:endParaRPr lang="en-IN" sz="2400" dirty="0"/>
          </a:p>
        </p:txBody>
      </p:sp>
    </p:spTree>
    <p:extLst>
      <p:ext uri="{BB962C8B-B14F-4D97-AF65-F5344CB8AC3E}">
        <p14:creationId xmlns:p14="http://schemas.microsoft.com/office/powerpoint/2010/main" val="196038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BFD6D0-915E-0406-5E52-0F31F3831135}"/>
              </a:ext>
            </a:extLst>
          </p:cNvPr>
          <p:cNvSpPr txBox="1"/>
          <p:nvPr/>
        </p:nvSpPr>
        <p:spPr>
          <a:xfrm>
            <a:off x="179512" y="188640"/>
            <a:ext cx="6678488" cy="3046988"/>
          </a:xfrm>
          <a:prstGeom prst="rect">
            <a:avLst/>
          </a:prstGeom>
          <a:noFill/>
        </p:spPr>
        <p:txBody>
          <a:bodyPr wrap="square">
            <a:spAutoFit/>
          </a:bodyPr>
          <a:lstStyle/>
          <a:p>
            <a:r>
              <a:rPr lang="en-US" sz="2400" dirty="0"/>
              <a:t>29. Find the synonym of </a:t>
            </a:r>
            <a:r>
              <a:rPr lang="en-US" sz="2400" b="1" dirty="0"/>
              <a:t>PIOUS.</a:t>
            </a:r>
            <a:endParaRPr lang="en-IN" sz="2400" dirty="0"/>
          </a:p>
          <a:p>
            <a:pPr lvl="0"/>
            <a:endParaRPr lang="en-US" sz="2400" dirty="0"/>
          </a:p>
          <a:p>
            <a:pPr marL="514350" lvl="0" indent="-514350">
              <a:buFont typeface="+mj-lt"/>
              <a:buAutoNum type="arabicPeriod"/>
            </a:pPr>
            <a:r>
              <a:rPr lang="en-US" sz="2400" dirty="0"/>
              <a:t>Religious</a:t>
            </a:r>
            <a:endParaRPr lang="en-IN" sz="2400" dirty="0"/>
          </a:p>
          <a:p>
            <a:pPr marL="514350" lvl="0" indent="-514350">
              <a:buFont typeface="+mj-lt"/>
              <a:buAutoNum type="arabicPeriod"/>
            </a:pPr>
            <a:r>
              <a:rPr lang="en-US" sz="2400" dirty="0"/>
              <a:t>Sympathetic</a:t>
            </a:r>
            <a:endParaRPr lang="en-IN" sz="2400" dirty="0"/>
          </a:p>
          <a:p>
            <a:pPr marL="514350" lvl="0" indent="-514350">
              <a:buFont typeface="+mj-lt"/>
              <a:buAutoNum type="arabicPeriod"/>
            </a:pPr>
            <a:r>
              <a:rPr lang="en-US" sz="2400" dirty="0"/>
              <a:t>Afraid</a:t>
            </a:r>
            <a:endParaRPr lang="en-IN" sz="2400" dirty="0"/>
          </a:p>
          <a:p>
            <a:pPr marL="514350" lvl="0" indent="-514350">
              <a:buFont typeface="+mj-lt"/>
              <a:buAutoNum type="arabicPeriod"/>
            </a:pPr>
            <a:r>
              <a:rPr lang="en-US" sz="2400" dirty="0"/>
              <a:t>Faithful</a:t>
            </a:r>
          </a:p>
          <a:p>
            <a:pPr marL="514350" lvl="0" indent="-514350">
              <a:buFont typeface="+mj-lt"/>
              <a:buAutoNum type="arabicPeriod"/>
            </a:pPr>
            <a:endParaRPr lang="en-US" sz="2400" dirty="0"/>
          </a:p>
          <a:p>
            <a:pPr lvl="0"/>
            <a:r>
              <a:rPr lang="en-US" sz="2400" dirty="0"/>
              <a:t>ANSWER:1</a:t>
            </a:r>
            <a:endParaRPr lang="en-IN" sz="2400" dirty="0"/>
          </a:p>
        </p:txBody>
      </p:sp>
    </p:spTree>
    <p:extLst>
      <p:ext uri="{BB962C8B-B14F-4D97-AF65-F5344CB8AC3E}">
        <p14:creationId xmlns:p14="http://schemas.microsoft.com/office/powerpoint/2010/main" val="228196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26E732-F23E-5972-EA6F-8CFCF473AD36}"/>
              </a:ext>
            </a:extLst>
          </p:cNvPr>
          <p:cNvSpPr txBox="1"/>
          <p:nvPr/>
        </p:nvSpPr>
        <p:spPr>
          <a:xfrm>
            <a:off x="323528" y="188640"/>
            <a:ext cx="8820472" cy="3046988"/>
          </a:xfrm>
          <a:prstGeom prst="rect">
            <a:avLst/>
          </a:prstGeom>
          <a:noFill/>
        </p:spPr>
        <p:txBody>
          <a:bodyPr wrap="square">
            <a:spAutoFit/>
          </a:bodyPr>
          <a:lstStyle/>
          <a:p>
            <a:r>
              <a:rPr lang="en-US" sz="2400" dirty="0"/>
              <a:t>30. Please meet me at the train station in _________  hour from now.</a:t>
            </a:r>
            <a:endParaRPr lang="en-IN" sz="2400" dirty="0"/>
          </a:p>
          <a:p>
            <a:pPr lvl="0"/>
            <a:endParaRPr lang="en-US" sz="2400" dirty="0"/>
          </a:p>
          <a:p>
            <a:pPr marL="514350" lvl="0" indent="-514350">
              <a:buFont typeface="+mj-lt"/>
              <a:buAutoNum type="arabicPeriod"/>
            </a:pPr>
            <a:r>
              <a:rPr lang="en-US" sz="2400" dirty="0"/>
              <a:t>A</a:t>
            </a:r>
            <a:endParaRPr lang="en-IN" sz="2400" dirty="0"/>
          </a:p>
          <a:p>
            <a:pPr marL="514350" lvl="0" indent="-514350">
              <a:buFont typeface="+mj-lt"/>
              <a:buAutoNum type="arabicPeriod"/>
            </a:pPr>
            <a:r>
              <a:rPr lang="en-US" sz="2400" dirty="0"/>
              <a:t>An</a:t>
            </a:r>
            <a:endParaRPr lang="en-IN" sz="2400" dirty="0"/>
          </a:p>
          <a:p>
            <a:pPr marL="514350" lvl="0" indent="-514350">
              <a:buFont typeface="+mj-lt"/>
              <a:buAutoNum type="arabicPeriod"/>
            </a:pPr>
            <a:r>
              <a:rPr lang="en-US" sz="2400" dirty="0"/>
              <a:t>The</a:t>
            </a:r>
            <a:endParaRPr lang="en-IN" sz="2400" dirty="0"/>
          </a:p>
          <a:p>
            <a:pPr marL="514350" lvl="0" indent="-514350">
              <a:buFont typeface="+mj-lt"/>
              <a:buAutoNum type="arabicPeriod"/>
            </a:pPr>
            <a:r>
              <a:rPr lang="en-US" sz="2400" dirty="0"/>
              <a:t>No Article</a:t>
            </a:r>
          </a:p>
          <a:p>
            <a:pPr marL="514350" lvl="0" indent="-514350">
              <a:buFont typeface="+mj-lt"/>
              <a:buAutoNum type="arabicPeriod"/>
            </a:pPr>
            <a:endParaRPr lang="en-US" sz="2400" dirty="0"/>
          </a:p>
          <a:p>
            <a:pPr lvl="0"/>
            <a:r>
              <a:rPr lang="en-US" sz="2400" dirty="0"/>
              <a:t>ANSWER: 2</a:t>
            </a:r>
            <a:endParaRPr lang="en-IN" sz="2400" dirty="0"/>
          </a:p>
        </p:txBody>
      </p:sp>
    </p:spTree>
    <p:extLst>
      <p:ext uri="{BB962C8B-B14F-4D97-AF65-F5344CB8AC3E}">
        <p14:creationId xmlns:p14="http://schemas.microsoft.com/office/powerpoint/2010/main" val="167828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63B6CB-3F03-424B-C1A2-228D3A9EDA88}"/>
              </a:ext>
            </a:extLst>
          </p:cNvPr>
          <p:cNvSpPr txBox="1"/>
          <p:nvPr/>
        </p:nvSpPr>
        <p:spPr>
          <a:xfrm>
            <a:off x="179512" y="44624"/>
            <a:ext cx="6678488" cy="3785652"/>
          </a:xfrm>
          <a:prstGeom prst="rect">
            <a:avLst/>
          </a:prstGeom>
          <a:noFill/>
        </p:spPr>
        <p:txBody>
          <a:bodyPr wrap="square">
            <a:spAutoFit/>
          </a:bodyPr>
          <a:lstStyle/>
          <a:p>
            <a:r>
              <a:rPr lang="en-US" sz="2400" dirty="0"/>
              <a:t>31. Choose the appropriate article to fill the blank.</a:t>
            </a:r>
          </a:p>
          <a:p>
            <a:r>
              <a:rPr lang="en-US" sz="2400" dirty="0"/>
              <a:t>I like to watch tennis on television. It is _________ very good game.</a:t>
            </a:r>
            <a:endParaRPr lang="en-IN" sz="2400" dirty="0"/>
          </a:p>
          <a:p>
            <a:pPr lvl="0"/>
            <a:endParaRPr lang="en-US" sz="2400" dirty="0"/>
          </a:p>
          <a:p>
            <a:pPr marL="514350" lvl="0" indent="-514350">
              <a:buFont typeface="+mj-lt"/>
              <a:buAutoNum type="arabicPeriod"/>
            </a:pPr>
            <a:r>
              <a:rPr lang="en-US" sz="2400" dirty="0"/>
              <a:t>A</a:t>
            </a:r>
            <a:endParaRPr lang="en-IN" sz="2400" dirty="0"/>
          </a:p>
          <a:p>
            <a:pPr marL="514350" lvl="0" indent="-514350">
              <a:buFont typeface="+mj-lt"/>
              <a:buAutoNum type="arabicPeriod"/>
            </a:pPr>
            <a:r>
              <a:rPr lang="en-US" sz="2400" dirty="0"/>
              <a:t>An</a:t>
            </a:r>
            <a:endParaRPr lang="en-IN" sz="2400" dirty="0"/>
          </a:p>
          <a:p>
            <a:pPr marL="514350" lvl="0" indent="-514350">
              <a:buFont typeface="+mj-lt"/>
              <a:buAutoNum type="arabicPeriod"/>
            </a:pPr>
            <a:r>
              <a:rPr lang="en-US" sz="2400" dirty="0"/>
              <a:t>The</a:t>
            </a:r>
            <a:endParaRPr lang="en-IN" sz="2400" dirty="0"/>
          </a:p>
          <a:p>
            <a:pPr marL="514350" lvl="0" indent="-514350">
              <a:buFont typeface="+mj-lt"/>
              <a:buAutoNum type="arabicPeriod"/>
            </a:pPr>
            <a:r>
              <a:rPr lang="en-US" sz="2400" dirty="0"/>
              <a:t>No article</a:t>
            </a:r>
          </a:p>
          <a:p>
            <a:pPr marL="514350" lvl="0" indent="-514350">
              <a:buFont typeface="+mj-lt"/>
              <a:buAutoNum type="arabicPeriod"/>
            </a:pPr>
            <a:endParaRPr lang="en-US" sz="2400" dirty="0"/>
          </a:p>
          <a:p>
            <a:pPr lvl="0"/>
            <a:r>
              <a:rPr lang="en-US" sz="2400" dirty="0"/>
              <a:t>ANSWER: 1</a:t>
            </a:r>
            <a:endParaRPr lang="en-IN" sz="2400" dirty="0"/>
          </a:p>
        </p:txBody>
      </p:sp>
    </p:spTree>
    <p:extLst>
      <p:ext uri="{BB962C8B-B14F-4D97-AF65-F5344CB8AC3E}">
        <p14:creationId xmlns:p14="http://schemas.microsoft.com/office/powerpoint/2010/main" val="44599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AE69C-F9C7-05EB-2CFC-254AFA8EDEBE}"/>
              </a:ext>
            </a:extLst>
          </p:cNvPr>
          <p:cNvSpPr txBox="1"/>
          <p:nvPr/>
        </p:nvSpPr>
        <p:spPr>
          <a:xfrm>
            <a:off x="251520" y="44624"/>
            <a:ext cx="6606480" cy="3046988"/>
          </a:xfrm>
          <a:prstGeom prst="rect">
            <a:avLst/>
          </a:prstGeom>
          <a:noFill/>
        </p:spPr>
        <p:txBody>
          <a:bodyPr wrap="square">
            <a:spAutoFit/>
          </a:bodyPr>
          <a:lstStyle/>
          <a:p>
            <a:r>
              <a:rPr lang="en-US" sz="2400" dirty="0"/>
              <a:t>32. Antonym of </a:t>
            </a:r>
            <a:r>
              <a:rPr lang="en-US" sz="2400" b="1" dirty="0"/>
              <a:t>Beautiful </a:t>
            </a:r>
            <a:r>
              <a:rPr lang="en-US" sz="2400" dirty="0"/>
              <a:t>is:</a:t>
            </a:r>
            <a:endParaRPr lang="en-IN" sz="2400" dirty="0"/>
          </a:p>
          <a:p>
            <a:r>
              <a:rPr lang="en-US" sz="2400" b="1" dirty="0"/>
              <a:t> </a:t>
            </a:r>
            <a:endParaRPr lang="en-IN" sz="2400" dirty="0"/>
          </a:p>
          <a:p>
            <a:pPr marL="514350" lvl="0" indent="-514350">
              <a:buFont typeface="+mj-lt"/>
              <a:buAutoNum type="arabicPeriod"/>
            </a:pPr>
            <a:r>
              <a:rPr lang="en-US" sz="2400" dirty="0"/>
              <a:t>Wonderful</a:t>
            </a:r>
            <a:endParaRPr lang="en-IN" sz="2400" dirty="0"/>
          </a:p>
          <a:p>
            <a:pPr marL="514350" lvl="0" indent="-514350">
              <a:buFont typeface="+mj-lt"/>
              <a:buAutoNum type="arabicPeriod"/>
            </a:pPr>
            <a:r>
              <a:rPr lang="en-US" sz="2400" dirty="0"/>
              <a:t>Graceful</a:t>
            </a:r>
            <a:endParaRPr lang="en-IN" sz="2400" dirty="0"/>
          </a:p>
          <a:p>
            <a:pPr marL="514350" lvl="0" indent="-514350">
              <a:buFont typeface="+mj-lt"/>
              <a:buAutoNum type="arabicPeriod"/>
            </a:pPr>
            <a:r>
              <a:rPr lang="en-US" sz="2400" dirty="0"/>
              <a:t>Ugly</a:t>
            </a:r>
            <a:endParaRPr lang="en-IN" sz="2400" dirty="0"/>
          </a:p>
          <a:p>
            <a:pPr marL="514350" lvl="0" indent="-514350">
              <a:buFont typeface="+mj-lt"/>
              <a:buAutoNum type="arabicPeriod"/>
            </a:pPr>
            <a:r>
              <a:rPr lang="en-US" sz="2400" dirty="0"/>
              <a:t>Handsome</a:t>
            </a:r>
          </a:p>
          <a:p>
            <a:pPr marL="514350" lvl="0" indent="-514350">
              <a:buFont typeface="+mj-lt"/>
              <a:buAutoNum type="arabicPeriod"/>
            </a:pPr>
            <a:endParaRPr lang="en-US" sz="2400" dirty="0"/>
          </a:p>
          <a:p>
            <a:pPr lvl="0"/>
            <a:r>
              <a:rPr lang="en-US" sz="2400" dirty="0"/>
              <a:t>ANSWER: 3</a:t>
            </a:r>
            <a:endParaRPr lang="en-IN" sz="2400" dirty="0"/>
          </a:p>
        </p:txBody>
      </p:sp>
    </p:spTree>
    <p:extLst>
      <p:ext uri="{BB962C8B-B14F-4D97-AF65-F5344CB8AC3E}">
        <p14:creationId xmlns:p14="http://schemas.microsoft.com/office/powerpoint/2010/main" val="291197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8BEBF2-E2B7-59F1-C8C9-289ED7F2BCF3}"/>
              </a:ext>
            </a:extLst>
          </p:cNvPr>
          <p:cNvSpPr txBox="1"/>
          <p:nvPr/>
        </p:nvSpPr>
        <p:spPr>
          <a:xfrm>
            <a:off x="395536" y="260648"/>
            <a:ext cx="8640960" cy="3416320"/>
          </a:xfrm>
          <a:prstGeom prst="rect">
            <a:avLst/>
          </a:prstGeom>
          <a:noFill/>
        </p:spPr>
        <p:txBody>
          <a:bodyPr wrap="square">
            <a:spAutoFit/>
          </a:bodyPr>
          <a:lstStyle/>
          <a:p>
            <a:r>
              <a:rPr lang="en-US" sz="2400" dirty="0"/>
              <a:t>33. Fill in the blank with appropriate word.</a:t>
            </a:r>
          </a:p>
          <a:p>
            <a:r>
              <a:rPr lang="en-US" sz="2400" dirty="0"/>
              <a:t>I want ________Spanish as it's becoming more important.</a:t>
            </a:r>
          </a:p>
          <a:p>
            <a:endParaRPr lang="en-IN" sz="2400" dirty="0"/>
          </a:p>
          <a:p>
            <a:pPr marL="514350" lvl="0" indent="-514350">
              <a:buFont typeface="+mj-lt"/>
              <a:buAutoNum type="arabicPeriod"/>
            </a:pPr>
            <a:r>
              <a:rPr lang="en-US" sz="2400" dirty="0"/>
              <a:t>learning </a:t>
            </a:r>
            <a:endParaRPr lang="en-IN" sz="2400" dirty="0"/>
          </a:p>
          <a:p>
            <a:pPr marL="514350" lvl="0" indent="-514350">
              <a:buFont typeface="+mj-lt"/>
              <a:buAutoNum type="arabicPeriod"/>
            </a:pPr>
            <a:r>
              <a:rPr lang="en-US" sz="2400" dirty="0"/>
              <a:t>to learn</a:t>
            </a:r>
            <a:endParaRPr lang="en-IN" sz="2400" dirty="0"/>
          </a:p>
          <a:p>
            <a:pPr marL="514350" lvl="0" indent="-514350">
              <a:buFont typeface="+mj-lt"/>
              <a:buAutoNum type="arabicPeriod"/>
            </a:pPr>
            <a:r>
              <a:rPr lang="en-US" sz="2400" dirty="0"/>
              <a:t>to learning</a:t>
            </a:r>
            <a:endParaRPr lang="en-IN" sz="2400" dirty="0"/>
          </a:p>
          <a:p>
            <a:pPr marL="514350" lvl="0" indent="-514350">
              <a:buFont typeface="+mj-lt"/>
              <a:buAutoNum type="arabicPeriod"/>
            </a:pPr>
            <a:r>
              <a:rPr lang="en-US" sz="2400" dirty="0"/>
              <a:t>Learned</a:t>
            </a:r>
          </a:p>
          <a:p>
            <a:pPr marL="514350" lvl="0" indent="-514350">
              <a:buFont typeface="+mj-lt"/>
              <a:buAutoNum type="arabicPeriod"/>
            </a:pPr>
            <a:endParaRPr lang="en-US" sz="2400" dirty="0"/>
          </a:p>
          <a:p>
            <a:pPr lvl="0"/>
            <a:r>
              <a:rPr lang="en-US" sz="2400" dirty="0"/>
              <a:t>ANSWER: 2</a:t>
            </a:r>
            <a:endParaRPr lang="en-IN" sz="2400" dirty="0"/>
          </a:p>
        </p:txBody>
      </p:sp>
    </p:spTree>
    <p:extLst>
      <p:ext uri="{BB962C8B-B14F-4D97-AF65-F5344CB8AC3E}">
        <p14:creationId xmlns:p14="http://schemas.microsoft.com/office/powerpoint/2010/main" val="258782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62AD7D-80A7-E821-4302-4A6ADDBE5F35}"/>
              </a:ext>
            </a:extLst>
          </p:cNvPr>
          <p:cNvSpPr txBox="1"/>
          <p:nvPr/>
        </p:nvSpPr>
        <p:spPr>
          <a:xfrm>
            <a:off x="323528" y="188640"/>
            <a:ext cx="8712968" cy="4154984"/>
          </a:xfrm>
          <a:prstGeom prst="rect">
            <a:avLst/>
          </a:prstGeom>
          <a:noFill/>
        </p:spPr>
        <p:txBody>
          <a:bodyPr wrap="square">
            <a:spAutoFit/>
          </a:bodyPr>
          <a:lstStyle/>
          <a:p>
            <a:r>
              <a:rPr lang="en-US" sz="2400" dirty="0"/>
              <a:t>34. Choose the correct expression which is an improvement of the  part in bold.</a:t>
            </a:r>
          </a:p>
          <a:p>
            <a:endParaRPr lang="en-US" sz="2400" dirty="0"/>
          </a:p>
          <a:p>
            <a:r>
              <a:rPr lang="en-US" sz="2400" dirty="0"/>
              <a:t>They continued to work in the field </a:t>
            </a:r>
            <a:r>
              <a:rPr lang="en-US" sz="2400" b="1" i="1" dirty="0"/>
              <a:t>despite of the heavy rains.</a:t>
            </a:r>
            <a:endParaRPr lang="en-IN" sz="2400" b="1" i="1" dirty="0"/>
          </a:p>
          <a:p>
            <a:pPr lvl="0"/>
            <a:endParaRPr lang="en-US" sz="2400" dirty="0"/>
          </a:p>
          <a:p>
            <a:pPr marL="514350" lvl="0" indent="-514350">
              <a:buFont typeface="+mj-lt"/>
              <a:buAutoNum type="arabicPeriod"/>
            </a:pPr>
            <a:r>
              <a:rPr lang="en-US" sz="2400" dirty="0"/>
              <a:t>even though there is heavy rain </a:t>
            </a:r>
            <a:endParaRPr lang="en-IN" sz="2400" dirty="0"/>
          </a:p>
          <a:p>
            <a:pPr marL="514350" lvl="0" indent="-514350">
              <a:buFont typeface="+mj-lt"/>
              <a:buAutoNum type="arabicPeriod"/>
            </a:pPr>
            <a:r>
              <a:rPr lang="en-US" sz="2400" dirty="0"/>
              <a:t>although heavy rains</a:t>
            </a:r>
            <a:endParaRPr lang="en-IN" sz="2400" dirty="0"/>
          </a:p>
          <a:p>
            <a:pPr marL="514350" lvl="0" indent="-514350">
              <a:buFont typeface="+mj-lt"/>
              <a:buAutoNum type="arabicPeriod"/>
            </a:pPr>
            <a:r>
              <a:rPr lang="en-US" sz="2400" dirty="0"/>
              <a:t>in spite the heavy rains</a:t>
            </a:r>
            <a:endParaRPr lang="en-IN" sz="2400" dirty="0"/>
          </a:p>
          <a:p>
            <a:pPr marL="514350" lvl="0" indent="-514350">
              <a:buFont typeface="+mj-lt"/>
              <a:buAutoNum type="arabicPeriod"/>
            </a:pPr>
            <a:r>
              <a:rPr lang="en-US" sz="2400" dirty="0"/>
              <a:t>even though it rained heavily</a:t>
            </a:r>
          </a:p>
          <a:p>
            <a:pPr marL="514350" lvl="0" indent="-514350">
              <a:buFont typeface="+mj-lt"/>
              <a:buAutoNum type="arabicPeriod"/>
            </a:pPr>
            <a:endParaRPr lang="en-US" sz="2400" dirty="0"/>
          </a:p>
          <a:p>
            <a:pPr lvl="0"/>
            <a:r>
              <a:rPr lang="en-US" sz="2400" dirty="0"/>
              <a:t>ANSWER:4</a:t>
            </a:r>
            <a:endParaRPr lang="en-IN" sz="2400" dirty="0"/>
          </a:p>
        </p:txBody>
      </p:sp>
    </p:spTree>
    <p:extLst>
      <p:ext uri="{BB962C8B-B14F-4D97-AF65-F5344CB8AC3E}">
        <p14:creationId xmlns:p14="http://schemas.microsoft.com/office/powerpoint/2010/main" val="181405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1F6EA-CC57-4B83-DB10-BAE07019F7E1}"/>
              </a:ext>
            </a:extLst>
          </p:cNvPr>
          <p:cNvSpPr>
            <a:spLocks noGrp="1"/>
          </p:cNvSpPr>
          <p:nvPr>
            <p:ph idx="1"/>
          </p:nvPr>
        </p:nvSpPr>
        <p:spPr>
          <a:xfrm>
            <a:off x="457200" y="188640"/>
            <a:ext cx="8229600" cy="6552728"/>
          </a:xfrm>
        </p:spPr>
        <p:txBody>
          <a:bodyPr>
            <a:normAutofit fontScale="47500" lnSpcReduction="20000"/>
          </a:bodyPr>
          <a:lstStyle/>
          <a:p>
            <a:pPr marL="0" indent="0">
              <a:buNone/>
            </a:pPr>
            <a:r>
              <a:rPr lang="en-IN" sz="5100" dirty="0"/>
              <a:t>Marie was fortunate to have studied at the Sorbonne with some of the greatest scientists of her day, one of whom was Pierre Curie, Marie and Pierre were married in 1895 and spent many productive years working together in the physics laboratory. A short time, after they discovered radium, Pierre was killed by a horse-drawn wagon in 1906.  Marie was stunned by this horrible misfortune and endured heartbreaking anguish. Despondently she recalled their dose relationship and the joy that they had shared in scientific research. The fact that she had two young daughters to raise by herself greatly increased her distress.</a:t>
            </a:r>
          </a:p>
          <a:p>
            <a:pPr marL="0" indent="0">
              <a:buNone/>
            </a:pPr>
            <a:endParaRPr lang="en-IN" sz="5100" dirty="0"/>
          </a:p>
          <a:p>
            <a:pPr marL="0" indent="0">
              <a:buNone/>
            </a:pPr>
            <a:r>
              <a:rPr lang="en-IN" sz="5100" dirty="0"/>
              <a:t>Curie's feeling of desolation finally began to fade when she was asked to succeed her husband as a physics professor at the Sorbonne. She was the first woman to be given a professorship at the world-famous university. In 1911, she received the Nobel Prize in chemistry for isolating radium. Although Marie Curie eventually suffered a fatal illness from her long exposure to radium, she never became disillusioned about her work. Regardless of the consequences, she had dedicated herself to science and to revealing the mysteries of the physical world.</a:t>
            </a:r>
          </a:p>
          <a:p>
            <a:pPr marL="0" indent="0">
              <a:buNone/>
            </a:pPr>
            <a:endParaRPr lang="en-IN" sz="3200" dirty="0"/>
          </a:p>
        </p:txBody>
      </p:sp>
    </p:spTree>
    <p:extLst>
      <p:ext uri="{BB962C8B-B14F-4D97-AF65-F5344CB8AC3E}">
        <p14:creationId xmlns:p14="http://schemas.microsoft.com/office/powerpoint/2010/main" val="5055379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90C97-3DFB-97F0-B9E2-8578DFF25630}"/>
              </a:ext>
            </a:extLst>
          </p:cNvPr>
          <p:cNvSpPr txBox="1"/>
          <p:nvPr/>
        </p:nvSpPr>
        <p:spPr>
          <a:xfrm>
            <a:off x="467544" y="260648"/>
            <a:ext cx="8568952" cy="4524315"/>
          </a:xfrm>
          <a:prstGeom prst="rect">
            <a:avLst/>
          </a:prstGeom>
          <a:noFill/>
        </p:spPr>
        <p:txBody>
          <a:bodyPr wrap="square">
            <a:spAutoFit/>
          </a:bodyPr>
          <a:lstStyle/>
          <a:p>
            <a:r>
              <a:rPr lang="en-US" sz="2400" dirty="0"/>
              <a:t>35. Choose the correct expression which is an improvement of the part in bold.</a:t>
            </a:r>
            <a:endParaRPr lang="en-IN" sz="2400" dirty="0"/>
          </a:p>
          <a:p>
            <a:endParaRPr lang="en-US" sz="2400" dirty="0"/>
          </a:p>
          <a:p>
            <a:r>
              <a:rPr lang="en-US" sz="2400" dirty="0"/>
              <a:t>Later he became unpopular because he tried </a:t>
            </a:r>
            <a:r>
              <a:rPr lang="en-US" sz="2400" b="1" dirty="0"/>
              <a:t>to lord it</a:t>
            </a:r>
            <a:r>
              <a:rPr lang="en-US" sz="2400" dirty="0"/>
              <a:t> on his followers.</a:t>
            </a:r>
            <a:endParaRPr lang="en-IN" sz="2400" dirty="0"/>
          </a:p>
          <a:p>
            <a:pPr lvl="0"/>
            <a:endParaRPr lang="en-US" sz="2400" dirty="0"/>
          </a:p>
          <a:p>
            <a:pPr marL="514350" lvl="0" indent="-514350">
              <a:buFont typeface="+mj-lt"/>
              <a:buAutoNum type="arabicPeriod"/>
            </a:pPr>
            <a:r>
              <a:rPr lang="en-US" sz="2400" dirty="0"/>
              <a:t>to lord it for</a:t>
            </a:r>
            <a:endParaRPr lang="en-IN" sz="2400" dirty="0"/>
          </a:p>
          <a:p>
            <a:pPr marL="514350" lvl="0" indent="-514350">
              <a:buFont typeface="+mj-lt"/>
              <a:buAutoNum type="arabicPeriod"/>
            </a:pPr>
            <a:r>
              <a:rPr lang="en-US" sz="2400" dirty="0"/>
              <a:t>to lord over</a:t>
            </a:r>
            <a:endParaRPr lang="en-IN" sz="2400" dirty="0"/>
          </a:p>
          <a:p>
            <a:pPr marL="514350" lvl="0" indent="-514350">
              <a:buFont typeface="+mj-lt"/>
              <a:buAutoNum type="arabicPeriod"/>
            </a:pPr>
            <a:r>
              <a:rPr lang="en-US" sz="2400" dirty="0"/>
              <a:t>to lord it over</a:t>
            </a:r>
            <a:endParaRPr lang="en-IN" sz="2400" dirty="0"/>
          </a:p>
          <a:p>
            <a:pPr marL="514350" lvl="0" indent="-514350">
              <a:buFont typeface="+mj-lt"/>
              <a:buAutoNum type="arabicPeriod"/>
            </a:pPr>
            <a:r>
              <a:rPr lang="en-US" sz="2400" dirty="0"/>
              <a:t>to lord it over on</a:t>
            </a:r>
          </a:p>
          <a:p>
            <a:pPr marL="514350" lvl="0" indent="-514350">
              <a:buFont typeface="+mj-lt"/>
              <a:buAutoNum type="arabicPeriod"/>
            </a:pPr>
            <a:endParaRPr lang="en-US" sz="2400" dirty="0"/>
          </a:p>
          <a:p>
            <a:pPr lvl="0"/>
            <a:r>
              <a:rPr lang="en-US" sz="2400" dirty="0"/>
              <a:t>ANSWER: 3</a:t>
            </a:r>
            <a:endParaRPr lang="en-IN" sz="2400" dirty="0"/>
          </a:p>
        </p:txBody>
      </p:sp>
    </p:spTree>
    <p:extLst>
      <p:ext uri="{BB962C8B-B14F-4D97-AF65-F5344CB8AC3E}">
        <p14:creationId xmlns:p14="http://schemas.microsoft.com/office/powerpoint/2010/main" val="54368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880AF3-471B-B787-556D-615910B21436}"/>
              </a:ext>
            </a:extLst>
          </p:cNvPr>
          <p:cNvSpPr txBox="1"/>
          <p:nvPr/>
        </p:nvSpPr>
        <p:spPr>
          <a:xfrm>
            <a:off x="251520" y="188640"/>
            <a:ext cx="7848872" cy="4154984"/>
          </a:xfrm>
          <a:prstGeom prst="rect">
            <a:avLst/>
          </a:prstGeom>
          <a:noFill/>
        </p:spPr>
        <p:txBody>
          <a:bodyPr wrap="square">
            <a:spAutoFit/>
          </a:bodyPr>
          <a:lstStyle/>
          <a:p>
            <a:r>
              <a:rPr lang="en-US" sz="2400" dirty="0"/>
              <a:t>36. Select the pair which has the same relationship as in:  </a:t>
            </a:r>
            <a:r>
              <a:rPr lang="en-US" sz="2400" b="1" dirty="0"/>
              <a:t>DIVA : OPERA</a:t>
            </a:r>
            <a:endParaRPr lang="en-IN" sz="2400" dirty="0"/>
          </a:p>
          <a:p>
            <a:pPr lvl="0"/>
            <a:endParaRPr lang="en-US" sz="2400" dirty="0"/>
          </a:p>
          <a:p>
            <a:pPr marL="514350" lvl="0" indent="-514350">
              <a:buFont typeface="+mj-lt"/>
              <a:buAutoNum type="arabicPeriod"/>
            </a:pPr>
            <a:r>
              <a:rPr lang="en-US" sz="2400" dirty="0"/>
              <a:t>producer : theatre</a:t>
            </a:r>
            <a:endParaRPr lang="en-IN" sz="2400" dirty="0"/>
          </a:p>
          <a:p>
            <a:pPr marL="514350" lvl="0" indent="-514350">
              <a:buFont typeface="+mj-lt"/>
              <a:buAutoNum type="arabicPeriod"/>
            </a:pPr>
            <a:r>
              <a:rPr lang="en-US" sz="2400" dirty="0"/>
              <a:t>director : drama</a:t>
            </a:r>
            <a:endParaRPr lang="en-IN" sz="2400" dirty="0"/>
          </a:p>
          <a:p>
            <a:pPr marL="514350" lvl="0" indent="-514350">
              <a:buFont typeface="+mj-lt"/>
              <a:buAutoNum type="arabicPeriod"/>
            </a:pPr>
            <a:r>
              <a:rPr lang="en-US" sz="2400" dirty="0"/>
              <a:t>conductor : bus</a:t>
            </a:r>
            <a:endParaRPr lang="en-IN" sz="2400" dirty="0"/>
          </a:p>
          <a:p>
            <a:pPr marL="514350" lvl="0" indent="-514350">
              <a:buFont typeface="+mj-lt"/>
              <a:buAutoNum type="arabicPeriod"/>
            </a:pPr>
            <a:r>
              <a:rPr lang="en-US" sz="2400" dirty="0"/>
              <a:t>thespian : play</a:t>
            </a:r>
          </a:p>
          <a:p>
            <a:pPr marL="514350" lvl="0" indent="-514350">
              <a:buFont typeface="+mj-lt"/>
              <a:buAutoNum type="arabicPeriod"/>
            </a:pPr>
            <a:endParaRPr lang="en-US" sz="2400" dirty="0"/>
          </a:p>
          <a:p>
            <a:pPr lvl="0"/>
            <a:r>
              <a:rPr lang="en-US" sz="2400" dirty="0"/>
              <a:t>ANSWER: 4</a:t>
            </a:r>
          </a:p>
          <a:p>
            <a:pPr marL="514350" lvl="0" indent="-514350">
              <a:buFont typeface="+mj-lt"/>
              <a:buAutoNum type="arabicPeriod"/>
            </a:pPr>
            <a:endParaRPr lang="en-US" sz="2400" dirty="0"/>
          </a:p>
          <a:p>
            <a:pPr marL="514350" lvl="0" indent="-514350">
              <a:buFont typeface="+mj-lt"/>
              <a:buAutoNum type="arabicPeriod"/>
            </a:pPr>
            <a:endParaRPr lang="en-IN" sz="2400" dirty="0"/>
          </a:p>
        </p:txBody>
      </p:sp>
    </p:spTree>
    <p:extLst>
      <p:ext uri="{BB962C8B-B14F-4D97-AF65-F5344CB8AC3E}">
        <p14:creationId xmlns:p14="http://schemas.microsoft.com/office/powerpoint/2010/main" val="1777211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BE3A6-4AFD-C2E5-75CE-61ACBF305A13}"/>
              </a:ext>
            </a:extLst>
          </p:cNvPr>
          <p:cNvSpPr txBox="1"/>
          <p:nvPr/>
        </p:nvSpPr>
        <p:spPr>
          <a:xfrm>
            <a:off x="251520" y="188640"/>
            <a:ext cx="8892480" cy="5632311"/>
          </a:xfrm>
          <a:prstGeom prst="rect">
            <a:avLst/>
          </a:prstGeom>
          <a:noFill/>
        </p:spPr>
        <p:txBody>
          <a:bodyPr wrap="square">
            <a:spAutoFit/>
          </a:bodyPr>
          <a:lstStyle/>
          <a:p>
            <a:r>
              <a:rPr lang="en-US" sz="2400" b="1" dirty="0"/>
              <a:t>Read the passage and answer the questions.</a:t>
            </a:r>
          </a:p>
          <a:p>
            <a:endParaRPr lang="en-US" sz="2400" b="1" dirty="0"/>
          </a:p>
          <a:p>
            <a:endParaRPr lang="en-US" sz="2400" dirty="0"/>
          </a:p>
          <a:p>
            <a:r>
              <a:rPr lang="en-US" sz="2400" dirty="0"/>
              <a:t>One day Nandu rode his horse to the village fair. On his way back, he met </a:t>
            </a:r>
            <a:r>
              <a:rPr lang="en-US" sz="2400" dirty="0" err="1"/>
              <a:t>Somendra</a:t>
            </a:r>
            <a:r>
              <a:rPr lang="en-US" sz="2400" dirty="0"/>
              <a:t>, the merchant. The merchant was a crafty man, ready to do anything to earn some money. The villagers knew this. In fact, no one knew what trick he would be up to next. Now Nandu was poor and had no one in the world to call his own except a beautiful white horse. He loved it more than anything else in the world. The merchant had his eye on the horse for a long time and tried to think of a way to get it for himself. Seeing Nandu the merchant thought, Nandu is a simpleton. Let me see can trick him out of his horse. So he said to Nandu, You live all alone. How do you manage? What does a young boy like you need with a horse? Sell it to me and I shall make you rich in return. Nandu replied, "No I don’t want to sell my horse.”</a:t>
            </a:r>
            <a:endParaRPr lang="en-IN" sz="2400" dirty="0"/>
          </a:p>
        </p:txBody>
      </p:sp>
    </p:spTree>
    <p:extLst>
      <p:ext uri="{BB962C8B-B14F-4D97-AF65-F5344CB8AC3E}">
        <p14:creationId xmlns:p14="http://schemas.microsoft.com/office/powerpoint/2010/main" val="2334444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84C27-5BD2-42B6-EDB5-D8EBFF3B89A8}"/>
              </a:ext>
            </a:extLst>
          </p:cNvPr>
          <p:cNvSpPr>
            <a:spLocks noGrp="1"/>
          </p:cNvSpPr>
          <p:nvPr>
            <p:ph idx="1"/>
          </p:nvPr>
        </p:nvSpPr>
        <p:spPr>
          <a:xfrm>
            <a:off x="107504" y="260648"/>
            <a:ext cx="9036496" cy="5865515"/>
          </a:xfrm>
        </p:spPr>
        <p:txBody>
          <a:bodyPr>
            <a:normAutofit/>
          </a:bodyPr>
          <a:lstStyle/>
          <a:p>
            <a:pPr marL="0" indent="0">
              <a:buNone/>
            </a:pPr>
            <a:r>
              <a:rPr lang="en-US" sz="2400" dirty="0"/>
              <a:t>But the merchant refused to give up so easily. He offered Nandu more money. Finally, when the offer reached five hundred gold coins, Nandu paused and said five hundred gold coins seems like a good price. </a:t>
            </a:r>
            <a:r>
              <a:rPr lang="en-US" sz="2400" dirty="0" err="1"/>
              <a:t>ButI</a:t>
            </a:r>
            <a:r>
              <a:rPr lang="en-US" sz="2400" dirty="0"/>
              <a:t> have a condition, if you agree to it, I shall give you my horse. “What is it? " the merchant asked impatiently. Give me the money right now and I shall give the horse when I have given you ten lashes. After all he would resell the horse for over a thousand gold coins in the market. He would take twenty lashes for such a gain. He agreed instantly. He ran home and got the money for nandu and bought along his whip as well. Nandu counted the money carefully. He then took the ship and the lashes fell on the merchants back in a quick succession. By the eighth lash the merchant was almost in tears and told himself that there were only two lashes to go and the horse would be his .</a:t>
            </a:r>
            <a:endParaRPr lang="en-IN" sz="2400" dirty="0"/>
          </a:p>
        </p:txBody>
      </p:sp>
    </p:spTree>
    <p:extLst>
      <p:ext uri="{BB962C8B-B14F-4D97-AF65-F5344CB8AC3E}">
        <p14:creationId xmlns:p14="http://schemas.microsoft.com/office/powerpoint/2010/main" val="2113049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031EE7-C360-3628-D447-C66581F9D42F}"/>
              </a:ext>
            </a:extLst>
          </p:cNvPr>
          <p:cNvSpPr txBox="1"/>
          <p:nvPr/>
        </p:nvSpPr>
        <p:spPr>
          <a:xfrm>
            <a:off x="323528" y="260648"/>
            <a:ext cx="9001000" cy="5632311"/>
          </a:xfrm>
          <a:prstGeom prst="rect">
            <a:avLst/>
          </a:prstGeom>
          <a:noFill/>
        </p:spPr>
        <p:txBody>
          <a:bodyPr wrap="square">
            <a:spAutoFit/>
          </a:bodyPr>
          <a:lstStyle/>
          <a:p>
            <a:r>
              <a:rPr lang="en-US" sz="2400" dirty="0"/>
              <a:t>The merchant held his breath waiting for the final lash But Nandu had mounted his horse and was riding off "Wait!" , shouted the merchant in anger "What about the last lashes? Where are you going with the horse? We had a deal.“</a:t>
            </a:r>
          </a:p>
          <a:p>
            <a:endParaRPr lang="en-US" sz="2400" dirty="0"/>
          </a:p>
          <a:p>
            <a:r>
              <a:rPr lang="en-US" sz="2400" dirty="0"/>
              <a:t>Nandu stopped and said, "I agree to give you my horse only after I have given you ten lashes. But it is upsetting my horse. I will give you the last lash later. Till then good bye." "Comeback you cheat", the merchant shouted But the crowd that had gathered around agreed with nandu. A deal was a deal Till the last lash was given the horse could not belong the merchant Nandu rode away richer by five hundred gold coins and </a:t>
            </a:r>
            <a:r>
              <a:rPr lang="en-US" sz="2400" dirty="0" err="1"/>
              <a:t>Somendra</a:t>
            </a:r>
            <a:r>
              <a:rPr lang="en-US" sz="2400" dirty="0"/>
              <a:t> waited in vain for several days for the final lash which never came.</a:t>
            </a:r>
            <a:br>
              <a:rPr lang="en-US" sz="2400" dirty="0"/>
            </a:br>
            <a:endParaRPr lang="en-IN" sz="2400" dirty="0"/>
          </a:p>
          <a:p>
            <a:endParaRPr lang="en-IN" sz="2400" dirty="0"/>
          </a:p>
        </p:txBody>
      </p:sp>
    </p:spTree>
    <p:extLst>
      <p:ext uri="{BB962C8B-B14F-4D97-AF65-F5344CB8AC3E}">
        <p14:creationId xmlns:p14="http://schemas.microsoft.com/office/powerpoint/2010/main" val="2181683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164D9-1505-2738-B228-4803BCC70F0C}"/>
              </a:ext>
            </a:extLst>
          </p:cNvPr>
          <p:cNvSpPr txBox="1"/>
          <p:nvPr/>
        </p:nvSpPr>
        <p:spPr>
          <a:xfrm>
            <a:off x="539552" y="188641"/>
            <a:ext cx="8424936" cy="4154984"/>
          </a:xfrm>
          <a:prstGeom prst="rect">
            <a:avLst/>
          </a:prstGeom>
          <a:noFill/>
        </p:spPr>
        <p:txBody>
          <a:bodyPr wrap="square">
            <a:spAutoFit/>
          </a:bodyPr>
          <a:lstStyle/>
          <a:p>
            <a:r>
              <a:rPr lang="en-US" sz="2400" dirty="0"/>
              <a:t>37. Why did Nandu set the condition of giving the merchant ten lashes?</a:t>
            </a:r>
            <a:endParaRPr lang="en-IN" sz="2400" dirty="0"/>
          </a:p>
          <a:p>
            <a:endParaRPr lang="en-IN" sz="2400" dirty="0"/>
          </a:p>
          <a:p>
            <a:pPr marL="342900" lvl="0" indent="-342900">
              <a:buFont typeface="+mj-lt"/>
              <a:buAutoNum type="arabicPeriod"/>
            </a:pPr>
            <a:endParaRPr lang="en-IN" sz="2400" dirty="0"/>
          </a:p>
          <a:p>
            <a:pPr marL="342900" lvl="0" indent="-342900">
              <a:buFont typeface="+mj-lt"/>
              <a:buAutoNum type="arabicPeriod"/>
            </a:pPr>
            <a:r>
              <a:rPr lang="en-US" sz="2400" dirty="0"/>
              <a:t>To discourage the merchant from buying his horse.</a:t>
            </a:r>
            <a:endParaRPr lang="en-IN" sz="2400" dirty="0"/>
          </a:p>
          <a:p>
            <a:pPr marL="342900" lvl="0" indent="-342900">
              <a:buFont typeface="+mj-lt"/>
              <a:buAutoNum type="arabicPeriod"/>
            </a:pPr>
            <a:r>
              <a:rPr lang="en-US" sz="2400" dirty="0"/>
              <a:t>To demonstrate how painful a whipping was so that the merchant would never hit the horse.</a:t>
            </a:r>
            <a:endParaRPr lang="en-IN" sz="2400" dirty="0"/>
          </a:p>
          <a:p>
            <a:pPr marL="342900" lvl="0" indent="-342900">
              <a:buFont typeface="+mj-lt"/>
              <a:buAutoNum type="arabicPeriod"/>
            </a:pPr>
            <a:r>
              <a:rPr lang="en-US" sz="2400" dirty="0"/>
              <a:t>To bargain with the merchant to offer more money.</a:t>
            </a:r>
            <a:endParaRPr lang="en-IN" sz="2400" dirty="0"/>
          </a:p>
          <a:p>
            <a:pPr marL="342900" lvl="0" indent="-342900">
              <a:buFont typeface="+mj-lt"/>
              <a:buAutoNum type="arabicPeriod"/>
            </a:pPr>
            <a:r>
              <a:rPr lang="en-US" sz="2400" dirty="0"/>
              <a:t>To outwit the merchant who was trying to cheat him.</a:t>
            </a:r>
          </a:p>
          <a:p>
            <a:pPr marL="342900" lvl="0" indent="-342900">
              <a:buFont typeface="+mj-lt"/>
              <a:buAutoNum type="arabicPeriod"/>
            </a:pPr>
            <a:endParaRPr lang="en-US" sz="2400" dirty="0"/>
          </a:p>
          <a:p>
            <a:pPr lvl="0"/>
            <a:r>
              <a:rPr lang="en-US" sz="2400" dirty="0"/>
              <a:t>ANSWER: 4</a:t>
            </a:r>
            <a:endParaRPr lang="en-IN" sz="2400" dirty="0"/>
          </a:p>
        </p:txBody>
      </p:sp>
    </p:spTree>
    <p:extLst>
      <p:ext uri="{BB962C8B-B14F-4D97-AF65-F5344CB8AC3E}">
        <p14:creationId xmlns:p14="http://schemas.microsoft.com/office/powerpoint/2010/main" val="418278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1F40BB-D315-3CCB-2358-DD8E992FFE6E}"/>
              </a:ext>
            </a:extLst>
          </p:cNvPr>
          <p:cNvSpPr txBox="1"/>
          <p:nvPr/>
        </p:nvSpPr>
        <p:spPr>
          <a:xfrm>
            <a:off x="251520" y="260648"/>
            <a:ext cx="8712968" cy="3416320"/>
          </a:xfrm>
          <a:prstGeom prst="rect">
            <a:avLst/>
          </a:prstGeom>
          <a:noFill/>
        </p:spPr>
        <p:txBody>
          <a:bodyPr wrap="square">
            <a:spAutoFit/>
          </a:bodyPr>
          <a:lstStyle/>
          <a:p>
            <a:r>
              <a:rPr lang="en-US" sz="2400" dirty="0"/>
              <a:t>38. Why did the merchant offer to buy Nandu's horse?</a:t>
            </a:r>
            <a:endParaRPr lang="en-IN" sz="2400" dirty="0"/>
          </a:p>
          <a:p>
            <a:endParaRPr lang="en-IN" sz="2400" dirty="0"/>
          </a:p>
          <a:p>
            <a:pPr lvl="0"/>
            <a:endParaRPr lang="en-IN" sz="2400" dirty="0"/>
          </a:p>
          <a:p>
            <a:pPr marL="514350" lvl="0" indent="-514350">
              <a:buFont typeface="+mj-lt"/>
              <a:buAutoNum type="arabicPeriod"/>
            </a:pPr>
            <a:r>
              <a:rPr lang="en-US" sz="2400" dirty="0"/>
              <a:t>He was very fond of the horse and wanted it for himself</a:t>
            </a:r>
            <a:endParaRPr lang="en-IN" sz="2400" dirty="0"/>
          </a:p>
          <a:p>
            <a:pPr marL="514350" lvl="0" indent="-514350">
              <a:buFont typeface="+mj-lt"/>
              <a:buAutoNum type="arabicPeriod"/>
            </a:pPr>
            <a:r>
              <a:rPr lang="en-US" sz="2400" dirty="0"/>
              <a:t>It was his way of helping Nandu who was poor</a:t>
            </a:r>
            <a:endParaRPr lang="en-IN" sz="2400" dirty="0"/>
          </a:p>
          <a:p>
            <a:pPr marL="514350" lvl="0" indent="-514350">
              <a:buFont typeface="+mj-lt"/>
              <a:buAutoNum type="arabicPeriod"/>
            </a:pPr>
            <a:r>
              <a:rPr lang="en-US" sz="2400" dirty="0"/>
              <a:t>The horse would be useful for carrying goods to the market</a:t>
            </a:r>
            <a:endParaRPr lang="en-IN" sz="2400" dirty="0"/>
          </a:p>
          <a:p>
            <a:pPr marL="514350" lvl="0" indent="-514350">
              <a:buFont typeface="+mj-lt"/>
              <a:buAutoNum type="arabicPeriod"/>
            </a:pPr>
            <a:r>
              <a:rPr lang="en-US" sz="2400" dirty="0"/>
              <a:t>None of these</a:t>
            </a:r>
          </a:p>
          <a:p>
            <a:pPr marL="514350" lvl="0" indent="-514350">
              <a:buFont typeface="+mj-lt"/>
              <a:buAutoNum type="arabicPeriod"/>
            </a:pPr>
            <a:endParaRPr lang="en-US" sz="2400" dirty="0"/>
          </a:p>
          <a:p>
            <a:pPr lvl="0"/>
            <a:r>
              <a:rPr lang="en-US" sz="2400" dirty="0"/>
              <a:t>ANSWER: 1</a:t>
            </a:r>
            <a:endParaRPr lang="en-IN" sz="2400" dirty="0"/>
          </a:p>
        </p:txBody>
      </p:sp>
    </p:spTree>
    <p:extLst>
      <p:ext uri="{BB962C8B-B14F-4D97-AF65-F5344CB8AC3E}">
        <p14:creationId xmlns:p14="http://schemas.microsoft.com/office/powerpoint/2010/main" val="361364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98B6F5-7638-C9B8-C587-3281ECB95916}"/>
              </a:ext>
            </a:extLst>
          </p:cNvPr>
          <p:cNvSpPr txBox="1"/>
          <p:nvPr/>
        </p:nvSpPr>
        <p:spPr>
          <a:xfrm>
            <a:off x="395536" y="332656"/>
            <a:ext cx="8496944" cy="3785652"/>
          </a:xfrm>
          <a:prstGeom prst="rect">
            <a:avLst/>
          </a:prstGeom>
          <a:noFill/>
        </p:spPr>
        <p:txBody>
          <a:bodyPr wrap="square">
            <a:spAutoFit/>
          </a:bodyPr>
          <a:lstStyle/>
          <a:p>
            <a:r>
              <a:rPr lang="en-US" sz="2400" dirty="0"/>
              <a:t>39. Correct the sentence.</a:t>
            </a:r>
          </a:p>
          <a:p>
            <a:r>
              <a:rPr lang="en-US" sz="2400" dirty="0"/>
              <a:t>I need not offer any explanation regarding this incident - my </a:t>
            </a:r>
            <a:r>
              <a:rPr lang="en-US" sz="2400" dirty="0" err="1"/>
              <a:t>behaviour</a:t>
            </a:r>
            <a:r>
              <a:rPr lang="en-US" sz="2400" dirty="0"/>
              <a:t> </a:t>
            </a:r>
            <a:r>
              <a:rPr lang="en-US" sz="2400" b="1" i="1" dirty="0"/>
              <a:t>is speaking itself. </a:t>
            </a:r>
            <a:endParaRPr lang="en-IN" sz="2400" b="1" i="1" dirty="0"/>
          </a:p>
          <a:p>
            <a:endParaRPr lang="en-IN" sz="2400" dirty="0"/>
          </a:p>
          <a:p>
            <a:pPr marL="514350" lvl="0" indent="-514350">
              <a:buFont typeface="+mj-lt"/>
              <a:buAutoNum type="arabicPeriod"/>
            </a:pPr>
            <a:r>
              <a:rPr lang="en-US" sz="2400" dirty="0"/>
              <a:t>will speak to itself</a:t>
            </a:r>
            <a:endParaRPr lang="en-IN" sz="2400" dirty="0"/>
          </a:p>
          <a:p>
            <a:pPr marL="514350" lvl="0" indent="-514350">
              <a:buFont typeface="+mj-lt"/>
              <a:buAutoNum type="arabicPeriod"/>
            </a:pPr>
            <a:r>
              <a:rPr lang="en-US" sz="2400" dirty="0"/>
              <a:t>speaks for itself </a:t>
            </a:r>
            <a:endParaRPr lang="en-IN" sz="2400" dirty="0"/>
          </a:p>
          <a:p>
            <a:pPr marL="514350" lvl="0" indent="-514350">
              <a:buFont typeface="+mj-lt"/>
              <a:buAutoNum type="arabicPeriod"/>
            </a:pPr>
            <a:r>
              <a:rPr lang="en-US" sz="2400" dirty="0"/>
              <a:t>has been speaking</a:t>
            </a:r>
            <a:endParaRPr lang="en-IN" sz="2400" dirty="0"/>
          </a:p>
          <a:p>
            <a:pPr marL="514350" lvl="0" indent="-514350">
              <a:buFont typeface="+mj-lt"/>
              <a:buAutoNum type="arabicPeriod"/>
            </a:pPr>
            <a:r>
              <a:rPr lang="en-US" sz="2400" dirty="0"/>
              <a:t>speaks about itself</a:t>
            </a:r>
          </a:p>
          <a:p>
            <a:pPr marL="514350" lvl="0" indent="-514350">
              <a:buFont typeface="+mj-lt"/>
              <a:buAutoNum type="arabicPeriod"/>
            </a:pPr>
            <a:endParaRPr lang="en-US" sz="2400" dirty="0"/>
          </a:p>
          <a:p>
            <a:pPr lvl="0"/>
            <a:r>
              <a:rPr lang="en-US" sz="2400" dirty="0"/>
              <a:t>ANSWER: 2</a:t>
            </a:r>
            <a:endParaRPr lang="en-IN" sz="2400" dirty="0"/>
          </a:p>
        </p:txBody>
      </p:sp>
    </p:spTree>
    <p:extLst>
      <p:ext uri="{BB962C8B-B14F-4D97-AF65-F5344CB8AC3E}">
        <p14:creationId xmlns:p14="http://schemas.microsoft.com/office/powerpoint/2010/main" val="1859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6825A2-F7B2-0A53-2D84-CA6C577B4ED3}"/>
              </a:ext>
            </a:extLst>
          </p:cNvPr>
          <p:cNvSpPr txBox="1"/>
          <p:nvPr/>
        </p:nvSpPr>
        <p:spPr>
          <a:xfrm>
            <a:off x="179512" y="260648"/>
            <a:ext cx="6678488" cy="3046988"/>
          </a:xfrm>
          <a:prstGeom prst="rect">
            <a:avLst/>
          </a:prstGeom>
          <a:noFill/>
        </p:spPr>
        <p:txBody>
          <a:bodyPr wrap="square">
            <a:spAutoFit/>
          </a:bodyPr>
          <a:lstStyle/>
          <a:p>
            <a:r>
              <a:rPr lang="en-US" sz="2400" dirty="0"/>
              <a:t>40. Find the synonym for </a:t>
            </a:r>
            <a:r>
              <a:rPr lang="en-US" sz="2400" b="1" dirty="0"/>
              <a:t>BANEFUL.</a:t>
            </a:r>
            <a:endParaRPr lang="en-IN" sz="2400" b="1" dirty="0"/>
          </a:p>
          <a:p>
            <a:pPr marL="514350" indent="-514350">
              <a:buFont typeface="+mj-lt"/>
              <a:buAutoNum type="arabicPeriod"/>
            </a:pPr>
            <a:endParaRPr lang="en-IN" sz="2400" dirty="0"/>
          </a:p>
          <a:p>
            <a:pPr marL="514350" lvl="0" indent="-514350">
              <a:buFont typeface="+mj-lt"/>
              <a:buAutoNum type="arabicPeriod"/>
            </a:pPr>
            <a:r>
              <a:rPr lang="en-US" sz="2400" dirty="0"/>
              <a:t>Intellectual</a:t>
            </a:r>
            <a:endParaRPr lang="en-IN" sz="2400" dirty="0"/>
          </a:p>
          <a:p>
            <a:pPr marL="514350" lvl="0" indent="-514350">
              <a:buFont typeface="+mj-lt"/>
              <a:buAutoNum type="arabicPeriod"/>
            </a:pPr>
            <a:r>
              <a:rPr lang="en-US" sz="2400" dirty="0"/>
              <a:t>Thankful</a:t>
            </a:r>
            <a:endParaRPr lang="en-IN" sz="2400" dirty="0"/>
          </a:p>
          <a:p>
            <a:pPr marL="514350" lvl="0" indent="-514350">
              <a:buFont typeface="+mj-lt"/>
              <a:buAutoNum type="arabicPeriod"/>
            </a:pPr>
            <a:r>
              <a:rPr lang="en-US" sz="2400" dirty="0"/>
              <a:t>Decisive</a:t>
            </a:r>
            <a:endParaRPr lang="en-IN" sz="2400" dirty="0"/>
          </a:p>
          <a:p>
            <a:pPr marL="514350" lvl="0" indent="-514350">
              <a:buFont typeface="+mj-lt"/>
              <a:buAutoNum type="arabicPeriod"/>
            </a:pPr>
            <a:r>
              <a:rPr lang="en-US" sz="2400" dirty="0"/>
              <a:t>Poisonous</a:t>
            </a:r>
          </a:p>
          <a:p>
            <a:pPr marL="514350" lvl="0" indent="-514350">
              <a:buFont typeface="+mj-lt"/>
              <a:buAutoNum type="arabicPeriod"/>
            </a:pPr>
            <a:endParaRPr lang="en-US" sz="2400" dirty="0"/>
          </a:p>
          <a:p>
            <a:pPr lvl="0"/>
            <a:r>
              <a:rPr lang="en-US" sz="2400" dirty="0"/>
              <a:t>ANSWER: 4</a:t>
            </a:r>
            <a:endParaRPr lang="en-IN" sz="2400" dirty="0"/>
          </a:p>
        </p:txBody>
      </p:sp>
    </p:spTree>
    <p:extLst>
      <p:ext uri="{BB962C8B-B14F-4D97-AF65-F5344CB8AC3E}">
        <p14:creationId xmlns:p14="http://schemas.microsoft.com/office/powerpoint/2010/main" val="2371186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2E08E6-4245-5C6A-7ADB-A4E6947478C6}"/>
              </a:ext>
            </a:extLst>
          </p:cNvPr>
          <p:cNvSpPr txBox="1"/>
          <p:nvPr/>
        </p:nvSpPr>
        <p:spPr>
          <a:xfrm>
            <a:off x="251520" y="188640"/>
            <a:ext cx="8496944" cy="3416320"/>
          </a:xfrm>
          <a:prstGeom prst="rect">
            <a:avLst/>
          </a:prstGeom>
          <a:noFill/>
        </p:spPr>
        <p:txBody>
          <a:bodyPr wrap="square">
            <a:spAutoFit/>
          </a:bodyPr>
          <a:lstStyle/>
          <a:p>
            <a:r>
              <a:rPr lang="en-US" sz="2400" dirty="0"/>
              <a:t>41. Find an appropriate replacement for the part in bold.</a:t>
            </a:r>
          </a:p>
          <a:p>
            <a:r>
              <a:rPr lang="en-US" sz="2400" dirty="0"/>
              <a:t>We </a:t>
            </a:r>
            <a:r>
              <a:rPr lang="en-US" sz="2400" b="1" i="1" dirty="0"/>
              <a:t>cannot always convey </a:t>
            </a:r>
            <a:r>
              <a:rPr lang="en-US" sz="2400" dirty="0"/>
              <a:t>ourselves in simple sentences.</a:t>
            </a:r>
            <a:endParaRPr lang="en-IN" sz="2400" dirty="0"/>
          </a:p>
          <a:p>
            <a:endParaRPr lang="en-IN" sz="2400" dirty="0"/>
          </a:p>
          <a:p>
            <a:pPr marL="514350" lvl="0" indent="-514350">
              <a:buFont typeface="+mj-lt"/>
              <a:buAutoNum type="arabicPeriod"/>
            </a:pPr>
            <a:r>
              <a:rPr lang="en-US" sz="2400" dirty="0"/>
              <a:t>cannot always convey</a:t>
            </a:r>
            <a:endParaRPr lang="en-IN" sz="2400" dirty="0"/>
          </a:p>
          <a:p>
            <a:pPr marL="514350" lvl="0" indent="-514350">
              <a:buFont typeface="+mj-lt"/>
              <a:buAutoNum type="arabicPeriod"/>
            </a:pPr>
            <a:r>
              <a:rPr lang="en-US" sz="2400" dirty="0"/>
              <a:t>can't always serve</a:t>
            </a:r>
            <a:endParaRPr lang="en-IN" sz="2400" dirty="0"/>
          </a:p>
          <a:p>
            <a:pPr marL="514350" lvl="0" indent="-514350">
              <a:buFont typeface="+mj-lt"/>
              <a:buAutoNum type="arabicPeriod"/>
            </a:pPr>
            <a:r>
              <a:rPr lang="en-US" sz="2400" dirty="0"/>
              <a:t>cannot always express</a:t>
            </a:r>
            <a:endParaRPr lang="en-IN" sz="2400" dirty="0"/>
          </a:p>
          <a:p>
            <a:pPr marL="514350" lvl="0" indent="-514350">
              <a:buFont typeface="+mj-lt"/>
              <a:buAutoNum type="arabicPeriod"/>
            </a:pPr>
            <a:r>
              <a:rPr lang="en-US" sz="2400" dirty="0"/>
              <a:t>cannot always communicate</a:t>
            </a:r>
          </a:p>
          <a:p>
            <a:pPr marL="514350" lvl="0" indent="-514350">
              <a:buFont typeface="+mj-lt"/>
              <a:buAutoNum type="arabicPeriod"/>
            </a:pPr>
            <a:endParaRPr lang="en-US" sz="2400" dirty="0"/>
          </a:p>
          <a:p>
            <a:pPr lvl="0"/>
            <a:r>
              <a:rPr lang="en-US" sz="2400" dirty="0"/>
              <a:t>ANSWER: 3</a:t>
            </a:r>
            <a:endParaRPr lang="en-IN" sz="2400" dirty="0"/>
          </a:p>
        </p:txBody>
      </p:sp>
    </p:spTree>
    <p:extLst>
      <p:ext uri="{BB962C8B-B14F-4D97-AF65-F5344CB8AC3E}">
        <p14:creationId xmlns:p14="http://schemas.microsoft.com/office/powerpoint/2010/main" val="78928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566678"/>
            <a:ext cx="7776864" cy="3108543"/>
          </a:xfrm>
          <a:prstGeom prst="rect">
            <a:avLst/>
          </a:prstGeom>
        </p:spPr>
        <p:txBody>
          <a:bodyPr wrap="square">
            <a:spAutoFit/>
          </a:bodyPr>
          <a:lstStyle/>
          <a:p>
            <a:r>
              <a:rPr lang="en-IN" sz="2800" dirty="0"/>
              <a:t>3. When Marie Curie learned that she could not attend the university in Warsaw, she felt:</a:t>
            </a:r>
          </a:p>
          <a:p>
            <a:r>
              <a:rPr lang="en-IN" sz="2800" dirty="0"/>
              <a:t> </a:t>
            </a:r>
          </a:p>
          <a:p>
            <a:r>
              <a:rPr lang="en-IN" sz="2800" dirty="0"/>
              <a:t>a. hopeless</a:t>
            </a:r>
          </a:p>
          <a:p>
            <a:r>
              <a:rPr lang="en-IN" sz="2800" dirty="0"/>
              <a:t>b. annoyed</a:t>
            </a:r>
          </a:p>
          <a:p>
            <a:r>
              <a:rPr lang="en-IN" sz="2800" dirty="0"/>
              <a:t>c. depressed</a:t>
            </a:r>
          </a:p>
          <a:p>
            <a:r>
              <a:rPr lang="en-IN" sz="2800" dirty="0"/>
              <a:t>d. worried</a:t>
            </a:r>
          </a:p>
        </p:txBody>
      </p:sp>
      <p:sp>
        <p:nvSpPr>
          <p:cNvPr id="3" name="Rectangle 2"/>
          <p:cNvSpPr/>
          <p:nvPr/>
        </p:nvSpPr>
        <p:spPr>
          <a:xfrm>
            <a:off x="971600" y="5733256"/>
            <a:ext cx="1198020" cy="369332"/>
          </a:xfrm>
          <a:prstGeom prst="rect">
            <a:avLst/>
          </a:prstGeom>
        </p:spPr>
        <p:txBody>
          <a:bodyPr wrap="none">
            <a:spAutoFit/>
          </a:bodyPr>
          <a:lstStyle/>
          <a:p>
            <a:r>
              <a:rPr lang="en-IN" b="1" dirty="0"/>
              <a:t>Answer : b</a:t>
            </a:r>
            <a:endParaRPr lang="en-IN" dirty="0"/>
          </a:p>
        </p:txBody>
      </p:sp>
    </p:spTree>
    <p:extLst>
      <p:ext uri="{BB962C8B-B14F-4D97-AF65-F5344CB8AC3E}">
        <p14:creationId xmlns:p14="http://schemas.microsoft.com/office/powerpoint/2010/main" val="121062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E4680-234A-060D-6F17-466CBF54B0A1}"/>
              </a:ext>
            </a:extLst>
          </p:cNvPr>
          <p:cNvSpPr txBox="1"/>
          <p:nvPr/>
        </p:nvSpPr>
        <p:spPr>
          <a:xfrm>
            <a:off x="323528" y="188640"/>
            <a:ext cx="8496944" cy="3785652"/>
          </a:xfrm>
          <a:prstGeom prst="rect">
            <a:avLst/>
          </a:prstGeom>
          <a:noFill/>
        </p:spPr>
        <p:txBody>
          <a:bodyPr wrap="square">
            <a:spAutoFit/>
          </a:bodyPr>
          <a:lstStyle/>
          <a:p>
            <a:r>
              <a:rPr lang="en-US" sz="2400" dirty="0"/>
              <a:t>42. Fill in the blank with an appropriate option.</a:t>
            </a:r>
          </a:p>
          <a:p>
            <a:r>
              <a:rPr lang="en-US" sz="2400" dirty="0"/>
              <a:t>He_______ in the States but he still does not have a command over the English language.</a:t>
            </a:r>
            <a:endParaRPr lang="en-IN" sz="2400" dirty="0"/>
          </a:p>
          <a:p>
            <a:endParaRPr lang="en-IN" sz="2400" dirty="0"/>
          </a:p>
          <a:p>
            <a:pPr marL="514350" lvl="0" indent="-514350">
              <a:buFont typeface="+mj-lt"/>
              <a:buAutoNum type="arabicPeriod"/>
            </a:pPr>
            <a:r>
              <a:rPr lang="en-US" sz="2400" dirty="0"/>
              <a:t>have been living</a:t>
            </a:r>
            <a:endParaRPr lang="en-IN" sz="2400" dirty="0"/>
          </a:p>
          <a:p>
            <a:pPr marL="514350" lvl="0" indent="-514350">
              <a:buFont typeface="+mj-lt"/>
              <a:buAutoNum type="arabicPeriod"/>
            </a:pPr>
            <a:r>
              <a:rPr lang="en-US" sz="2400" dirty="0"/>
              <a:t>has been living</a:t>
            </a:r>
            <a:endParaRPr lang="en-IN" sz="2400" dirty="0"/>
          </a:p>
          <a:p>
            <a:pPr marL="514350" lvl="0" indent="-514350">
              <a:buFont typeface="+mj-lt"/>
              <a:buAutoNum type="arabicPeriod"/>
            </a:pPr>
            <a:r>
              <a:rPr lang="en-US" sz="2400" dirty="0"/>
              <a:t>have lived</a:t>
            </a:r>
            <a:endParaRPr lang="en-IN" sz="2400" dirty="0"/>
          </a:p>
          <a:p>
            <a:pPr marL="514350" lvl="0" indent="-514350">
              <a:buFont typeface="+mj-lt"/>
              <a:buAutoNum type="arabicPeriod"/>
            </a:pPr>
            <a:r>
              <a:rPr lang="en-US" sz="2400" dirty="0"/>
              <a:t>living</a:t>
            </a:r>
          </a:p>
          <a:p>
            <a:pPr marL="514350" lvl="0" indent="-514350">
              <a:buFont typeface="+mj-lt"/>
              <a:buAutoNum type="arabicPeriod"/>
            </a:pPr>
            <a:endParaRPr lang="en-US" sz="2400" dirty="0"/>
          </a:p>
          <a:p>
            <a:pPr lvl="0"/>
            <a:r>
              <a:rPr lang="en-US" sz="2400" dirty="0"/>
              <a:t>ANSWER:  2</a:t>
            </a:r>
            <a:endParaRPr lang="en-IN" sz="2400" dirty="0"/>
          </a:p>
        </p:txBody>
      </p:sp>
    </p:spTree>
    <p:extLst>
      <p:ext uri="{BB962C8B-B14F-4D97-AF65-F5344CB8AC3E}">
        <p14:creationId xmlns:p14="http://schemas.microsoft.com/office/powerpoint/2010/main" val="3206322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D26B6-2E98-DFE6-4496-F54A78E47745}"/>
              </a:ext>
            </a:extLst>
          </p:cNvPr>
          <p:cNvSpPr txBox="1"/>
          <p:nvPr/>
        </p:nvSpPr>
        <p:spPr>
          <a:xfrm>
            <a:off x="323528" y="116632"/>
            <a:ext cx="6534472" cy="3046988"/>
          </a:xfrm>
          <a:prstGeom prst="rect">
            <a:avLst/>
          </a:prstGeom>
          <a:noFill/>
        </p:spPr>
        <p:txBody>
          <a:bodyPr wrap="square">
            <a:spAutoFit/>
          </a:bodyPr>
          <a:lstStyle/>
          <a:p>
            <a:r>
              <a:rPr lang="en-US" sz="2400" dirty="0"/>
              <a:t>43. Find the antonym for </a:t>
            </a:r>
            <a:r>
              <a:rPr lang="en-US" sz="2400" b="1" dirty="0"/>
              <a:t>INHIBIT.</a:t>
            </a:r>
            <a:endParaRPr lang="en-IN" sz="2400" b="1" dirty="0"/>
          </a:p>
          <a:p>
            <a:endParaRPr lang="en-IN" sz="2400" dirty="0"/>
          </a:p>
          <a:p>
            <a:pPr marL="514350" lvl="0" indent="-514350">
              <a:buFont typeface="+mj-lt"/>
              <a:buAutoNum type="arabicPeriod"/>
            </a:pPr>
            <a:r>
              <a:rPr lang="en-US" sz="2400" dirty="0"/>
              <a:t>Surrender</a:t>
            </a:r>
            <a:endParaRPr lang="en-IN" sz="2400" dirty="0"/>
          </a:p>
          <a:p>
            <a:pPr marL="514350" lvl="0" indent="-514350">
              <a:buFont typeface="+mj-lt"/>
              <a:buAutoNum type="arabicPeriod"/>
            </a:pPr>
            <a:r>
              <a:rPr lang="en-US" sz="2400" dirty="0"/>
              <a:t>Discard</a:t>
            </a:r>
            <a:endParaRPr lang="en-IN" sz="2400" dirty="0"/>
          </a:p>
          <a:p>
            <a:pPr marL="514350" lvl="0" indent="-514350">
              <a:buFont typeface="+mj-lt"/>
              <a:buAutoNum type="arabicPeriod"/>
            </a:pPr>
            <a:r>
              <a:rPr lang="en-US" sz="2400" dirty="0"/>
              <a:t>Refrain</a:t>
            </a:r>
            <a:endParaRPr lang="en-IN" sz="2400" dirty="0"/>
          </a:p>
          <a:p>
            <a:pPr marL="514350" lvl="0" indent="-514350">
              <a:buFont typeface="+mj-lt"/>
              <a:buAutoNum type="arabicPeriod"/>
            </a:pPr>
            <a:r>
              <a:rPr lang="en-US" sz="2400" dirty="0"/>
              <a:t>Activate</a:t>
            </a:r>
          </a:p>
          <a:p>
            <a:pPr marL="514350" lvl="0" indent="-514350">
              <a:buFont typeface="+mj-lt"/>
              <a:buAutoNum type="arabicPeriod"/>
            </a:pPr>
            <a:endParaRPr lang="en-US" sz="2400" dirty="0"/>
          </a:p>
          <a:p>
            <a:pPr lvl="0"/>
            <a:r>
              <a:rPr lang="en-US" sz="2400" dirty="0"/>
              <a:t>ANSWER: 4</a:t>
            </a:r>
            <a:endParaRPr lang="en-IN" sz="2400" dirty="0"/>
          </a:p>
        </p:txBody>
      </p:sp>
    </p:spTree>
    <p:extLst>
      <p:ext uri="{BB962C8B-B14F-4D97-AF65-F5344CB8AC3E}">
        <p14:creationId xmlns:p14="http://schemas.microsoft.com/office/powerpoint/2010/main" val="20068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BC4B89-2AB9-6040-BFBB-33547EAE8486}"/>
              </a:ext>
            </a:extLst>
          </p:cNvPr>
          <p:cNvSpPr txBox="1"/>
          <p:nvPr/>
        </p:nvSpPr>
        <p:spPr>
          <a:xfrm>
            <a:off x="251520" y="188640"/>
            <a:ext cx="6606480" cy="3416320"/>
          </a:xfrm>
          <a:prstGeom prst="rect">
            <a:avLst/>
          </a:prstGeom>
          <a:noFill/>
        </p:spPr>
        <p:txBody>
          <a:bodyPr wrap="square">
            <a:spAutoFit/>
          </a:bodyPr>
          <a:lstStyle/>
          <a:p>
            <a:r>
              <a:rPr lang="en-US" sz="2400" dirty="0"/>
              <a:t>44. Find the antonym for</a:t>
            </a:r>
            <a:r>
              <a:rPr lang="en-IN" sz="2400" dirty="0"/>
              <a:t> </a:t>
            </a:r>
            <a:r>
              <a:rPr lang="en-US" sz="2400" b="1" dirty="0"/>
              <a:t>UNKEMPT.</a:t>
            </a:r>
            <a:endParaRPr lang="en-IN" sz="2400" b="1" dirty="0"/>
          </a:p>
          <a:p>
            <a:endParaRPr lang="en-IN" sz="2400" dirty="0"/>
          </a:p>
          <a:p>
            <a:pPr lvl="0"/>
            <a:endParaRPr lang="en-IN" sz="2400" dirty="0"/>
          </a:p>
          <a:p>
            <a:pPr marL="514350" lvl="0" indent="-514350">
              <a:buFont typeface="+mj-lt"/>
              <a:buAutoNum type="arabicPeriod"/>
            </a:pPr>
            <a:r>
              <a:rPr lang="en-US" sz="2400" dirty="0"/>
              <a:t>Bombed</a:t>
            </a:r>
            <a:endParaRPr lang="en-IN" sz="2400" dirty="0"/>
          </a:p>
          <a:p>
            <a:pPr marL="514350" lvl="0" indent="-514350">
              <a:buFont typeface="+mj-lt"/>
              <a:buAutoNum type="arabicPeriod"/>
            </a:pPr>
            <a:r>
              <a:rPr lang="en-US" sz="2400" dirty="0"/>
              <a:t>washed</a:t>
            </a:r>
            <a:endParaRPr lang="en-IN" sz="2400" dirty="0"/>
          </a:p>
          <a:p>
            <a:pPr marL="514350" lvl="0" indent="-514350">
              <a:buFont typeface="+mj-lt"/>
              <a:buAutoNum type="arabicPeriod"/>
            </a:pPr>
            <a:r>
              <a:rPr lang="en-US" sz="2400" dirty="0"/>
              <a:t>neat</a:t>
            </a:r>
            <a:endParaRPr lang="en-IN" sz="2400" dirty="0"/>
          </a:p>
          <a:p>
            <a:pPr marL="514350" lvl="0" indent="-514350">
              <a:buFont typeface="+mj-lt"/>
              <a:buAutoNum type="arabicPeriod"/>
            </a:pPr>
            <a:r>
              <a:rPr lang="en-US" sz="2400" dirty="0"/>
              <a:t>Tawdry</a:t>
            </a:r>
          </a:p>
          <a:p>
            <a:pPr marL="514350" lvl="0" indent="-514350">
              <a:buFont typeface="+mj-lt"/>
              <a:buAutoNum type="arabicPeriod"/>
            </a:pPr>
            <a:endParaRPr lang="en-US" sz="2400" dirty="0"/>
          </a:p>
          <a:p>
            <a:pPr lvl="0"/>
            <a:r>
              <a:rPr lang="en-US" sz="2400" dirty="0"/>
              <a:t>ANSWER: 3</a:t>
            </a:r>
            <a:endParaRPr lang="en-IN" sz="2400" dirty="0"/>
          </a:p>
        </p:txBody>
      </p:sp>
    </p:spTree>
    <p:extLst>
      <p:ext uri="{BB962C8B-B14F-4D97-AF65-F5344CB8AC3E}">
        <p14:creationId xmlns:p14="http://schemas.microsoft.com/office/powerpoint/2010/main" val="98974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B65672-EFAD-3E3D-B587-8401BB188F2A}"/>
              </a:ext>
            </a:extLst>
          </p:cNvPr>
          <p:cNvSpPr txBox="1"/>
          <p:nvPr/>
        </p:nvSpPr>
        <p:spPr>
          <a:xfrm>
            <a:off x="323528" y="116632"/>
            <a:ext cx="6534472" cy="3046988"/>
          </a:xfrm>
          <a:prstGeom prst="rect">
            <a:avLst/>
          </a:prstGeom>
          <a:noFill/>
        </p:spPr>
        <p:txBody>
          <a:bodyPr wrap="square">
            <a:spAutoFit/>
          </a:bodyPr>
          <a:lstStyle/>
          <a:p>
            <a:r>
              <a:rPr lang="en-US" sz="2400" dirty="0"/>
              <a:t>45. What are doing____ coming Sunday?</a:t>
            </a:r>
          </a:p>
          <a:p>
            <a:endParaRPr lang="en-IN" sz="2400" dirty="0"/>
          </a:p>
          <a:p>
            <a:pPr marL="342900" indent="-342900">
              <a:buFont typeface="+mj-lt"/>
              <a:buAutoNum type="arabicPeriod"/>
            </a:pPr>
            <a:r>
              <a:rPr lang="en-US" sz="2400" dirty="0"/>
              <a:t>on</a:t>
            </a:r>
            <a:endParaRPr lang="en-IN" sz="2400" dirty="0"/>
          </a:p>
          <a:p>
            <a:pPr marL="342900" lvl="0" indent="-342900">
              <a:buFont typeface="+mj-lt"/>
              <a:buAutoNum type="arabicPeriod"/>
            </a:pPr>
            <a:r>
              <a:rPr lang="en-US" sz="2400" dirty="0"/>
              <a:t>from</a:t>
            </a:r>
            <a:endParaRPr lang="en-IN" sz="2400" dirty="0"/>
          </a:p>
          <a:p>
            <a:pPr marL="342900" lvl="0" indent="-342900">
              <a:buFont typeface="+mj-lt"/>
              <a:buAutoNum type="arabicPeriod"/>
            </a:pPr>
            <a:r>
              <a:rPr lang="en-US" sz="2400" dirty="0"/>
              <a:t>in</a:t>
            </a:r>
            <a:endParaRPr lang="en-IN" sz="2400" dirty="0"/>
          </a:p>
          <a:p>
            <a:pPr marL="342900" lvl="0" indent="-342900">
              <a:buFont typeface="+mj-lt"/>
              <a:buAutoNum type="arabicPeriod"/>
            </a:pPr>
            <a:r>
              <a:rPr lang="en-US" sz="2400" dirty="0"/>
              <a:t>To</a:t>
            </a:r>
          </a:p>
          <a:p>
            <a:pPr marL="342900" lvl="0" indent="-342900">
              <a:buFont typeface="+mj-lt"/>
              <a:buAutoNum type="arabicPeriod"/>
            </a:pPr>
            <a:endParaRPr lang="en-US" sz="2400" dirty="0"/>
          </a:p>
          <a:p>
            <a:pPr lvl="0"/>
            <a:r>
              <a:rPr lang="en-US" sz="2400" dirty="0"/>
              <a:t>ANSWER: 1</a:t>
            </a:r>
            <a:endParaRPr lang="en-IN" sz="2400" dirty="0"/>
          </a:p>
        </p:txBody>
      </p:sp>
    </p:spTree>
    <p:extLst>
      <p:ext uri="{BB962C8B-B14F-4D97-AF65-F5344CB8AC3E}">
        <p14:creationId xmlns:p14="http://schemas.microsoft.com/office/powerpoint/2010/main" val="6126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F2F70-7DDA-92E9-3AB6-D984519C63DF}"/>
              </a:ext>
            </a:extLst>
          </p:cNvPr>
          <p:cNvSpPr txBox="1"/>
          <p:nvPr/>
        </p:nvSpPr>
        <p:spPr>
          <a:xfrm>
            <a:off x="323528" y="116632"/>
            <a:ext cx="6534472" cy="5262979"/>
          </a:xfrm>
          <a:prstGeom prst="rect">
            <a:avLst/>
          </a:prstGeom>
          <a:noFill/>
        </p:spPr>
        <p:txBody>
          <a:bodyPr wrap="square">
            <a:spAutoFit/>
          </a:bodyPr>
          <a:lstStyle/>
          <a:p>
            <a:r>
              <a:rPr lang="en-US" sz="2400" dirty="0"/>
              <a:t>46. Find correct sequence of sentences.</a:t>
            </a:r>
          </a:p>
          <a:p>
            <a:endParaRPr lang="en-IN" sz="2400" dirty="0"/>
          </a:p>
          <a:p>
            <a:r>
              <a:rPr lang="en-US" sz="2400" dirty="0"/>
              <a:t>P: win four back-to-back conference championships.</a:t>
            </a:r>
            <a:endParaRPr lang="en-IN" sz="2400" dirty="0"/>
          </a:p>
          <a:p>
            <a:r>
              <a:rPr lang="en-US" sz="2400" dirty="0"/>
              <a:t>Q:which they accomplished</a:t>
            </a:r>
            <a:endParaRPr lang="en-IN" sz="2400" dirty="0"/>
          </a:p>
          <a:p>
            <a:r>
              <a:rPr lang="en-US" sz="2400" dirty="0"/>
              <a:t>R: between 1990 and 1993</a:t>
            </a:r>
            <a:endParaRPr lang="en-IN" sz="2400" dirty="0"/>
          </a:p>
          <a:p>
            <a:r>
              <a:rPr lang="en-US" sz="2400" dirty="0"/>
              <a:t>S: they are the only NFL team to</a:t>
            </a:r>
          </a:p>
          <a:p>
            <a:endParaRPr lang="en-IN" sz="2400" dirty="0"/>
          </a:p>
          <a:p>
            <a:pPr marL="514350" lvl="0" indent="-514350">
              <a:buFont typeface="+mj-lt"/>
              <a:buAutoNum type="arabicPeriod"/>
            </a:pPr>
            <a:r>
              <a:rPr lang="en-US" sz="2400" dirty="0"/>
              <a:t>QSRP</a:t>
            </a:r>
            <a:endParaRPr lang="en-IN" sz="2400" dirty="0"/>
          </a:p>
          <a:p>
            <a:pPr marL="514350" lvl="0" indent="-514350">
              <a:buFont typeface="+mj-lt"/>
              <a:buAutoNum type="arabicPeriod"/>
            </a:pPr>
            <a:r>
              <a:rPr lang="en-US" sz="2400" dirty="0"/>
              <a:t>PQRS</a:t>
            </a:r>
            <a:endParaRPr lang="en-IN" sz="2400" dirty="0"/>
          </a:p>
          <a:p>
            <a:pPr marL="514350" lvl="0" indent="-514350">
              <a:buFont typeface="+mj-lt"/>
              <a:buAutoNum type="arabicPeriod"/>
            </a:pPr>
            <a:r>
              <a:rPr lang="en-US" sz="2400" dirty="0"/>
              <a:t>SPQR</a:t>
            </a:r>
            <a:endParaRPr lang="en-IN" sz="2400" dirty="0"/>
          </a:p>
          <a:p>
            <a:pPr marL="514350" lvl="0" indent="-514350">
              <a:buFont typeface="+mj-lt"/>
              <a:buAutoNum type="arabicPeriod"/>
            </a:pPr>
            <a:r>
              <a:rPr lang="en-US" sz="2400" dirty="0"/>
              <a:t>RSPQ</a:t>
            </a:r>
          </a:p>
          <a:p>
            <a:pPr marL="514350" lvl="0" indent="-514350">
              <a:buFont typeface="+mj-lt"/>
              <a:buAutoNum type="arabicPeriod"/>
            </a:pPr>
            <a:endParaRPr lang="en-US" sz="2400" dirty="0"/>
          </a:p>
          <a:p>
            <a:pPr lvl="0"/>
            <a:r>
              <a:rPr lang="en-US" sz="2400" dirty="0"/>
              <a:t>ANSWER: 3</a:t>
            </a:r>
            <a:endParaRPr lang="en-IN" sz="2400" dirty="0"/>
          </a:p>
        </p:txBody>
      </p:sp>
    </p:spTree>
    <p:extLst>
      <p:ext uri="{BB962C8B-B14F-4D97-AF65-F5344CB8AC3E}">
        <p14:creationId xmlns:p14="http://schemas.microsoft.com/office/powerpoint/2010/main" val="331146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1749E-884C-8DA3-E939-C0FF6AF28CFC}"/>
              </a:ext>
            </a:extLst>
          </p:cNvPr>
          <p:cNvSpPr txBox="1"/>
          <p:nvPr/>
        </p:nvSpPr>
        <p:spPr>
          <a:xfrm>
            <a:off x="323528" y="46369"/>
            <a:ext cx="8640960" cy="3416320"/>
          </a:xfrm>
          <a:prstGeom prst="rect">
            <a:avLst/>
          </a:prstGeom>
          <a:noFill/>
        </p:spPr>
        <p:txBody>
          <a:bodyPr wrap="square">
            <a:spAutoFit/>
          </a:bodyPr>
          <a:lstStyle/>
          <a:p>
            <a:r>
              <a:rPr lang="en-US" sz="2400" dirty="0"/>
              <a:t>47. Fill in the blank with the correct option.</a:t>
            </a:r>
          </a:p>
          <a:p>
            <a:r>
              <a:rPr lang="en-US" sz="2400" dirty="0"/>
              <a:t>_____________Oranges are grown in Nagpur.</a:t>
            </a:r>
          </a:p>
          <a:p>
            <a:endParaRPr lang="en-IN" sz="2400" dirty="0"/>
          </a:p>
          <a:p>
            <a:pPr marL="514350" lvl="0" indent="-514350">
              <a:buFont typeface="+mj-lt"/>
              <a:buAutoNum type="arabicPeriod"/>
            </a:pPr>
            <a:r>
              <a:rPr lang="en-US" sz="2400" dirty="0"/>
              <a:t>a</a:t>
            </a:r>
            <a:endParaRPr lang="en-IN" sz="2400" dirty="0"/>
          </a:p>
          <a:p>
            <a:pPr marL="514350" lvl="0" indent="-514350">
              <a:buFont typeface="+mj-lt"/>
              <a:buAutoNum type="arabicPeriod"/>
            </a:pPr>
            <a:r>
              <a:rPr lang="en-US" sz="2400" dirty="0"/>
              <a:t>an</a:t>
            </a:r>
            <a:endParaRPr lang="en-IN" sz="2400" dirty="0"/>
          </a:p>
          <a:p>
            <a:pPr marL="514350" lvl="0" indent="-514350">
              <a:buFont typeface="+mj-lt"/>
              <a:buAutoNum type="arabicPeriod"/>
            </a:pPr>
            <a:r>
              <a:rPr lang="en-US" sz="2400" dirty="0"/>
              <a:t>the</a:t>
            </a:r>
            <a:endParaRPr lang="en-IN" sz="2400" dirty="0"/>
          </a:p>
          <a:p>
            <a:pPr marL="514350" lvl="0" indent="-514350">
              <a:buFont typeface="+mj-lt"/>
              <a:buAutoNum type="arabicPeriod"/>
            </a:pPr>
            <a:r>
              <a:rPr lang="en-US" sz="2400" dirty="0"/>
              <a:t>no article</a:t>
            </a:r>
          </a:p>
          <a:p>
            <a:pPr marL="514350" lvl="0" indent="-514350">
              <a:buFont typeface="+mj-lt"/>
              <a:buAutoNum type="arabicPeriod"/>
            </a:pPr>
            <a:endParaRPr lang="en-US" sz="2400" dirty="0"/>
          </a:p>
          <a:p>
            <a:pPr lvl="0"/>
            <a:r>
              <a:rPr lang="en-US" sz="2400" dirty="0"/>
              <a:t>ANSWER: 4</a:t>
            </a:r>
            <a:endParaRPr lang="en-IN" sz="2400" dirty="0"/>
          </a:p>
        </p:txBody>
      </p:sp>
    </p:spTree>
    <p:extLst>
      <p:ext uri="{BB962C8B-B14F-4D97-AF65-F5344CB8AC3E}">
        <p14:creationId xmlns:p14="http://schemas.microsoft.com/office/powerpoint/2010/main" val="1930023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B06AD-6534-6C36-5C78-E5138DC1CC53}"/>
              </a:ext>
            </a:extLst>
          </p:cNvPr>
          <p:cNvSpPr txBox="1"/>
          <p:nvPr/>
        </p:nvSpPr>
        <p:spPr>
          <a:xfrm>
            <a:off x="251520" y="188640"/>
            <a:ext cx="8496944" cy="3416320"/>
          </a:xfrm>
          <a:prstGeom prst="rect">
            <a:avLst/>
          </a:prstGeom>
          <a:noFill/>
        </p:spPr>
        <p:txBody>
          <a:bodyPr wrap="square">
            <a:spAutoFit/>
          </a:bodyPr>
          <a:lstStyle/>
          <a:p>
            <a:r>
              <a:rPr lang="en-US" sz="2400" dirty="0"/>
              <a:t>48. Find the best replacement for the words in bold.</a:t>
            </a:r>
          </a:p>
          <a:p>
            <a:r>
              <a:rPr lang="en-US" sz="2400" dirty="0"/>
              <a:t>He never </a:t>
            </a:r>
            <a:r>
              <a:rPr lang="en-US" sz="2400" b="1" i="1" dirty="0"/>
              <a:t>has and ever will take </a:t>
            </a:r>
            <a:r>
              <a:rPr lang="en-US" sz="2400" dirty="0"/>
              <a:t>such strong measures.</a:t>
            </a:r>
            <a:endParaRPr lang="en-IN" sz="2400" dirty="0"/>
          </a:p>
          <a:p>
            <a:pPr lvl="0"/>
            <a:endParaRPr lang="en-US" sz="2400" dirty="0"/>
          </a:p>
          <a:p>
            <a:pPr marL="514350" lvl="0" indent="-514350">
              <a:buFont typeface="+mj-lt"/>
              <a:buAutoNum type="arabicPeriod"/>
            </a:pPr>
            <a:r>
              <a:rPr lang="en-US" sz="2400" dirty="0"/>
              <a:t>had taken nor will ever take</a:t>
            </a:r>
            <a:endParaRPr lang="en-IN" sz="2400" dirty="0"/>
          </a:p>
          <a:p>
            <a:pPr marL="514350" lvl="0" indent="-514350">
              <a:buFont typeface="+mj-lt"/>
              <a:buAutoNum type="arabicPeriod"/>
            </a:pPr>
            <a:r>
              <a:rPr lang="en-US" sz="2400" dirty="0"/>
              <a:t>had taken and will ever take</a:t>
            </a:r>
            <a:endParaRPr lang="en-IN" sz="2400" dirty="0"/>
          </a:p>
          <a:p>
            <a:pPr marL="514350" lvl="0" indent="-514350">
              <a:buFont typeface="+mj-lt"/>
              <a:buAutoNum type="arabicPeriod"/>
            </a:pPr>
            <a:r>
              <a:rPr lang="en-US" sz="2400" dirty="0"/>
              <a:t>has and never will take</a:t>
            </a:r>
            <a:endParaRPr lang="en-IN" sz="2400" dirty="0"/>
          </a:p>
          <a:p>
            <a:pPr marL="514350" lvl="0" indent="-514350">
              <a:buFont typeface="+mj-lt"/>
              <a:buAutoNum type="arabicPeriod"/>
            </a:pPr>
            <a:r>
              <a:rPr lang="en-US" sz="2400" dirty="0"/>
              <a:t>had and ever will take</a:t>
            </a:r>
          </a:p>
          <a:p>
            <a:pPr marL="514350" lvl="0" indent="-514350">
              <a:buFont typeface="+mj-lt"/>
              <a:buAutoNum type="arabicPeriod"/>
            </a:pPr>
            <a:endParaRPr lang="en-US" sz="2400" dirty="0"/>
          </a:p>
          <a:p>
            <a:pPr lvl="0"/>
            <a:r>
              <a:rPr lang="en-US" sz="2400" dirty="0"/>
              <a:t>ANSWER: 1</a:t>
            </a:r>
            <a:endParaRPr lang="en-IN" sz="2400" dirty="0"/>
          </a:p>
        </p:txBody>
      </p:sp>
    </p:spTree>
    <p:extLst>
      <p:ext uri="{BB962C8B-B14F-4D97-AF65-F5344CB8AC3E}">
        <p14:creationId xmlns:p14="http://schemas.microsoft.com/office/powerpoint/2010/main" val="6719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4B0903-DFAF-DC6C-7A47-CDED658826D0}"/>
              </a:ext>
            </a:extLst>
          </p:cNvPr>
          <p:cNvSpPr txBox="1"/>
          <p:nvPr/>
        </p:nvSpPr>
        <p:spPr>
          <a:xfrm>
            <a:off x="107504" y="188640"/>
            <a:ext cx="8928992" cy="3785652"/>
          </a:xfrm>
          <a:prstGeom prst="rect">
            <a:avLst/>
          </a:prstGeom>
          <a:noFill/>
        </p:spPr>
        <p:txBody>
          <a:bodyPr wrap="square">
            <a:spAutoFit/>
          </a:bodyPr>
          <a:lstStyle/>
          <a:p>
            <a:r>
              <a:rPr lang="en-US" sz="2400" dirty="0"/>
              <a:t>49. Fill in the blank with correct option.</a:t>
            </a:r>
          </a:p>
          <a:p>
            <a:r>
              <a:rPr lang="en-US" sz="2400" dirty="0"/>
              <a:t> I________ the medicine as prescribed by the doctor for a week now.</a:t>
            </a:r>
            <a:endParaRPr lang="en-IN" sz="2400" dirty="0"/>
          </a:p>
          <a:p>
            <a:pPr lvl="0"/>
            <a:endParaRPr lang="en-US" sz="2400" dirty="0"/>
          </a:p>
          <a:p>
            <a:pPr marL="514350" lvl="0" indent="-514350">
              <a:buFont typeface="+mj-lt"/>
              <a:buAutoNum type="arabicPeriod"/>
            </a:pPr>
            <a:r>
              <a:rPr lang="en-US" sz="2400" dirty="0"/>
              <a:t>takes</a:t>
            </a:r>
            <a:endParaRPr lang="en-IN" sz="2400" dirty="0"/>
          </a:p>
          <a:p>
            <a:pPr marL="514350" lvl="0" indent="-514350">
              <a:buFont typeface="+mj-lt"/>
              <a:buAutoNum type="arabicPeriod"/>
            </a:pPr>
            <a:r>
              <a:rPr lang="en-US" sz="2400" dirty="0"/>
              <a:t>have been taking</a:t>
            </a:r>
            <a:endParaRPr lang="en-IN" sz="2400" dirty="0"/>
          </a:p>
          <a:p>
            <a:pPr marL="514350" lvl="0" indent="-514350">
              <a:buFont typeface="+mj-lt"/>
              <a:buAutoNum type="arabicPeriod"/>
            </a:pPr>
            <a:r>
              <a:rPr lang="en-US" sz="2400" dirty="0"/>
              <a:t>would have taken</a:t>
            </a:r>
            <a:endParaRPr lang="en-IN" sz="2400" dirty="0"/>
          </a:p>
          <a:p>
            <a:pPr marL="514350" lvl="0" indent="-514350">
              <a:buFont typeface="+mj-lt"/>
              <a:buAutoNum type="arabicPeriod"/>
            </a:pPr>
            <a:r>
              <a:rPr lang="en-US" sz="2400" dirty="0"/>
              <a:t>have had been taking</a:t>
            </a:r>
          </a:p>
          <a:p>
            <a:pPr marL="514350" lvl="0" indent="-514350">
              <a:buFont typeface="+mj-lt"/>
              <a:buAutoNum type="arabicPeriod"/>
            </a:pPr>
            <a:endParaRPr lang="en-US" sz="2400" dirty="0"/>
          </a:p>
          <a:p>
            <a:pPr lvl="0"/>
            <a:r>
              <a:rPr lang="en-US" sz="2400" dirty="0"/>
              <a:t>ANSWER: 2</a:t>
            </a:r>
          </a:p>
          <a:p>
            <a:pPr marL="514350" lvl="0" indent="-514350">
              <a:buFont typeface="+mj-lt"/>
              <a:buAutoNum type="arabicPeriod"/>
            </a:pPr>
            <a:endParaRPr lang="en-IN" sz="2400" dirty="0"/>
          </a:p>
        </p:txBody>
      </p:sp>
    </p:spTree>
    <p:extLst>
      <p:ext uri="{BB962C8B-B14F-4D97-AF65-F5344CB8AC3E}">
        <p14:creationId xmlns:p14="http://schemas.microsoft.com/office/powerpoint/2010/main" val="228933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F6D541-3899-C8E1-C97C-AE486A97203B}"/>
              </a:ext>
            </a:extLst>
          </p:cNvPr>
          <p:cNvSpPr txBox="1"/>
          <p:nvPr/>
        </p:nvSpPr>
        <p:spPr>
          <a:xfrm>
            <a:off x="323528" y="188640"/>
            <a:ext cx="8568952" cy="4524315"/>
          </a:xfrm>
          <a:prstGeom prst="rect">
            <a:avLst/>
          </a:prstGeom>
          <a:noFill/>
        </p:spPr>
        <p:txBody>
          <a:bodyPr wrap="square">
            <a:spAutoFit/>
          </a:bodyPr>
          <a:lstStyle/>
          <a:p>
            <a:r>
              <a:rPr lang="en-US" sz="2400" dirty="0"/>
              <a:t>50. Which of phrases given below should replace the phrase printed in bold to make the given sentence grammatically correct?</a:t>
            </a:r>
          </a:p>
          <a:p>
            <a:endParaRPr lang="en-IN" sz="2400" dirty="0"/>
          </a:p>
          <a:p>
            <a:r>
              <a:rPr lang="en-US" sz="2400" dirty="0"/>
              <a:t>There are not many men who are so famous that they are frequently referred to by their </a:t>
            </a:r>
            <a:r>
              <a:rPr lang="en-US" sz="2400" b="1" dirty="0"/>
              <a:t>short names </a:t>
            </a:r>
            <a:r>
              <a:rPr lang="en-US" sz="2400" dirty="0"/>
              <a:t>only.</a:t>
            </a:r>
            <a:endParaRPr lang="en-IN" sz="2400" dirty="0"/>
          </a:p>
          <a:p>
            <a:pPr marL="514350" lvl="0" indent="-514350">
              <a:buFont typeface="+mj-lt"/>
              <a:buAutoNum type="arabicPeriod"/>
            </a:pPr>
            <a:endParaRPr lang="en-US" sz="2400" dirty="0"/>
          </a:p>
          <a:p>
            <a:pPr marL="514350" lvl="0" indent="-514350">
              <a:buFont typeface="+mj-lt"/>
              <a:buAutoNum type="arabicPeriod"/>
            </a:pPr>
            <a:r>
              <a:rPr lang="en-US" sz="2400" dirty="0"/>
              <a:t>Initials</a:t>
            </a:r>
            <a:endParaRPr lang="en-IN" sz="2400" dirty="0"/>
          </a:p>
          <a:p>
            <a:pPr marL="514350" lvl="0" indent="-514350">
              <a:buFont typeface="+mj-lt"/>
              <a:buAutoNum type="arabicPeriod"/>
            </a:pPr>
            <a:r>
              <a:rPr lang="en-US" sz="2400" dirty="0"/>
              <a:t>signatures</a:t>
            </a:r>
            <a:endParaRPr lang="en-IN" sz="2400" dirty="0"/>
          </a:p>
          <a:p>
            <a:pPr marL="514350" lvl="0" indent="-514350">
              <a:buFont typeface="+mj-lt"/>
              <a:buAutoNum type="arabicPeriod"/>
            </a:pPr>
            <a:r>
              <a:rPr lang="en-US" sz="2400" dirty="0"/>
              <a:t>pictures</a:t>
            </a:r>
            <a:endParaRPr lang="en-IN" sz="2400" dirty="0"/>
          </a:p>
          <a:p>
            <a:pPr marL="514350" lvl="0" indent="-514350">
              <a:buFont typeface="+mj-lt"/>
              <a:buAutoNum type="arabicPeriod"/>
            </a:pPr>
            <a:r>
              <a:rPr lang="en-US" sz="2400" dirty="0"/>
              <a:t>middle names</a:t>
            </a:r>
          </a:p>
          <a:p>
            <a:pPr marL="514350" lvl="0" indent="-514350">
              <a:buFont typeface="+mj-lt"/>
              <a:buAutoNum type="arabicPeriod"/>
            </a:pPr>
            <a:endParaRPr lang="en-US" sz="2400" dirty="0"/>
          </a:p>
          <a:p>
            <a:pPr lvl="0"/>
            <a:r>
              <a:rPr lang="en-US" sz="2400" dirty="0"/>
              <a:t>ANSWER: 1</a:t>
            </a:r>
            <a:endParaRPr lang="en-IN" sz="2400" dirty="0"/>
          </a:p>
        </p:txBody>
      </p:sp>
    </p:spTree>
    <p:extLst>
      <p:ext uri="{BB962C8B-B14F-4D97-AF65-F5344CB8AC3E}">
        <p14:creationId xmlns:p14="http://schemas.microsoft.com/office/powerpoint/2010/main" val="80250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2E3856-47F5-914F-62F2-D5E039AD778A}"/>
              </a:ext>
            </a:extLst>
          </p:cNvPr>
          <p:cNvSpPr txBox="1"/>
          <p:nvPr/>
        </p:nvSpPr>
        <p:spPr>
          <a:xfrm>
            <a:off x="395536" y="260648"/>
            <a:ext cx="6462464" cy="3046988"/>
          </a:xfrm>
          <a:prstGeom prst="rect">
            <a:avLst/>
          </a:prstGeom>
          <a:noFill/>
        </p:spPr>
        <p:txBody>
          <a:bodyPr wrap="square">
            <a:spAutoFit/>
          </a:bodyPr>
          <a:lstStyle/>
          <a:p>
            <a:r>
              <a:rPr lang="en-US" sz="2400" dirty="0"/>
              <a:t>51. Find the synonym for Abortive.</a:t>
            </a:r>
            <a:endParaRPr lang="en-IN" sz="2400" dirty="0"/>
          </a:p>
          <a:p>
            <a:endParaRPr lang="en-IN" sz="2400" dirty="0"/>
          </a:p>
          <a:p>
            <a:pPr marL="514350" lvl="0" indent="-514350">
              <a:buFont typeface="+mj-lt"/>
              <a:buAutoNum type="arabicPeriod"/>
            </a:pPr>
            <a:r>
              <a:rPr lang="en-US" sz="2400" dirty="0"/>
              <a:t>unsuccessful</a:t>
            </a:r>
            <a:endParaRPr lang="en-IN" sz="2400" dirty="0"/>
          </a:p>
          <a:p>
            <a:pPr marL="514350" lvl="0" indent="-514350">
              <a:buFont typeface="+mj-lt"/>
              <a:buAutoNum type="arabicPeriod"/>
            </a:pPr>
            <a:r>
              <a:rPr lang="en-US" sz="2400" dirty="0"/>
              <a:t>consuming</a:t>
            </a:r>
            <a:endParaRPr lang="en-IN" sz="2400" dirty="0"/>
          </a:p>
          <a:p>
            <a:pPr marL="514350" lvl="0" indent="-514350">
              <a:buFont typeface="+mj-lt"/>
              <a:buAutoNum type="arabicPeriod"/>
            </a:pPr>
            <a:r>
              <a:rPr lang="en-US" sz="2400" dirty="0"/>
              <a:t>financing</a:t>
            </a:r>
            <a:endParaRPr lang="en-IN" sz="2400" dirty="0"/>
          </a:p>
          <a:p>
            <a:pPr marL="514350" lvl="0" indent="-514350">
              <a:buFont typeface="+mj-lt"/>
              <a:buAutoNum type="arabicPeriod"/>
            </a:pPr>
            <a:r>
              <a:rPr lang="en-US" sz="2400" dirty="0"/>
              <a:t>Familiar</a:t>
            </a:r>
          </a:p>
          <a:p>
            <a:pPr marL="514350" lvl="0" indent="-514350">
              <a:buFont typeface="+mj-lt"/>
              <a:buAutoNum type="arabicPeriod"/>
            </a:pPr>
            <a:endParaRPr lang="en-US" sz="2400" dirty="0"/>
          </a:p>
          <a:p>
            <a:pPr lvl="0"/>
            <a:r>
              <a:rPr lang="en-US" sz="2400" dirty="0"/>
              <a:t>ANSWER: 1</a:t>
            </a:r>
            <a:endParaRPr lang="en-IN" sz="2400" dirty="0"/>
          </a:p>
        </p:txBody>
      </p:sp>
    </p:spTree>
    <p:extLst>
      <p:ext uri="{BB962C8B-B14F-4D97-AF65-F5344CB8AC3E}">
        <p14:creationId xmlns:p14="http://schemas.microsoft.com/office/powerpoint/2010/main" val="202096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764704"/>
            <a:ext cx="8208912" cy="3108543"/>
          </a:xfrm>
          <a:prstGeom prst="rect">
            <a:avLst/>
          </a:prstGeom>
        </p:spPr>
        <p:txBody>
          <a:bodyPr wrap="square">
            <a:spAutoFit/>
          </a:bodyPr>
          <a:lstStyle/>
          <a:p>
            <a:r>
              <a:rPr lang="en-IN" sz="2800" dirty="0"/>
              <a:t>4. The Curie’s _____________collaboration helped to unlock the secrets of the atom.</a:t>
            </a:r>
          </a:p>
          <a:p>
            <a:r>
              <a:rPr lang="en-IN" sz="2800" dirty="0"/>
              <a:t> </a:t>
            </a:r>
          </a:p>
          <a:p>
            <a:r>
              <a:rPr lang="en-IN" sz="2800" dirty="0"/>
              <a:t>a. friendly</a:t>
            </a:r>
          </a:p>
          <a:p>
            <a:r>
              <a:rPr lang="en-IN" sz="2800" dirty="0"/>
              <a:t>b. competitive</a:t>
            </a:r>
          </a:p>
          <a:p>
            <a:r>
              <a:rPr lang="en-IN" sz="2800" dirty="0"/>
              <a:t>c. courteous</a:t>
            </a:r>
          </a:p>
          <a:p>
            <a:r>
              <a:rPr lang="en-IN" sz="2800" dirty="0"/>
              <a:t>d. Industrious</a:t>
            </a:r>
          </a:p>
        </p:txBody>
      </p:sp>
      <p:sp>
        <p:nvSpPr>
          <p:cNvPr id="3" name="Rectangle 2"/>
          <p:cNvSpPr/>
          <p:nvPr/>
        </p:nvSpPr>
        <p:spPr>
          <a:xfrm>
            <a:off x="611560" y="5805264"/>
            <a:ext cx="1188402" cy="369332"/>
          </a:xfrm>
          <a:prstGeom prst="rect">
            <a:avLst/>
          </a:prstGeom>
        </p:spPr>
        <p:txBody>
          <a:bodyPr wrap="none">
            <a:spAutoFit/>
          </a:bodyPr>
          <a:lstStyle/>
          <a:p>
            <a:r>
              <a:rPr lang="en-IN" b="1" dirty="0"/>
              <a:t>Answer : a</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620688"/>
            <a:ext cx="7848872" cy="3539430"/>
          </a:xfrm>
          <a:prstGeom prst="rect">
            <a:avLst/>
          </a:prstGeom>
        </p:spPr>
        <p:txBody>
          <a:bodyPr wrap="square">
            <a:spAutoFit/>
          </a:bodyPr>
          <a:lstStyle/>
          <a:p>
            <a:r>
              <a:rPr lang="en-IN" sz="2800" dirty="0"/>
              <a:t>5. Arrange the following words in sequence.</a:t>
            </a:r>
          </a:p>
          <a:p>
            <a:pPr marL="514350" indent="-514350">
              <a:buAutoNum type="arabicPeriod"/>
            </a:pPr>
            <a:r>
              <a:rPr lang="en-IN" sz="2800" dirty="0"/>
              <a:t>Poverty 2. Population 3. Death </a:t>
            </a:r>
          </a:p>
          <a:p>
            <a:r>
              <a:rPr lang="en-IN" sz="2800" dirty="0"/>
              <a:t>4. Unemployment 5. Disease</a:t>
            </a:r>
          </a:p>
          <a:p>
            <a:r>
              <a:rPr lang="en-IN" sz="2800" dirty="0"/>
              <a:t> </a:t>
            </a:r>
          </a:p>
          <a:p>
            <a:r>
              <a:rPr lang="en-IN" sz="2800" dirty="0"/>
              <a:t>a. 3,4,2,5,1</a:t>
            </a:r>
          </a:p>
          <a:p>
            <a:r>
              <a:rPr lang="en-IN" sz="2800" dirty="0"/>
              <a:t>b. 2,4,1,5,3</a:t>
            </a:r>
          </a:p>
          <a:p>
            <a:r>
              <a:rPr lang="en-IN" sz="2800" dirty="0"/>
              <a:t>c. 2,3,4,5,1</a:t>
            </a:r>
          </a:p>
          <a:p>
            <a:r>
              <a:rPr lang="en-IN" sz="2800" dirty="0"/>
              <a:t>d. 1,4,3,2,5</a:t>
            </a:r>
          </a:p>
        </p:txBody>
      </p:sp>
      <p:sp>
        <p:nvSpPr>
          <p:cNvPr id="3" name="Rectangle 2"/>
          <p:cNvSpPr/>
          <p:nvPr/>
        </p:nvSpPr>
        <p:spPr>
          <a:xfrm>
            <a:off x="971600" y="5301208"/>
            <a:ext cx="1810929" cy="369332"/>
          </a:xfrm>
          <a:prstGeom prst="rect">
            <a:avLst/>
          </a:prstGeom>
        </p:spPr>
        <p:txBody>
          <a:bodyPr wrap="square">
            <a:spAutoFit/>
          </a:bodyPr>
          <a:lstStyle/>
          <a:p>
            <a:r>
              <a:rPr lang="en-IN" b="1" dirty="0"/>
              <a:t>Answer : b</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836712"/>
            <a:ext cx="8064896" cy="3539430"/>
          </a:xfrm>
          <a:prstGeom prst="rect">
            <a:avLst/>
          </a:prstGeom>
        </p:spPr>
        <p:txBody>
          <a:bodyPr wrap="square">
            <a:spAutoFit/>
          </a:bodyPr>
          <a:lstStyle/>
          <a:p>
            <a:r>
              <a:rPr lang="en-IN" sz="2800" dirty="0"/>
              <a:t>6. Fill in the blanks with the correct option.</a:t>
            </a:r>
          </a:p>
          <a:p>
            <a:r>
              <a:rPr lang="en-IN" sz="2800" dirty="0"/>
              <a:t>A couple went to the showroom to buy a sofa for their new house. They decided __________ the grey sofa.</a:t>
            </a:r>
          </a:p>
          <a:p>
            <a:r>
              <a:rPr lang="en-IN" sz="2800" dirty="0"/>
              <a:t> </a:t>
            </a:r>
          </a:p>
          <a:p>
            <a:r>
              <a:rPr lang="en-IN" sz="2800" dirty="0"/>
              <a:t>a. about</a:t>
            </a:r>
          </a:p>
          <a:p>
            <a:r>
              <a:rPr lang="en-IN" sz="2800" dirty="0"/>
              <a:t>b. on</a:t>
            </a:r>
          </a:p>
          <a:p>
            <a:r>
              <a:rPr lang="en-IN" sz="2800" dirty="0"/>
              <a:t>c. in</a:t>
            </a:r>
          </a:p>
          <a:p>
            <a:r>
              <a:rPr lang="en-IN" sz="2800" dirty="0"/>
              <a:t>d. of</a:t>
            </a:r>
          </a:p>
        </p:txBody>
      </p:sp>
      <p:sp>
        <p:nvSpPr>
          <p:cNvPr id="5" name="Rectangle 4"/>
          <p:cNvSpPr/>
          <p:nvPr/>
        </p:nvSpPr>
        <p:spPr>
          <a:xfrm>
            <a:off x="827584" y="5373216"/>
            <a:ext cx="1198020" cy="369332"/>
          </a:xfrm>
          <a:prstGeom prst="rect">
            <a:avLst/>
          </a:prstGeom>
        </p:spPr>
        <p:txBody>
          <a:bodyPr wrap="none">
            <a:spAutoFit/>
          </a:bodyPr>
          <a:lstStyle/>
          <a:p>
            <a:r>
              <a:rPr lang="en-IN" b="1" dirty="0"/>
              <a:t>Answer : b</a:t>
            </a:r>
            <a:endParaRPr lang="en-IN" dirty="0"/>
          </a:p>
        </p:txBody>
      </p:sp>
    </p:spTree>
    <p:extLst>
      <p:ext uri="{BB962C8B-B14F-4D97-AF65-F5344CB8AC3E}">
        <p14:creationId xmlns:p14="http://schemas.microsoft.com/office/powerpoint/2010/main" val="31504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908720"/>
            <a:ext cx="4572000" cy="2677656"/>
          </a:xfrm>
          <a:prstGeom prst="rect">
            <a:avLst/>
          </a:prstGeom>
        </p:spPr>
        <p:txBody>
          <a:bodyPr>
            <a:spAutoFit/>
          </a:bodyPr>
          <a:lstStyle/>
          <a:p>
            <a:r>
              <a:rPr lang="en-IN" sz="2800" dirty="0"/>
              <a:t>7. Meaning of </a:t>
            </a:r>
            <a:r>
              <a:rPr lang="en-IN" sz="2800" b="1" dirty="0"/>
              <a:t>PLACATE:</a:t>
            </a:r>
          </a:p>
          <a:p>
            <a:r>
              <a:rPr lang="en-IN" sz="2800" dirty="0"/>
              <a:t> </a:t>
            </a:r>
          </a:p>
          <a:p>
            <a:r>
              <a:rPr lang="en-IN" sz="2800" dirty="0"/>
              <a:t>a. To make sure</a:t>
            </a:r>
          </a:p>
          <a:p>
            <a:r>
              <a:rPr lang="en-IN" sz="2800" dirty="0"/>
              <a:t>b. To annoy</a:t>
            </a:r>
          </a:p>
          <a:p>
            <a:r>
              <a:rPr lang="en-IN" sz="2800" dirty="0"/>
              <a:t>c. To pacify</a:t>
            </a:r>
          </a:p>
          <a:p>
            <a:r>
              <a:rPr lang="en-IN" sz="2800" dirty="0"/>
              <a:t>d. To flatten out</a:t>
            </a:r>
          </a:p>
        </p:txBody>
      </p:sp>
      <p:sp>
        <p:nvSpPr>
          <p:cNvPr id="3" name="Rectangle 2"/>
          <p:cNvSpPr/>
          <p:nvPr/>
        </p:nvSpPr>
        <p:spPr>
          <a:xfrm>
            <a:off x="971600" y="5517232"/>
            <a:ext cx="1170770" cy="369332"/>
          </a:xfrm>
          <a:prstGeom prst="rect">
            <a:avLst/>
          </a:prstGeom>
        </p:spPr>
        <p:txBody>
          <a:bodyPr wrap="none">
            <a:spAutoFit/>
          </a:bodyPr>
          <a:lstStyle/>
          <a:p>
            <a:r>
              <a:rPr lang="en-IN" b="1" dirty="0"/>
              <a:t>Answer : c</a:t>
            </a:r>
            <a:endParaRPr lang="en-IN" dirty="0"/>
          </a:p>
        </p:txBody>
      </p:sp>
    </p:spTree>
    <p:extLst>
      <p:ext uri="{BB962C8B-B14F-4D97-AF65-F5344CB8AC3E}">
        <p14:creationId xmlns:p14="http://schemas.microsoft.com/office/powerpoint/2010/main" val="398686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3333</Words>
  <Application>Microsoft Office PowerPoint</Application>
  <PresentationFormat>On-screen Show (4:3)</PresentationFormat>
  <Paragraphs>485</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Srivani Aryasomayajula</cp:lastModifiedBy>
  <cp:revision>79</cp:revision>
  <dcterms:created xsi:type="dcterms:W3CDTF">2023-08-22T04:54:12Z</dcterms:created>
  <dcterms:modified xsi:type="dcterms:W3CDTF">2023-08-22T21:32:57Z</dcterms:modified>
</cp:coreProperties>
</file>