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81" r:id="rId3"/>
    <p:sldId id="298" r:id="rId4"/>
    <p:sldId id="299" r:id="rId5"/>
    <p:sldId id="300" r:id="rId6"/>
    <p:sldId id="259" r:id="rId7"/>
    <p:sldId id="283" r:id="rId8"/>
    <p:sldId id="266" r:id="rId9"/>
    <p:sldId id="267" r:id="rId10"/>
    <p:sldId id="268" r:id="rId11"/>
    <p:sldId id="272" r:id="rId12"/>
    <p:sldId id="260" r:id="rId13"/>
    <p:sldId id="261" r:id="rId14"/>
    <p:sldId id="275" r:id="rId15"/>
    <p:sldId id="284" r:id="rId16"/>
    <p:sldId id="262" r:id="rId17"/>
    <p:sldId id="263" r:id="rId18"/>
    <p:sldId id="285" r:id="rId19"/>
    <p:sldId id="264" r:id="rId20"/>
    <p:sldId id="265" r:id="rId21"/>
    <p:sldId id="286" r:id="rId22"/>
    <p:sldId id="287" r:id="rId23"/>
    <p:sldId id="297" r:id="rId24"/>
    <p:sldId id="301" r:id="rId25"/>
    <p:sldId id="288" r:id="rId26"/>
    <p:sldId id="289" r:id="rId27"/>
    <p:sldId id="278" r:id="rId28"/>
    <p:sldId id="279" r:id="rId29"/>
    <p:sldId id="296" r:id="rId30"/>
    <p:sldId id="280" r:id="rId31"/>
  </p:sldIdLst>
  <p:sldSz cx="9144000" cy="5143500" type="screen16x9"/>
  <p:notesSz cx="6858000" cy="9144000"/>
  <p:embeddedFontLst>
    <p:embeddedFont>
      <p:font typeface="Montserrat"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769" autoAdjust="0"/>
  </p:normalViewPr>
  <p:slideViewPr>
    <p:cSldViewPr snapToGrid="0">
      <p:cViewPr varScale="1">
        <p:scale>
          <a:sx n="129" d="100"/>
          <a:sy n="129" d="100"/>
        </p:scale>
        <p:origin x="158" y="11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eep Singh" userId="25df5cb91c4b5bd4" providerId="LiveId" clId="{80350567-BC58-417B-9BC1-76D4D96F4B43}"/>
    <pc:docChg chg="undo custSel modSld">
      <pc:chgData name="Dileep Singh" userId="25df5cb91c4b5bd4" providerId="LiveId" clId="{80350567-BC58-417B-9BC1-76D4D96F4B43}" dt="2023-01-27T05:35:53.888" v="170" actId="20577"/>
      <pc:docMkLst>
        <pc:docMk/>
      </pc:docMkLst>
      <pc:sldChg chg="modSp mod">
        <pc:chgData name="Dileep Singh" userId="25df5cb91c4b5bd4" providerId="LiveId" clId="{80350567-BC58-417B-9BC1-76D4D96F4B43}" dt="2023-01-27T05:25:06.763" v="14" actId="20577"/>
        <pc:sldMkLst>
          <pc:docMk/>
          <pc:sldMk cId="0" sldId="256"/>
        </pc:sldMkLst>
        <pc:spChg chg="mod">
          <ac:chgData name="Dileep Singh" userId="25df5cb91c4b5bd4" providerId="LiveId" clId="{80350567-BC58-417B-9BC1-76D4D96F4B43}" dt="2023-01-27T05:25:06.763" v="14" actId="20577"/>
          <ac:spMkLst>
            <pc:docMk/>
            <pc:sldMk cId="0" sldId="256"/>
            <ac:spMk id="55" creationId="{00000000-0000-0000-0000-000000000000}"/>
          </ac:spMkLst>
        </pc:spChg>
      </pc:sldChg>
      <pc:sldChg chg="modSp mod">
        <pc:chgData name="Dileep Singh" userId="25df5cb91c4b5bd4" providerId="LiveId" clId="{80350567-BC58-417B-9BC1-76D4D96F4B43}" dt="2023-01-27T05:35:19.572" v="167" actId="20577"/>
        <pc:sldMkLst>
          <pc:docMk/>
          <pc:sldMk cId="2138757356" sldId="259"/>
        </pc:sldMkLst>
        <pc:spChg chg="mod">
          <ac:chgData name="Dileep Singh" userId="25df5cb91c4b5bd4" providerId="LiveId" clId="{80350567-BC58-417B-9BC1-76D4D96F4B43}" dt="2023-01-27T05:35:19.572" v="167" actId="20577"/>
          <ac:spMkLst>
            <pc:docMk/>
            <pc:sldMk cId="2138757356" sldId="259"/>
            <ac:spMk id="3" creationId="{99902B80-5C7B-E583-F45B-AB8B9B228A58}"/>
          </ac:spMkLst>
        </pc:spChg>
      </pc:sldChg>
      <pc:sldChg chg="modSp mod">
        <pc:chgData name="Dileep Singh" userId="25df5cb91c4b5bd4" providerId="LiveId" clId="{80350567-BC58-417B-9BC1-76D4D96F4B43}" dt="2023-01-27T05:26:29.158" v="35" actId="20577"/>
        <pc:sldMkLst>
          <pc:docMk/>
          <pc:sldMk cId="2240216054" sldId="267"/>
        </pc:sldMkLst>
        <pc:spChg chg="mod">
          <ac:chgData name="Dileep Singh" userId="25df5cb91c4b5bd4" providerId="LiveId" clId="{80350567-BC58-417B-9BC1-76D4D96F4B43}" dt="2023-01-27T05:26:29.158" v="35" actId="20577"/>
          <ac:spMkLst>
            <pc:docMk/>
            <pc:sldMk cId="2240216054" sldId="267"/>
            <ac:spMk id="8" creationId="{00000000-0000-0000-0000-000000000000}"/>
          </ac:spMkLst>
        </pc:spChg>
      </pc:sldChg>
      <pc:sldChg chg="modSp mod">
        <pc:chgData name="Dileep Singh" userId="25df5cb91c4b5bd4" providerId="LiveId" clId="{80350567-BC58-417B-9BC1-76D4D96F4B43}" dt="2023-01-27T05:27:41.127" v="85" actId="20577"/>
        <pc:sldMkLst>
          <pc:docMk/>
          <pc:sldMk cId="976302605" sldId="268"/>
        </pc:sldMkLst>
        <pc:spChg chg="mod">
          <ac:chgData name="Dileep Singh" userId="25df5cb91c4b5bd4" providerId="LiveId" clId="{80350567-BC58-417B-9BC1-76D4D96F4B43}" dt="2023-01-27T05:27:41.127" v="85" actId="20577"/>
          <ac:spMkLst>
            <pc:docMk/>
            <pc:sldMk cId="976302605" sldId="268"/>
            <ac:spMk id="6" creationId="{00000000-0000-0000-0000-000000000000}"/>
          </ac:spMkLst>
        </pc:spChg>
      </pc:sldChg>
      <pc:sldChg chg="modSp mod">
        <pc:chgData name="Dileep Singh" userId="25df5cb91c4b5bd4" providerId="LiveId" clId="{80350567-BC58-417B-9BC1-76D4D96F4B43}" dt="2023-01-27T05:29:24.162" v="100" actId="20577"/>
        <pc:sldMkLst>
          <pc:docMk/>
          <pc:sldMk cId="4246259011" sldId="281"/>
        </pc:sldMkLst>
        <pc:spChg chg="mod">
          <ac:chgData name="Dileep Singh" userId="25df5cb91c4b5bd4" providerId="LiveId" clId="{80350567-BC58-417B-9BC1-76D4D96F4B43}" dt="2023-01-27T05:29:24.162" v="100" actId="20577"/>
          <ac:spMkLst>
            <pc:docMk/>
            <pc:sldMk cId="4246259011" sldId="281"/>
            <ac:spMk id="3" creationId="{CA30FF43-5E3B-C840-4A77-061D96C0AA0E}"/>
          </ac:spMkLst>
        </pc:spChg>
      </pc:sldChg>
      <pc:sldChg chg="delSp modSp mod">
        <pc:chgData name="Dileep Singh" userId="25df5cb91c4b5bd4" providerId="LiveId" clId="{80350567-BC58-417B-9BC1-76D4D96F4B43}" dt="2023-01-27T05:35:53.888" v="170" actId="20577"/>
        <pc:sldMkLst>
          <pc:docMk/>
          <pc:sldMk cId="914865251" sldId="283"/>
        </pc:sldMkLst>
        <pc:spChg chg="del">
          <ac:chgData name="Dileep Singh" userId="25df5cb91c4b5bd4" providerId="LiveId" clId="{80350567-BC58-417B-9BC1-76D4D96F4B43}" dt="2023-01-27T05:24:09.337" v="10" actId="21"/>
          <ac:spMkLst>
            <pc:docMk/>
            <pc:sldMk cId="914865251" sldId="283"/>
            <ac:spMk id="2" creationId="{981102FD-1649-11FF-5691-29349415C218}"/>
          </ac:spMkLst>
        </pc:spChg>
        <pc:spChg chg="mod">
          <ac:chgData name="Dileep Singh" userId="25df5cb91c4b5bd4" providerId="LiveId" clId="{80350567-BC58-417B-9BC1-76D4D96F4B43}" dt="2023-01-27T05:35:53.888" v="170" actId="20577"/>
          <ac:spMkLst>
            <pc:docMk/>
            <pc:sldMk cId="914865251" sldId="283"/>
            <ac:spMk id="11" creationId="{57634943-9DAA-D985-A47B-56427AD25866}"/>
          </ac:spMkLst>
        </pc:spChg>
      </pc:sldChg>
      <pc:sldChg chg="modSp">
        <pc:chgData name="Dileep Singh" userId="25df5cb91c4b5bd4" providerId="LiveId" clId="{80350567-BC58-417B-9BC1-76D4D96F4B43}" dt="2023-01-27T05:23:04.904" v="4"/>
        <pc:sldMkLst>
          <pc:docMk/>
          <pc:sldMk cId="1673753469" sldId="289"/>
        </pc:sldMkLst>
        <pc:spChg chg="mod">
          <ac:chgData name="Dileep Singh" userId="25df5cb91c4b5bd4" providerId="LiveId" clId="{80350567-BC58-417B-9BC1-76D4D96F4B43}" dt="2023-01-27T05:23:04.904" v="4"/>
          <ac:spMkLst>
            <pc:docMk/>
            <pc:sldMk cId="1673753469" sldId="289"/>
            <ac:spMk id="3" creationId="{BB39F65A-B5DC-796F-0D40-D37EE91B22D6}"/>
          </ac:spMkLst>
        </pc:spChg>
      </pc:sldChg>
      <pc:sldChg chg="modSp mod">
        <pc:chgData name="Dileep Singh" userId="25df5cb91c4b5bd4" providerId="LiveId" clId="{80350567-BC58-417B-9BC1-76D4D96F4B43}" dt="2023-01-27T05:28:47.471" v="98" actId="20577"/>
        <pc:sldMkLst>
          <pc:docMk/>
          <pc:sldMk cId="2676770766" sldId="298"/>
        </pc:sldMkLst>
        <pc:spChg chg="mod">
          <ac:chgData name="Dileep Singh" userId="25df5cb91c4b5bd4" providerId="LiveId" clId="{80350567-BC58-417B-9BC1-76D4D96F4B43}" dt="2023-01-27T05:28:47.471" v="98" actId="20577"/>
          <ac:spMkLst>
            <pc:docMk/>
            <pc:sldMk cId="2676770766" sldId="298"/>
            <ac:spMk id="2" creationId="{6E5C74AC-2BD3-82B2-7510-8C5B0A436FE2}"/>
          </ac:spMkLst>
        </pc:spChg>
      </pc:sldChg>
      <pc:sldChg chg="modSp mod">
        <pc:chgData name="Dileep Singh" userId="25df5cb91c4b5bd4" providerId="LiveId" clId="{80350567-BC58-417B-9BC1-76D4D96F4B43}" dt="2023-01-27T05:23:04.904" v="4"/>
        <pc:sldMkLst>
          <pc:docMk/>
          <pc:sldMk cId="818582926" sldId="299"/>
        </pc:sldMkLst>
        <pc:spChg chg="mod">
          <ac:chgData name="Dileep Singh" userId="25df5cb91c4b5bd4" providerId="LiveId" clId="{80350567-BC58-417B-9BC1-76D4D96F4B43}" dt="2023-01-27T05:21:35.641" v="0" actId="20577"/>
          <ac:spMkLst>
            <pc:docMk/>
            <pc:sldMk cId="818582926" sldId="299"/>
            <ac:spMk id="2" creationId="{36CD5627-C5E2-9B0B-92F9-1AA9984C0F98}"/>
          </ac:spMkLst>
        </pc:spChg>
        <pc:spChg chg="mod">
          <ac:chgData name="Dileep Singh" userId="25df5cb91c4b5bd4" providerId="LiveId" clId="{80350567-BC58-417B-9BC1-76D4D96F4B43}" dt="2023-01-27T05:23:04.904" v="4"/>
          <ac:spMkLst>
            <pc:docMk/>
            <pc:sldMk cId="818582926" sldId="299"/>
            <ac:spMk id="3" creationId="{931CA16F-A0EB-424D-DBB2-955A8F7A10B9}"/>
          </ac:spMkLst>
        </pc:spChg>
      </pc:sldChg>
      <pc:sldChg chg="modSp mod">
        <pc:chgData name="Dileep Singh" userId="25df5cb91c4b5bd4" providerId="LiveId" clId="{80350567-BC58-417B-9BC1-76D4D96F4B43}" dt="2023-01-27T05:23:29.481" v="8" actId="20577"/>
        <pc:sldMkLst>
          <pc:docMk/>
          <pc:sldMk cId="1064538233" sldId="300"/>
        </pc:sldMkLst>
        <pc:spChg chg="mod">
          <ac:chgData name="Dileep Singh" userId="25df5cb91c4b5bd4" providerId="LiveId" clId="{80350567-BC58-417B-9BC1-76D4D96F4B43}" dt="2023-01-27T05:23:29.481" v="8" actId="20577"/>
          <ac:spMkLst>
            <pc:docMk/>
            <pc:sldMk cId="1064538233" sldId="300"/>
            <ac:spMk id="2" creationId="{3835B967-C50E-1701-8958-76C61D11F673}"/>
          </ac:spMkLst>
        </pc:spChg>
        <pc:spChg chg="mod">
          <ac:chgData name="Dileep Singh" userId="25df5cb91c4b5bd4" providerId="LiveId" clId="{80350567-BC58-417B-9BC1-76D4D96F4B43}" dt="2023-01-27T05:23:18.616" v="5" actId="20577"/>
          <ac:spMkLst>
            <pc:docMk/>
            <pc:sldMk cId="1064538233" sldId="300"/>
            <ac:spMk id="3" creationId="{D3BED4E7-7965-8E3B-10A0-6DCA7C180495}"/>
          </ac:spMkLst>
        </pc:spChg>
      </pc:sldChg>
    </pc:docChg>
  </pc:docChgLst>
  <pc:docChgLst>
    <pc:chgData name="Dileep Singh" userId="25df5cb91c4b5bd4" providerId="LiveId" clId="{ACE2DBDB-36AD-47BE-9E35-94557E10854F}"/>
    <pc:docChg chg="undo custSel addSld delSld modSld">
      <pc:chgData name="Dileep Singh" userId="25df5cb91c4b5bd4" providerId="LiveId" clId="{ACE2DBDB-36AD-47BE-9E35-94557E10854F}" dt="2023-01-27T06:22:14.566" v="1149" actId="6549"/>
      <pc:docMkLst>
        <pc:docMk/>
      </pc:docMkLst>
      <pc:sldChg chg="delSp modSp mod">
        <pc:chgData name="Dileep Singh" userId="25df5cb91c4b5bd4" providerId="LiveId" clId="{ACE2DBDB-36AD-47BE-9E35-94557E10854F}" dt="2023-01-27T05:44:51.048" v="120" actId="478"/>
        <pc:sldMkLst>
          <pc:docMk/>
          <pc:sldMk cId="3055602273" sldId="261"/>
        </pc:sldMkLst>
        <pc:spChg chg="mod">
          <ac:chgData name="Dileep Singh" userId="25df5cb91c4b5bd4" providerId="LiveId" clId="{ACE2DBDB-36AD-47BE-9E35-94557E10854F}" dt="2023-01-27T05:42:52.814" v="93" actId="20577"/>
          <ac:spMkLst>
            <pc:docMk/>
            <pc:sldMk cId="3055602273" sldId="261"/>
            <ac:spMk id="2" creationId="{D0413323-740F-5FB5-4953-3146FB5618F0}"/>
          </ac:spMkLst>
        </pc:spChg>
        <pc:spChg chg="del">
          <ac:chgData name="Dileep Singh" userId="25df5cb91c4b5bd4" providerId="LiveId" clId="{ACE2DBDB-36AD-47BE-9E35-94557E10854F}" dt="2023-01-27T05:44:51.048" v="120" actId="478"/>
          <ac:spMkLst>
            <pc:docMk/>
            <pc:sldMk cId="3055602273" sldId="261"/>
            <ac:spMk id="3" creationId="{E085E213-17AB-0B4D-3F1B-3B526B3C275B}"/>
          </ac:spMkLst>
        </pc:spChg>
        <pc:spChg chg="mod">
          <ac:chgData name="Dileep Singh" userId="25df5cb91c4b5bd4" providerId="LiveId" clId="{ACE2DBDB-36AD-47BE-9E35-94557E10854F}" dt="2023-01-27T05:44:37.021" v="119" actId="313"/>
          <ac:spMkLst>
            <pc:docMk/>
            <pc:sldMk cId="3055602273" sldId="261"/>
            <ac:spMk id="7" creationId="{00000000-0000-0000-0000-000000000000}"/>
          </ac:spMkLst>
        </pc:spChg>
      </pc:sldChg>
      <pc:sldChg chg="delSp modSp mod">
        <pc:chgData name="Dileep Singh" userId="25df5cb91c4b5bd4" providerId="LiveId" clId="{ACE2DBDB-36AD-47BE-9E35-94557E10854F}" dt="2023-01-27T05:55:12.973" v="509" actId="20577"/>
        <pc:sldMkLst>
          <pc:docMk/>
          <pc:sldMk cId="2790963199" sldId="262"/>
        </pc:sldMkLst>
        <pc:spChg chg="mod">
          <ac:chgData name="Dileep Singh" userId="25df5cb91c4b5bd4" providerId="LiveId" clId="{ACE2DBDB-36AD-47BE-9E35-94557E10854F}" dt="2023-01-27T05:51:32.829" v="414" actId="20577"/>
          <ac:spMkLst>
            <pc:docMk/>
            <pc:sldMk cId="2790963199" sldId="262"/>
            <ac:spMk id="2" creationId="{5A2A54F8-80EC-DAAB-E865-2A72338B0EC9}"/>
          </ac:spMkLst>
        </pc:spChg>
        <pc:spChg chg="del">
          <ac:chgData name="Dileep Singh" userId="25df5cb91c4b5bd4" providerId="LiveId" clId="{ACE2DBDB-36AD-47BE-9E35-94557E10854F}" dt="2023-01-27T05:52:09.010" v="454" actId="478"/>
          <ac:spMkLst>
            <pc:docMk/>
            <pc:sldMk cId="2790963199" sldId="262"/>
            <ac:spMk id="3" creationId="{F6EA4E0F-8948-9784-8274-B3B2246323EE}"/>
          </ac:spMkLst>
        </pc:spChg>
        <pc:spChg chg="mod">
          <ac:chgData name="Dileep Singh" userId="25df5cb91c4b5bd4" providerId="LiveId" clId="{ACE2DBDB-36AD-47BE-9E35-94557E10854F}" dt="2023-01-27T05:55:12.973" v="509" actId="20577"/>
          <ac:spMkLst>
            <pc:docMk/>
            <pc:sldMk cId="2790963199" sldId="262"/>
            <ac:spMk id="5" creationId="{00000000-0000-0000-0000-000000000000}"/>
          </ac:spMkLst>
        </pc:spChg>
      </pc:sldChg>
      <pc:sldChg chg="delSp modSp mod">
        <pc:chgData name="Dileep Singh" userId="25df5cb91c4b5bd4" providerId="LiveId" clId="{ACE2DBDB-36AD-47BE-9E35-94557E10854F}" dt="2023-01-27T05:58:14.527" v="574" actId="20577"/>
        <pc:sldMkLst>
          <pc:docMk/>
          <pc:sldMk cId="2909822943" sldId="263"/>
        </pc:sldMkLst>
        <pc:spChg chg="mod">
          <ac:chgData name="Dileep Singh" userId="25df5cb91c4b5bd4" providerId="LiveId" clId="{ACE2DBDB-36AD-47BE-9E35-94557E10854F}" dt="2023-01-27T05:58:14.527" v="574" actId="20577"/>
          <ac:spMkLst>
            <pc:docMk/>
            <pc:sldMk cId="2909822943" sldId="263"/>
            <ac:spMk id="2" creationId="{81D346F8-19EA-BDB6-CDD4-EE5B4DBF405D}"/>
          </ac:spMkLst>
        </pc:spChg>
        <pc:spChg chg="del">
          <ac:chgData name="Dileep Singh" userId="25df5cb91c4b5bd4" providerId="LiveId" clId="{ACE2DBDB-36AD-47BE-9E35-94557E10854F}" dt="2023-01-27T05:55:49.302" v="510" actId="478"/>
          <ac:spMkLst>
            <pc:docMk/>
            <pc:sldMk cId="2909822943" sldId="263"/>
            <ac:spMk id="3" creationId="{DED208AD-4EE0-9959-FDD7-4EC71388F4C6}"/>
          </ac:spMkLst>
        </pc:spChg>
        <pc:spChg chg="mod">
          <ac:chgData name="Dileep Singh" userId="25df5cb91c4b5bd4" providerId="LiveId" clId="{ACE2DBDB-36AD-47BE-9E35-94557E10854F}" dt="2023-01-27T05:57:29.513" v="558" actId="20577"/>
          <ac:spMkLst>
            <pc:docMk/>
            <pc:sldMk cId="2909822943" sldId="263"/>
            <ac:spMk id="7" creationId="{00000000-0000-0000-0000-000000000000}"/>
          </ac:spMkLst>
        </pc:spChg>
      </pc:sldChg>
      <pc:sldChg chg="modSp mod">
        <pc:chgData name="Dileep Singh" userId="25df5cb91c4b5bd4" providerId="LiveId" clId="{ACE2DBDB-36AD-47BE-9E35-94557E10854F}" dt="2023-01-27T06:09:41.747" v="804" actId="20577"/>
        <pc:sldMkLst>
          <pc:docMk/>
          <pc:sldMk cId="538082928" sldId="264"/>
        </pc:sldMkLst>
        <pc:spChg chg="mod">
          <ac:chgData name="Dileep Singh" userId="25df5cb91c4b5bd4" providerId="LiveId" clId="{ACE2DBDB-36AD-47BE-9E35-94557E10854F}" dt="2023-01-27T06:05:58.620" v="700"/>
          <ac:spMkLst>
            <pc:docMk/>
            <pc:sldMk cId="538082928" sldId="264"/>
            <ac:spMk id="2" creationId="{F7E90737-8249-A8E9-13F2-3767203A5D8E}"/>
          </ac:spMkLst>
        </pc:spChg>
        <pc:spChg chg="mod">
          <ac:chgData name="Dileep Singh" userId="25df5cb91c4b5bd4" providerId="LiveId" clId="{ACE2DBDB-36AD-47BE-9E35-94557E10854F}" dt="2023-01-27T06:09:41.747" v="804" actId="20577"/>
          <ac:spMkLst>
            <pc:docMk/>
            <pc:sldMk cId="538082928" sldId="264"/>
            <ac:spMk id="6" creationId="{00000000-0000-0000-0000-000000000000}"/>
          </ac:spMkLst>
        </pc:spChg>
      </pc:sldChg>
      <pc:sldChg chg="modSp mod">
        <pc:chgData name="Dileep Singh" userId="25df5cb91c4b5bd4" providerId="LiveId" clId="{ACE2DBDB-36AD-47BE-9E35-94557E10854F}" dt="2023-01-27T06:12:21.716" v="854" actId="20577"/>
        <pc:sldMkLst>
          <pc:docMk/>
          <pc:sldMk cId="410984373" sldId="265"/>
        </pc:sldMkLst>
        <pc:spChg chg="mod">
          <ac:chgData name="Dileep Singh" userId="25df5cb91c4b5bd4" providerId="LiveId" clId="{ACE2DBDB-36AD-47BE-9E35-94557E10854F}" dt="2023-01-27T06:10:22.114" v="815" actId="20577"/>
          <ac:spMkLst>
            <pc:docMk/>
            <pc:sldMk cId="410984373" sldId="265"/>
            <ac:spMk id="2" creationId="{E386F7B7-161B-9144-085F-9706D8C36B41}"/>
          </ac:spMkLst>
        </pc:spChg>
        <pc:spChg chg="mod">
          <ac:chgData name="Dileep Singh" userId="25df5cb91c4b5bd4" providerId="LiveId" clId="{ACE2DBDB-36AD-47BE-9E35-94557E10854F}" dt="2023-01-27T06:12:21.716" v="854" actId="20577"/>
          <ac:spMkLst>
            <pc:docMk/>
            <pc:sldMk cId="410984373" sldId="265"/>
            <ac:spMk id="6" creationId="{00000000-0000-0000-0000-000000000000}"/>
          </ac:spMkLst>
        </pc:spChg>
      </pc:sldChg>
      <pc:sldChg chg="modSp mod">
        <pc:chgData name="Dileep Singh" userId="25df5cb91c4b5bd4" providerId="LiveId" clId="{ACE2DBDB-36AD-47BE-9E35-94557E10854F}" dt="2023-01-27T05:58:45.420" v="580" actId="20577"/>
        <pc:sldMkLst>
          <pc:docMk/>
          <pc:sldMk cId="1877937903" sldId="266"/>
        </pc:sldMkLst>
        <pc:spChg chg="mod">
          <ac:chgData name="Dileep Singh" userId="25df5cb91c4b5bd4" providerId="LiveId" clId="{ACE2DBDB-36AD-47BE-9E35-94557E10854F}" dt="2023-01-27T05:58:45.420" v="580" actId="20577"/>
          <ac:spMkLst>
            <pc:docMk/>
            <pc:sldMk cId="1877937903" sldId="266"/>
            <ac:spMk id="2" creationId="{B973B173-D8F5-E7D6-548A-F5BEE2F02851}"/>
          </ac:spMkLst>
        </pc:spChg>
      </pc:sldChg>
      <pc:sldChg chg="modSp mod">
        <pc:chgData name="Dileep Singh" userId="25df5cb91c4b5bd4" providerId="LiveId" clId="{ACE2DBDB-36AD-47BE-9E35-94557E10854F}" dt="2023-01-27T05:58:36.711" v="576" actId="20577"/>
        <pc:sldMkLst>
          <pc:docMk/>
          <pc:sldMk cId="2240216054" sldId="267"/>
        </pc:sldMkLst>
        <pc:spChg chg="mod">
          <ac:chgData name="Dileep Singh" userId="25df5cb91c4b5bd4" providerId="LiveId" clId="{ACE2DBDB-36AD-47BE-9E35-94557E10854F}" dt="2023-01-27T05:58:36.711" v="576" actId="20577"/>
          <ac:spMkLst>
            <pc:docMk/>
            <pc:sldMk cId="2240216054" sldId="267"/>
            <ac:spMk id="2" creationId="{BA75DAAF-674A-84A5-5E9F-9335C4F34FE1}"/>
          </ac:spMkLst>
        </pc:spChg>
      </pc:sldChg>
      <pc:sldChg chg="modSp mod">
        <pc:chgData name="Dileep Singh" userId="25df5cb91c4b5bd4" providerId="LiveId" clId="{ACE2DBDB-36AD-47BE-9E35-94557E10854F}" dt="2023-01-27T05:40:20.040" v="20" actId="20577"/>
        <pc:sldMkLst>
          <pc:docMk/>
          <pc:sldMk cId="976302605" sldId="268"/>
        </pc:sldMkLst>
        <pc:spChg chg="mod">
          <ac:chgData name="Dileep Singh" userId="25df5cb91c4b5bd4" providerId="LiveId" clId="{ACE2DBDB-36AD-47BE-9E35-94557E10854F}" dt="2023-01-27T05:40:20.040" v="20" actId="20577"/>
          <ac:spMkLst>
            <pc:docMk/>
            <pc:sldMk cId="976302605" sldId="268"/>
            <ac:spMk id="2" creationId="{D24F46FE-5E13-A6FF-B176-2F6ED1089C89}"/>
          </ac:spMkLst>
        </pc:spChg>
      </pc:sldChg>
      <pc:sldChg chg="modSp mod">
        <pc:chgData name="Dileep Singh" userId="25df5cb91c4b5bd4" providerId="LiveId" clId="{ACE2DBDB-36AD-47BE-9E35-94557E10854F}" dt="2023-01-27T05:41:14.685" v="56" actId="20577"/>
        <pc:sldMkLst>
          <pc:docMk/>
          <pc:sldMk cId="2008216096" sldId="272"/>
        </pc:sldMkLst>
        <pc:spChg chg="mod">
          <ac:chgData name="Dileep Singh" userId="25df5cb91c4b5bd4" providerId="LiveId" clId="{ACE2DBDB-36AD-47BE-9E35-94557E10854F}" dt="2023-01-27T05:41:14.685" v="56" actId="20577"/>
          <ac:spMkLst>
            <pc:docMk/>
            <pc:sldMk cId="2008216096" sldId="272"/>
            <ac:spMk id="2" creationId="{25B1041A-A1BA-58F4-1A7A-3BF6500D4886}"/>
          </ac:spMkLst>
        </pc:spChg>
      </pc:sldChg>
      <pc:sldChg chg="addSp delSp modSp mod">
        <pc:chgData name="Dileep Singh" userId="25df5cb91c4b5bd4" providerId="LiveId" clId="{ACE2DBDB-36AD-47BE-9E35-94557E10854F}" dt="2023-01-27T05:48:20.757" v="278" actId="20577"/>
        <pc:sldMkLst>
          <pc:docMk/>
          <pc:sldMk cId="2403551701" sldId="275"/>
        </pc:sldMkLst>
        <pc:spChg chg="mod">
          <ac:chgData name="Dileep Singh" userId="25df5cb91c4b5bd4" providerId="LiveId" clId="{ACE2DBDB-36AD-47BE-9E35-94557E10854F}" dt="2023-01-27T05:45:46.906" v="156" actId="20577"/>
          <ac:spMkLst>
            <pc:docMk/>
            <pc:sldMk cId="2403551701" sldId="275"/>
            <ac:spMk id="2" creationId="{3F4290F8-B511-118B-9D0D-DBE89A4AA7D4}"/>
          </ac:spMkLst>
        </pc:spChg>
        <pc:spChg chg="add del mod">
          <ac:chgData name="Dileep Singh" userId="25df5cb91c4b5bd4" providerId="LiveId" clId="{ACE2DBDB-36AD-47BE-9E35-94557E10854F}" dt="2023-01-27T05:48:20.757" v="278" actId="20577"/>
          <ac:spMkLst>
            <pc:docMk/>
            <pc:sldMk cId="2403551701" sldId="275"/>
            <ac:spMk id="3" creationId="{9E81903B-549A-22CD-4201-1D7E8F1406E1}"/>
          </ac:spMkLst>
        </pc:spChg>
        <pc:spChg chg="add del mod">
          <ac:chgData name="Dileep Singh" userId="25df5cb91c4b5bd4" providerId="LiveId" clId="{ACE2DBDB-36AD-47BE-9E35-94557E10854F}" dt="2023-01-27T05:46:05.394" v="160" actId="478"/>
          <ac:spMkLst>
            <pc:docMk/>
            <pc:sldMk cId="2403551701" sldId="275"/>
            <ac:spMk id="6" creationId="{239AC9A7-84F0-850C-07B0-43DB1D0AAEDC}"/>
          </ac:spMkLst>
        </pc:spChg>
      </pc:sldChg>
      <pc:sldChg chg="modSp mod">
        <pc:chgData name="Dileep Singh" userId="25df5cb91c4b5bd4" providerId="LiveId" clId="{ACE2DBDB-36AD-47BE-9E35-94557E10854F}" dt="2023-01-27T05:50:07.403" v="368" actId="20577"/>
        <pc:sldMkLst>
          <pc:docMk/>
          <pc:sldMk cId="1944562716" sldId="284"/>
        </pc:sldMkLst>
        <pc:spChg chg="mod">
          <ac:chgData name="Dileep Singh" userId="25df5cb91c4b5bd4" providerId="LiveId" clId="{ACE2DBDB-36AD-47BE-9E35-94557E10854F}" dt="2023-01-27T05:50:07.403" v="368" actId="20577"/>
          <ac:spMkLst>
            <pc:docMk/>
            <pc:sldMk cId="1944562716" sldId="284"/>
            <ac:spMk id="3" creationId="{F5D8C029-BDF2-8957-C014-95C186E90ADE}"/>
          </ac:spMkLst>
        </pc:spChg>
        <pc:spChg chg="mod">
          <ac:chgData name="Dileep Singh" userId="25df5cb91c4b5bd4" providerId="LiveId" clId="{ACE2DBDB-36AD-47BE-9E35-94557E10854F}" dt="2023-01-27T05:49:06.042" v="329" actId="20577"/>
          <ac:spMkLst>
            <pc:docMk/>
            <pc:sldMk cId="1944562716" sldId="284"/>
            <ac:spMk id="9" creationId="{00000000-0000-0000-0000-000000000000}"/>
          </ac:spMkLst>
        </pc:spChg>
      </pc:sldChg>
      <pc:sldChg chg="delSp modSp mod">
        <pc:chgData name="Dileep Singh" userId="25df5cb91c4b5bd4" providerId="LiveId" clId="{ACE2DBDB-36AD-47BE-9E35-94557E10854F}" dt="2023-01-27T06:04:38.270" v="673" actId="20577"/>
        <pc:sldMkLst>
          <pc:docMk/>
          <pc:sldMk cId="3787861170" sldId="285"/>
        </pc:sldMkLst>
        <pc:spChg chg="mod">
          <ac:chgData name="Dileep Singh" userId="25df5cb91c4b5bd4" providerId="LiveId" clId="{ACE2DBDB-36AD-47BE-9E35-94557E10854F}" dt="2023-01-27T06:02:12.604" v="620" actId="20577"/>
          <ac:spMkLst>
            <pc:docMk/>
            <pc:sldMk cId="3787861170" sldId="285"/>
            <ac:spMk id="2" creationId="{C7CEE137-B2FD-144F-5F56-3EEA2A138482}"/>
          </ac:spMkLst>
        </pc:spChg>
        <pc:spChg chg="del">
          <ac:chgData name="Dileep Singh" userId="25df5cb91c4b5bd4" providerId="LiveId" clId="{ACE2DBDB-36AD-47BE-9E35-94557E10854F}" dt="2023-01-27T05:59:24.855" v="583" actId="478"/>
          <ac:spMkLst>
            <pc:docMk/>
            <pc:sldMk cId="3787861170" sldId="285"/>
            <ac:spMk id="3" creationId="{628B99C7-1E05-173D-6CA7-DAC5B8043E2F}"/>
          </ac:spMkLst>
        </pc:spChg>
        <pc:spChg chg="mod">
          <ac:chgData name="Dileep Singh" userId="25df5cb91c4b5bd4" providerId="LiveId" clId="{ACE2DBDB-36AD-47BE-9E35-94557E10854F}" dt="2023-01-27T06:04:38.270" v="673" actId="20577"/>
          <ac:spMkLst>
            <pc:docMk/>
            <pc:sldMk cId="3787861170" sldId="285"/>
            <ac:spMk id="5" creationId="{00000000-0000-0000-0000-000000000000}"/>
          </ac:spMkLst>
        </pc:spChg>
      </pc:sldChg>
      <pc:sldChg chg="modSp mod">
        <pc:chgData name="Dileep Singh" userId="25df5cb91c4b5bd4" providerId="LiveId" clId="{ACE2DBDB-36AD-47BE-9E35-94557E10854F}" dt="2023-01-27T06:14:52.471" v="916" actId="20577"/>
        <pc:sldMkLst>
          <pc:docMk/>
          <pc:sldMk cId="2834597452" sldId="286"/>
        </pc:sldMkLst>
        <pc:spChg chg="mod">
          <ac:chgData name="Dileep Singh" userId="25df5cb91c4b5bd4" providerId="LiveId" clId="{ACE2DBDB-36AD-47BE-9E35-94557E10854F}" dt="2023-01-27T06:13:17.750" v="878" actId="20577"/>
          <ac:spMkLst>
            <pc:docMk/>
            <pc:sldMk cId="2834597452" sldId="286"/>
            <ac:spMk id="2" creationId="{E3562ADC-C075-85F9-25BE-9D75B9232A25}"/>
          </ac:spMkLst>
        </pc:spChg>
        <pc:spChg chg="mod">
          <ac:chgData name="Dileep Singh" userId="25df5cb91c4b5bd4" providerId="LiveId" clId="{ACE2DBDB-36AD-47BE-9E35-94557E10854F}" dt="2023-01-27T06:14:52.471" v="916" actId="20577"/>
          <ac:spMkLst>
            <pc:docMk/>
            <pc:sldMk cId="2834597452" sldId="286"/>
            <ac:spMk id="3" creationId="{08B41D3B-0B0D-DCA1-91D2-EF949499512A}"/>
          </ac:spMkLst>
        </pc:spChg>
      </pc:sldChg>
      <pc:sldChg chg="modSp mod">
        <pc:chgData name="Dileep Singh" userId="25df5cb91c4b5bd4" providerId="LiveId" clId="{ACE2DBDB-36AD-47BE-9E35-94557E10854F}" dt="2023-01-27T06:22:14.566" v="1149" actId="6549"/>
        <pc:sldMkLst>
          <pc:docMk/>
          <pc:sldMk cId="3157175764" sldId="288"/>
        </pc:sldMkLst>
        <pc:spChg chg="mod">
          <ac:chgData name="Dileep Singh" userId="25df5cb91c4b5bd4" providerId="LiveId" clId="{ACE2DBDB-36AD-47BE-9E35-94557E10854F}" dt="2023-01-27T06:22:14.566" v="1149" actId="6549"/>
          <ac:spMkLst>
            <pc:docMk/>
            <pc:sldMk cId="3157175764" sldId="288"/>
            <ac:spMk id="7" creationId="{00000000-0000-0000-0000-000000000000}"/>
          </ac:spMkLst>
        </pc:spChg>
        <pc:spChg chg="mod">
          <ac:chgData name="Dileep Singh" userId="25df5cb91c4b5bd4" providerId="LiveId" clId="{ACE2DBDB-36AD-47BE-9E35-94557E10854F}" dt="2023-01-27T06:19:00.991" v="1052" actId="20577"/>
          <ac:spMkLst>
            <pc:docMk/>
            <pc:sldMk cId="3157175764" sldId="288"/>
            <ac:spMk id="9" creationId="{00000000-0000-0000-0000-000000000000}"/>
          </ac:spMkLst>
        </pc:spChg>
      </pc:sldChg>
      <pc:sldChg chg="modSp mod">
        <pc:chgData name="Dileep Singh" userId="25df5cb91c4b5bd4" providerId="LiveId" clId="{ACE2DBDB-36AD-47BE-9E35-94557E10854F}" dt="2023-01-27T06:16:48.349" v="946" actId="20577"/>
        <pc:sldMkLst>
          <pc:docMk/>
          <pc:sldMk cId="1673753469" sldId="289"/>
        </pc:sldMkLst>
        <pc:spChg chg="mod">
          <ac:chgData name="Dileep Singh" userId="25df5cb91c4b5bd4" providerId="LiveId" clId="{ACE2DBDB-36AD-47BE-9E35-94557E10854F}" dt="2023-01-27T06:16:48.349" v="946" actId="20577"/>
          <ac:spMkLst>
            <pc:docMk/>
            <pc:sldMk cId="1673753469" sldId="289"/>
            <ac:spMk id="2" creationId="{52CDB0B1-F3AD-9A4B-3DA2-44E673C6E0A9}"/>
          </ac:spMkLst>
        </pc:spChg>
        <pc:spChg chg="mod">
          <ac:chgData name="Dileep Singh" userId="25df5cb91c4b5bd4" providerId="LiveId" clId="{ACE2DBDB-36AD-47BE-9E35-94557E10854F}" dt="2023-01-27T06:16:35.215" v="940" actId="20577"/>
          <ac:spMkLst>
            <pc:docMk/>
            <pc:sldMk cId="1673753469" sldId="289"/>
            <ac:spMk id="3" creationId="{BB39F65A-B5DC-796F-0D40-D37EE91B22D6}"/>
          </ac:spMkLst>
        </pc:spChg>
      </pc:sldChg>
      <pc:sldChg chg="del">
        <pc:chgData name="Dileep Singh" userId="25df5cb91c4b5bd4" providerId="LiveId" clId="{ACE2DBDB-36AD-47BE-9E35-94557E10854F}" dt="2023-01-27T06:21:23.078" v="1099" actId="2696"/>
        <pc:sldMkLst>
          <pc:docMk/>
          <pc:sldMk cId="1588547090" sldId="297"/>
        </pc:sldMkLst>
      </pc:sldChg>
      <pc:sldChg chg="add">
        <pc:chgData name="Dileep Singh" userId="25df5cb91c4b5bd4" providerId="LiveId" clId="{ACE2DBDB-36AD-47BE-9E35-94557E10854F}" dt="2023-01-27T06:21:27.345" v="1100"/>
        <pc:sldMkLst>
          <pc:docMk/>
          <pc:sldMk cId="3698795496" sldId="297"/>
        </pc:sldMkLst>
      </pc:sldChg>
      <pc:sldChg chg="modSp mod">
        <pc:chgData name="Dileep Singh" userId="25df5cb91c4b5bd4" providerId="LiveId" clId="{ACE2DBDB-36AD-47BE-9E35-94557E10854F}" dt="2023-01-27T05:58:54.190" v="582" actId="20577"/>
        <pc:sldMkLst>
          <pc:docMk/>
          <pc:sldMk cId="1064538233" sldId="300"/>
        </pc:sldMkLst>
        <pc:spChg chg="mod">
          <ac:chgData name="Dileep Singh" userId="25df5cb91c4b5bd4" providerId="LiveId" clId="{ACE2DBDB-36AD-47BE-9E35-94557E10854F}" dt="2023-01-27T05:58:54.190" v="582" actId="20577"/>
          <ac:spMkLst>
            <pc:docMk/>
            <pc:sldMk cId="1064538233" sldId="300"/>
            <ac:spMk id="2" creationId="{3835B967-C50E-1701-8958-76C61D11F673}"/>
          </ac:spMkLst>
        </pc:spChg>
      </pc:sldChg>
      <pc:sldChg chg="delSp modSp mod">
        <pc:chgData name="Dileep Singh" userId="25df5cb91c4b5bd4" providerId="LiveId" clId="{ACE2DBDB-36AD-47BE-9E35-94557E10854F}" dt="2023-01-27T06:20:49.603" v="1098" actId="20577"/>
        <pc:sldMkLst>
          <pc:docMk/>
          <pc:sldMk cId="2352449784" sldId="301"/>
        </pc:sldMkLst>
        <pc:spChg chg="mod">
          <ac:chgData name="Dileep Singh" userId="25df5cb91c4b5bd4" providerId="LiveId" clId="{ACE2DBDB-36AD-47BE-9E35-94557E10854F}" dt="2023-01-27T06:20:49.603" v="1098" actId="20577"/>
          <ac:spMkLst>
            <pc:docMk/>
            <pc:sldMk cId="2352449784" sldId="301"/>
            <ac:spMk id="3" creationId="{3C555B4D-824B-AFF7-132B-7B5F238A83D0}"/>
          </ac:spMkLst>
        </pc:spChg>
        <pc:spChg chg="del">
          <ac:chgData name="Dileep Singh" userId="25df5cb91c4b5bd4" providerId="LiveId" clId="{ACE2DBDB-36AD-47BE-9E35-94557E10854F}" dt="2023-01-27T06:15:27.501" v="920" actId="478"/>
          <ac:spMkLst>
            <pc:docMk/>
            <pc:sldMk cId="2352449784" sldId="301"/>
            <ac:spMk id="5" creationId="{BB980601-5571-1672-EA2D-D360C17ACA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260752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188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524495" y="1065004"/>
            <a:ext cx="8512500" cy="4363030"/>
          </a:xfrm>
          <a:prstGeom prst="rect">
            <a:avLst/>
          </a:prstGeom>
          <a:noFill/>
          <a:ln>
            <a:noFill/>
          </a:ln>
        </p:spPr>
        <p:txBody>
          <a:bodyPr spcFirstLastPara="1" wrap="square" lIns="91425" tIns="91425" rIns="91425" bIns="91425" anchor="b" anchorCtr="0">
            <a:noAutofit/>
          </a:bodyPr>
          <a:lstStyle/>
          <a:p>
            <a:pPr lvl="0"/>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         </a:t>
            </a:r>
            <a:br>
              <a:rPr lang="en-GB" sz="4200" b="1" dirty="0">
                <a:solidFill>
                  <a:srgbClr val="CC0000"/>
                </a:solidFill>
                <a:latin typeface="Montserrat"/>
                <a:ea typeface="Montserrat"/>
                <a:cs typeface="Montserrat"/>
                <a:sym typeface="Montserrat"/>
              </a:rPr>
            </a:br>
            <a:br>
              <a:rPr lang="en-GB" sz="4200" b="1" dirty="0">
                <a:solidFill>
                  <a:srgbClr val="CC0000"/>
                </a:solidFill>
                <a:latin typeface="Montserrat"/>
                <a:ea typeface="Montserrat"/>
                <a:cs typeface="Montserrat"/>
                <a:sym typeface="Montserrat"/>
              </a:rPr>
            </a:br>
            <a:r>
              <a:rPr lang="en-GB" sz="4200" b="1" dirty="0">
                <a:solidFill>
                  <a:srgbClr val="CC0000"/>
                </a:solidFill>
                <a:latin typeface="Montserrat"/>
                <a:ea typeface="Montserrat"/>
                <a:cs typeface="Montserrat"/>
                <a:sym typeface="Montserrat"/>
              </a:rPr>
              <a:t>Capstone Project 2</a:t>
            </a:r>
            <a:endParaRPr sz="4200" b="1" dirty="0">
              <a:solidFill>
                <a:srgbClr val="CC0000"/>
              </a:solidFill>
              <a:latin typeface="Montserrat"/>
              <a:ea typeface="Montserrat"/>
              <a:cs typeface="Montserrat"/>
              <a:sym typeface="Montserrat"/>
            </a:endParaRPr>
          </a:p>
          <a:p>
            <a:pPr lvl="0">
              <a:lnSpc>
                <a:spcPct val="150000"/>
              </a:lnSpc>
            </a:pPr>
            <a:r>
              <a:rPr lang="en-GB" sz="3600" b="1" dirty="0">
                <a:solidFill>
                  <a:schemeClr val="lt1"/>
                </a:solidFill>
                <a:latin typeface="Montserrat"/>
                <a:ea typeface="Montserrat"/>
                <a:cs typeface="Montserrat"/>
                <a:sym typeface="Montserrat"/>
              </a:rPr>
              <a:t> Rossman Retail Sales Prediction</a:t>
            </a:r>
            <a:br>
              <a:rPr lang="en-GB" sz="3600" b="1" dirty="0">
                <a:solidFill>
                  <a:schemeClr val="lt1"/>
                </a:solidFill>
                <a:latin typeface="Montserrat"/>
                <a:ea typeface="Montserrat"/>
                <a:cs typeface="Montserrat"/>
                <a:sym typeface="Montserrat"/>
              </a:rPr>
            </a:br>
            <a:r>
              <a:rPr lang="en-GB" sz="3600" b="1" dirty="0">
                <a:solidFill>
                  <a:schemeClr val="lt1"/>
                </a:solidFill>
                <a:latin typeface="Montserrat"/>
                <a:ea typeface="Montserrat"/>
                <a:cs typeface="Montserrat"/>
                <a:sym typeface="Montserrat"/>
              </a:rPr>
              <a:t>(Regression)</a:t>
            </a:r>
            <a:br>
              <a:rPr lang="en-GB" sz="3600" b="1" dirty="0">
                <a:solidFill>
                  <a:schemeClr val="lt1"/>
                </a:solidFill>
                <a:latin typeface="Montserrat"/>
                <a:ea typeface="Montserrat"/>
                <a:cs typeface="Montserrat"/>
                <a:sym typeface="Montserrat"/>
              </a:rPr>
            </a:br>
            <a:r>
              <a:rPr lang="en-GB" sz="2800" b="1" u="sng" dirty="0">
                <a:solidFill>
                  <a:schemeClr val="lt1"/>
                </a:solidFill>
                <a:latin typeface="Montserrat"/>
                <a:ea typeface="Montserrat"/>
                <a:cs typeface="Montserrat"/>
                <a:sym typeface="Montserrat"/>
              </a:rPr>
              <a:t>Team Members</a:t>
            </a:r>
            <a:br>
              <a:rPr lang="en-GB" sz="3600" b="1" dirty="0">
                <a:solidFill>
                  <a:schemeClr val="lt1"/>
                </a:solidFill>
                <a:latin typeface="Montserrat"/>
                <a:ea typeface="Montserrat"/>
                <a:cs typeface="Montserrat"/>
                <a:sym typeface="Montserrat"/>
              </a:rPr>
            </a:br>
            <a:r>
              <a:rPr lang="en-GB" sz="2000" b="1" dirty="0">
                <a:solidFill>
                  <a:schemeClr val="lt1"/>
                </a:solidFill>
                <a:latin typeface="Montserrat"/>
                <a:ea typeface="Montserrat"/>
                <a:cs typeface="Montserrat"/>
                <a:sym typeface="Montserrat"/>
              </a:rPr>
              <a:t>Mohammad Irfan</a:t>
            </a:r>
            <a:br>
              <a:rPr lang="en-GB" sz="2000" b="1" dirty="0">
                <a:solidFill>
                  <a:schemeClr val="lt1"/>
                </a:solidFill>
                <a:latin typeface="Montserrat"/>
                <a:ea typeface="Montserrat"/>
                <a:cs typeface="Montserrat"/>
                <a:sym typeface="Montserrat"/>
              </a:rPr>
            </a:br>
            <a:r>
              <a:rPr lang="en-GB" sz="2000" b="1" dirty="0">
                <a:solidFill>
                  <a:schemeClr val="lt1"/>
                </a:solidFill>
                <a:latin typeface="Montserrat"/>
                <a:ea typeface="Montserrat"/>
                <a:cs typeface="Montserrat"/>
                <a:sym typeface="Montserrat"/>
              </a:rPr>
              <a:t>Vishal Singh</a:t>
            </a:r>
            <a:br>
              <a:rPr lang="en-GB" sz="2000" b="1" dirty="0">
                <a:solidFill>
                  <a:schemeClr val="lt1"/>
                </a:solidFill>
                <a:latin typeface="Montserrat"/>
                <a:ea typeface="Montserrat"/>
                <a:cs typeface="Montserrat"/>
                <a:sym typeface="Montserrat"/>
              </a:rPr>
            </a:br>
            <a:r>
              <a:rPr lang="en-GB" sz="2000" b="1" dirty="0">
                <a:solidFill>
                  <a:schemeClr val="lt1"/>
                </a:solidFill>
                <a:latin typeface="Montserrat"/>
                <a:ea typeface="Montserrat"/>
                <a:cs typeface="Montserrat"/>
                <a:sym typeface="Montserrat"/>
              </a:rPr>
              <a:t>Dileep Singh </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IN" sz="2000" b="1" dirty="0">
                <a:solidFill>
                  <a:schemeClr val="lt1"/>
                </a:solidFill>
                <a:latin typeface="Montserrat"/>
                <a:sym typeface="Montserrat"/>
              </a:rPr>
              <a:t>Md. Inamul Haroon</a:t>
            </a:r>
            <a:endParaRPr sz="2000" b="1" dirty="0">
              <a:solidFill>
                <a:schemeClr val="lt1"/>
              </a:solidFill>
              <a:latin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46FE-5E13-A6FF-B176-2F6ED1089C89}"/>
              </a:ext>
            </a:extLst>
          </p:cNvPr>
          <p:cNvSpPr>
            <a:spLocks noGrp="1"/>
          </p:cNvSpPr>
          <p:nvPr>
            <p:ph type="title"/>
          </p:nvPr>
        </p:nvSpPr>
        <p:spPr>
          <a:xfrm>
            <a:off x="242887" y="194553"/>
            <a:ext cx="8520600" cy="572700"/>
          </a:xfrm>
        </p:spPr>
        <p:txBody>
          <a:bodyPr/>
          <a:lstStyle/>
          <a:p>
            <a:pPr algn="ctr"/>
            <a:r>
              <a:rPr lang="en-US" dirty="0"/>
              <a:t>Percentage of Stores open or closed on State Holiday</a:t>
            </a:r>
            <a:endParaRPr lang="en-IN" dirty="0"/>
          </a:p>
        </p:txBody>
      </p:sp>
      <p:pic>
        <p:nvPicPr>
          <p:cNvPr id="5" name="Picture 4"/>
          <p:cNvPicPr>
            <a:picLocks noChangeAspect="1"/>
          </p:cNvPicPr>
          <p:nvPr/>
        </p:nvPicPr>
        <p:blipFill rotWithShape="1">
          <a:blip r:embed="rId2"/>
          <a:srcRect t="7834" r="2050" b="7782"/>
          <a:stretch/>
        </p:blipFill>
        <p:spPr>
          <a:xfrm>
            <a:off x="4946515" y="1167321"/>
            <a:ext cx="3822970" cy="3501956"/>
          </a:xfrm>
          <a:prstGeom prst="rect">
            <a:avLst/>
          </a:prstGeom>
        </p:spPr>
      </p:pic>
      <p:sp>
        <p:nvSpPr>
          <p:cNvPr id="6" name="Rectangle 5"/>
          <p:cNvSpPr/>
          <p:nvPr/>
        </p:nvSpPr>
        <p:spPr>
          <a:xfrm>
            <a:off x="135883" y="2159064"/>
            <a:ext cx="4572000" cy="1323439"/>
          </a:xfrm>
          <a:prstGeom prst="rect">
            <a:avLst/>
          </a:prstGeom>
        </p:spPr>
        <p:txBody>
          <a:bodyPr>
            <a:spAutoFit/>
          </a:bodyPr>
          <a:lstStyle/>
          <a:p>
            <a:pPr marL="285750" indent="-285750">
              <a:buFont typeface="Wingdings" panose="05000000000000000000" pitchFamily="2" charset="2"/>
              <a:buChar char="v"/>
            </a:pPr>
            <a:r>
              <a:rPr lang="en-US" sz="1600" dirty="0">
                <a:solidFill>
                  <a:srgbClr val="212121"/>
                </a:solidFill>
                <a:latin typeface="Roboto" panose="02000000000000000000" pitchFamily="2" charset="0"/>
              </a:rPr>
              <a:t>The pie chart depicts that 83 % of stores are open and operating while 17 % of stores remain closed due to some state holiday or school holiday or some stores in the dataset were temporarily closed for refurbishment.</a:t>
            </a:r>
          </a:p>
        </p:txBody>
      </p:sp>
    </p:spTree>
    <p:extLst>
      <p:ext uri="{BB962C8B-B14F-4D97-AF65-F5344CB8AC3E}">
        <p14:creationId xmlns:p14="http://schemas.microsoft.com/office/powerpoint/2010/main" val="97630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1041A-A1BA-58F4-1A7A-3BF6500D4886}"/>
              </a:ext>
            </a:extLst>
          </p:cNvPr>
          <p:cNvSpPr>
            <a:spLocks noGrp="1"/>
          </p:cNvSpPr>
          <p:nvPr>
            <p:ph type="title"/>
          </p:nvPr>
        </p:nvSpPr>
        <p:spPr>
          <a:xfrm>
            <a:off x="185240" y="172650"/>
            <a:ext cx="8608564" cy="946030"/>
          </a:xfrm>
        </p:spPr>
        <p:txBody>
          <a:bodyPr/>
          <a:lstStyle/>
          <a:p>
            <a:pPr algn="ctr"/>
            <a:r>
              <a:rPr lang="en-US" dirty="0"/>
              <a:t>Bar Plots between Each Categorical Variable and Sales (Bivariate)</a:t>
            </a:r>
          </a:p>
        </p:txBody>
      </p:sp>
      <p:sp>
        <p:nvSpPr>
          <p:cNvPr id="3" name="Text Placeholder 2">
            <a:extLst>
              <a:ext uri="{FF2B5EF4-FFF2-40B4-BE49-F238E27FC236}">
                <a16:creationId xmlns:a16="http://schemas.microsoft.com/office/drawing/2014/main" id="{6C14BB14-191A-5FE1-FBEB-A89A10F07009}"/>
              </a:ext>
            </a:extLst>
          </p:cNvPr>
          <p:cNvSpPr>
            <a:spLocks noGrp="1"/>
          </p:cNvSpPr>
          <p:nvPr>
            <p:ph type="body" idx="1"/>
          </p:nvPr>
        </p:nvSpPr>
        <p:spPr>
          <a:xfrm>
            <a:off x="311700" y="1867711"/>
            <a:ext cx="592972" cy="2701164"/>
          </a:xfrm>
        </p:spPr>
        <p:txBody>
          <a:bodyPr/>
          <a:lstStyle/>
          <a:p>
            <a:endParaRPr lang="en-IN" dirty="0"/>
          </a:p>
        </p:txBody>
      </p:sp>
      <p:pic>
        <p:nvPicPr>
          <p:cNvPr id="5" name="Picture 4"/>
          <p:cNvPicPr>
            <a:picLocks noChangeAspect="1"/>
          </p:cNvPicPr>
          <p:nvPr/>
        </p:nvPicPr>
        <p:blipFill>
          <a:blip r:embed="rId2"/>
          <a:stretch>
            <a:fillRect/>
          </a:stretch>
        </p:blipFill>
        <p:spPr>
          <a:xfrm>
            <a:off x="447888" y="1196502"/>
            <a:ext cx="2557959" cy="2042809"/>
          </a:xfrm>
          <a:prstGeom prst="rect">
            <a:avLst/>
          </a:prstGeom>
        </p:spPr>
      </p:pic>
      <p:pic>
        <p:nvPicPr>
          <p:cNvPr id="6" name="Picture 5"/>
          <p:cNvPicPr>
            <a:picLocks noChangeAspect="1"/>
          </p:cNvPicPr>
          <p:nvPr/>
        </p:nvPicPr>
        <p:blipFill>
          <a:blip r:embed="rId3"/>
          <a:stretch>
            <a:fillRect/>
          </a:stretch>
        </p:blipFill>
        <p:spPr>
          <a:xfrm>
            <a:off x="3142035" y="1196502"/>
            <a:ext cx="2787088" cy="2042809"/>
          </a:xfrm>
          <a:prstGeom prst="rect">
            <a:avLst/>
          </a:prstGeom>
        </p:spPr>
      </p:pic>
      <p:pic>
        <p:nvPicPr>
          <p:cNvPr id="7" name="Picture 6"/>
          <p:cNvPicPr>
            <a:picLocks noChangeAspect="1"/>
          </p:cNvPicPr>
          <p:nvPr/>
        </p:nvPicPr>
        <p:blipFill>
          <a:blip r:embed="rId4"/>
          <a:stretch>
            <a:fillRect/>
          </a:stretch>
        </p:blipFill>
        <p:spPr>
          <a:xfrm>
            <a:off x="5943827" y="1123544"/>
            <a:ext cx="2986165" cy="2188723"/>
          </a:xfrm>
          <a:prstGeom prst="rect">
            <a:avLst/>
          </a:prstGeom>
        </p:spPr>
      </p:pic>
      <p:pic>
        <p:nvPicPr>
          <p:cNvPr id="8" name="Picture 7"/>
          <p:cNvPicPr>
            <a:picLocks noChangeAspect="1"/>
          </p:cNvPicPr>
          <p:nvPr/>
        </p:nvPicPr>
        <p:blipFill>
          <a:blip r:embed="rId5"/>
          <a:stretch>
            <a:fillRect/>
          </a:stretch>
        </p:blipFill>
        <p:spPr>
          <a:xfrm>
            <a:off x="433183" y="3218293"/>
            <a:ext cx="2572663" cy="1820635"/>
          </a:xfrm>
          <a:prstGeom prst="rect">
            <a:avLst/>
          </a:prstGeom>
        </p:spPr>
      </p:pic>
      <p:pic>
        <p:nvPicPr>
          <p:cNvPr id="9" name="Picture 8"/>
          <p:cNvPicPr>
            <a:picLocks noChangeAspect="1"/>
          </p:cNvPicPr>
          <p:nvPr/>
        </p:nvPicPr>
        <p:blipFill>
          <a:blip r:embed="rId6"/>
          <a:stretch>
            <a:fillRect/>
          </a:stretch>
        </p:blipFill>
        <p:spPr>
          <a:xfrm>
            <a:off x="3058262" y="3263630"/>
            <a:ext cx="2954633" cy="1969851"/>
          </a:xfrm>
          <a:prstGeom prst="rect">
            <a:avLst/>
          </a:prstGeom>
        </p:spPr>
      </p:pic>
      <p:pic>
        <p:nvPicPr>
          <p:cNvPr id="10" name="Picture 9"/>
          <p:cNvPicPr>
            <a:picLocks noChangeAspect="1"/>
          </p:cNvPicPr>
          <p:nvPr/>
        </p:nvPicPr>
        <p:blipFill>
          <a:blip r:embed="rId7"/>
          <a:stretch>
            <a:fillRect/>
          </a:stretch>
        </p:blipFill>
        <p:spPr>
          <a:xfrm>
            <a:off x="6235429" y="3336586"/>
            <a:ext cx="2659883" cy="1924965"/>
          </a:xfrm>
          <a:prstGeom prst="rect">
            <a:avLst/>
          </a:prstGeom>
        </p:spPr>
      </p:pic>
    </p:spTree>
    <p:extLst>
      <p:ext uri="{BB962C8B-B14F-4D97-AF65-F5344CB8AC3E}">
        <p14:creationId xmlns:p14="http://schemas.microsoft.com/office/powerpoint/2010/main" val="200821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E37A-DB21-EBAE-BA53-A674D852EE8F}"/>
              </a:ext>
            </a:extLst>
          </p:cNvPr>
          <p:cNvSpPr>
            <a:spLocks noGrp="1"/>
          </p:cNvSpPr>
          <p:nvPr>
            <p:ph type="title"/>
          </p:nvPr>
        </p:nvSpPr>
        <p:spPr/>
        <p:txBody>
          <a:bodyPr/>
          <a:lstStyle/>
          <a:p>
            <a:pPr algn="ctr"/>
            <a:r>
              <a:rPr lang="en-IN" dirty="0"/>
              <a:t>          </a:t>
            </a:r>
          </a:p>
        </p:txBody>
      </p:sp>
      <p:pic>
        <p:nvPicPr>
          <p:cNvPr id="5" name="Picture 4"/>
          <p:cNvPicPr>
            <a:picLocks noChangeAspect="1"/>
          </p:cNvPicPr>
          <p:nvPr/>
        </p:nvPicPr>
        <p:blipFill>
          <a:blip r:embed="rId2"/>
          <a:stretch>
            <a:fillRect/>
          </a:stretch>
        </p:blipFill>
        <p:spPr>
          <a:xfrm>
            <a:off x="145915" y="445025"/>
            <a:ext cx="2743200" cy="2317631"/>
          </a:xfrm>
          <a:prstGeom prst="rect">
            <a:avLst/>
          </a:prstGeom>
        </p:spPr>
      </p:pic>
      <p:pic>
        <p:nvPicPr>
          <p:cNvPr id="8" name="Picture 7"/>
          <p:cNvPicPr>
            <a:picLocks noChangeAspect="1"/>
          </p:cNvPicPr>
          <p:nvPr/>
        </p:nvPicPr>
        <p:blipFill>
          <a:blip r:embed="rId3"/>
          <a:stretch>
            <a:fillRect/>
          </a:stretch>
        </p:blipFill>
        <p:spPr>
          <a:xfrm>
            <a:off x="2368686" y="2827637"/>
            <a:ext cx="3375498" cy="2259225"/>
          </a:xfrm>
          <a:prstGeom prst="rect">
            <a:avLst/>
          </a:prstGeom>
        </p:spPr>
      </p:pic>
      <p:sp>
        <p:nvSpPr>
          <p:cNvPr id="3" name="Text Placeholder 2">
            <a:extLst>
              <a:ext uri="{FF2B5EF4-FFF2-40B4-BE49-F238E27FC236}">
                <a16:creationId xmlns:a16="http://schemas.microsoft.com/office/drawing/2014/main" id="{91F31A0F-2FDA-FC90-F839-888C218282BC}"/>
              </a:ext>
            </a:extLst>
          </p:cNvPr>
          <p:cNvSpPr>
            <a:spLocks noGrp="1"/>
          </p:cNvSpPr>
          <p:nvPr>
            <p:ph type="body" idx="1"/>
          </p:nvPr>
        </p:nvSpPr>
        <p:spPr>
          <a:xfrm flipH="1">
            <a:off x="-583660" y="3852153"/>
            <a:ext cx="294005" cy="2469418"/>
          </a:xfrm>
        </p:spPr>
        <p:txBody>
          <a:bodyPr/>
          <a:lstStyle/>
          <a:p>
            <a:pPr marL="114300" indent="0">
              <a:buNone/>
            </a:pPr>
            <a:endParaRPr lang="en-IN" dirty="0"/>
          </a:p>
        </p:txBody>
      </p:sp>
      <p:pic>
        <p:nvPicPr>
          <p:cNvPr id="6" name="Picture 5"/>
          <p:cNvPicPr>
            <a:picLocks noChangeAspect="1"/>
          </p:cNvPicPr>
          <p:nvPr/>
        </p:nvPicPr>
        <p:blipFill>
          <a:blip r:embed="rId4"/>
          <a:stretch>
            <a:fillRect/>
          </a:stretch>
        </p:blipFill>
        <p:spPr>
          <a:xfrm>
            <a:off x="3005848" y="462072"/>
            <a:ext cx="2354094" cy="2300584"/>
          </a:xfrm>
          <a:prstGeom prst="rect">
            <a:avLst/>
          </a:prstGeom>
        </p:spPr>
      </p:pic>
      <p:pic>
        <p:nvPicPr>
          <p:cNvPr id="7" name="Picture 6"/>
          <p:cNvPicPr>
            <a:picLocks noChangeAspect="1"/>
          </p:cNvPicPr>
          <p:nvPr/>
        </p:nvPicPr>
        <p:blipFill>
          <a:blip r:embed="rId5"/>
          <a:stretch>
            <a:fillRect/>
          </a:stretch>
        </p:blipFill>
        <p:spPr>
          <a:xfrm>
            <a:off x="5560736" y="409700"/>
            <a:ext cx="3184430" cy="2352956"/>
          </a:xfrm>
          <a:prstGeom prst="rect">
            <a:avLst/>
          </a:prstGeom>
        </p:spPr>
      </p:pic>
    </p:spTree>
    <p:extLst>
      <p:ext uri="{BB962C8B-B14F-4D97-AF65-F5344CB8AC3E}">
        <p14:creationId xmlns:p14="http://schemas.microsoft.com/office/powerpoint/2010/main" val="129453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3323-740F-5FB5-4953-3146FB5618F0}"/>
              </a:ext>
            </a:extLst>
          </p:cNvPr>
          <p:cNvSpPr>
            <a:spLocks noGrp="1"/>
          </p:cNvSpPr>
          <p:nvPr>
            <p:ph type="title"/>
          </p:nvPr>
        </p:nvSpPr>
        <p:spPr>
          <a:xfrm>
            <a:off x="340883" y="244964"/>
            <a:ext cx="8520600" cy="572700"/>
          </a:xfrm>
        </p:spPr>
        <p:txBody>
          <a:bodyPr/>
          <a:lstStyle/>
          <a:p>
            <a:pPr algn="ctr"/>
            <a:r>
              <a:rPr lang="en-US" dirty="0"/>
              <a:t>Box Plot between Sales and Assortment Levels (Bivariate)</a:t>
            </a:r>
          </a:p>
        </p:txBody>
      </p:sp>
      <p:pic>
        <p:nvPicPr>
          <p:cNvPr id="6" name="Picture 5"/>
          <p:cNvPicPr>
            <a:picLocks noChangeAspect="1"/>
          </p:cNvPicPr>
          <p:nvPr/>
        </p:nvPicPr>
        <p:blipFill>
          <a:blip r:embed="rId2"/>
          <a:stretch>
            <a:fillRect/>
          </a:stretch>
        </p:blipFill>
        <p:spPr>
          <a:xfrm>
            <a:off x="4805464" y="1422476"/>
            <a:ext cx="3900792" cy="3431626"/>
          </a:xfrm>
          <a:prstGeom prst="rect">
            <a:avLst/>
          </a:prstGeom>
        </p:spPr>
      </p:pic>
      <p:sp>
        <p:nvSpPr>
          <p:cNvPr id="7" name="Rectangle 6"/>
          <p:cNvSpPr/>
          <p:nvPr/>
        </p:nvSpPr>
        <p:spPr>
          <a:xfrm>
            <a:off x="164374" y="1422476"/>
            <a:ext cx="4436809" cy="2308324"/>
          </a:xfrm>
          <a:prstGeom prst="rect">
            <a:avLst/>
          </a:prstGeom>
        </p:spPr>
        <p:txBody>
          <a:bodyPr wrap="square">
            <a:spAutoFit/>
          </a:bodyPr>
          <a:lstStyle/>
          <a:p>
            <a:pPr marL="285750" indent="-285750">
              <a:buFont typeface="Wingdings" panose="05000000000000000000" pitchFamily="2" charset="2"/>
              <a:buChar char="v"/>
            </a:pPr>
            <a:r>
              <a:rPr lang="en-US" sz="1600" dirty="0">
                <a:solidFill>
                  <a:srgbClr val="212121"/>
                </a:solidFill>
                <a:latin typeface="Roboto" panose="02000000000000000000" pitchFamily="2" charset="0"/>
              </a:rPr>
              <a:t>The median sales is highest in b type assortment.</a:t>
            </a:r>
          </a:p>
          <a:p>
            <a:pPr marL="285750" indent="-285750">
              <a:buFont typeface="Wingdings" panose="05000000000000000000" pitchFamily="2" charset="2"/>
              <a:buChar char="v"/>
            </a:pPr>
            <a:r>
              <a:rPr lang="en-US" sz="1600" dirty="0">
                <a:solidFill>
                  <a:srgbClr val="212121"/>
                </a:solidFill>
                <a:latin typeface="Roboto" panose="02000000000000000000" pitchFamily="2" charset="0"/>
              </a:rPr>
              <a:t>The highest sale is recorded in c type assortment.</a:t>
            </a:r>
          </a:p>
          <a:p>
            <a:pPr marL="285750" indent="-285750">
              <a:buFont typeface="Wingdings" panose="05000000000000000000" pitchFamily="2" charset="2"/>
              <a:buChar char="v"/>
            </a:pPr>
            <a:r>
              <a:rPr lang="en-US" sz="1600" dirty="0">
                <a:solidFill>
                  <a:srgbClr val="212121"/>
                </a:solidFill>
                <a:latin typeface="Roboto" panose="02000000000000000000" pitchFamily="2" charset="0"/>
              </a:rPr>
              <a:t>The maximum number of sales of various types of assortment levels lie below 10000 sales. As we can also see that the maximum number of outliers are present in ‘a’ and ’c’ type assortment strategies sales.</a:t>
            </a:r>
          </a:p>
        </p:txBody>
      </p:sp>
    </p:spTree>
    <p:extLst>
      <p:ext uri="{BB962C8B-B14F-4D97-AF65-F5344CB8AC3E}">
        <p14:creationId xmlns:p14="http://schemas.microsoft.com/office/powerpoint/2010/main" val="305560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90F8-B511-118B-9D0D-DBE89A4AA7D4}"/>
              </a:ext>
            </a:extLst>
          </p:cNvPr>
          <p:cNvSpPr>
            <a:spLocks noGrp="1"/>
          </p:cNvSpPr>
          <p:nvPr>
            <p:ph type="title"/>
          </p:nvPr>
        </p:nvSpPr>
        <p:spPr>
          <a:xfrm>
            <a:off x="194968" y="279655"/>
            <a:ext cx="8520600" cy="572700"/>
          </a:xfrm>
        </p:spPr>
        <p:txBody>
          <a:bodyPr/>
          <a:lstStyle/>
          <a:p>
            <a:pPr algn="ctr"/>
            <a:r>
              <a:rPr lang="en-US" dirty="0"/>
              <a:t>Scatter Plot between Sales and Competition Distance Considering Store Type </a:t>
            </a:r>
            <a:endParaRPr lang="en-IN" dirty="0"/>
          </a:p>
        </p:txBody>
      </p:sp>
      <p:pic>
        <p:nvPicPr>
          <p:cNvPr id="5" name="Picture 4"/>
          <p:cNvPicPr>
            <a:picLocks noChangeAspect="1"/>
          </p:cNvPicPr>
          <p:nvPr/>
        </p:nvPicPr>
        <p:blipFill>
          <a:blip r:embed="rId2"/>
          <a:stretch>
            <a:fillRect/>
          </a:stretch>
        </p:blipFill>
        <p:spPr>
          <a:xfrm>
            <a:off x="4348265" y="1556426"/>
            <a:ext cx="4367304" cy="3404680"/>
          </a:xfrm>
          <a:prstGeom prst="rect">
            <a:avLst/>
          </a:prstGeom>
        </p:spPr>
      </p:pic>
      <p:sp>
        <p:nvSpPr>
          <p:cNvPr id="3" name="Text Placeholder 2">
            <a:extLst>
              <a:ext uri="{FF2B5EF4-FFF2-40B4-BE49-F238E27FC236}">
                <a16:creationId xmlns:a16="http://schemas.microsoft.com/office/drawing/2014/main" id="{9E81903B-549A-22CD-4201-1D7E8F1406E1}"/>
              </a:ext>
            </a:extLst>
          </p:cNvPr>
          <p:cNvSpPr>
            <a:spLocks noGrp="1"/>
          </p:cNvSpPr>
          <p:nvPr>
            <p:ph type="body" idx="1"/>
          </p:nvPr>
        </p:nvSpPr>
        <p:spPr>
          <a:xfrm>
            <a:off x="-78723" y="1663430"/>
            <a:ext cx="4533991" cy="2739012"/>
          </a:xfrm>
        </p:spPr>
        <p:txBody>
          <a:bodyPr/>
          <a:lstStyle/>
          <a:p>
            <a:pPr>
              <a:buClrTx/>
              <a:buFont typeface="Wingdings" panose="05000000000000000000" pitchFamily="2" charset="2"/>
              <a:buChar char="v"/>
            </a:pPr>
            <a:r>
              <a:rPr lang="en-US" sz="1600" dirty="0">
                <a:solidFill>
                  <a:srgbClr val="212121"/>
                </a:solidFill>
                <a:latin typeface="Roboto" panose="02000000000000000000" pitchFamily="2" charset="0"/>
              </a:rPr>
              <a:t>Here, we can see that when competition distances are less means when stores are closer to each other than sales are maximized. So, if there are lot of stores clustered together in a specific region, the sales will be high.</a:t>
            </a:r>
            <a:endParaRPr lang="en-IN" sz="1600" dirty="0">
              <a:solidFill>
                <a:srgbClr val="212121"/>
              </a:solidFill>
              <a:latin typeface="Roboto" panose="02000000000000000000" pitchFamily="2" charset="0"/>
            </a:endParaRPr>
          </a:p>
        </p:txBody>
      </p:sp>
    </p:spTree>
    <p:extLst>
      <p:ext uri="{BB962C8B-B14F-4D97-AF65-F5344CB8AC3E}">
        <p14:creationId xmlns:p14="http://schemas.microsoft.com/office/powerpoint/2010/main" val="2403551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D8C029-BDF2-8957-C014-95C186E90ADE}"/>
              </a:ext>
            </a:extLst>
          </p:cNvPr>
          <p:cNvSpPr>
            <a:spLocks noGrp="1"/>
          </p:cNvSpPr>
          <p:nvPr>
            <p:ph type="body" idx="1"/>
          </p:nvPr>
        </p:nvSpPr>
        <p:spPr>
          <a:xfrm>
            <a:off x="623400" y="4022184"/>
            <a:ext cx="7878574" cy="1843899"/>
          </a:xfrm>
        </p:spPr>
        <p:txBody>
          <a:bodyPr/>
          <a:lstStyle/>
          <a:p>
            <a:r>
              <a:rPr lang="en-US" dirty="0">
                <a:solidFill>
                  <a:srgbClr val="212121"/>
                </a:solidFill>
                <a:latin typeface="Roboto" panose="020B0604020202020204" charset="0"/>
              </a:rPr>
              <a:t>Here, we can see that the highest sale is recorded on December 16, 2013 (i.e. 15.62 million). Whereas, most of the sales are below 300K.</a:t>
            </a:r>
            <a:endParaRPr lang="en-IN" dirty="0"/>
          </a:p>
        </p:txBody>
      </p:sp>
      <p:sp>
        <p:nvSpPr>
          <p:cNvPr id="9" name="Title 8"/>
          <p:cNvSpPr>
            <a:spLocks noGrp="1"/>
          </p:cNvSpPr>
          <p:nvPr>
            <p:ph type="title"/>
          </p:nvPr>
        </p:nvSpPr>
        <p:spPr>
          <a:xfrm>
            <a:off x="281555" y="203865"/>
            <a:ext cx="8520600" cy="572700"/>
          </a:xfrm>
        </p:spPr>
        <p:txBody>
          <a:bodyPr/>
          <a:lstStyle/>
          <a:p>
            <a:pPr algn="ctr"/>
            <a:r>
              <a:rPr lang="en-US" dirty="0"/>
              <a:t>Line Plot of Sales corresponding to Date (Bivariate)</a:t>
            </a:r>
            <a:br>
              <a:rPr lang="en-US" dirty="0"/>
            </a:br>
            <a:endParaRPr lang="en-US" dirty="0"/>
          </a:p>
        </p:txBody>
      </p:sp>
      <p:pic>
        <p:nvPicPr>
          <p:cNvPr id="10" name="Picture 9"/>
          <p:cNvPicPr>
            <a:picLocks noChangeAspect="1"/>
          </p:cNvPicPr>
          <p:nvPr/>
        </p:nvPicPr>
        <p:blipFill rotWithShape="1">
          <a:blip r:embed="rId2"/>
          <a:srcRect l="-208" t="1508" r="4124" b="1379"/>
          <a:stretch/>
        </p:blipFill>
        <p:spPr>
          <a:xfrm>
            <a:off x="281555" y="887097"/>
            <a:ext cx="8390375" cy="3024555"/>
          </a:xfrm>
          <a:prstGeom prst="rect">
            <a:avLst/>
          </a:prstGeom>
        </p:spPr>
      </p:pic>
    </p:spTree>
    <p:extLst>
      <p:ext uri="{BB962C8B-B14F-4D97-AF65-F5344CB8AC3E}">
        <p14:creationId xmlns:p14="http://schemas.microsoft.com/office/powerpoint/2010/main" val="194456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54F8-80EC-DAAB-E865-2A72338B0EC9}"/>
              </a:ext>
            </a:extLst>
          </p:cNvPr>
          <p:cNvSpPr>
            <a:spLocks noGrp="1"/>
          </p:cNvSpPr>
          <p:nvPr>
            <p:ph type="title"/>
          </p:nvPr>
        </p:nvSpPr>
        <p:spPr>
          <a:xfrm>
            <a:off x="360338" y="192105"/>
            <a:ext cx="8520600" cy="1020775"/>
          </a:xfrm>
        </p:spPr>
        <p:txBody>
          <a:bodyPr/>
          <a:lstStyle/>
          <a:p>
            <a:pPr algn="ctr"/>
            <a:r>
              <a:rPr lang="en-US" dirty="0"/>
              <a:t>Stacked Bar Plot between Store Type and Sales considering the Sales (Multivariate)</a:t>
            </a:r>
          </a:p>
        </p:txBody>
      </p:sp>
      <p:pic>
        <p:nvPicPr>
          <p:cNvPr id="4" name="Picture 3"/>
          <p:cNvPicPr>
            <a:picLocks noChangeAspect="1"/>
          </p:cNvPicPr>
          <p:nvPr/>
        </p:nvPicPr>
        <p:blipFill>
          <a:blip r:embed="rId2"/>
          <a:stretch>
            <a:fillRect/>
          </a:stretch>
        </p:blipFill>
        <p:spPr>
          <a:xfrm>
            <a:off x="5173900" y="1663428"/>
            <a:ext cx="3707038" cy="3122579"/>
          </a:xfrm>
          <a:prstGeom prst="rect">
            <a:avLst/>
          </a:prstGeom>
        </p:spPr>
      </p:pic>
      <p:sp>
        <p:nvSpPr>
          <p:cNvPr id="5" name="Rectangle 4"/>
          <p:cNvSpPr/>
          <p:nvPr/>
        </p:nvSpPr>
        <p:spPr>
          <a:xfrm>
            <a:off x="282517" y="2074949"/>
            <a:ext cx="4572000" cy="2062103"/>
          </a:xfrm>
          <a:prstGeom prst="rect">
            <a:avLst/>
          </a:prstGeom>
        </p:spPr>
        <p:txBody>
          <a:bodyPr>
            <a:spAutoFit/>
          </a:bodyPr>
          <a:lstStyle/>
          <a:p>
            <a:pPr marL="285750" indent="-285750">
              <a:buFont typeface="Wingdings" panose="05000000000000000000" pitchFamily="2" charset="2"/>
              <a:buChar char="v"/>
            </a:pPr>
            <a:r>
              <a:rPr lang="en-US" sz="1600" dirty="0">
                <a:solidFill>
                  <a:srgbClr val="212121"/>
                </a:solidFill>
                <a:latin typeface="Roboto" panose="02000000000000000000" pitchFamily="2" charset="0"/>
              </a:rPr>
              <a:t>From the stacked bar plot, it is clear that there is very high impact of promo on store type a , c and d. The stores which are running promo have recorded high sales as compared to the stores that are not running promo except store type b because in b- type stores, there is no much increment in sales as compared to other stores.</a:t>
            </a:r>
          </a:p>
        </p:txBody>
      </p:sp>
    </p:spTree>
    <p:extLst>
      <p:ext uri="{BB962C8B-B14F-4D97-AF65-F5344CB8AC3E}">
        <p14:creationId xmlns:p14="http://schemas.microsoft.com/office/powerpoint/2010/main" val="279096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46F8-19EA-BDB6-CDD4-EE5B4DBF405D}"/>
              </a:ext>
            </a:extLst>
          </p:cNvPr>
          <p:cNvSpPr>
            <a:spLocks noGrp="1"/>
          </p:cNvSpPr>
          <p:nvPr>
            <p:ph type="title"/>
          </p:nvPr>
        </p:nvSpPr>
        <p:spPr>
          <a:xfrm>
            <a:off x="49657" y="278872"/>
            <a:ext cx="8832300" cy="947840"/>
          </a:xfrm>
        </p:spPr>
        <p:txBody>
          <a:bodyPr/>
          <a:lstStyle/>
          <a:p>
            <a:pPr algn="ctr"/>
            <a:r>
              <a:rPr lang="en-US" dirty="0"/>
              <a:t>Average Sales of Each Store Type based on Different Assortment Strategies</a:t>
            </a:r>
            <a:endParaRPr lang="en-IN" dirty="0"/>
          </a:p>
        </p:txBody>
      </p:sp>
      <p:pic>
        <p:nvPicPr>
          <p:cNvPr id="6" name="Picture 5"/>
          <p:cNvPicPr>
            <a:picLocks noChangeAspect="1"/>
          </p:cNvPicPr>
          <p:nvPr/>
        </p:nvPicPr>
        <p:blipFill>
          <a:blip r:embed="rId2"/>
          <a:stretch>
            <a:fillRect/>
          </a:stretch>
        </p:blipFill>
        <p:spPr>
          <a:xfrm>
            <a:off x="4669278" y="1501297"/>
            <a:ext cx="4212680" cy="3374988"/>
          </a:xfrm>
          <a:prstGeom prst="rect">
            <a:avLst/>
          </a:prstGeom>
        </p:spPr>
      </p:pic>
      <p:sp>
        <p:nvSpPr>
          <p:cNvPr id="7" name="Rectangle 6"/>
          <p:cNvSpPr/>
          <p:nvPr/>
        </p:nvSpPr>
        <p:spPr>
          <a:xfrm>
            <a:off x="97278" y="2109697"/>
            <a:ext cx="4572000" cy="1569660"/>
          </a:xfrm>
          <a:prstGeom prst="rect">
            <a:avLst/>
          </a:prstGeom>
        </p:spPr>
        <p:txBody>
          <a:bodyPr>
            <a:spAutoFit/>
          </a:bodyPr>
          <a:lstStyle/>
          <a:p>
            <a:pPr marL="285750" indent="-285750">
              <a:buFont typeface="Wingdings" panose="05000000000000000000" pitchFamily="2" charset="2"/>
              <a:buChar char="v"/>
            </a:pPr>
            <a:r>
              <a:rPr lang="en-US" sz="1600" dirty="0">
                <a:solidFill>
                  <a:srgbClr val="212121"/>
                </a:solidFill>
                <a:latin typeface="Roboto" panose="02000000000000000000" pitchFamily="2" charset="0"/>
              </a:rPr>
              <a:t>The store type a, c, and d follow assortment strategies a and c while store type b follows assortment strategies a , b , c.</a:t>
            </a:r>
          </a:p>
          <a:p>
            <a:pPr marL="285750" indent="-285750">
              <a:buFont typeface="Wingdings" panose="05000000000000000000" pitchFamily="2" charset="2"/>
              <a:buChar char="v"/>
            </a:pPr>
            <a:r>
              <a:rPr lang="en-US" sz="1600" dirty="0">
                <a:solidFill>
                  <a:srgbClr val="212121"/>
                </a:solidFill>
                <a:latin typeface="Roboto" panose="02000000000000000000" pitchFamily="2" charset="0"/>
              </a:rPr>
              <a:t>The stores that are following c assortment strategy have higher sales as compared to other assortment strategies.</a:t>
            </a:r>
          </a:p>
        </p:txBody>
      </p:sp>
    </p:spTree>
    <p:extLst>
      <p:ext uri="{BB962C8B-B14F-4D97-AF65-F5344CB8AC3E}">
        <p14:creationId xmlns:p14="http://schemas.microsoft.com/office/powerpoint/2010/main" val="2909822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E137-B2FD-144F-5F56-3EEA2A138482}"/>
              </a:ext>
            </a:extLst>
          </p:cNvPr>
          <p:cNvSpPr>
            <a:spLocks noGrp="1"/>
          </p:cNvSpPr>
          <p:nvPr>
            <p:ph type="title"/>
          </p:nvPr>
        </p:nvSpPr>
        <p:spPr>
          <a:xfrm>
            <a:off x="233878" y="182378"/>
            <a:ext cx="8520600" cy="572700"/>
          </a:xfrm>
        </p:spPr>
        <p:txBody>
          <a:bodyPr/>
          <a:lstStyle/>
          <a:p>
            <a:r>
              <a:rPr lang="en-US" dirty="0"/>
              <a:t>Multiple Line Plots of Sales over the Year 2013, 2014, 2015</a:t>
            </a:r>
            <a:endParaRPr lang="en-IN" dirty="0"/>
          </a:p>
        </p:txBody>
      </p:sp>
      <p:pic>
        <p:nvPicPr>
          <p:cNvPr id="4" name="Picture 3"/>
          <p:cNvPicPr>
            <a:picLocks noChangeAspect="1"/>
          </p:cNvPicPr>
          <p:nvPr/>
        </p:nvPicPr>
        <p:blipFill>
          <a:blip r:embed="rId2"/>
          <a:stretch>
            <a:fillRect/>
          </a:stretch>
        </p:blipFill>
        <p:spPr>
          <a:xfrm>
            <a:off x="4756825" y="1070041"/>
            <a:ext cx="4182479" cy="3404682"/>
          </a:xfrm>
          <a:prstGeom prst="rect">
            <a:avLst/>
          </a:prstGeom>
        </p:spPr>
      </p:pic>
      <p:sp>
        <p:nvSpPr>
          <p:cNvPr id="5" name="Rectangle 4"/>
          <p:cNvSpPr/>
          <p:nvPr/>
        </p:nvSpPr>
        <p:spPr>
          <a:xfrm>
            <a:off x="184825" y="1288677"/>
            <a:ext cx="4572000" cy="3016210"/>
          </a:xfrm>
          <a:prstGeom prst="rect">
            <a:avLst/>
          </a:prstGeom>
        </p:spPr>
        <p:txBody>
          <a:bodyPr>
            <a:spAutoFit/>
          </a:bodyPr>
          <a:lstStyle/>
          <a:p>
            <a:pPr marL="285750" indent="-285750">
              <a:buFont typeface="Wingdings" panose="05000000000000000000" pitchFamily="2" charset="2"/>
              <a:buChar char="v"/>
            </a:pPr>
            <a:r>
              <a:rPr lang="en-US" sz="1600" dirty="0">
                <a:solidFill>
                  <a:schemeClr val="bg1">
                    <a:lumMod val="50000"/>
                  </a:schemeClr>
                </a:solidFill>
                <a:latin typeface="Roboto" panose="02000000000000000000" pitchFamily="2" charset="0"/>
              </a:rPr>
              <a:t>If we compare the sales of 2013 with 2014, there is a huge randomness of sales in the year 2013 and follows a V-shaped recovery (a V-shaped recovery is characterized by a quick and sustained recovery in measures of economic performance after a sharp economic decline) while sales in 2014 varies like sinusoidal wave.</a:t>
            </a:r>
          </a:p>
          <a:p>
            <a:pPr marL="285750" indent="-285750">
              <a:buFont typeface="Wingdings" panose="05000000000000000000" pitchFamily="2" charset="2"/>
              <a:buChar char="v"/>
            </a:pPr>
            <a:r>
              <a:rPr lang="en-US" sz="1600" dirty="0">
                <a:solidFill>
                  <a:schemeClr val="bg1">
                    <a:lumMod val="50000"/>
                  </a:schemeClr>
                </a:solidFill>
                <a:latin typeface="Roboto" panose="02000000000000000000" pitchFamily="2" charset="0"/>
              </a:rPr>
              <a:t>From the line plot, it is clear that sales are increasing drastically in the month of December of every year.</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787861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0737-8249-A8E9-13F2-3767203A5D8E}"/>
              </a:ext>
            </a:extLst>
          </p:cNvPr>
          <p:cNvSpPr>
            <a:spLocks noGrp="1"/>
          </p:cNvSpPr>
          <p:nvPr>
            <p:ph type="title"/>
          </p:nvPr>
        </p:nvSpPr>
        <p:spPr>
          <a:xfrm>
            <a:off x="233878" y="182378"/>
            <a:ext cx="8520600" cy="572700"/>
          </a:xfrm>
        </p:spPr>
        <p:txBody>
          <a:bodyPr/>
          <a:lstStyle/>
          <a:p>
            <a:pPr algn="ctr"/>
            <a:r>
              <a:rPr lang="en-US" dirty="0"/>
              <a:t>Bar Plot between State Holiday and Sales on the basis of Store Type .</a:t>
            </a:r>
            <a:endParaRPr lang="en-IN" dirty="0"/>
          </a:p>
        </p:txBody>
      </p:sp>
      <p:pic>
        <p:nvPicPr>
          <p:cNvPr id="4" name="Picture 3"/>
          <p:cNvPicPr>
            <a:picLocks noChangeAspect="1"/>
          </p:cNvPicPr>
          <p:nvPr/>
        </p:nvPicPr>
        <p:blipFill>
          <a:blip r:embed="rId2"/>
          <a:stretch>
            <a:fillRect/>
          </a:stretch>
        </p:blipFill>
        <p:spPr>
          <a:xfrm>
            <a:off x="4445541" y="1439693"/>
            <a:ext cx="4484430" cy="3326860"/>
          </a:xfrm>
          <a:prstGeom prst="rect">
            <a:avLst/>
          </a:prstGeom>
        </p:spPr>
      </p:pic>
      <p:sp>
        <p:nvSpPr>
          <p:cNvPr id="6" name="Rectangle 5"/>
          <p:cNvSpPr/>
          <p:nvPr/>
        </p:nvSpPr>
        <p:spPr>
          <a:xfrm>
            <a:off x="311700" y="1935804"/>
            <a:ext cx="4133841" cy="2062103"/>
          </a:xfrm>
          <a:prstGeom prst="rect">
            <a:avLst/>
          </a:prstGeom>
        </p:spPr>
        <p:txBody>
          <a:bodyPr wrap="square">
            <a:spAutoFit/>
          </a:bodyPr>
          <a:lstStyle/>
          <a:p>
            <a:pPr marL="285750" indent="-285750">
              <a:buFont typeface="Wingdings" panose="05000000000000000000" pitchFamily="2" charset="2"/>
              <a:buChar char="v"/>
            </a:pPr>
            <a:r>
              <a:rPr lang="en-US" sz="1600" dirty="0">
                <a:solidFill>
                  <a:srgbClr val="212121"/>
                </a:solidFill>
                <a:latin typeface="Roboto" panose="02000000000000000000" pitchFamily="2" charset="0"/>
              </a:rPr>
              <a:t>Store type 'b' is having maximum sales whether it is state holiday or not. It means that this type of store remain open on state holidays.</a:t>
            </a:r>
          </a:p>
          <a:p>
            <a:pPr marL="285750" indent="-285750">
              <a:buFont typeface="Wingdings" panose="05000000000000000000" pitchFamily="2" charset="2"/>
              <a:buChar char="v"/>
            </a:pPr>
            <a:r>
              <a:rPr lang="en-US" sz="1600" dirty="0">
                <a:solidFill>
                  <a:srgbClr val="212121"/>
                </a:solidFill>
                <a:latin typeface="Roboto" panose="02000000000000000000" pitchFamily="2" charset="0"/>
              </a:rPr>
              <a:t>On the other hand, store types a, c, and d are doing around negligible sales on State holidays and around 10 % (each) sales on not having state holidays</a:t>
            </a:r>
            <a:r>
              <a:rPr lang="en-US" dirty="0"/>
              <a:t>.</a:t>
            </a:r>
          </a:p>
        </p:txBody>
      </p:sp>
    </p:spTree>
    <p:extLst>
      <p:ext uri="{BB962C8B-B14F-4D97-AF65-F5344CB8AC3E}">
        <p14:creationId xmlns:p14="http://schemas.microsoft.com/office/powerpoint/2010/main" val="538082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3F6D-0C14-3B73-527A-B879B8D73DB4}"/>
              </a:ext>
            </a:extLst>
          </p:cNvPr>
          <p:cNvSpPr>
            <a:spLocks noGrp="1"/>
          </p:cNvSpPr>
          <p:nvPr>
            <p:ph type="title"/>
          </p:nvPr>
        </p:nvSpPr>
        <p:spPr>
          <a:xfrm>
            <a:off x="311700" y="0"/>
            <a:ext cx="8520600" cy="572700"/>
          </a:xfrm>
        </p:spPr>
        <p:txBody>
          <a:bodyPr/>
          <a:lstStyle/>
          <a:p>
            <a:r>
              <a:rPr lang="en-US" dirty="0"/>
              <a:t>Points for Discussions</a:t>
            </a:r>
            <a:endParaRPr lang="en-IN" dirty="0"/>
          </a:p>
        </p:txBody>
      </p:sp>
      <p:sp>
        <p:nvSpPr>
          <p:cNvPr id="3" name="Text Placeholder 2">
            <a:extLst>
              <a:ext uri="{FF2B5EF4-FFF2-40B4-BE49-F238E27FC236}">
                <a16:creationId xmlns:a16="http://schemas.microsoft.com/office/drawing/2014/main" id="{CA30FF43-5E3B-C840-4A77-061D96C0AA0E}"/>
              </a:ext>
            </a:extLst>
          </p:cNvPr>
          <p:cNvSpPr>
            <a:spLocks noGrp="1"/>
          </p:cNvSpPr>
          <p:nvPr>
            <p:ph type="body" idx="1"/>
          </p:nvPr>
        </p:nvSpPr>
        <p:spPr>
          <a:xfrm>
            <a:off x="311700" y="572699"/>
            <a:ext cx="8520600" cy="3979423"/>
          </a:xfrm>
        </p:spPr>
        <p:txBody>
          <a:bodyPr/>
          <a:lstStyle/>
          <a:p>
            <a:pPr>
              <a:buClr>
                <a:schemeClr val="bg1">
                  <a:lumMod val="50000"/>
                </a:schemeClr>
              </a:buClr>
              <a:buFont typeface="Arial" panose="020B0604020202020204" pitchFamily="34" charset="0"/>
              <a:buChar char="•"/>
            </a:pPr>
            <a:r>
              <a:rPr lang="en-GB" sz="1300" dirty="0">
                <a:solidFill>
                  <a:schemeClr val="bg1">
                    <a:lumMod val="50000"/>
                  </a:schemeClr>
                </a:solidFill>
                <a:latin typeface="Montserrat" panose="00000500000000000000" pitchFamily="2" charset="0"/>
              </a:rPr>
              <a:t>Introduction</a:t>
            </a:r>
          </a:p>
          <a:p>
            <a:pPr>
              <a:buClr>
                <a:schemeClr val="bg1">
                  <a:lumMod val="50000"/>
                </a:schemeClr>
              </a:buClr>
              <a:buFont typeface="Arial" panose="020B0604020202020204" pitchFamily="34" charset="0"/>
              <a:buChar char="•"/>
            </a:pPr>
            <a:r>
              <a:rPr lang="en-IN" sz="1300" dirty="0">
                <a:solidFill>
                  <a:schemeClr val="bg1">
                    <a:lumMod val="50000"/>
                  </a:schemeClr>
                </a:solidFill>
                <a:latin typeface="Montserrat" panose="00000500000000000000" pitchFamily="2" charset="0"/>
              </a:rPr>
              <a:t>Problem Statement</a:t>
            </a:r>
          </a:p>
          <a:p>
            <a:pPr>
              <a:buClr>
                <a:schemeClr val="bg1">
                  <a:lumMod val="50000"/>
                </a:schemeClr>
              </a:buClr>
              <a:buFont typeface="Arial" panose="020B0604020202020204" pitchFamily="34" charset="0"/>
              <a:buChar char="•"/>
            </a:pPr>
            <a:r>
              <a:rPr lang="en-IN" sz="1300" dirty="0">
                <a:solidFill>
                  <a:schemeClr val="bg1">
                    <a:lumMod val="50000"/>
                  </a:schemeClr>
                </a:solidFill>
                <a:latin typeface="Montserrat"/>
                <a:ea typeface="Montserrat"/>
                <a:cs typeface="Montserrat"/>
                <a:sym typeface="Montserrat"/>
              </a:rPr>
              <a:t>Data Summary</a:t>
            </a:r>
            <a:endParaRPr lang="en-IN" sz="1300" dirty="0">
              <a:solidFill>
                <a:schemeClr val="bg1">
                  <a:lumMod val="50000"/>
                </a:schemeClr>
              </a:solidFill>
              <a:latin typeface="Montserrat" panose="00000500000000000000" pitchFamily="2" charset="0"/>
            </a:endParaRPr>
          </a:p>
          <a:p>
            <a:pPr>
              <a:buClr>
                <a:schemeClr val="bg1">
                  <a:lumMod val="50000"/>
                </a:schemeClr>
              </a:buClr>
              <a:buFont typeface="Arial" panose="020B0604020202020204" pitchFamily="34" charset="0"/>
              <a:buChar char="•"/>
            </a:pPr>
            <a:r>
              <a:rPr lang="en-IN" sz="1300" dirty="0">
                <a:solidFill>
                  <a:schemeClr val="bg1">
                    <a:lumMod val="50000"/>
                  </a:schemeClr>
                </a:solidFill>
                <a:latin typeface="Montserrat" panose="00000500000000000000" pitchFamily="2" charset="0"/>
              </a:rPr>
              <a:t>Data Wrangling</a:t>
            </a:r>
          </a:p>
          <a:p>
            <a:pPr>
              <a:buClr>
                <a:schemeClr val="bg1">
                  <a:lumMod val="50000"/>
                </a:schemeClr>
              </a:buClr>
              <a:buFont typeface="Arial" panose="020B0604020202020204" pitchFamily="34" charset="0"/>
              <a:buChar char="•"/>
            </a:pPr>
            <a:r>
              <a:rPr lang="en-IN" sz="1300" b="0" i="0" dirty="0">
                <a:solidFill>
                  <a:schemeClr val="bg1">
                    <a:lumMod val="50000"/>
                  </a:schemeClr>
                </a:solidFill>
                <a:effectLst/>
                <a:latin typeface="Montserrat" panose="00000500000000000000" pitchFamily="2" charset="0"/>
              </a:rPr>
              <a:t>Data visualization</a:t>
            </a:r>
            <a:r>
              <a:rPr lang="en-IN" sz="1300" b="0" i="0" dirty="0">
                <a:solidFill>
                  <a:schemeClr val="bg1">
                    <a:lumMod val="50000"/>
                  </a:schemeClr>
                </a:solidFill>
                <a:effectLst/>
                <a:latin typeface="Roboto" panose="02000000000000000000" pitchFamily="2" charset="0"/>
              </a:rPr>
              <a:t> </a:t>
            </a:r>
            <a:endParaRPr lang="en-IN" sz="1300" dirty="0">
              <a:solidFill>
                <a:schemeClr val="bg1">
                  <a:lumMod val="50000"/>
                </a:schemeClr>
              </a:solidFill>
              <a:latin typeface="Montserrat"/>
              <a:ea typeface="Montserrat"/>
              <a:cs typeface="Montserrat"/>
              <a:sym typeface="Montserrat"/>
            </a:endParaRPr>
          </a:p>
          <a:p>
            <a:pPr algn="just">
              <a:buClr>
                <a:schemeClr val="bg1">
                  <a:lumMod val="50000"/>
                </a:schemeClr>
              </a:buClr>
              <a:buFont typeface="+mj-lt"/>
              <a:buAutoNum type="arabicPeriod"/>
            </a:pPr>
            <a:r>
              <a:rPr lang="en-IN" sz="1300" dirty="0">
                <a:solidFill>
                  <a:schemeClr val="bg1">
                    <a:lumMod val="50000"/>
                  </a:schemeClr>
                </a:solidFill>
                <a:latin typeface="Montserrat"/>
                <a:ea typeface="Montserrat"/>
                <a:cs typeface="Montserrat"/>
                <a:sym typeface="Montserrat"/>
              </a:rPr>
              <a:t>Analysis  based on Store type</a:t>
            </a:r>
          </a:p>
          <a:p>
            <a:pPr algn="just">
              <a:buClr>
                <a:schemeClr val="bg1">
                  <a:lumMod val="50000"/>
                </a:schemeClr>
              </a:buClr>
              <a:buFont typeface="+mj-lt"/>
              <a:buAutoNum type="arabicPeriod"/>
            </a:pPr>
            <a:r>
              <a:rPr lang="en-IN" sz="1300" dirty="0">
                <a:solidFill>
                  <a:schemeClr val="bg1">
                    <a:lumMod val="50000"/>
                  </a:schemeClr>
                </a:solidFill>
                <a:latin typeface="Montserrat"/>
                <a:ea typeface="Montserrat"/>
                <a:cs typeface="Montserrat"/>
                <a:sym typeface="Montserrat"/>
              </a:rPr>
              <a:t>Analysis based on Assortment levels</a:t>
            </a:r>
          </a:p>
          <a:p>
            <a:pPr algn="just">
              <a:buClr>
                <a:schemeClr val="bg1">
                  <a:lumMod val="50000"/>
                </a:schemeClr>
              </a:buClr>
              <a:buFont typeface="+mj-lt"/>
              <a:buAutoNum type="arabicPeriod"/>
            </a:pPr>
            <a:r>
              <a:rPr lang="en-IN" sz="1300" dirty="0">
                <a:solidFill>
                  <a:schemeClr val="bg1">
                    <a:lumMod val="50000"/>
                  </a:schemeClr>
                </a:solidFill>
                <a:latin typeface="Montserrat"/>
                <a:ea typeface="Montserrat"/>
                <a:cs typeface="Montserrat"/>
                <a:sym typeface="Montserrat"/>
              </a:rPr>
              <a:t>Analysis based on store open or closed on State Holiday</a:t>
            </a:r>
          </a:p>
          <a:p>
            <a:pPr algn="just">
              <a:buClr>
                <a:schemeClr val="bg1">
                  <a:lumMod val="50000"/>
                </a:schemeClr>
              </a:buClr>
              <a:buFont typeface="+mj-lt"/>
              <a:buAutoNum type="arabicPeriod"/>
            </a:pPr>
            <a:r>
              <a:rPr lang="en-US" sz="1300" dirty="0">
                <a:solidFill>
                  <a:schemeClr val="bg1">
                    <a:lumMod val="50000"/>
                  </a:schemeClr>
                </a:solidFill>
                <a:latin typeface="Montserrat"/>
                <a:ea typeface="Montserrat"/>
                <a:cs typeface="Montserrat"/>
                <a:sym typeface="Montserrat"/>
              </a:rPr>
              <a:t>Bar Plot of various categorical variable the basis of Sales (Bivariate)</a:t>
            </a:r>
          </a:p>
          <a:p>
            <a:pPr algn="just">
              <a:buClr>
                <a:schemeClr val="bg1">
                  <a:lumMod val="50000"/>
                </a:schemeClr>
              </a:buClr>
              <a:buFont typeface="+mj-lt"/>
              <a:buAutoNum type="arabicPeriod"/>
            </a:pPr>
            <a:r>
              <a:rPr lang="en-US" sz="1300" dirty="0">
                <a:solidFill>
                  <a:schemeClr val="bg1">
                    <a:lumMod val="50000"/>
                  </a:schemeClr>
                </a:solidFill>
                <a:latin typeface="Montserrat"/>
                <a:ea typeface="Montserrat"/>
                <a:cs typeface="Montserrat"/>
                <a:sym typeface="Montserrat"/>
              </a:rPr>
              <a:t>Assortment on the basis of Sales (Bivariate)</a:t>
            </a:r>
          </a:p>
          <a:p>
            <a:pPr algn="just">
              <a:buClr>
                <a:schemeClr val="bg1">
                  <a:lumMod val="50000"/>
                </a:schemeClr>
              </a:buClr>
              <a:buFont typeface="+mj-lt"/>
              <a:buAutoNum type="arabicPeriod"/>
            </a:pPr>
            <a:r>
              <a:rPr lang="en-US" sz="1300" dirty="0">
                <a:solidFill>
                  <a:schemeClr val="bg1">
                    <a:lumMod val="50000"/>
                  </a:schemeClr>
                </a:solidFill>
                <a:latin typeface="Montserrat"/>
                <a:ea typeface="Montserrat"/>
                <a:cs typeface="Montserrat"/>
                <a:sym typeface="Montserrat"/>
              </a:rPr>
              <a:t>Scatter plot of Sales and competition distance on the basis of Store Type (Multivariate)</a:t>
            </a:r>
          </a:p>
          <a:p>
            <a:pPr algn="just">
              <a:buClr>
                <a:schemeClr val="bg1">
                  <a:lumMod val="50000"/>
                </a:schemeClr>
              </a:buClr>
              <a:buFont typeface="+mj-lt"/>
              <a:buAutoNum type="arabicPeriod"/>
            </a:pPr>
            <a:r>
              <a:rPr lang="en-US" sz="1300" dirty="0">
                <a:solidFill>
                  <a:schemeClr val="bg1">
                    <a:lumMod val="50000"/>
                  </a:schemeClr>
                </a:solidFill>
                <a:latin typeface="Montserrat"/>
                <a:ea typeface="Montserrat"/>
                <a:cs typeface="Montserrat"/>
                <a:sym typeface="Montserrat"/>
              </a:rPr>
              <a:t>Plot of Sales on the basis of Dates (Bivariate)</a:t>
            </a:r>
          </a:p>
          <a:p>
            <a:pPr algn="just">
              <a:buClr>
                <a:schemeClr val="bg1">
                  <a:lumMod val="50000"/>
                </a:schemeClr>
              </a:buClr>
              <a:buFont typeface="+mj-lt"/>
              <a:buAutoNum type="arabicPeriod"/>
            </a:pPr>
            <a:r>
              <a:rPr lang="en-US" sz="1300" dirty="0">
                <a:solidFill>
                  <a:schemeClr val="bg1">
                    <a:lumMod val="50000"/>
                  </a:schemeClr>
                </a:solidFill>
                <a:latin typeface="Montserrat"/>
                <a:ea typeface="Montserrat"/>
                <a:cs typeface="Montserrat"/>
                <a:sym typeface="Montserrat"/>
              </a:rPr>
              <a:t>Stacked Bar Plot of store type and promo data on the basis of sales (Multivariate)</a:t>
            </a:r>
          </a:p>
          <a:p>
            <a:pPr algn="just">
              <a:buClr>
                <a:schemeClr val="bg1">
                  <a:lumMod val="50000"/>
                </a:schemeClr>
              </a:buClr>
              <a:buFont typeface="+mj-lt"/>
              <a:buAutoNum type="arabicPeriod"/>
            </a:pPr>
            <a:r>
              <a:rPr lang="en-US" sz="1300" dirty="0">
                <a:solidFill>
                  <a:schemeClr val="bg1">
                    <a:lumMod val="50000"/>
                  </a:schemeClr>
                </a:solidFill>
                <a:latin typeface="Montserrat"/>
                <a:ea typeface="Montserrat"/>
                <a:cs typeface="Montserrat"/>
                <a:sym typeface="Montserrat"/>
              </a:rPr>
              <a:t>Average sales of each store type on applying different Assortment strategies.</a:t>
            </a:r>
          </a:p>
          <a:p>
            <a:pPr algn="just">
              <a:buClr>
                <a:schemeClr val="bg1">
                  <a:lumMod val="50000"/>
                </a:schemeClr>
              </a:buClr>
              <a:buFont typeface="+mj-lt"/>
              <a:buAutoNum type="arabicPeriod"/>
            </a:pPr>
            <a:r>
              <a:rPr lang="en-US" sz="1300" dirty="0">
                <a:solidFill>
                  <a:schemeClr val="bg1">
                    <a:lumMod val="50000"/>
                  </a:schemeClr>
                </a:solidFill>
                <a:latin typeface="Montserrat"/>
                <a:ea typeface="Montserrat"/>
                <a:cs typeface="Montserrat"/>
                <a:sym typeface="Montserrat"/>
              </a:rPr>
              <a:t>Multiple Line plot Showing Monthly Sales over years.(Multivariate)</a:t>
            </a:r>
          </a:p>
          <a:p>
            <a:pPr algn="just">
              <a:buClr>
                <a:schemeClr val="bg1">
                  <a:lumMod val="50000"/>
                </a:schemeClr>
              </a:buClr>
              <a:buFont typeface="+mj-lt"/>
              <a:buAutoNum type="arabicPeriod"/>
            </a:pPr>
            <a:r>
              <a:rPr lang="en-US" sz="1300" dirty="0">
                <a:solidFill>
                  <a:schemeClr val="bg1">
                    <a:lumMod val="50000"/>
                  </a:schemeClr>
                </a:solidFill>
                <a:latin typeface="Montserrat"/>
                <a:ea typeface="Montserrat"/>
                <a:cs typeface="Montserrat"/>
                <a:sym typeface="Montserrat"/>
              </a:rPr>
              <a:t>Relation between Store Type and state Holiday on the basis of Sales.(Multivariate)</a:t>
            </a:r>
          </a:p>
          <a:p>
            <a:pPr algn="just">
              <a:buClr>
                <a:schemeClr val="bg1">
                  <a:lumMod val="50000"/>
                </a:schemeClr>
              </a:buClr>
              <a:buFont typeface="+mj-lt"/>
              <a:buAutoNum type="arabicPeriod"/>
            </a:pPr>
            <a:r>
              <a:rPr lang="en-US" sz="1300" dirty="0">
                <a:solidFill>
                  <a:schemeClr val="bg1">
                    <a:lumMod val="50000"/>
                  </a:schemeClr>
                </a:solidFill>
                <a:latin typeface="Montserrat"/>
                <a:ea typeface="Montserrat"/>
                <a:cs typeface="Montserrat"/>
                <a:sym typeface="Montserrat"/>
              </a:rPr>
              <a:t>Relation between Customers and Store Type on the basis of Sales.(Multivariate)</a:t>
            </a:r>
            <a:endParaRPr lang="en-US" sz="1200" dirty="0">
              <a:solidFill>
                <a:schemeClr val="bg1">
                  <a:lumMod val="50000"/>
                </a:schemeClr>
              </a:solidFill>
              <a:latin typeface="Montserrat"/>
              <a:ea typeface="Montserrat"/>
              <a:cs typeface="Montserrat"/>
              <a:sym typeface="Montserrat"/>
            </a:endParaRPr>
          </a:p>
          <a:p>
            <a:pPr marL="342900" indent="-228600" algn="just">
              <a:buClr>
                <a:schemeClr val="bg1">
                  <a:lumMod val="50000"/>
                </a:schemeClr>
              </a:buClr>
              <a:buFont typeface="+mj-lt"/>
              <a:buAutoNum type="arabicPeriod"/>
            </a:pPr>
            <a:endParaRPr lang="en-US" sz="1200" dirty="0">
              <a:solidFill>
                <a:schemeClr val="bg1">
                  <a:lumMod val="50000"/>
                </a:schemeClr>
              </a:solidFill>
              <a:latin typeface="Montserrat"/>
              <a:ea typeface="Montserrat"/>
              <a:cs typeface="Montserrat"/>
              <a:sym typeface="Montserrat"/>
            </a:endParaRPr>
          </a:p>
          <a:p>
            <a:pPr marL="342900" indent="-228600" algn="just">
              <a:buClr>
                <a:schemeClr val="bg1">
                  <a:lumMod val="50000"/>
                </a:schemeClr>
              </a:buClr>
              <a:buFont typeface="+mj-lt"/>
              <a:buAutoNum type="arabicPeriod"/>
            </a:pPr>
            <a:endParaRPr lang="en-US" sz="1200" dirty="0">
              <a:solidFill>
                <a:schemeClr val="bg1">
                  <a:lumMod val="50000"/>
                </a:schemeClr>
              </a:solidFill>
              <a:latin typeface="Montserrat"/>
              <a:ea typeface="Montserrat"/>
              <a:cs typeface="Montserrat"/>
              <a:sym typeface="Montserrat"/>
            </a:endParaRPr>
          </a:p>
          <a:p>
            <a:pPr>
              <a:buClr>
                <a:schemeClr val="bg1">
                  <a:lumMod val="50000"/>
                </a:schemeClr>
              </a:buClr>
              <a:buFont typeface="Arial" panose="020B0604020202020204" pitchFamily="34" charset="0"/>
              <a:buChar char="•"/>
            </a:pPr>
            <a:endParaRPr lang="en-US" sz="1200" dirty="0">
              <a:solidFill>
                <a:schemeClr val="bg1">
                  <a:lumMod val="50000"/>
                </a:schemeClr>
              </a:solidFill>
              <a:latin typeface="Montserrat"/>
              <a:ea typeface="Montserrat"/>
              <a:cs typeface="Montserrat"/>
              <a:sym typeface="Montserrat"/>
            </a:endParaRPr>
          </a:p>
          <a:p>
            <a:pPr>
              <a:buClr>
                <a:schemeClr val="bg1">
                  <a:lumMod val="50000"/>
                </a:schemeClr>
              </a:buClr>
              <a:buAutoNum type="arabicPeriod" startAt="6"/>
            </a:pPr>
            <a:endParaRPr lang="en-IN" sz="1800" b="1" dirty="0">
              <a:solidFill>
                <a:schemeClr val="bg1">
                  <a:lumMod val="50000"/>
                </a:schemeClr>
              </a:solidFill>
              <a:latin typeface="Montserrat"/>
              <a:ea typeface="Montserrat"/>
              <a:cs typeface="Montserrat"/>
              <a:sym typeface="Montserrat"/>
            </a:endParaRPr>
          </a:p>
          <a:p>
            <a:pPr marL="114300" indent="0">
              <a:buClr>
                <a:schemeClr val="bg1">
                  <a:lumMod val="50000"/>
                </a:schemeClr>
              </a:buClr>
              <a:buNone/>
            </a:pPr>
            <a:r>
              <a:rPr lang="en-IN" b="1" dirty="0">
                <a:solidFill>
                  <a:schemeClr val="bg1">
                    <a:lumMod val="50000"/>
                  </a:schemeClr>
                </a:solidFill>
                <a:latin typeface="Montserrat"/>
                <a:ea typeface="Montserrat"/>
                <a:cs typeface="Montserrat"/>
                <a:sym typeface="Montserrat"/>
              </a:rPr>
              <a:t>            3. Price density curve</a:t>
            </a:r>
          </a:p>
          <a:p>
            <a:pPr marL="114300" indent="0">
              <a:buClr>
                <a:schemeClr val="bg1">
                  <a:lumMod val="50000"/>
                </a:schemeClr>
              </a:buClr>
              <a:buNone/>
            </a:pPr>
            <a:r>
              <a:rPr lang="en-IN" sz="1800" b="1" dirty="0">
                <a:solidFill>
                  <a:schemeClr val="bg1">
                    <a:lumMod val="50000"/>
                  </a:schemeClr>
                </a:solidFill>
                <a:latin typeface="Montserrat"/>
                <a:ea typeface="Montserrat"/>
                <a:cs typeface="Montserrat"/>
                <a:sym typeface="Montserrat"/>
              </a:rPr>
              <a:t>4. Data Analysis</a:t>
            </a:r>
            <a:endParaRPr lang="en-IN" b="1" dirty="0">
              <a:solidFill>
                <a:schemeClr val="bg1">
                  <a:lumMod val="50000"/>
                </a:schemeClr>
              </a:solidFill>
              <a:latin typeface="Montserrat"/>
              <a:ea typeface="Montserrat"/>
              <a:cs typeface="Montserrat"/>
              <a:sym typeface="Montserrat"/>
            </a:endParaRPr>
          </a:p>
          <a:p>
            <a:pPr marL="114300" indent="0">
              <a:buClr>
                <a:schemeClr val="bg1">
                  <a:lumMod val="50000"/>
                </a:schemeClr>
              </a:buClr>
              <a:buNone/>
            </a:pPr>
            <a:r>
              <a:rPr lang="en-IN" sz="1800" b="1" dirty="0">
                <a:solidFill>
                  <a:schemeClr val="bg1">
                    <a:lumMod val="50000"/>
                  </a:schemeClr>
                </a:solidFill>
                <a:latin typeface="Montserrat"/>
                <a:ea typeface="Montserrat"/>
                <a:cs typeface="Montserrat"/>
                <a:sym typeface="Montserrat"/>
              </a:rPr>
              <a:t>            1. Heat Map</a:t>
            </a:r>
            <a:endParaRPr lang="en-IN" b="1" dirty="0">
              <a:solidFill>
                <a:schemeClr val="bg1">
                  <a:lumMod val="50000"/>
                </a:schemeClr>
              </a:solidFill>
              <a:latin typeface="Montserrat"/>
              <a:ea typeface="Montserrat"/>
              <a:cs typeface="Montserrat"/>
              <a:sym typeface="Montserrat"/>
            </a:endParaRPr>
          </a:p>
          <a:p>
            <a:pPr marL="114300" indent="0">
              <a:buClr>
                <a:schemeClr val="bg1">
                  <a:lumMod val="50000"/>
                </a:schemeClr>
              </a:buClr>
              <a:buNone/>
            </a:pPr>
            <a:r>
              <a:rPr lang="en-IN" sz="1800" b="1" dirty="0">
                <a:solidFill>
                  <a:schemeClr val="bg1">
                    <a:lumMod val="50000"/>
                  </a:schemeClr>
                </a:solidFill>
                <a:latin typeface="Montserrat"/>
                <a:ea typeface="Montserrat"/>
                <a:cs typeface="Montserrat"/>
                <a:sym typeface="Montserrat"/>
              </a:rPr>
              <a:t>            2. Bar Plot </a:t>
            </a:r>
          </a:p>
          <a:p>
            <a:pPr marL="114300" indent="0">
              <a:buClr>
                <a:schemeClr val="bg1">
                  <a:lumMod val="50000"/>
                </a:schemeClr>
              </a:buClr>
              <a:buNone/>
            </a:pPr>
            <a:r>
              <a:rPr lang="en-IN" b="1" dirty="0">
                <a:solidFill>
                  <a:schemeClr val="bg1">
                    <a:lumMod val="50000"/>
                  </a:schemeClr>
                </a:solidFill>
                <a:latin typeface="Montserrat"/>
                <a:ea typeface="Montserrat"/>
                <a:cs typeface="Montserrat"/>
                <a:sym typeface="Montserrat"/>
              </a:rPr>
              <a:t>            3. Pie Chart</a:t>
            </a:r>
          </a:p>
          <a:p>
            <a:pPr marL="114300" indent="0">
              <a:buClr>
                <a:schemeClr val="bg1">
                  <a:lumMod val="50000"/>
                </a:schemeClr>
              </a:buClr>
              <a:buNone/>
            </a:pPr>
            <a:r>
              <a:rPr lang="en-IN" sz="1800" b="1" dirty="0">
                <a:solidFill>
                  <a:schemeClr val="bg1">
                    <a:lumMod val="50000"/>
                  </a:schemeClr>
                </a:solidFill>
                <a:latin typeface="Montserrat"/>
                <a:ea typeface="Montserrat"/>
                <a:cs typeface="Montserrat"/>
                <a:sym typeface="Montserrat"/>
              </a:rPr>
              <a:t>            4. Violin Plot</a:t>
            </a:r>
          </a:p>
          <a:p>
            <a:pPr marL="114300" indent="0">
              <a:buClr>
                <a:schemeClr val="bg1">
                  <a:lumMod val="50000"/>
                </a:schemeClr>
              </a:buClr>
              <a:buNone/>
            </a:pPr>
            <a:r>
              <a:rPr lang="en-IN" b="1" dirty="0">
                <a:solidFill>
                  <a:schemeClr val="bg1">
                    <a:lumMod val="50000"/>
                  </a:schemeClr>
                </a:solidFill>
                <a:latin typeface="Montserrat"/>
                <a:ea typeface="Montserrat"/>
                <a:cs typeface="Montserrat"/>
                <a:sym typeface="Montserrat"/>
              </a:rPr>
              <a:t>            5. Scatter Plot</a:t>
            </a:r>
          </a:p>
          <a:p>
            <a:pPr marL="114300" indent="0">
              <a:buClr>
                <a:schemeClr val="bg1">
                  <a:lumMod val="50000"/>
                </a:schemeClr>
              </a:buClr>
              <a:buNone/>
            </a:pPr>
            <a:r>
              <a:rPr lang="en-IN" sz="1800" b="1" dirty="0">
                <a:solidFill>
                  <a:schemeClr val="bg1">
                    <a:lumMod val="50000"/>
                  </a:schemeClr>
                </a:solidFill>
                <a:latin typeface="Montserrat"/>
                <a:ea typeface="Montserrat"/>
                <a:cs typeface="Montserrat"/>
                <a:sym typeface="Montserrat"/>
              </a:rPr>
              <a:t>5. Conclusion</a:t>
            </a:r>
            <a:endParaRPr lang="en-IN" dirty="0"/>
          </a:p>
        </p:txBody>
      </p:sp>
    </p:spTree>
    <p:extLst>
      <p:ext uri="{BB962C8B-B14F-4D97-AF65-F5344CB8AC3E}">
        <p14:creationId xmlns:p14="http://schemas.microsoft.com/office/powerpoint/2010/main" val="4246259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F7B7-161B-9144-085F-9706D8C36B41}"/>
              </a:ext>
            </a:extLst>
          </p:cNvPr>
          <p:cNvSpPr>
            <a:spLocks noGrp="1"/>
          </p:cNvSpPr>
          <p:nvPr>
            <p:ph type="title"/>
          </p:nvPr>
        </p:nvSpPr>
        <p:spPr>
          <a:xfrm>
            <a:off x="311700" y="308837"/>
            <a:ext cx="8520600" cy="572700"/>
          </a:xfrm>
        </p:spPr>
        <p:txBody>
          <a:bodyPr/>
          <a:lstStyle/>
          <a:p>
            <a:pPr algn="ctr"/>
            <a:r>
              <a:rPr lang="en-US" dirty="0"/>
              <a:t>Relation between Customers and Sales on the basis of Store Type.</a:t>
            </a:r>
            <a:endParaRPr lang="en-IN" dirty="0"/>
          </a:p>
        </p:txBody>
      </p:sp>
      <p:pic>
        <p:nvPicPr>
          <p:cNvPr id="5" name="Picture 4"/>
          <p:cNvPicPr>
            <a:picLocks noChangeAspect="1"/>
          </p:cNvPicPr>
          <p:nvPr/>
        </p:nvPicPr>
        <p:blipFill>
          <a:blip r:embed="rId2"/>
          <a:stretch>
            <a:fillRect/>
          </a:stretch>
        </p:blipFill>
        <p:spPr>
          <a:xfrm>
            <a:off x="4688732" y="1468876"/>
            <a:ext cx="4235831" cy="3539430"/>
          </a:xfrm>
          <a:prstGeom prst="rect">
            <a:avLst/>
          </a:prstGeom>
        </p:spPr>
      </p:pic>
      <p:sp>
        <p:nvSpPr>
          <p:cNvPr id="6" name="Rectangle 5"/>
          <p:cNvSpPr/>
          <p:nvPr/>
        </p:nvSpPr>
        <p:spPr>
          <a:xfrm>
            <a:off x="78237" y="1468875"/>
            <a:ext cx="4610495" cy="3539430"/>
          </a:xfrm>
          <a:prstGeom prst="rect">
            <a:avLst/>
          </a:prstGeom>
        </p:spPr>
        <p:txBody>
          <a:bodyPr wrap="square">
            <a:spAutoFit/>
          </a:bodyPr>
          <a:lstStyle/>
          <a:p>
            <a:pPr marL="285750" indent="-285750">
              <a:buFont typeface="Wingdings" panose="05000000000000000000" pitchFamily="2" charset="2"/>
              <a:buChar char="v"/>
            </a:pPr>
            <a:r>
              <a:rPr lang="en-US" sz="1600" dirty="0">
                <a:solidFill>
                  <a:srgbClr val="212121"/>
                </a:solidFill>
                <a:latin typeface="Roboto" panose="02000000000000000000" pitchFamily="2" charset="0"/>
              </a:rPr>
              <a:t>In store type b, at very low sales the customers are higher it means that customers are purchasing low price drugs more.</a:t>
            </a:r>
          </a:p>
          <a:p>
            <a:pPr marL="285750" indent="-285750">
              <a:buFont typeface="Wingdings" panose="05000000000000000000" pitchFamily="2" charset="2"/>
              <a:buChar char="v"/>
            </a:pPr>
            <a:r>
              <a:rPr lang="en-US" sz="1600" dirty="0">
                <a:solidFill>
                  <a:srgbClr val="212121"/>
                </a:solidFill>
                <a:latin typeface="Roboto" panose="02000000000000000000" pitchFamily="2" charset="0"/>
              </a:rPr>
              <a:t>In store type a, sales and customer are increasing in equal proportion.</a:t>
            </a:r>
          </a:p>
          <a:p>
            <a:pPr marL="285750" indent="-285750">
              <a:buFont typeface="Wingdings" panose="05000000000000000000" pitchFamily="2" charset="2"/>
              <a:buChar char="v"/>
            </a:pPr>
            <a:r>
              <a:rPr lang="en-US" sz="1600" dirty="0">
                <a:solidFill>
                  <a:srgbClr val="212121"/>
                </a:solidFill>
                <a:latin typeface="Roboto" panose="02000000000000000000" pitchFamily="2" charset="0"/>
              </a:rPr>
              <a:t>In store type c, at very high sales the customers are lower. It depicts that customers are purchasing high price drugs more.</a:t>
            </a:r>
          </a:p>
          <a:p>
            <a:pPr marL="285750" indent="-285750">
              <a:buFont typeface="Wingdings" panose="05000000000000000000" pitchFamily="2" charset="2"/>
              <a:buChar char="v"/>
            </a:pPr>
            <a:r>
              <a:rPr lang="en-US" sz="1600" dirty="0">
                <a:solidFill>
                  <a:srgbClr val="212121"/>
                </a:solidFill>
                <a:latin typeface="Roboto" panose="02000000000000000000" pitchFamily="2" charset="0"/>
              </a:rPr>
              <a:t>In store type d, at very high sales the customers are minimum it means that customers are purchasing high price drugs more as compared to type c store.</a:t>
            </a:r>
          </a:p>
        </p:txBody>
      </p:sp>
    </p:spTree>
    <p:extLst>
      <p:ext uri="{BB962C8B-B14F-4D97-AF65-F5344CB8AC3E}">
        <p14:creationId xmlns:p14="http://schemas.microsoft.com/office/powerpoint/2010/main" val="410984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2ADC-C075-85F9-25BE-9D75B9232A25}"/>
              </a:ext>
            </a:extLst>
          </p:cNvPr>
          <p:cNvSpPr>
            <a:spLocks noGrp="1"/>
          </p:cNvSpPr>
          <p:nvPr>
            <p:ph type="title"/>
          </p:nvPr>
        </p:nvSpPr>
        <p:spPr>
          <a:xfrm>
            <a:off x="311700" y="260199"/>
            <a:ext cx="8520600" cy="572700"/>
          </a:xfrm>
        </p:spPr>
        <p:txBody>
          <a:bodyPr/>
          <a:lstStyle/>
          <a:p>
            <a:pPr algn="ctr"/>
            <a:r>
              <a:rPr lang="en-US" dirty="0"/>
              <a:t>Stacked Bar plot showing Total Sales of Each Month in Each Year.</a:t>
            </a:r>
          </a:p>
        </p:txBody>
      </p:sp>
      <p:sp>
        <p:nvSpPr>
          <p:cNvPr id="3" name="Text Placeholder 2">
            <a:extLst>
              <a:ext uri="{FF2B5EF4-FFF2-40B4-BE49-F238E27FC236}">
                <a16:creationId xmlns:a16="http://schemas.microsoft.com/office/drawing/2014/main" id="{08B41D3B-0B0D-DCA1-91D2-EF949499512A}"/>
              </a:ext>
            </a:extLst>
          </p:cNvPr>
          <p:cNvSpPr>
            <a:spLocks noGrp="1"/>
          </p:cNvSpPr>
          <p:nvPr>
            <p:ph type="body" idx="1"/>
          </p:nvPr>
        </p:nvSpPr>
        <p:spPr>
          <a:xfrm>
            <a:off x="311700" y="1964038"/>
            <a:ext cx="4338120" cy="3179462"/>
          </a:xfrm>
        </p:spPr>
        <p:txBody>
          <a:bodyPr/>
          <a:lstStyle/>
          <a:p>
            <a:pPr marL="285750" indent="-285750">
              <a:lnSpc>
                <a:spcPct val="100000"/>
              </a:lnSpc>
              <a:buClr>
                <a:srgbClr val="000000"/>
              </a:buClr>
              <a:buFont typeface="Wingdings" panose="05000000000000000000" pitchFamily="2" charset="2"/>
              <a:buChar char="v"/>
            </a:pPr>
            <a:r>
              <a:rPr lang="en-US" sz="1600" dirty="0">
                <a:solidFill>
                  <a:srgbClr val="212121"/>
                </a:solidFill>
                <a:latin typeface="Roboto" panose="02000000000000000000" pitchFamily="2" charset="0"/>
              </a:rPr>
              <a:t>In the year 2013, the total sales are maximum in February, July and December</a:t>
            </a:r>
          </a:p>
          <a:p>
            <a:pPr marL="285750" indent="-285750">
              <a:lnSpc>
                <a:spcPct val="100000"/>
              </a:lnSpc>
              <a:buClr>
                <a:srgbClr val="000000"/>
              </a:buClr>
              <a:buFont typeface="Wingdings" panose="05000000000000000000" pitchFamily="2" charset="2"/>
              <a:buChar char="v"/>
            </a:pPr>
            <a:r>
              <a:rPr lang="en-US" sz="1600" dirty="0">
                <a:solidFill>
                  <a:srgbClr val="212121"/>
                </a:solidFill>
                <a:latin typeface="Roboto" panose="02000000000000000000" pitchFamily="2" charset="0"/>
              </a:rPr>
              <a:t>In the year 2014, total sales are almost same in all months except December because in December month the sales are maximum.</a:t>
            </a:r>
          </a:p>
          <a:p>
            <a:pPr marL="285750" indent="-285750">
              <a:lnSpc>
                <a:spcPct val="100000"/>
              </a:lnSpc>
              <a:buClr>
                <a:srgbClr val="000000"/>
              </a:buClr>
              <a:buFont typeface="Wingdings" panose="05000000000000000000" pitchFamily="2" charset="2"/>
              <a:buChar char="v"/>
            </a:pPr>
            <a:r>
              <a:rPr lang="en-US" sz="1600" dirty="0">
                <a:solidFill>
                  <a:srgbClr val="212121"/>
                </a:solidFill>
                <a:latin typeface="Roboto" panose="02000000000000000000" pitchFamily="2" charset="0"/>
              </a:rPr>
              <a:t>In 2015, we have sales record for only 7 months, and in December the sales are maximum.</a:t>
            </a:r>
          </a:p>
          <a:p>
            <a:endParaRPr lang="en-IN" dirty="0"/>
          </a:p>
        </p:txBody>
      </p:sp>
      <p:pic>
        <p:nvPicPr>
          <p:cNvPr id="6" name="Picture 5"/>
          <p:cNvPicPr>
            <a:picLocks noChangeAspect="1"/>
          </p:cNvPicPr>
          <p:nvPr/>
        </p:nvPicPr>
        <p:blipFill>
          <a:blip r:embed="rId2"/>
          <a:stretch>
            <a:fillRect/>
          </a:stretch>
        </p:blipFill>
        <p:spPr>
          <a:xfrm>
            <a:off x="4649820" y="1257446"/>
            <a:ext cx="4280171" cy="3664750"/>
          </a:xfrm>
          <a:prstGeom prst="rect">
            <a:avLst/>
          </a:prstGeom>
        </p:spPr>
      </p:pic>
    </p:spTree>
    <p:extLst>
      <p:ext uri="{BB962C8B-B14F-4D97-AF65-F5344CB8AC3E}">
        <p14:creationId xmlns:p14="http://schemas.microsoft.com/office/powerpoint/2010/main" val="2834597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761E-710B-93B6-E4ED-866CF27E3585}"/>
              </a:ext>
            </a:extLst>
          </p:cNvPr>
          <p:cNvSpPr>
            <a:spLocks noGrp="1"/>
          </p:cNvSpPr>
          <p:nvPr>
            <p:ph type="title"/>
          </p:nvPr>
        </p:nvSpPr>
        <p:spPr>
          <a:xfrm>
            <a:off x="311700" y="143468"/>
            <a:ext cx="8520600" cy="985190"/>
          </a:xfrm>
        </p:spPr>
        <p:txBody>
          <a:bodyPr/>
          <a:lstStyle/>
          <a:p>
            <a:pPr algn="ctr"/>
            <a:r>
              <a:rPr lang="en-US" dirty="0"/>
              <a:t>Correlation Heat map</a:t>
            </a:r>
          </a:p>
        </p:txBody>
      </p:sp>
      <p:sp>
        <p:nvSpPr>
          <p:cNvPr id="3" name="Text Placeholder 2">
            <a:extLst>
              <a:ext uri="{FF2B5EF4-FFF2-40B4-BE49-F238E27FC236}">
                <a16:creationId xmlns:a16="http://schemas.microsoft.com/office/drawing/2014/main" id="{AA32EDFB-8ADC-97A3-085C-697BFBCFFDB8}"/>
              </a:ext>
            </a:extLst>
          </p:cNvPr>
          <p:cNvSpPr>
            <a:spLocks noGrp="1"/>
          </p:cNvSpPr>
          <p:nvPr>
            <p:ph type="body" idx="1"/>
          </p:nvPr>
        </p:nvSpPr>
        <p:spPr>
          <a:xfrm>
            <a:off x="-930078" y="2672861"/>
            <a:ext cx="7846693" cy="1761263"/>
          </a:xfrm>
        </p:spPr>
        <p:txBody>
          <a:bodyPr/>
          <a:lstStyle/>
          <a:p>
            <a:endParaRPr lang="en-IN" dirty="0"/>
          </a:p>
        </p:txBody>
      </p:sp>
      <p:pic>
        <p:nvPicPr>
          <p:cNvPr id="5" name="Picture 4"/>
          <p:cNvPicPr>
            <a:picLocks noChangeAspect="1"/>
          </p:cNvPicPr>
          <p:nvPr/>
        </p:nvPicPr>
        <p:blipFill>
          <a:blip r:embed="rId2"/>
          <a:stretch>
            <a:fillRect/>
          </a:stretch>
        </p:blipFill>
        <p:spPr>
          <a:xfrm>
            <a:off x="136188" y="797668"/>
            <a:ext cx="8540884" cy="4173166"/>
          </a:xfrm>
          <a:prstGeom prst="rect">
            <a:avLst/>
          </a:prstGeom>
        </p:spPr>
      </p:pic>
    </p:spTree>
    <p:extLst>
      <p:ext uri="{BB962C8B-B14F-4D97-AF65-F5344CB8AC3E}">
        <p14:creationId xmlns:p14="http://schemas.microsoft.com/office/powerpoint/2010/main" val="410385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1289"/>
            <a:ext cx="8520600" cy="572700"/>
          </a:xfrm>
        </p:spPr>
        <p:txBody>
          <a:bodyPr/>
          <a:lstStyle/>
          <a:p>
            <a:pPr algn="ctr"/>
            <a:r>
              <a:rPr lang="en-US" dirty="0"/>
              <a:t>Feature Importance</a:t>
            </a:r>
            <a:br>
              <a:rPr lang="en-US" dirty="0"/>
            </a:br>
            <a:endParaRPr lang="en-US" dirty="0"/>
          </a:p>
        </p:txBody>
      </p:sp>
      <p:pic>
        <p:nvPicPr>
          <p:cNvPr id="4" name="Picture 3"/>
          <p:cNvPicPr>
            <a:picLocks noChangeAspect="1"/>
          </p:cNvPicPr>
          <p:nvPr/>
        </p:nvPicPr>
        <p:blipFill rotWithShape="1">
          <a:blip r:embed="rId2"/>
          <a:srcRect t="7523"/>
          <a:stretch/>
        </p:blipFill>
        <p:spPr>
          <a:xfrm>
            <a:off x="311700" y="1400782"/>
            <a:ext cx="8355645" cy="3307405"/>
          </a:xfrm>
          <a:prstGeom prst="rect">
            <a:avLst/>
          </a:prstGeom>
        </p:spPr>
      </p:pic>
      <p:sp>
        <p:nvSpPr>
          <p:cNvPr id="3" name="Text Placeholder 2"/>
          <p:cNvSpPr>
            <a:spLocks noGrp="1"/>
          </p:cNvSpPr>
          <p:nvPr>
            <p:ph type="body" idx="1"/>
          </p:nvPr>
        </p:nvSpPr>
        <p:spPr>
          <a:xfrm>
            <a:off x="652168" y="1157592"/>
            <a:ext cx="2236947" cy="1446296"/>
          </a:xfrm>
        </p:spPr>
        <p:txBody>
          <a:bodyPr/>
          <a:lstStyle/>
          <a:p>
            <a:pPr marL="114300" indent="0">
              <a:buNone/>
            </a:pPr>
            <a:r>
              <a:rPr lang="en-US" dirty="0"/>
              <a:t>Her</a:t>
            </a:r>
          </a:p>
        </p:txBody>
      </p:sp>
      <p:sp>
        <p:nvSpPr>
          <p:cNvPr id="7" name="Rectangle 6"/>
          <p:cNvSpPr/>
          <p:nvPr/>
        </p:nvSpPr>
        <p:spPr>
          <a:xfrm>
            <a:off x="1896892" y="865204"/>
            <a:ext cx="6274341" cy="338554"/>
          </a:xfrm>
          <a:prstGeom prst="rect">
            <a:avLst/>
          </a:prstGeom>
        </p:spPr>
        <p:txBody>
          <a:bodyPr wrap="square">
            <a:spAutoFit/>
          </a:bodyPr>
          <a:lstStyle/>
          <a:p>
            <a:pPr marL="285750" indent="-285750" algn="ctr">
              <a:buFont typeface="Wingdings" panose="05000000000000000000" pitchFamily="2" charset="2"/>
              <a:buChar char="v"/>
            </a:pPr>
            <a:r>
              <a:rPr lang="en-US" sz="1600" dirty="0">
                <a:solidFill>
                  <a:srgbClr val="212121"/>
                </a:solidFill>
                <a:latin typeface="Roboto" panose="02000000000000000000" pitchFamily="2" charset="0"/>
              </a:rPr>
              <a:t>Here we have shown which feature have high impact on sales</a:t>
            </a:r>
            <a:r>
              <a:rPr lang="en-US" dirty="0"/>
              <a:t>.</a:t>
            </a:r>
          </a:p>
        </p:txBody>
      </p:sp>
    </p:spTree>
    <p:extLst>
      <p:ext uri="{BB962C8B-B14F-4D97-AF65-F5344CB8AC3E}">
        <p14:creationId xmlns:p14="http://schemas.microsoft.com/office/powerpoint/2010/main" val="369879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9FEC-C38D-FF9D-04E1-6522B6A933CB}"/>
              </a:ext>
            </a:extLst>
          </p:cNvPr>
          <p:cNvSpPr>
            <a:spLocks noGrp="1"/>
          </p:cNvSpPr>
          <p:nvPr>
            <p:ph type="title"/>
          </p:nvPr>
        </p:nvSpPr>
        <p:spPr/>
        <p:txBody>
          <a:bodyPr/>
          <a:lstStyle/>
          <a:p>
            <a:r>
              <a:rPr lang="en-IN" dirty="0"/>
              <a:t>ML model implementation</a:t>
            </a:r>
          </a:p>
        </p:txBody>
      </p:sp>
      <p:sp>
        <p:nvSpPr>
          <p:cNvPr id="3" name="Text Placeholder 2">
            <a:extLst>
              <a:ext uri="{FF2B5EF4-FFF2-40B4-BE49-F238E27FC236}">
                <a16:creationId xmlns:a16="http://schemas.microsoft.com/office/drawing/2014/main" id="{3C555B4D-824B-AFF7-132B-7B5F238A83D0}"/>
              </a:ext>
            </a:extLst>
          </p:cNvPr>
          <p:cNvSpPr>
            <a:spLocks noGrp="1"/>
          </p:cNvSpPr>
          <p:nvPr>
            <p:ph type="body" idx="1"/>
          </p:nvPr>
        </p:nvSpPr>
        <p:spPr/>
        <p:txBody>
          <a:bodyPr/>
          <a:lstStyle/>
          <a:p>
            <a:pPr marL="114300" indent="0">
              <a:buNone/>
            </a:pPr>
            <a:r>
              <a:rPr lang="en-IN" sz="1400" dirty="0">
                <a:solidFill>
                  <a:schemeClr val="bg1"/>
                </a:solidFill>
              </a:rPr>
              <a:t>1- Linear regression (r2_score--&gt; 0.7900)</a:t>
            </a:r>
          </a:p>
          <a:p>
            <a:pPr marL="114300" indent="0">
              <a:buNone/>
            </a:pPr>
            <a:r>
              <a:rPr lang="en-IN" dirty="0">
                <a:solidFill>
                  <a:schemeClr val="bg1"/>
                </a:solidFill>
              </a:rPr>
              <a:t>      </a:t>
            </a:r>
            <a:r>
              <a:rPr lang="en-IN" sz="1200" dirty="0">
                <a:solidFill>
                  <a:schemeClr val="bg1"/>
                </a:solidFill>
              </a:rPr>
              <a:t>Linear regression using </a:t>
            </a:r>
            <a:r>
              <a:rPr lang="en-IN" sz="1200" b="0" i="0" dirty="0">
                <a:solidFill>
                  <a:schemeClr val="bg1"/>
                </a:solidFill>
                <a:effectLst/>
                <a:latin typeface="Roboto" panose="02000000000000000000" pitchFamily="2" charset="0"/>
              </a:rPr>
              <a:t>Cross- Validation &amp; Hyperparameter Tuning  </a:t>
            </a:r>
            <a:r>
              <a:rPr lang="en-IN" sz="1200" b="1" i="0" dirty="0">
                <a:solidFill>
                  <a:schemeClr val="bg1"/>
                </a:solidFill>
                <a:effectLst/>
                <a:latin typeface="Roboto" panose="02000000000000000000" pitchFamily="2" charset="0"/>
              </a:rPr>
              <a:t>(</a:t>
            </a:r>
            <a:r>
              <a:rPr lang="en-IN" sz="1200" dirty="0">
                <a:solidFill>
                  <a:schemeClr val="bg1"/>
                </a:solidFill>
              </a:rPr>
              <a:t>r2_score</a:t>
            </a:r>
            <a:r>
              <a:rPr lang="en-IN" sz="1200" dirty="0">
                <a:solidFill>
                  <a:schemeClr val="bg1"/>
                </a:solidFill>
                <a:sym typeface="Wingdings" panose="05000000000000000000" pitchFamily="2" charset="2"/>
              </a:rPr>
              <a:t></a:t>
            </a:r>
            <a:r>
              <a:rPr lang="en-IN" sz="1200" dirty="0">
                <a:solidFill>
                  <a:schemeClr val="bg1"/>
                </a:solidFill>
              </a:rPr>
              <a:t> </a:t>
            </a:r>
            <a:r>
              <a:rPr lang="en-IN" sz="1200" b="1" i="0" dirty="0">
                <a:solidFill>
                  <a:schemeClr val="bg1"/>
                </a:solidFill>
                <a:effectLst/>
                <a:latin typeface="Courier New" panose="02070309020205020404" pitchFamily="49" charset="0"/>
              </a:rPr>
              <a:t>.817, 0.815, 0.813)</a:t>
            </a:r>
            <a:endParaRPr lang="en-IN" sz="1200" b="1" i="0" dirty="0">
              <a:solidFill>
                <a:schemeClr val="bg1"/>
              </a:solidFill>
              <a:effectLst/>
              <a:latin typeface="Roboto" panose="02000000000000000000" pitchFamily="2" charset="0"/>
            </a:endParaRPr>
          </a:p>
          <a:p>
            <a:pPr marL="114300" indent="0">
              <a:buNone/>
            </a:pPr>
            <a:r>
              <a:rPr lang="en-IN" sz="1400" dirty="0">
                <a:solidFill>
                  <a:schemeClr val="bg1"/>
                </a:solidFill>
              </a:rPr>
              <a:t>2- </a:t>
            </a:r>
            <a:r>
              <a:rPr lang="en-IN" sz="1400" b="0" i="0" dirty="0">
                <a:solidFill>
                  <a:schemeClr val="bg1"/>
                </a:solidFill>
                <a:effectLst/>
                <a:latin typeface="Roboto" panose="02000000000000000000" pitchFamily="2" charset="0"/>
              </a:rPr>
              <a:t>Decision Tree Regressor  (</a:t>
            </a:r>
            <a:r>
              <a:rPr lang="en-IN" sz="1400" dirty="0">
                <a:solidFill>
                  <a:schemeClr val="bg1"/>
                </a:solidFill>
              </a:rPr>
              <a:t>r2_score</a:t>
            </a:r>
            <a:r>
              <a:rPr lang="en-IN" sz="1400" dirty="0">
                <a:solidFill>
                  <a:schemeClr val="bg1"/>
                </a:solidFill>
                <a:sym typeface="Wingdings" panose="05000000000000000000" pitchFamily="2" charset="2"/>
              </a:rPr>
              <a:t></a:t>
            </a:r>
            <a:r>
              <a:rPr lang="en-IN" sz="1400" dirty="0">
                <a:solidFill>
                  <a:schemeClr val="bg1"/>
                </a:solidFill>
              </a:rPr>
              <a:t> 0.872)</a:t>
            </a:r>
            <a:endParaRPr lang="en-IN" sz="1400" b="0" i="0" dirty="0">
              <a:solidFill>
                <a:schemeClr val="bg1"/>
              </a:solidFill>
              <a:effectLst/>
              <a:latin typeface="Roboto" panose="02000000000000000000" pitchFamily="2" charset="0"/>
            </a:endParaRPr>
          </a:p>
          <a:p>
            <a:pPr marL="114300" indent="0">
              <a:buNone/>
            </a:pPr>
            <a:r>
              <a:rPr lang="en-IN" sz="1400" dirty="0">
                <a:solidFill>
                  <a:schemeClr val="bg1"/>
                </a:solidFill>
                <a:latin typeface="Roboto" panose="02000000000000000000" pitchFamily="2" charset="0"/>
              </a:rPr>
              <a:t>         </a:t>
            </a:r>
            <a:r>
              <a:rPr lang="en-IN" sz="1200" b="0" i="0" dirty="0">
                <a:solidFill>
                  <a:schemeClr val="bg1"/>
                </a:solidFill>
                <a:effectLst/>
                <a:latin typeface="Roboto" panose="02000000000000000000" pitchFamily="2" charset="0"/>
              </a:rPr>
              <a:t>Decision Tree Regressor using </a:t>
            </a:r>
            <a:r>
              <a:rPr lang="en-IN" sz="1200" dirty="0">
                <a:solidFill>
                  <a:schemeClr val="bg1"/>
                </a:solidFill>
                <a:latin typeface="Roboto" panose="02000000000000000000" pitchFamily="2" charset="0"/>
              </a:rPr>
              <a:t>C</a:t>
            </a:r>
            <a:r>
              <a:rPr lang="en-IN" sz="1200" b="0" i="0" dirty="0">
                <a:solidFill>
                  <a:schemeClr val="bg1"/>
                </a:solidFill>
                <a:effectLst/>
                <a:latin typeface="Roboto" panose="02000000000000000000" pitchFamily="2" charset="0"/>
              </a:rPr>
              <a:t>ross Validation &amp; Hyperparameter Tuning (</a:t>
            </a:r>
            <a:r>
              <a:rPr lang="en-IN" sz="1200" dirty="0">
                <a:solidFill>
                  <a:schemeClr val="bg1"/>
                </a:solidFill>
              </a:rPr>
              <a:t>r2_score</a:t>
            </a:r>
            <a:r>
              <a:rPr lang="en-IN" sz="1200" dirty="0">
                <a:solidFill>
                  <a:schemeClr val="bg1"/>
                </a:solidFill>
                <a:sym typeface="Wingdings" panose="05000000000000000000" pitchFamily="2" charset="2"/>
              </a:rPr>
              <a:t></a:t>
            </a:r>
            <a:r>
              <a:rPr lang="en-IN" sz="1200" dirty="0">
                <a:solidFill>
                  <a:schemeClr val="bg1"/>
                </a:solidFill>
              </a:rPr>
              <a:t> 0..899, 0.920, 0.932 )</a:t>
            </a:r>
            <a:endParaRPr lang="en-IN" sz="1200" b="0" i="0" dirty="0">
              <a:solidFill>
                <a:schemeClr val="bg1"/>
              </a:solidFill>
              <a:effectLst/>
              <a:latin typeface="Roboto" panose="02000000000000000000" pitchFamily="2" charset="0"/>
            </a:endParaRPr>
          </a:p>
          <a:p>
            <a:pPr marL="114300" indent="0">
              <a:buNone/>
            </a:pPr>
            <a:r>
              <a:rPr lang="en-IN" sz="1400" dirty="0">
                <a:solidFill>
                  <a:schemeClr val="bg1"/>
                </a:solidFill>
                <a:latin typeface="Roboto" panose="02000000000000000000" pitchFamily="2" charset="0"/>
              </a:rPr>
              <a:t>3-</a:t>
            </a:r>
            <a:r>
              <a:rPr lang="en-IN" sz="1400" b="0" i="0" dirty="0">
                <a:solidFill>
                  <a:schemeClr val="bg1"/>
                </a:solidFill>
                <a:effectLst/>
                <a:latin typeface="Roboto" panose="02000000000000000000" pitchFamily="2" charset="0"/>
              </a:rPr>
              <a:t> Random Forest Regressor (</a:t>
            </a:r>
            <a:r>
              <a:rPr lang="en-IN" sz="1400" dirty="0">
                <a:solidFill>
                  <a:schemeClr val="bg1"/>
                </a:solidFill>
              </a:rPr>
              <a:t>r2_score</a:t>
            </a:r>
            <a:r>
              <a:rPr lang="en-IN" sz="1400" dirty="0">
                <a:solidFill>
                  <a:schemeClr val="bg1"/>
                </a:solidFill>
                <a:sym typeface="Wingdings" panose="05000000000000000000" pitchFamily="2" charset="2"/>
              </a:rPr>
              <a:t></a:t>
            </a:r>
            <a:r>
              <a:rPr lang="en-IN" sz="1400" dirty="0">
                <a:solidFill>
                  <a:schemeClr val="bg1"/>
                </a:solidFill>
              </a:rPr>
              <a:t> 0.9378)</a:t>
            </a:r>
            <a:endParaRPr lang="en-IN" sz="1400" b="0" i="0" dirty="0">
              <a:solidFill>
                <a:schemeClr val="bg1"/>
              </a:solidFill>
              <a:effectLst/>
              <a:latin typeface="Roboto" panose="02000000000000000000" pitchFamily="2" charset="0"/>
            </a:endParaRPr>
          </a:p>
          <a:p>
            <a:pPr marL="114300" indent="0">
              <a:buNone/>
            </a:pPr>
            <a:r>
              <a:rPr lang="en-IN" sz="1400" dirty="0">
                <a:solidFill>
                  <a:schemeClr val="bg1"/>
                </a:solidFill>
                <a:latin typeface="Roboto" panose="02000000000000000000" pitchFamily="2" charset="0"/>
              </a:rPr>
              <a:t>        </a:t>
            </a:r>
            <a:endParaRPr lang="en-IN" sz="1200" b="0" i="0" dirty="0">
              <a:solidFill>
                <a:schemeClr val="bg1"/>
              </a:solidFill>
              <a:effectLst/>
              <a:latin typeface="Roboto" panose="02000000000000000000" pitchFamily="2" charset="0"/>
            </a:endParaRPr>
          </a:p>
          <a:p>
            <a:pPr marL="114300" indent="0">
              <a:buNone/>
            </a:pPr>
            <a:r>
              <a:rPr lang="en-IN" sz="1400" b="0" i="0" dirty="0">
                <a:solidFill>
                  <a:schemeClr val="bg1"/>
                </a:solidFill>
                <a:effectLst/>
                <a:latin typeface="Roboto" panose="02000000000000000000" pitchFamily="2" charset="0"/>
              </a:rPr>
              <a:t>4</a:t>
            </a:r>
            <a:r>
              <a:rPr lang="en-IN" sz="1400" b="0" i="0" dirty="0">
                <a:solidFill>
                  <a:srgbClr val="212121"/>
                </a:solidFill>
                <a:effectLst/>
                <a:latin typeface="Roboto" panose="02000000000000000000" pitchFamily="2" charset="0"/>
              </a:rPr>
              <a:t>- </a:t>
            </a:r>
            <a:r>
              <a:rPr lang="en-GB" sz="1400" b="0" i="0" dirty="0">
                <a:solidFill>
                  <a:schemeClr val="bg1"/>
                </a:solidFill>
                <a:effectLst/>
                <a:latin typeface="Roboto" panose="02000000000000000000" pitchFamily="2" charset="0"/>
              </a:rPr>
              <a:t>Lasso and Ridge Regression (L1 and L2 Regularization)  (lasso- 0.1477, Ridge- 0.7899)</a:t>
            </a:r>
          </a:p>
          <a:p>
            <a:pPr marL="114300" indent="0">
              <a:buNone/>
            </a:pPr>
            <a:r>
              <a:rPr lang="en-IN" sz="1400" b="0" i="0" dirty="0">
                <a:solidFill>
                  <a:srgbClr val="212121"/>
                </a:solidFill>
                <a:effectLst/>
                <a:latin typeface="Roboto" panose="02000000000000000000" pitchFamily="2" charset="0"/>
              </a:rPr>
              <a:t>         </a:t>
            </a:r>
            <a:r>
              <a:rPr lang="en-IN" sz="1200" b="0" i="0" dirty="0">
                <a:solidFill>
                  <a:srgbClr val="212121"/>
                </a:solidFill>
                <a:effectLst/>
                <a:latin typeface="Roboto" panose="02000000000000000000" pitchFamily="2" charset="0"/>
              </a:rPr>
              <a:t> </a:t>
            </a:r>
            <a:r>
              <a:rPr lang="en-GB" sz="1200" b="0" i="0" dirty="0">
                <a:solidFill>
                  <a:schemeClr val="bg1"/>
                </a:solidFill>
                <a:effectLst/>
                <a:latin typeface="Roboto" panose="02000000000000000000" pitchFamily="2" charset="0"/>
              </a:rPr>
              <a:t>Lasso </a:t>
            </a:r>
            <a:r>
              <a:rPr lang="en-IN" sz="1200" b="0" i="0" dirty="0">
                <a:solidFill>
                  <a:schemeClr val="bg1"/>
                </a:solidFill>
                <a:effectLst/>
                <a:latin typeface="Roboto" panose="02000000000000000000" pitchFamily="2" charset="0"/>
              </a:rPr>
              <a:t>using </a:t>
            </a:r>
            <a:r>
              <a:rPr lang="en-IN" sz="1200" dirty="0">
                <a:solidFill>
                  <a:schemeClr val="bg1"/>
                </a:solidFill>
                <a:latin typeface="Roboto" panose="02000000000000000000" pitchFamily="2" charset="0"/>
              </a:rPr>
              <a:t>C</a:t>
            </a:r>
            <a:r>
              <a:rPr lang="en-IN" sz="1200" b="0" i="0" dirty="0">
                <a:solidFill>
                  <a:schemeClr val="bg1"/>
                </a:solidFill>
                <a:effectLst/>
                <a:latin typeface="Roboto" panose="02000000000000000000" pitchFamily="2" charset="0"/>
              </a:rPr>
              <a:t>ross Validation &amp; Hyperparameter Tuning (</a:t>
            </a:r>
            <a:r>
              <a:rPr lang="en-IN" sz="1200" dirty="0">
                <a:solidFill>
                  <a:schemeClr val="bg1"/>
                </a:solidFill>
              </a:rPr>
              <a:t>r2_score</a:t>
            </a:r>
            <a:r>
              <a:rPr lang="en-IN" sz="1200" dirty="0">
                <a:solidFill>
                  <a:schemeClr val="bg1"/>
                </a:solidFill>
                <a:sym typeface="Wingdings" panose="05000000000000000000" pitchFamily="2" charset="2"/>
              </a:rPr>
              <a:t></a:t>
            </a:r>
            <a:r>
              <a:rPr lang="en-IN" sz="1200" dirty="0">
                <a:solidFill>
                  <a:schemeClr val="bg1"/>
                </a:solidFill>
              </a:rPr>
              <a:t> 0.819)</a:t>
            </a:r>
          </a:p>
          <a:p>
            <a:pPr marL="114300" indent="0">
              <a:buNone/>
            </a:pPr>
            <a:r>
              <a:rPr lang="en-IN" sz="1200" b="0" i="0" dirty="0">
                <a:solidFill>
                  <a:schemeClr val="bg1"/>
                </a:solidFill>
                <a:effectLst/>
                <a:latin typeface="Roboto" panose="02000000000000000000" pitchFamily="2" charset="0"/>
              </a:rPr>
              <a:t>            Elastic net regression – (</a:t>
            </a:r>
            <a:r>
              <a:rPr lang="en-IN" sz="1200" dirty="0">
                <a:solidFill>
                  <a:schemeClr val="bg1"/>
                </a:solidFill>
              </a:rPr>
              <a:t>r2_score</a:t>
            </a:r>
            <a:r>
              <a:rPr lang="en-IN" sz="1200" dirty="0">
                <a:solidFill>
                  <a:schemeClr val="bg1"/>
                </a:solidFill>
                <a:sym typeface="Wingdings" panose="05000000000000000000" pitchFamily="2" charset="2"/>
              </a:rPr>
              <a:t></a:t>
            </a:r>
            <a:r>
              <a:rPr lang="en-IN" sz="1200" dirty="0">
                <a:solidFill>
                  <a:schemeClr val="bg1"/>
                </a:solidFill>
              </a:rPr>
              <a:t> 0.09118)</a:t>
            </a:r>
            <a:endParaRPr lang="en-IN" sz="1200" b="0" i="0" dirty="0">
              <a:solidFill>
                <a:schemeClr val="bg1"/>
              </a:solidFill>
              <a:effectLst/>
              <a:latin typeface="Roboto" panose="02000000000000000000" pitchFamily="2" charset="0"/>
            </a:endParaRPr>
          </a:p>
          <a:p>
            <a:pPr marL="114300" indent="0">
              <a:buNone/>
            </a:pPr>
            <a:endParaRPr lang="en-IN" sz="1400" b="0" i="0" dirty="0">
              <a:solidFill>
                <a:srgbClr val="212121"/>
              </a:solidFill>
              <a:effectLst/>
              <a:latin typeface="Roboto" panose="02000000000000000000" pitchFamily="2" charset="0"/>
            </a:endParaRPr>
          </a:p>
          <a:p>
            <a:pPr marL="114300" indent="0">
              <a:buNone/>
            </a:pPr>
            <a:endParaRPr lang="en-IN" sz="1400" b="0" i="0" dirty="0">
              <a:solidFill>
                <a:schemeClr val="bg1"/>
              </a:solidFill>
              <a:effectLst/>
              <a:latin typeface="Roboto" panose="02000000000000000000" pitchFamily="2" charset="0"/>
            </a:endParaRPr>
          </a:p>
          <a:p>
            <a:pPr marL="114300" indent="0">
              <a:buNone/>
            </a:pPr>
            <a:endParaRPr lang="en-IN" b="0" i="0" dirty="0">
              <a:solidFill>
                <a:schemeClr val="bg1"/>
              </a:solidFill>
              <a:effectLst/>
              <a:latin typeface="Roboto" panose="02000000000000000000" pitchFamily="2" charset="0"/>
            </a:endParaRPr>
          </a:p>
          <a:p>
            <a:pPr marL="114300" indent="0">
              <a:buNone/>
            </a:pPr>
            <a:endParaRPr lang="en-IN" dirty="0">
              <a:solidFill>
                <a:schemeClr val="bg1"/>
              </a:solidFill>
            </a:endParaRPr>
          </a:p>
          <a:p>
            <a:pPr marL="114300" indent="0">
              <a:buNone/>
            </a:pPr>
            <a:endParaRPr lang="en-IN" dirty="0">
              <a:solidFill>
                <a:schemeClr val="bg1"/>
              </a:solidFill>
            </a:endParaRPr>
          </a:p>
        </p:txBody>
      </p:sp>
    </p:spTree>
    <p:extLst>
      <p:ext uri="{BB962C8B-B14F-4D97-AF65-F5344CB8AC3E}">
        <p14:creationId xmlns:p14="http://schemas.microsoft.com/office/powerpoint/2010/main" val="23524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1155" y="201834"/>
            <a:ext cx="8520600" cy="572700"/>
          </a:xfrm>
        </p:spPr>
        <p:txBody>
          <a:bodyPr/>
          <a:lstStyle/>
          <a:p>
            <a:pPr algn="ctr"/>
            <a:r>
              <a:rPr lang="en-US" dirty="0"/>
              <a:t>Evaluation Metrics for </a:t>
            </a:r>
            <a:r>
              <a:rPr lang="en-US"/>
              <a:t>Different ML Models</a:t>
            </a:r>
            <a:br>
              <a:rPr lang="en-US" dirty="0"/>
            </a:br>
            <a:endParaRPr lang="en-US" dirty="0"/>
          </a:p>
        </p:txBody>
      </p:sp>
      <p:pic>
        <p:nvPicPr>
          <p:cNvPr id="8" name="Picture 7"/>
          <p:cNvPicPr>
            <a:picLocks noChangeAspect="1"/>
          </p:cNvPicPr>
          <p:nvPr/>
        </p:nvPicPr>
        <p:blipFill>
          <a:blip r:embed="rId2"/>
          <a:stretch>
            <a:fillRect/>
          </a:stretch>
        </p:blipFill>
        <p:spPr>
          <a:xfrm>
            <a:off x="972765" y="1062141"/>
            <a:ext cx="7237379" cy="2094385"/>
          </a:xfrm>
          <a:prstGeom prst="rect">
            <a:avLst/>
          </a:prstGeom>
        </p:spPr>
      </p:pic>
      <p:sp>
        <p:nvSpPr>
          <p:cNvPr id="9" name="Rectangle 8"/>
          <p:cNvSpPr/>
          <p:nvPr/>
        </p:nvSpPr>
        <p:spPr>
          <a:xfrm>
            <a:off x="885216" y="3555360"/>
            <a:ext cx="7324928" cy="1077218"/>
          </a:xfrm>
          <a:prstGeom prst="rect">
            <a:avLst/>
          </a:prstGeom>
        </p:spPr>
        <p:txBody>
          <a:bodyPr wrap="square">
            <a:spAutoFit/>
          </a:bodyPr>
          <a:lstStyle/>
          <a:p>
            <a:pPr marL="285750" indent="-285750">
              <a:buSzPts val="1800"/>
              <a:buFont typeface="Wingdings" panose="05000000000000000000" pitchFamily="2" charset="2"/>
              <a:buChar char="v"/>
            </a:pPr>
            <a:r>
              <a:rPr lang="en-US" sz="1600" dirty="0">
                <a:solidFill>
                  <a:srgbClr val="212121"/>
                </a:solidFill>
                <a:latin typeface="Roboto" panose="02000000000000000000" pitchFamily="2" charset="0"/>
              </a:rPr>
              <a:t>From the above metric table, it is clear that the Random Forest Regressor is performing well on the given dataset with an accuracy of 93.7% followed by </a:t>
            </a:r>
            <a:r>
              <a:rPr lang="en-US" sz="1600" dirty="0" err="1">
                <a:solidFill>
                  <a:srgbClr val="212121"/>
                </a:solidFill>
                <a:latin typeface="Roboto" panose="02000000000000000000" pitchFamily="2" charset="0"/>
              </a:rPr>
              <a:t>Decison</a:t>
            </a:r>
            <a:r>
              <a:rPr lang="en-US" sz="1600" dirty="0">
                <a:solidFill>
                  <a:srgbClr val="212121"/>
                </a:solidFill>
                <a:latin typeface="Roboto" panose="02000000000000000000" pitchFamily="2" charset="0"/>
              </a:rPr>
              <a:t> Tree Regressor with accuracy of 87.2%. So, we are choosing Random Forest Regressor for best prediction.</a:t>
            </a:r>
          </a:p>
        </p:txBody>
      </p:sp>
    </p:spTree>
    <p:extLst>
      <p:ext uri="{BB962C8B-B14F-4D97-AF65-F5344CB8AC3E}">
        <p14:creationId xmlns:p14="http://schemas.microsoft.com/office/powerpoint/2010/main" val="315717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B0B1-F3AD-9A4B-3DA2-44E673C6E0A9}"/>
              </a:ext>
            </a:extLst>
          </p:cNvPr>
          <p:cNvSpPr>
            <a:spLocks noGrp="1"/>
          </p:cNvSpPr>
          <p:nvPr>
            <p:ph type="title"/>
          </p:nvPr>
        </p:nvSpPr>
        <p:spPr>
          <a:xfrm>
            <a:off x="311700" y="211561"/>
            <a:ext cx="8520600" cy="572700"/>
          </a:xfrm>
        </p:spPr>
        <p:txBody>
          <a:bodyPr/>
          <a:lstStyle/>
          <a:p>
            <a:pPr algn="ctr"/>
            <a:r>
              <a:rPr lang="en-IN" dirty="0"/>
              <a:t>Predicted Last 6 Month Sales</a:t>
            </a:r>
          </a:p>
        </p:txBody>
      </p:sp>
      <p:sp>
        <p:nvSpPr>
          <p:cNvPr id="3" name="Text Placeholder 2">
            <a:extLst>
              <a:ext uri="{FF2B5EF4-FFF2-40B4-BE49-F238E27FC236}">
                <a16:creationId xmlns:a16="http://schemas.microsoft.com/office/drawing/2014/main" id="{BB39F65A-B5DC-796F-0D40-D37EE91B22D6}"/>
              </a:ext>
            </a:extLst>
          </p:cNvPr>
          <p:cNvSpPr>
            <a:spLocks noGrp="1"/>
          </p:cNvSpPr>
          <p:nvPr>
            <p:ph type="body" idx="1"/>
          </p:nvPr>
        </p:nvSpPr>
        <p:spPr>
          <a:xfrm>
            <a:off x="418704" y="1353555"/>
            <a:ext cx="3540453" cy="2488886"/>
          </a:xfrm>
        </p:spPr>
        <p:txBody>
          <a:bodyPr/>
          <a:lstStyle/>
          <a:p>
            <a:pPr marL="285750" indent="-285750">
              <a:lnSpc>
                <a:spcPct val="100000"/>
              </a:lnSpc>
              <a:buClr>
                <a:srgbClr val="000000"/>
              </a:buClr>
              <a:buFont typeface="Wingdings" panose="05000000000000000000" pitchFamily="2" charset="2"/>
              <a:buChar char="v"/>
            </a:pPr>
            <a:r>
              <a:rPr lang="en-US" sz="1600" dirty="0">
                <a:solidFill>
                  <a:srgbClr val="212121"/>
                </a:solidFill>
                <a:latin typeface="Roboto" panose="02000000000000000000" pitchFamily="2" charset="0"/>
              </a:rPr>
              <a:t>Here, we have predicted the last 6 months (i.e. from 2015-01 to 2015-07) sales of Rossman stores using Random forest regressor.</a:t>
            </a:r>
          </a:p>
        </p:txBody>
      </p:sp>
      <p:pic>
        <p:nvPicPr>
          <p:cNvPr id="6" name="Picture 5"/>
          <p:cNvPicPr>
            <a:picLocks noChangeAspect="1"/>
          </p:cNvPicPr>
          <p:nvPr/>
        </p:nvPicPr>
        <p:blipFill>
          <a:blip r:embed="rId2"/>
          <a:stretch>
            <a:fillRect/>
          </a:stretch>
        </p:blipFill>
        <p:spPr>
          <a:xfrm>
            <a:off x="4231532" y="1184869"/>
            <a:ext cx="4737369" cy="3591411"/>
          </a:xfrm>
          <a:prstGeom prst="rect">
            <a:avLst/>
          </a:prstGeom>
        </p:spPr>
      </p:pic>
    </p:spTree>
    <p:extLst>
      <p:ext uri="{BB962C8B-B14F-4D97-AF65-F5344CB8AC3E}">
        <p14:creationId xmlns:p14="http://schemas.microsoft.com/office/powerpoint/2010/main" val="1673753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5D4E-26C0-4189-3E76-075B8ACC9FCA}"/>
              </a:ext>
            </a:extLst>
          </p:cNvPr>
          <p:cNvSpPr>
            <a:spLocks noGrp="1"/>
          </p:cNvSpPr>
          <p:nvPr>
            <p:ph type="title"/>
          </p:nvPr>
        </p:nvSpPr>
        <p:spPr>
          <a:xfrm>
            <a:off x="403761" y="169484"/>
            <a:ext cx="8520600" cy="572700"/>
          </a:xfrm>
        </p:spPr>
        <p:txBody>
          <a:bodyPr/>
          <a:lstStyle/>
          <a:p>
            <a:r>
              <a:rPr lang="en-IN" dirty="0"/>
              <a:t>Conclusions</a:t>
            </a:r>
          </a:p>
        </p:txBody>
      </p:sp>
      <p:sp>
        <p:nvSpPr>
          <p:cNvPr id="3" name="Text Placeholder 2">
            <a:extLst>
              <a:ext uri="{FF2B5EF4-FFF2-40B4-BE49-F238E27FC236}">
                <a16:creationId xmlns:a16="http://schemas.microsoft.com/office/drawing/2014/main" id="{F0817C38-3B7B-A09F-ADFF-BAA983A28571}"/>
              </a:ext>
            </a:extLst>
          </p:cNvPr>
          <p:cNvSpPr>
            <a:spLocks noGrp="1"/>
          </p:cNvSpPr>
          <p:nvPr>
            <p:ph type="body" idx="1"/>
          </p:nvPr>
        </p:nvSpPr>
        <p:spPr>
          <a:xfrm>
            <a:off x="403761" y="742184"/>
            <a:ext cx="8657111" cy="3692658"/>
          </a:xfrm>
        </p:spPr>
        <p:txBody>
          <a:bodyPr/>
          <a:lstStyle/>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About Assortment:</a:t>
            </a:r>
          </a:p>
          <a:p>
            <a:pPr marL="114300" indent="0">
              <a:buClr>
                <a:schemeClr val="bg1">
                  <a:lumMod val="50000"/>
                </a:schemeClr>
              </a:buClr>
              <a:buNone/>
            </a:pPr>
            <a:r>
              <a:rPr lang="en-US" sz="1600" dirty="0">
                <a:solidFill>
                  <a:srgbClr val="212121"/>
                </a:solidFill>
                <a:latin typeface="Roboto" panose="02000000000000000000" pitchFamily="2" charset="0"/>
              </a:rPr>
              <a:t>             52.8 % stores have assortment type "a"(i.e. basic type)</a:t>
            </a:r>
          </a:p>
          <a:p>
            <a:pPr marL="114300" indent="0">
              <a:buClr>
                <a:schemeClr val="bg1">
                  <a:lumMod val="50000"/>
                </a:schemeClr>
              </a:buClr>
              <a:buNone/>
            </a:pPr>
            <a:r>
              <a:rPr lang="en-US" sz="1600" dirty="0">
                <a:solidFill>
                  <a:srgbClr val="212121"/>
                </a:solidFill>
                <a:latin typeface="Roboto" panose="02000000000000000000" pitchFamily="2" charset="0"/>
              </a:rPr>
              <a:t>             46.3 % stores have assortment type "c" (i.e. Extended type)</a:t>
            </a:r>
          </a:p>
          <a:p>
            <a:pPr marL="114300" indent="0">
              <a:buClr>
                <a:schemeClr val="bg1">
                  <a:lumMod val="50000"/>
                </a:schemeClr>
              </a:buClr>
              <a:buNone/>
            </a:pPr>
            <a:r>
              <a:rPr lang="en-US" sz="1600" dirty="0">
                <a:solidFill>
                  <a:srgbClr val="212121"/>
                </a:solidFill>
                <a:latin typeface="Roboto" panose="02000000000000000000" pitchFamily="2" charset="0"/>
              </a:rPr>
              <a:t>              0.8% stores have assortment type "b" (i.e. Extra type)</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About Store Type:</a:t>
            </a:r>
          </a:p>
          <a:p>
            <a:pPr marL="114300" indent="0">
              <a:buClr>
                <a:schemeClr val="bg1">
                  <a:lumMod val="50000"/>
                </a:schemeClr>
              </a:buClr>
              <a:buNone/>
            </a:pPr>
            <a:r>
              <a:rPr lang="en-US" sz="1600" dirty="0">
                <a:solidFill>
                  <a:srgbClr val="212121"/>
                </a:solidFill>
                <a:latin typeface="Roboto" panose="02000000000000000000" pitchFamily="2" charset="0"/>
              </a:rPr>
              <a:t>               54.23% stores are "a" Store Type </a:t>
            </a:r>
          </a:p>
          <a:p>
            <a:pPr marL="114300" indent="0">
              <a:buClr>
                <a:schemeClr val="bg1">
                  <a:lumMod val="50000"/>
                </a:schemeClr>
              </a:buClr>
              <a:buNone/>
            </a:pPr>
            <a:r>
              <a:rPr lang="en-US" sz="1600" dirty="0">
                <a:solidFill>
                  <a:srgbClr val="212121"/>
                </a:solidFill>
                <a:latin typeface="Roboto" panose="02000000000000000000" pitchFamily="2" charset="0"/>
              </a:rPr>
              <a:t>               30.76% stores are "d" Store Type</a:t>
            </a:r>
          </a:p>
          <a:p>
            <a:pPr marL="114300" indent="0">
              <a:buClr>
                <a:schemeClr val="bg1">
                  <a:lumMod val="50000"/>
                </a:schemeClr>
              </a:buClr>
              <a:buNone/>
            </a:pPr>
            <a:r>
              <a:rPr lang="en-US" sz="1600" dirty="0">
                <a:solidFill>
                  <a:srgbClr val="212121"/>
                </a:solidFill>
                <a:latin typeface="Roboto" panose="02000000000000000000" pitchFamily="2" charset="0"/>
              </a:rPr>
              <a:t>               13.45% stores are "c" Store Type</a:t>
            </a:r>
          </a:p>
          <a:p>
            <a:pPr marL="114300" indent="0">
              <a:buClr>
                <a:schemeClr val="bg1">
                  <a:lumMod val="50000"/>
                </a:schemeClr>
              </a:buClr>
              <a:buNone/>
            </a:pPr>
            <a:r>
              <a:rPr lang="en-US" sz="1600" dirty="0">
                <a:solidFill>
                  <a:srgbClr val="212121"/>
                </a:solidFill>
                <a:latin typeface="Roboto" panose="02000000000000000000" pitchFamily="2" charset="0"/>
              </a:rPr>
              <a:t>               1.56% stores are "b" Store Type</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83% stores are open, and 17% stores are closed due to State Holiday or School Holiday.</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Sales are maximum on Monday and least on Sunday</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Sales are quite high (nearly two times) when the promo is running</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Sales are very low when there is a state holiday</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Sales are high on school holiday (not state holiday)</a:t>
            </a:r>
          </a:p>
          <a:p>
            <a:pPr>
              <a:buClr>
                <a:schemeClr val="bg1">
                  <a:lumMod val="50000"/>
                </a:schemeClr>
              </a:buClr>
              <a:buFont typeface="Arial" panose="020B0604020202020204" pitchFamily="34" charset="0"/>
              <a:buChar char="•"/>
            </a:pPr>
            <a:endParaRPr lang="en-US" sz="1600" dirty="0">
              <a:solidFill>
                <a:srgbClr val="212121"/>
              </a:solidFill>
              <a:latin typeface="Roboto" panose="02000000000000000000" pitchFamily="2" charset="0"/>
            </a:endParaRPr>
          </a:p>
          <a:p>
            <a:pPr marL="114300" indent="0">
              <a:buClr>
                <a:schemeClr val="bg1">
                  <a:lumMod val="50000"/>
                </a:schemeClr>
              </a:buClr>
              <a:buNone/>
            </a:pPr>
            <a:endParaRPr lang="en-US" dirty="0">
              <a:solidFill>
                <a:srgbClr val="212121"/>
              </a:solidFill>
              <a:latin typeface="Roboto" panose="02000000000000000000" pitchFamily="2" charset="0"/>
            </a:endParaRPr>
          </a:p>
          <a:p>
            <a:pPr marL="114300" indent="0">
              <a:buClr>
                <a:schemeClr val="bg1">
                  <a:lumMod val="50000"/>
                </a:schemeClr>
              </a:buClr>
              <a:buNone/>
            </a:pPr>
            <a:r>
              <a:rPr lang="en-US" dirty="0">
                <a:solidFill>
                  <a:srgbClr val="212121"/>
                </a:solidFill>
                <a:latin typeface="Roboto" panose="02000000000000000000" pitchFamily="2" charset="0"/>
              </a:rPr>
              <a:t>                                </a:t>
            </a:r>
            <a:endParaRPr lang="en-US" b="0" i="0" dirty="0">
              <a:solidFill>
                <a:srgbClr val="212121"/>
              </a:solidFill>
              <a:effectLst/>
              <a:latin typeface="Roboto" panose="02000000000000000000" pitchFamily="2" charset="0"/>
            </a:endParaRPr>
          </a:p>
          <a:p>
            <a:pPr marL="114300" indent="0">
              <a:buClr>
                <a:schemeClr val="bg1">
                  <a:lumMod val="50000"/>
                </a:schemeClr>
              </a:buClr>
              <a:buNone/>
            </a:pPr>
            <a:endParaRPr lang="en-US" b="0" i="0" dirty="0">
              <a:solidFill>
                <a:srgbClr val="212121"/>
              </a:solidFill>
              <a:effectLst/>
              <a:latin typeface="Roboto" panose="02000000000000000000" pitchFamily="2" charset="0"/>
            </a:endParaRPr>
          </a:p>
          <a:p>
            <a:pPr>
              <a:buClr>
                <a:schemeClr val="bg1">
                  <a:lumMod val="50000"/>
                </a:schemeClr>
              </a:buClr>
              <a:buFont typeface="Arial" panose="020B0604020202020204" pitchFamily="34" charset="0"/>
              <a:buChar char="•"/>
            </a:pPr>
            <a:endParaRPr lang="en-US" b="0" i="0" dirty="0">
              <a:solidFill>
                <a:srgbClr val="212121"/>
              </a:solidFill>
              <a:effectLst/>
              <a:latin typeface="Roboto" panose="02000000000000000000" pitchFamily="2" charset="0"/>
            </a:endParaRPr>
          </a:p>
          <a:p>
            <a:pPr>
              <a:buClr>
                <a:schemeClr val="bg1">
                  <a:lumMod val="50000"/>
                </a:schemeClr>
              </a:buClr>
              <a:buFont typeface="Arial" panose="020B0604020202020204" pitchFamily="34" charset="0"/>
              <a:buChar char="•"/>
            </a:pPr>
            <a:endParaRPr lang="en-IN" dirty="0">
              <a:solidFill>
                <a:schemeClr val="bg1">
                  <a:lumMod val="50000"/>
                </a:schemeClr>
              </a:solidFill>
            </a:endParaRPr>
          </a:p>
        </p:txBody>
      </p:sp>
    </p:spTree>
    <p:extLst>
      <p:ext uri="{BB962C8B-B14F-4D97-AF65-F5344CB8AC3E}">
        <p14:creationId xmlns:p14="http://schemas.microsoft.com/office/powerpoint/2010/main" val="498994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A945-AE58-57AD-3101-5A1646D006B6}"/>
              </a:ext>
            </a:extLst>
          </p:cNvPr>
          <p:cNvSpPr>
            <a:spLocks noGrp="1"/>
          </p:cNvSpPr>
          <p:nvPr>
            <p:ph type="title"/>
          </p:nvPr>
        </p:nvSpPr>
        <p:spPr>
          <a:xfrm>
            <a:off x="395406" y="116732"/>
            <a:ext cx="8520600" cy="572700"/>
          </a:xfrm>
        </p:spPr>
        <p:txBody>
          <a:bodyPr/>
          <a:lstStyle/>
          <a:p>
            <a:r>
              <a:rPr lang="en-US" dirty="0"/>
              <a:t>Conclusion Continued….</a:t>
            </a:r>
            <a:endParaRPr lang="en-IN" dirty="0"/>
          </a:p>
        </p:txBody>
      </p:sp>
      <p:sp>
        <p:nvSpPr>
          <p:cNvPr id="3" name="Text Placeholder 2">
            <a:extLst>
              <a:ext uri="{FF2B5EF4-FFF2-40B4-BE49-F238E27FC236}">
                <a16:creationId xmlns:a16="http://schemas.microsoft.com/office/drawing/2014/main" id="{6BB3C535-FF8D-4874-74FC-E781E1B31FA8}"/>
              </a:ext>
            </a:extLst>
          </p:cNvPr>
          <p:cNvSpPr>
            <a:spLocks noGrp="1"/>
          </p:cNvSpPr>
          <p:nvPr>
            <p:ph type="body" idx="1"/>
          </p:nvPr>
        </p:nvSpPr>
        <p:spPr>
          <a:xfrm>
            <a:off x="0" y="772604"/>
            <a:ext cx="8633489" cy="4701637"/>
          </a:xfrm>
        </p:spPr>
        <p:txBody>
          <a:bodyPr/>
          <a:lstStyle/>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The maximum sales are happening in store type </a:t>
            </a:r>
            <a:r>
              <a:rPr lang="en-US" sz="1600" b="1" dirty="0">
                <a:solidFill>
                  <a:srgbClr val="212121"/>
                </a:solidFill>
                <a:latin typeface="Roboto" panose="02000000000000000000" pitchFamily="2" charset="0"/>
              </a:rPr>
              <a:t>b</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There is no clear relation between the sales and Competition Open Since Month</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There is no much difference in sales when promo2 (promo in consecutive months) is running.</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Sales are higher when the competition distance is low. So, if similar stores are located together at minimal distances, the sales will be high.</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The highest sale is on December 16 2013 which is 15.62 million while most of sales are below 300K during other dates.</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The highest sales is recorded in store type b. The sales during promo is higher than sales without promo in all store types.</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Sales is highest in store type "b", and among the assortment strategies, the highest sales are recorded for "c" type assortment.</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Sales in the year is 2015 is high (till the given month). However, the sales have drastically decreased for in year 2014.</a:t>
            </a:r>
          </a:p>
          <a:p>
            <a:pPr>
              <a:buClr>
                <a:schemeClr val="bg1">
                  <a:lumMod val="50000"/>
                </a:schemeClr>
              </a:buClr>
              <a:buFont typeface="Arial" panose="020B0604020202020204" pitchFamily="34" charset="0"/>
              <a:buChar char="•"/>
            </a:pPr>
            <a:endParaRPr lang="en-US" dirty="0">
              <a:solidFill>
                <a:srgbClr val="212121"/>
              </a:solidFill>
              <a:latin typeface="Roboto" panose="02000000000000000000" pitchFamily="2" charset="0"/>
            </a:endParaRPr>
          </a:p>
          <a:p>
            <a:pPr>
              <a:buClr>
                <a:schemeClr val="bg1">
                  <a:lumMod val="50000"/>
                </a:schemeClr>
              </a:buClr>
              <a:buFont typeface="Arial" panose="020B0604020202020204" pitchFamily="34" charset="0"/>
              <a:buChar char="•"/>
            </a:pPr>
            <a:endParaRPr lang="en-US" dirty="0">
              <a:solidFill>
                <a:srgbClr val="212121"/>
              </a:solidFill>
              <a:latin typeface="Roboto" panose="02000000000000000000" pitchFamily="2" charset="0"/>
            </a:endParaRPr>
          </a:p>
          <a:p>
            <a:pPr>
              <a:buClr>
                <a:schemeClr val="bg1">
                  <a:lumMod val="50000"/>
                </a:schemeClr>
              </a:buClr>
              <a:buFont typeface="Arial" panose="020B0604020202020204" pitchFamily="34" charset="0"/>
              <a:buChar char="•"/>
            </a:pPr>
            <a:endParaRPr lang="en-IN" dirty="0">
              <a:solidFill>
                <a:schemeClr val="bg1">
                  <a:lumMod val="50000"/>
                </a:schemeClr>
              </a:solidFill>
            </a:endParaRPr>
          </a:p>
        </p:txBody>
      </p:sp>
    </p:spTree>
    <p:extLst>
      <p:ext uri="{BB962C8B-B14F-4D97-AF65-F5344CB8AC3E}">
        <p14:creationId xmlns:p14="http://schemas.microsoft.com/office/powerpoint/2010/main" val="1456013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0EB6-BE01-5006-8235-5AABFDD95C9F}"/>
              </a:ext>
            </a:extLst>
          </p:cNvPr>
          <p:cNvSpPr>
            <a:spLocks noGrp="1"/>
          </p:cNvSpPr>
          <p:nvPr>
            <p:ph type="title"/>
          </p:nvPr>
        </p:nvSpPr>
        <p:spPr>
          <a:xfrm>
            <a:off x="133570" y="124391"/>
            <a:ext cx="8520600" cy="572700"/>
          </a:xfrm>
        </p:spPr>
        <p:txBody>
          <a:bodyPr/>
          <a:lstStyle/>
          <a:p>
            <a:r>
              <a:rPr lang="en-IN" dirty="0"/>
              <a:t>Conclusion Continued….</a:t>
            </a:r>
          </a:p>
        </p:txBody>
      </p:sp>
      <p:sp>
        <p:nvSpPr>
          <p:cNvPr id="3" name="Text Placeholder 2">
            <a:extLst>
              <a:ext uri="{FF2B5EF4-FFF2-40B4-BE49-F238E27FC236}">
                <a16:creationId xmlns:a16="http://schemas.microsoft.com/office/drawing/2014/main" id="{38D35929-C8EE-B778-FB83-D871107E9EE5}"/>
              </a:ext>
            </a:extLst>
          </p:cNvPr>
          <p:cNvSpPr>
            <a:spLocks noGrp="1"/>
          </p:cNvSpPr>
          <p:nvPr>
            <p:ph type="body" idx="1"/>
          </p:nvPr>
        </p:nvSpPr>
        <p:spPr>
          <a:xfrm>
            <a:off x="0" y="821483"/>
            <a:ext cx="8978630" cy="4322017"/>
          </a:xfrm>
        </p:spPr>
        <p:txBody>
          <a:bodyPr/>
          <a:lstStyle/>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The sales are highest for store type "b". Specially, on state holiday, the sales are tremendously high because they are open even on state holiday.</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In 2013, the total sales are maximum in February, July, and December</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In 2014, total sales are almost same in all months except December because in December the sales are maximum.</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In 2015, we have sales for only 7 months, and in December the sales are maximum.</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The features Promo, Open, Customers are positively correlated with sales.</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Sales, Customer, Open, and Promo are negatively correlated with Day of week</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Open and Promo are positively correlated with Customers.</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Sales and customers are positively correlated with Open while Day of Week is negatively correlated with Open.</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Day of week is negatively correlated with Promo.</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Random Forest Regressor is giving the best result with the accuracy of 93.78% followed by </a:t>
            </a:r>
            <a:r>
              <a:rPr lang="en-US" sz="1600" dirty="0" err="1">
                <a:solidFill>
                  <a:srgbClr val="212121"/>
                </a:solidFill>
                <a:latin typeface="Roboto" panose="02000000000000000000" pitchFamily="2" charset="0"/>
              </a:rPr>
              <a:t>Decison</a:t>
            </a:r>
            <a:r>
              <a:rPr lang="en-US" sz="1600" dirty="0">
                <a:solidFill>
                  <a:srgbClr val="212121"/>
                </a:solidFill>
                <a:latin typeface="Roboto" panose="02000000000000000000" pitchFamily="2" charset="0"/>
              </a:rPr>
              <a:t> Tree Regressor with accuracy of 87%.</a:t>
            </a:r>
          </a:p>
        </p:txBody>
      </p:sp>
    </p:spTree>
    <p:extLst>
      <p:ext uri="{BB962C8B-B14F-4D97-AF65-F5344CB8AC3E}">
        <p14:creationId xmlns:p14="http://schemas.microsoft.com/office/powerpoint/2010/main" val="79959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74AC-2BD3-82B2-7510-8C5B0A436FE2}"/>
              </a:ext>
            </a:extLst>
          </p:cNvPr>
          <p:cNvSpPr>
            <a:spLocks noGrp="1"/>
          </p:cNvSpPr>
          <p:nvPr>
            <p:ph type="title"/>
          </p:nvPr>
        </p:nvSpPr>
        <p:spPr/>
        <p:txBody>
          <a:bodyPr/>
          <a:lstStyle/>
          <a:p>
            <a:r>
              <a:rPr lang="en-US" dirty="0"/>
              <a:t>Continued…</a:t>
            </a:r>
            <a:endParaRPr lang="en-IN" dirty="0"/>
          </a:p>
        </p:txBody>
      </p:sp>
      <p:sp>
        <p:nvSpPr>
          <p:cNvPr id="3" name="Text Placeholder 2">
            <a:extLst>
              <a:ext uri="{FF2B5EF4-FFF2-40B4-BE49-F238E27FC236}">
                <a16:creationId xmlns:a16="http://schemas.microsoft.com/office/drawing/2014/main" id="{C265C259-612C-6F4F-6400-1C894F037567}"/>
              </a:ext>
            </a:extLst>
          </p:cNvPr>
          <p:cNvSpPr>
            <a:spLocks noGrp="1"/>
          </p:cNvSpPr>
          <p:nvPr>
            <p:ph type="body" idx="1"/>
          </p:nvPr>
        </p:nvSpPr>
        <p:spPr/>
        <p:txBody>
          <a:bodyPr/>
          <a:lstStyle/>
          <a:p>
            <a:pPr marL="114300" indent="0">
              <a:buClr>
                <a:schemeClr val="bg1">
                  <a:lumMod val="50000"/>
                </a:schemeClr>
              </a:buClr>
              <a:buNone/>
            </a:pPr>
            <a:r>
              <a:rPr lang="en-US" sz="1300" dirty="0">
                <a:solidFill>
                  <a:schemeClr val="bg1">
                    <a:lumMod val="50000"/>
                  </a:schemeClr>
                </a:solidFill>
                <a:latin typeface="Montserrat"/>
                <a:ea typeface="Montserrat"/>
                <a:cs typeface="Montserrat"/>
                <a:sym typeface="Montserrat"/>
              </a:rPr>
              <a:t>14. Stacked bar plot showing total sales of each month of each year.</a:t>
            </a:r>
          </a:p>
          <a:p>
            <a:pPr marL="114300" indent="0">
              <a:buClr>
                <a:schemeClr val="bg1">
                  <a:lumMod val="50000"/>
                </a:schemeClr>
              </a:buClr>
              <a:buNone/>
            </a:pPr>
            <a:r>
              <a:rPr lang="en-US" sz="1300" dirty="0">
                <a:solidFill>
                  <a:schemeClr val="bg1">
                    <a:lumMod val="50000"/>
                  </a:schemeClr>
                </a:solidFill>
                <a:latin typeface="Montserrat"/>
                <a:ea typeface="Montserrat"/>
                <a:cs typeface="Montserrat"/>
                <a:sym typeface="Montserrat"/>
              </a:rPr>
              <a:t>15. Correlation Heat map</a:t>
            </a:r>
          </a:p>
          <a:p>
            <a:pPr marL="114300" indent="0">
              <a:buClr>
                <a:schemeClr val="bg1">
                  <a:lumMod val="50000"/>
                </a:schemeClr>
              </a:buClr>
              <a:buNone/>
            </a:pPr>
            <a:r>
              <a:rPr lang="en-US" sz="1300" dirty="0">
                <a:solidFill>
                  <a:schemeClr val="bg1">
                    <a:lumMod val="50000"/>
                  </a:schemeClr>
                </a:solidFill>
                <a:latin typeface="Montserrat"/>
                <a:ea typeface="Montserrat"/>
                <a:cs typeface="Montserrat"/>
                <a:sym typeface="Montserrat"/>
              </a:rPr>
              <a:t>16. Pair Plot</a:t>
            </a:r>
          </a:p>
          <a:p>
            <a:pPr>
              <a:buClr>
                <a:schemeClr val="bg1">
                  <a:lumMod val="50000"/>
                </a:schemeClr>
              </a:buClr>
              <a:buFont typeface="Arial" panose="020B0604020202020204" pitchFamily="34" charset="0"/>
              <a:buChar char="•"/>
            </a:pPr>
            <a:r>
              <a:rPr lang="en-US" sz="1300" dirty="0">
                <a:solidFill>
                  <a:schemeClr val="bg1">
                    <a:lumMod val="50000"/>
                  </a:schemeClr>
                </a:solidFill>
                <a:latin typeface="Montserrat"/>
                <a:ea typeface="Montserrat"/>
                <a:cs typeface="Montserrat"/>
                <a:sym typeface="Montserrat"/>
              </a:rPr>
              <a:t>Hypothesis testing</a:t>
            </a:r>
          </a:p>
          <a:p>
            <a:pPr>
              <a:buClr>
                <a:schemeClr val="bg1">
                  <a:lumMod val="50000"/>
                </a:schemeClr>
              </a:buClr>
              <a:buFont typeface="Arial" panose="020B0604020202020204" pitchFamily="34" charset="0"/>
              <a:buChar char="•"/>
            </a:pPr>
            <a:r>
              <a:rPr lang="en-US" sz="1300" dirty="0">
                <a:solidFill>
                  <a:schemeClr val="bg1">
                    <a:lumMod val="50000"/>
                  </a:schemeClr>
                </a:solidFill>
                <a:latin typeface="Montserrat"/>
                <a:ea typeface="Montserrat"/>
                <a:cs typeface="Montserrat"/>
                <a:sym typeface="Montserrat"/>
              </a:rPr>
              <a:t>Features Engineering</a:t>
            </a:r>
          </a:p>
          <a:p>
            <a:pPr>
              <a:buClr>
                <a:schemeClr val="bg1">
                  <a:lumMod val="50000"/>
                </a:schemeClr>
              </a:buClr>
              <a:buFont typeface="Arial" panose="020B0604020202020204" pitchFamily="34" charset="0"/>
              <a:buChar char="•"/>
            </a:pPr>
            <a:r>
              <a:rPr lang="en-US" sz="1300" dirty="0">
                <a:solidFill>
                  <a:schemeClr val="bg1">
                    <a:lumMod val="50000"/>
                  </a:schemeClr>
                </a:solidFill>
                <a:latin typeface="Montserrat"/>
                <a:ea typeface="Montserrat"/>
                <a:cs typeface="Montserrat"/>
                <a:sym typeface="Montserrat"/>
              </a:rPr>
              <a:t>ML Model implantation</a:t>
            </a:r>
          </a:p>
          <a:p>
            <a:pPr>
              <a:buClr>
                <a:schemeClr val="bg1">
                  <a:lumMod val="50000"/>
                </a:schemeClr>
              </a:buClr>
              <a:buFont typeface="Arial" panose="020B0604020202020204" pitchFamily="34" charset="0"/>
              <a:buChar char="•"/>
            </a:pPr>
            <a:r>
              <a:rPr lang="en-US" sz="1300" dirty="0">
                <a:solidFill>
                  <a:schemeClr val="bg1">
                    <a:lumMod val="50000"/>
                  </a:schemeClr>
                </a:solidFill>
                <a:latin typeface="Montserrat"/>
                <a:ea typeface="Montserrat"/>
                <a:cs typeface="Montserrat"/>
                <a:sym typeface="Montserrat"/>
              </a:rPr>
              <a:t>Which ML model is best?</a:t>
            </a:r>
          </a:p>
          <a:p>
            <a:pPr>
              <a:buClr>
                <a:schemeClr val="bg1">
                  <a:lumMod val="50000"/>
                </a:schemeClr>
              </a:buClr>
              <a:buFont typeface="Arial" panose="020B0604020202020204" pitchFamily="34" charset="0"/>
              <a:buChar char="•"/>
            </a:pPr>
            <a:r>
              <a:rPr lang="en-US" sz="1300" dirty="0">
                <a:solidFill>
                  <a:schemeClr val="bg1">
                    <a:lumMod val="50000"/>
                  </a:schemeClr>
                </a:solidFill>
                <a:latin typeface="Montserrat"/>
                <a:ea typeface="Montserrat"/>
                <a:cs typeface="Montserrat"/>
                <a:sym typeface="Montserrat"/>
              </a:rPr>
              <a:t>Predicted vs Original data</a:t>
            </a:r>
          </a:p>
          <a:p>
            <a:pPr>
              <a:buClr>
                <a:schemeClr val="bg1">
                  <a:lumMod val="50000"/>
                </a:schemeClr>
              </a:buClr>
              <a:buFont typeface="Arial" panose="020B0604020202020204" pitchFamily="34" charset="0"/>
              <a:buChar char="•"/>
            </a:pPr>
            <a:r>
              <a:rPr lang="en-US" sz="1300" dirty="0">
                <a:solidFill>
                  <a:schemeClr val="bg1">
                    <a:lumMod val="50000"/>
                  </a:schemeClr>
                </a:solidFill>
                <a:latin typeface="Montserrat"/>
                <a:ea typeface="Montserrat"/>
                <a:cs typeface="Montserrat"/>
                <a:sym typeface="Montserrat"/>
              </a:rPr>
              <a:t>Conclusion.</a:t>
            </a:r>
          </a:p>
          <a:p>
            <a:endParaRPr lang="en-IN" dirty="0"/>
          </a:p>
        </p:txBody>
      </p:sp>
    </p:spTree>
    <p:extLst>
      <p:ext uri="{BB962C8B-B14F-4D97-AF65-F5344CB8AC3E}">
        <p14:creationId xmlns:p14="http://schemas.microsoft.com/office/powerpoint/2010/main" val="2676770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3863-06AE-52D8-29B1-BDB623C8EE55}"/>
              </a:ext>
            </a:extLst>
          </p:cNvPr>
          <p:cNvSpPr>
            <a:spLocks noGrp="1"/>
          </p:cNvSpPr>
          <p:nvPr>
            <p:ph type="title"/>
          </p:nvPr>
        </p:nvSpPr>
        <p:spPr>
          <a:xfrm>
            <a:off x="1070458" y="1874991"/>
            <a:ext cx="8520600" cy="572700"/>
          </a:xfrm>
        </p:spPr>
        <p:txBody>
          <a:bodyPr/>
          <a:lstStyle/>
          <a:p>
            <a:r>
              <a:rPr lang="en-IN" sz="9600" dirty="0"/>
              <a:t>THANK YOU</a:t>
            </a:r>
          </a:p>
        </p:txBody>
      </p:sp>
      <p:sp>
        <p:nvSpPr>
          <p:cNvPr id="3" name="Text Placeholder 2">
            <a:extLst>
              <a:ext uri="{FF2B5EF4-FFF2-40B4-BE49-F238E27FC236}">
                <a16:creationId xmlns:a16="http://schemas.microsoft.com/office/drawing/2014/main" id="{F1A89C13-121B-465A-B3EF-8FA353C6874A}"/>
              </a:ext>
            </a:extLst>
          </p:cNvPr>
          <p:cNvSpPr>
            <a:spLocks noGrp="1"/>
          </p:cNvSpPr>
          <p:nvPr>
            <p:ph type="body" idx="1"/>
          </p:nvPr>
        </p:nvSpPr>
        <p:spPr>
          <a:xfrm>
            <a:off x="311700" y="1749777"/>
            <a:ext cx="8520600" cy="2819097"/>
          </a:xfrm>
        </p:spPr>
        <p:txBody>
          <a:bodyPr/>
          <a:lstStyle/>
          <a:p>
            <a:pPr marL="114300" indent="0">
              <a:buNone/>
            </a:pPr>
            <a:r>
              <a:rPr lang="en-US" sz="9600" dirty="0">
                <a:solidFill>
                  <a:schemeClr val="bg1">
                    <a:lumMod val="50000"/>
                  </a:schemeClr>
                </a:solidFill>
              </a:rPr>
              <a:t>      </a:t>
            </a:r>
            <a:endParaRPr lang="en-IN" sz="9600" dirty="0">
              <a:solidFill>
                <a:schemeClr val="bg1">
                  <a:lumMod val="50000"/>
                </a:schemeClr>
              </a:solidFill>
            </a:endParaRPr>
          </a:p>
        </p:txBody>
      </p:sp>
    </p:spTree>
    <p:extLst>
      <p:ext uri="{BB962C8B-B14F-4D97-AF65-F5344CB8AC3E}">
        <p14:creationId xmlns:p14="http://schemas.microsoft.com/office/powerpoint/2010/main" val="12842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5627-C5E2-9B0B-92F9-1AA9984C0F98}"/>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931CA16F-A0EB-424D-DBB2-955A8F7A10B9}"/>
              </a:ext>
            </a:extLst>
          </p:cNvPr>
          <p:cNvSpPr>
            <a:spLocks noGrp="1"/>
          </p:cNvSpPr>
          <p:nvPr>
            <p:ph type="body" idx="1"/>
          </p:nvPr>
        </p:nvSpPr>
        <p:spPr/>
        <p:txBody>
          <a:bodyPr/>
          <a:lstStyle/>
          <a:p>
            <a:pPr algn="l"/>
            <a:r>
              <a:rPr lang="en-GB" b="0" i="0" dirty="0">
                <a:solidFill>
                  <a:srgbClr val="212121"/>
                </a:solidFill>
                <a:effectLst/>
                <a:latin typeface="Roboto" panose="02000000000000000000" pitchFamily="2" charset="0"/>
              </a:rPr>
              <a:t>Rossman operates over 3,000 drug stores in 7 European countries. Currently, Rossman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pPr algn="l"/>
            <a:r>
              <a:rPr lang="en-GB" b="0" i="0" dirty="0">
                <a:solidFill>
                  <a:srgbClr val="212121"/>
                </a:solidFill>
                <a:effectLst/>
                <a:latin typeface="Roboto" panose="02000000000000000000" pitchFamily="2" charset="0"/>
              </a:rPr>
              <a:t>You are provided with historical sales data for 1,115 Rossman stores. The task is to forecast the "Sales" column for the test set.</a:t>
            </a:r>
            <a:endParaRPr lang="en-IN" dirty="0"/>
          </a:p>
        </p:txBody>
      </p:sp>
    </p:spTree>
    <p:extLst>
      <p:ext uri="{BB962C8B-B14F-4D97-AF65-F5344CB8AC3E}">
        <p14:creationId xmlns:p14="http://schemas.microsoft.com/office/powerpoint/2010/main" val="81858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B967-C50E-1701-8958-76C61D11F673}"/>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D3BED4E7-7965-8E3B-10A0-6DCA7C180495}"/>
              </a:ext>
            </a:extLst>
          </p:cNvPr>
          <p:cNvSpPr>
            <a:spLocks noGrp="1"/>
          </p:cNvSpPr>
          <p:nvPr>
            <p:ph type="body" idx="1"/>
          </p:nvPr>
        </p:nvSpPr>
        <p:spPr/>
        <p:txBody>
          <a:bodyPr/>
          <a:lstStyle/>
          <a:p>
            <a:pPr algn="l"/>
            <a:r>
              <a:rPr lang="en-GB" b="0" i="0" dirty="0">
                <a:solidFill>
                  <a:srgbClr val="212121"/>
                </a:solidFill>
                <a:effectLst/>
                <a:latin typeface="Roboto" panose="02000000000000000000" pitchFamily="2" charset="0"/>
              </a:rPr>
              <a:t>Rossman store managers are tasked with predicting their daily sales for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p>
          <a:p>
            <a:endParaRPr lang="en-IN" dirty="0"/>
          </a:p>
        </p:txBody>
      </p:sp>
    </p:spTree>
    <p:extLst>
      <p:ext uri="{BB962C8B-B14F-4D97-AF65-F5344CB8AC3E}">
        <p14:creationId xmlns:p14="http://schemas.microsoft.com/office/powerpoint/2010/main" val="106453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C05B-EAB3-52A2-7095-64AD0B30D2C1}"/>
              </a:ext>
            </a:extLst>
          </p:cNvPr>
          <p:cNvSpPr>
            <a:spLocks noGrp="1"/>
          </p:cNvSpPr>
          <p:nvPr>
            <p:ph type="title"/>
          </p:nvPr>
        </p:nvSpPr>
        <p:spPr>
          <a:xfrm>
            <a:off x="311700" y="133740"/>
            <a:ext cx="8520600" cy="572700"/>
          </a:xfrm>
        </p:spPr>
        <p:txBody>
          <a:bodyPr/>
          <a:lstStyle/>
          <a:p>
            <a:r>
              <a:rPr lang="en-IN" dirty="0"/>
              <a:t>Data Summary</a:t>
            </a:r>
          </a:p>
        </p:txBody>
      </p:sp>
      <p:sp>
        <p:nvSpPr>
          <p:cNvPr id="3" name="Text Placeholder 2">
            <a:extLst>
              <a:ext uri="{FF2B5EF4-FFF2-40B4-BE49-F238E27FC236}">
                <a16:creationId xmlns:a16="http://schemas.microsoft.com/office/drawing/2014/main" id="{99902B80-5C7B-E583-F45B-AB8B9B228A58}"/>
              </a:ext>
            </a:extLst>
          </p:cNvPr>
          <p:cNvSpPr>
            <a:spLocks noGrp="1"/>
          </p:cNvSpPr>
          <p:nvPr>
            <p:ph type="body" idx="1"/>
          </p:nvPr>
        </p:nvSpPr>
        <p:spPr>
          <a:xfrm>
            <a:off x="311700" y="1064926"/>
            <a:ext cx="8520600" cy="3416400"/>
          </a:xfrm>
        </p:spPr>
        <p:txBody>
          <a:bodyPr/>
          <a:lstStyle/>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The given dataset is a dataset from Rossman industry who operates over 3,000 drug stores in 7 European countries, and we have to analyze the sales of the stores and the factors affecting the sales. In the given dataset, it has 1017209 rows and 18 column.  And there are some missing values, and there is no duplicate values in the dataset.</a:t>
            </a:r>
          </a:p>
          <a:p>
            <a:pPr>
              <a:buClr>
                <a:schemeClr val="bg1">
                  <a:lumMod val="50000"/>
                </a:schemeClr>
              </a:buClr>
              <a:buFont typeface="Arial" panose="020B0604020202020204" pitchFamily="34" charset="0"/>
              <a:buChar char="•"/>
            </a:pPr>
            <a:r>
              <a:rPr lang="en-US" sz="1600" dirty="0">
                <a:solidFill>
                  <a:srgbClr val="212121"/>
                </a:solidFill>
                <a:latin typeface="Roboto" panose="02000000000000000000" pitchFamily="2" charset="0"/>
              </a:rPr>
              <a:t>There are two datasets we are dealing in this project:</a:t>
            </a:r>
          </a:p>
          <a:p>
            <a:pPr>
              <a:buClr>
                <a:schemeClr val="bg1">
                  <a:lumMod val="50000"/>
                </a:schemeClr>
              </a:buClr>
              <a:buFont typeface="+mj-lt"/>
              <a:buAutoNum type="arabicPeriod"/>
            </a:pPr>
            <a:r>
              <a:rPr lang="en-US" sz="1600" b="1" dirty="0" err="1">
                <a:solidFill>
                  <a:srgbClr val="212121"/>
                </a:solidFill>
                <a:latin typeface="Roboto" panose="02000000000000000000" pitchFamily="2" charset="0"/>
              </a:rPr>
              <a:t>sales_data</a:t>
            </a:r>
            <a:r>
              <a:rPr lang="en-US" sz="1600" b="1" dirty="0">
                <a:solidFill>
                  <a:srgbClr val="212121"/>
                </a:solidFill>
                <a:latin typeface="Roboto" panose="02000000000000000000" pitchFamily="2" charset="0"/>
              </a:rPr>
              <a:t> : </a:t>
            </a:r>
            <a:r>
              <a:rPr lang="en-US" sz="1600" dirty="0">
                <a:solidFill>
                  <a:srgbClr val="212121"/>
                </a:solidFill>
                <a:latin typeface="Roboto" panose="02000000000000000000" pitchFamily="2" charset="0"/>
              </a:rPr>
              <a:t>It contains all the information regarding store sales, Day of Week, Date of sales, number of customers, stores is open or closed, stores are running promo or not, school holiday or not , and state holiday or not.</a:t>
            </a:r>
            <a:endParaRPr lang="en-US" sz="1600" b="1" dirty="0">
              <a:solidFill>
                <a:srgbClr val="212121"/>
              </a:solidFill>
              <a:latin typeface="Roboto" panose="02000000000000000000" pitchFamily="2" charset="0"/>
            </a:endParaRPr>
          </a:p>
          <a:p>
            <a:pPr>
              <a:buClr>
                <a:schemeClr val="bg1">
                  <a:lumMod val="50000"/>
                </a:schemeClr>
              </a:buClr>
              <a:buFont typeface="Arial"/>
              <a:buAutoNum type="arabicPeriod" startAt="2"/>
            </a:pPr>
            <a:r>
              <a:rPr lang="en-US" sz="1600" b="1" dirty="0" err="1">
                <a:solidFill>
                  <a:srgbClr val="212121"/>
                </a:solidFill>
                <a:latin typeface="Roboto" panose="02000000000000000000" pitchFamily="2" charset="0"/>
              </a:rPr>
              <a:t>store_data</a:t>
            </a:r>
            <a:r>
              <a:rPr lang="en-US" sz="1600" b="1" dirty="0">
                <a:solidFill>
                  <a:srgbClr val="212121"/>
                </a:solidFill>
                <a:latin typeface="Roboto" panose="02000000000000000000" pitchFamily="2" charset="0"/>
              </a:rPr>
              <a:t>: </a:t>
            </a:r>
            <a:r>
              <a:rPr lang="en-US" sz="1600" dirty="0">
                <a:solidFill>
                  <a:srgbClr val="212121"/>
                </a:solidFill>
                <a:latin typeface="Roboto" panose="02000000000000000000" pitchFamily="2" charset="0"/>
              </a:rPr>
              <a:t>It contains all the information regarding store type, Assortment, Competition distance, Competition open since month, Promo 2 Since Week, Competition Open Since Year, Promo 2, Promo 2 Since Year, Promo Interval.</a:t>
            </a:r>
          </a:p>
          <a:p>
            <a:pPr>
              <a:buClr>
                <a:schemeClr val="bg1">
                  <a:lumMod val="50000"/>
                </a:schemeClr>
              </a:buClr>
              <a:buAutoNum type="arabicPeriod" startAt="2"/>
            </a:pPr>
            <a:endParaRPr lang="en-US" dirty="0">
              <a:solidFill>
                <a:srgbClr val="212121"/>
              </a:solidFill>
              <a:latin typeface="Roboto" panose="02000000000000000000" pitchFamily="2" charset="0"/>
            </a:endParaRPr>
          </a:p>
        </p:txBody>
      </p:sp>
    </p:spTree>
    <p:extLst>
      <p:ext uri="{BB962C8B-B14F-4D97-AF65-F5344CB8AC3E}">
        <p14:creationId xmlns:p14="http://schemas.microsoft.com/office/powerpoint/2010/main" val="2138757356"/>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CFD0086-C2A2-A807-BEE2-B2D7906EB4DB}"/>
              </a:ext>
            </a:extLst>
          </p:cNvPr>
          <p:cNvSpPr/>
          <p:nvPr/>
        </p:nvSpPr>
        <p:spPr>
          <a:xfrm>
            <a:off x="3506162" y="156236"/>
            <a:ext cx="1900052" cy="8075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Summary</a:t>
            </a:r>
          </a:p>
        </p:txBody>
      </p:sp>
      <p:sp>
        <p:nvSpPr>
          <p:cNvPr id="10" name="Rectangle 9" descr="DDDFDDF&#10;">
            <a:extLst>
              <a:ext uri="{FF2B5EF4-FFF2-40B4-BE49-F238E27FC236}">
                <a16:creationId xmlns:a16="http://schemas.microsoft.com/office/drawing/2014/main" id="{544CA73A-C7A2-80C0-BBA2-2A48CAFC2242}"/>
              </a:ext>
            </a:extLst>
          </p:cNvPr>
          <p:cNvSpPr/>
          <p:nvPr/>
        </p:nvSpPr>
        <p:spPr>
          <a:xfrm>
            <a:off x="601274" y="1680572"/>
            <a:ext cx="2458192" cy="23758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u="sng" dirty="0" err="1">
                <a:solidFill>
                  <a:schemeClr val="bg1">
                    <a:lumMod val="50000"/>
                  </a:schemeClr>
                </a:solidFill>
              </a:rPr>
              <a:t>Sales_data</a:t>
            </a:r>
            <a:endParaRPr lang="en-IN" b="1" u="sng" dirty="0">
              <a:solidFill>
                <a:schemeClr val="bg1">
                  <a:lumMod val="50000"/>
                </a:schemeClr>
              </a:solidFill>
            </a:endParaRPr>
          </a:p>
          <a:p>
            <a:pPr marL="342900" indent="-342900">
              <a:buFont typeface="+mj-lt"/>
              <a:buAutoNum type="arabicPeriod"/>
            </a:pPr>
            <a:r>
              <a:rPr lang="en-IN" b="1" dirty="0">
                <a:solidFill>
                  <a:schemeClr val="bg1">
                    <a:lumMod val="50000"/>
                  </a:schemeClr>
                </a:solidFill>
              </a:rPr>
              <a:t>Store(unique id)</a:t>
            </a:r>
          </a:p>
          <a:p>
            <a:pPr marL="342900" indent="-342900">
              <a:buFont typeface="+mj-lt"/>
              <a:buAutoNum type="arabicPeriod"/>
            </a:pPr>
            <a:r>
              <a:rPr lang="en-IN" b="1" dirty="0">
                <a:solidFill>
                  <a:schemeClr val="bg1">
                    <a:lumMod val="50000"/>
                  </a:schemeClr>
                </a:solidFill>
              </a:rPr>
              <a:t>Date</a:t>
            </a:r>
          </a:p>
          <a:p>
            <a:pPr marL="342900" indent="-342900">
              <a:buFont typeface="+mj-lt"/>
              <a:buAutoNum type="arabicPeriod"/>
            </a:pPr>
            <a:r>
              <a:rPr lang="en-IN" b="1" dirty="0">
                <a:solidFill>
                  <a:schemeClr val="bg1">
                    <a:lumMod val="50000"/>
                  </a:schemeClr>
                </a:solidFill>
              </a:rPr>
              <a:t>Day of week</a:t>
            </a:r>
          </a:p>
          <a:p>
            <a:pPr marL="342900" indent="-342900">
              <a:buFont typeface="+mj-lt"/>
              <a:buAutoNum type="arabicPeriod"/>
            </a:pPr>
            <a:r>
              <a:rPr lang="en-IN" b="1" dirty="0">
                <a:solidFill>
                  <a:schemeClr val="bg1">
                    <a:lumMod val="50000"/>
                  </a:schemeClr>
                </a:solidFill>
              </a:rPr>
              <a:t>Open(1,0)</a:t>
            </a:r>
          </a:p>
          <a:p>
            <a:pPr marL="342900" indent="-342900">
              <a:buFont typeface="+mj-lt"/>
              <a:buAutoNum type="arabicPeriod"/>
            </a:pPr>
            <a:r>
              <a:rPr lang="en-IN" b="1" dirty="0">
                <a:solidFill>
                  <a:schemeClr val="bg1">
                    <a:lumMod val="50000"/>
                  </a:schemeClr>
                </a:solidFill>
              </a:rPr>
              <a:t>Sales</a:t>
            </a:r>
          </a:p>
          <a:p>
            <a:pPr marL="342900" indent="-342900">
              <a:buFont typeface="+mj-lt"/>
              <a:buAutoNum type="arabicPeriod"/>
            </a:pPr>
            <a:r>
              <a:rPr lang="en-IN" b="1" dirty="0">
                <a:solidFill>
                  <a:schemeClr val="bg1">
                    <a:lumMod val="50000"/>
                  </a:schemeClr>
                </a:solidFill>
              </a:rPr>
              <a:t>Promo(1,0)</a:t>
            </a:r>
          </a:p>
          <a:p>
            <a:pPr marL="342900" indent="-342900">
              <a:buFont typeface="+mj-lt"/>
              <a:buAutoNum type="arabicPeriod"/>
            </a:pPr>
            <a:r>
              <a:rPr lang="en-IN" b="1" dirty="0">
                <a:solidFill>
                  <a:schemeClr val="bg1">
                    <a:lumMod val="50000"/>
                  </a:schemeClr>
                </a:solidFill>
              </a:rPr>
              <a:t>School Holiday(1,0)</a:t>
            </a:r>
          </a:p>
          <a:p>
            <a:pPr marL="342900" indent="-342900">
              <a:buFont typeface="+mj-lt"/>
              <a:buAutoNum type="arabicPeriod"/>
            </a:pPr>
            <a:r>
              <a:rPr lang="en-IN" b="1" dirty="0">
                <a:solidFill>
                  <a:schemeClr val="bg1">
                    <a:lumMod val="50000"/>
                  </a:schemeClr>
                </a:solidFill>
              </a:rPr>
              <a:t>State  Holiday(1,0)</a:t>
            </a:r>
          </a:p>
          <a:p>
            <a:pPr marL="342900" indent="-342900">
              <a:buFont typeface="+mj-lt"/>
              <a:buAutoNum type="arabicPeriod"/>
            </a:pPr>
            <a:r>
              <a:rPr lang="en-IN" b="1" dirty="0">
                <a:solidFill>
                  <a:schemeClr val="bg1">
                    <a:lumMod val="50000"/>
                  </a:schemeClr>
                </a:solidFill>
              </a:rPr>
              <a:t>Customers</a:t>
            </a:r>
          </a:p>
          <a:p>
            <a:pPr marL="342900" indent="-342900">
              <a:buFont typeface="+mj-lt"/>
              <a:buAutoNum type="arabicPeriod"/>
            </a:pPr>
            <a:endParaRPr lang="en-IN" b="1" dirty="0">
              <a:solidFill>
                <a:schemeClr val="bg1">
                  <a:lumMod val="50000"/>
                </a:schemeClr>
              </a:solidFill>
            </a:endParaRPr>
          </a:p>
        </p:txBody>
      </p:sp>
      <p:sp>
        <p:nvSpPr>
          <p:cNvPr id="11" name="Rectangle 10">
            <a:extLst>
              <a:ext uri="{FF2B5EF4-FFF2-40B4-BE49-F238E27FC236}">
                <a16:creationId xmlns:a16="http://schemas.microsoft.com/office/drawing/2014/main" id="{57634943-9DAA-D985-A47B-56427AD25866}"/>
              </a:ext>
            </a:extLst>
          </p:cNvPr>
          <p:cNvSpPr/>
          <p:nvPr/>
        </p:nvSpPr>
        <p:spPr>
          <a:xfrm>
            <a:off x="5263275" y="1576207"/>
            <a:ext cx="3112239" cy="29513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u="sng" dirty="0"/>
              <a:t>Store _data</a:t>
            </a:r>
          </a:p>
          <a:p>
            <a:pPr algn="ctr"/>
            <a:endParaRPr lang="en-IN" b="1" u="sng" dirty="0"/>
          </a:p>
          <a:p>
            <a:pPr marL="342900" indent="-342900">
              <a:buFont typeface="+mj-lt"/>
              <a:buAutoNum type="arabicPeriod"/>
            </a:pPr>
            <a:r>
              <a:rPr lang="en-IN" dirty="0"/>
              <a:t>Store (unique id)</a:t>
            </a:r>
          </a:p>
          <a:p>
            <a:pPr marL="342900" indent="-342900">
              <a:buFont typeface="+mj-lt"/>
              <a:buAutoNum type="arabicPeriod"/>
            </a:pPr>
            <a:r>
              <a:rPr lang="en-IN" dirty="0"/>
              <a:t>Store type (a,b,c,d)</a:t>
            </a:r>
          </a:p>
          <a:p>
            <a:pPr marL="342900" indent="-342900">
              <a:buFont typeface="+mj-lt"/>
              <a:buAutoNum type="arabicPeriod"/>
            </a:pPr>
            <a:r>
              <a:rPr lang="en-IN" dirty="0"/>
              <a:t>Assortment (a,b,c)</a:t>
            </a:r>
          </a:p>
          <a:p>
            <a:pPr marL="342900" indent="-342900">
              <a:buFont typeface="+mj-lt"/>
              <a:buAutoNum type="arabicPeriod"/>
            </a:pPr>
            <a:r>
              <a:rPr lang="en-IN" dirty="0"/>
              <a:t>Competition Distance</a:t>
            </a:r>
          </a:p>
          <a:p>
            <a:pPr marL="342900" indent="-342900">
              <a:buFont typeface="+mj-lt"/>
              <a:buAutoNum type="arabicPeriod"/>
            </a:pPr>
            <a:r>
              <a:rPr lang="en-IN" dirty="0"/>
              <a:t>Competition Open Since Month</a:t>
            </a:r>
          </a:p>
          <a:p>
            <a:pPr marL="342900" indent="-342900">
              <a:buFont typeface="+mj-lt"/>
              <a:buAutoNum type="arabicPeriod"/>
            </a:pPr>
            <a:r>
              <a:rPr lang="en-IN" dirty="0"/>
              <a:t>Competition Open Since Year</a:t>
            </a:r>
          </a:p>
          <a:p>
            <a:pPr marL="342900" indent="-342900">
              <a:buFont typeface="+mj-lt"/>
              <a:buAutoNum type="arabicPeriod"/>
            </a:pPr>
            <a:r>
              <a:rPr lang="en-IN" dirty="0"/>
              <a:t>Promo 2 (1,0)</a:t>
            </a:r>
          </a:p>
          <a:p>
            <a:pPr marL="342900" indent="-342900">
              <a:buFont typeface="+mj-lt"/>
              <a:buAutoNum type="arabicPeriod"/>
            </a:pPr>
            <a:r>
              <a:rPr lang="en-IN" dirty="0"/>
              <a:t>Promo 2 Since week</a:t>
            </a:r>
          </a:p>
          <a:p>
            <a:pPr marL="342900" indent="-342900">
              <a:buFont typeface="+mj-lt"/>
              <a:buAutoNum type="arabicPeriod"/>
            </a:pPr>
            <a:r>
              <a:rPr lang="en-IN" dirty="0"/>
              <a:t>Promo 2 Since Year</a:t>
            </a:r>
          </a:p>
          <a:p>
            <a:pPr marL="342900" indent="-342900">
              <a:buFont typeface="+mj-lt"/>
              <a:buAutoNum type="arabicPeriod"/>
            </a:pPr>
            <a:r>
              <a:rPr lang="en-IN" dirty="0"/>
              <a:t>Promo Interval</a:t>
            </a:r>
          </a:p>
        </p:txBody>
      </p:sp>
      <p:cxnSp>
        <p:nvCxnSpPr>
          <p:cNvPr id="13" name="Straight Arrow Connector 12">
            <a:extLst>
              <a:ext uri="{FF2B5EF4-FFF2-40B4-BE49-F238E27FC236}">
                <a16:creationId xmlns:a16="http://schemas.microsoft.com/office/drawing/2014/main" id="{4B5A05BE-885E-531E-F3DD-F5A1A4EB38AE}"/>
              </a:ext>
            </a:extLst>
          </p:cNvPr>
          <p:cNvCxnSpPr>
            <a:cxnSpLocks/>
            <a:stCxn id="4" idx="3"/>
          </p:cNvCxnSpPr>
          <p:nvPr/>
        </p:nvCxnSpPr>
        <p:spPr>
          <a:xfrm flipH="1">
            <a:off x="2719449" y="845499"/>
            <a:ext cx="1064969" cy="8350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7FE2CB6-D89B-866B-0DEE-29260C26B6BF}"/>
              </a:ext>
            </a:extLst>
          </p:cNvPr>
          <p:cNvCxnSpPr>
            <a:cxnSpLocks/>
          </p:cNvCxnSpPr>
          <p:nvPr/>
        </p:nvCxnSpPr>
        <p:spPr>
          <a:xfrm>
            <a:off x="5263276" y="755710"/>
            <a:ext cx="1251593" cy="8204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Plus 6"/>
          <p:cNvSpPr/>
          <p:nvPr/>
        </p:nvSpPr>
        <p:spPr>
          <a:xfrm>
            <a:off x="3665260" y="2341747"/>
            <a:ext cx="1101293" cy="142023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86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B173-D8F5-E7D6-548A-F5BEE2F02851}"/>
              </a:ext>
            </a:extLst>
          </p:cNvPr>
          <p:cNvSpPr>
            <a:spLocks noGrp="1"/>
          </p:cNvSpPr>
          <p:nvPr>
            <p:ph type="title"/>
          </p:nvPr>
        </p:nvSpPr>
        <p:spPr/>
        <p:txBody>
          <a:bodyPr/>
          <a:lstStyle/>
          <a:p>
            <a:pPr algn="ctr"/>
            <a:r>
              <a:rPr lang="en-US" dirty="0"/>
              <a:t>Analysis  based on Store Type</a:t>
            </a:r>
          </a:p>
        </p:txBody>
      </p:sp>
      <p:pic>
        <p:nvPicPr>
          <p:cNvPr id="5" name="Picture 4"/>
          <p:cNvPicPr>
            <a:picLocks noChangeAspect="1"/>
          </p:cNvPicPr>
          <p:nvPr/>
        </p:nvPicPr>
        <p:blipFill>
          <a:blip r:embed="rId2"/>
          <a:stretch>
            <a:fillRect/>
          </a:stretch>
        </p:blipFill>
        <p:spPr>
          <a:xfrm>
            <a:off x="4367821" y="1449421"/>
            <a:ext cx="4186436" cy="3433863"/>
          </a:xfrm>
          <a:prstGeom prst="rect">
            <a:avLst/>
          </a:prstGeom>
        </p:spPr>
      </p:pic>
      <p:sp>
        <p:nvSpPr>
          <p:cNvPr id="6" name="Rectangle 5"/>
          <p:cNvSpPr/>
          <p:nvPr/>
        </p:nvSpPr>
        <p:spPr>
          <a:xfrm>
            <a:off x="142582" y="1741251"/>
            <a:ext cx="3865214" cy="1292662"/>
          </a:xfrm>
          <a:prstGeom prst="rect">
            <a:avLst/>
          </a:prstGeom>
        </p:spPr>
        <p:txBody>
          <a:bodyPr wrap="square">
            <a:spAutoFit/>
          </a:bodyPr>
          <a:lstStyle/>
          <a:p>
            <a:pPr marL="285750" indent="-285750">
              <a:buFont typeface="Wingdings" panose="05000000000000000000" pitchFamily="2" charset="2"/>
              <a:buChar char="v"/>
            </a:pPr>
            <a:r>
              <a:rPr lang="en-US" sz="1600" dirty="0">
                <a:solidFill>
                  <a:srgbClr val="212121"/>
                </a:solidFill>
                <a:latin typeface="Roboto" panose="02000000000000000000" pitchFamily="2" charset="0"/>
              </a:rPr>
              <a:t>The  maximum number of stores are of Type ‘a’ and Type ‘d’.</a:t>
            </a:r>
          </a:p>
          <a:p>
            <a:pPr marL="285750" indent="-285750">
              <a:buFont typeface="Wingdings" panose="05000000000000000000" pitchFamily="2" charset="2"/>
              <a:buChar char="v"/>
            </a:pPr>
            <a:r>
              <a:rPr lang="en-US" sz="1600" dirty="0">
                <a:solidFill>
                  <a:srgbClr val="212121"/>
                </a:solidFill>
                <a:latin typeface="Roboto" panose="02000000000000000000" pitchFamily="2" charset="0"/>
              </a:rPr>
              <a:t>The minimum number of store are of Type ‘c’ and Type ‘b’</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187793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DAAF-674A-84A5-5E9F-9335C4F34FE1}"/>
              </a:ext>
            </a:extLst>
          </p:cNvPr>
          <p:cNvSpPr>
            <a:spLocks noGrp="1"/>
          </p:cNvSpPr>
          <p:nvPr>
            <p:ph type="title"/>
          </p:nvPr>
        </p:nvSpPr>
        <p:spPr>
          <a:xfrm>
            <a:off x="321428" y="299110"/>
            <a:ext cx="8520600" cy="572700"/>
          </a:xfrm>
        </p:spPr>
        <p:txBody>
          <a:bodyPr/>
          <a:lstStyle/>
          <a:p>
            <a:pPr algn="ctr"/>
            <a:r>
              <a:rPr lang="en-US" dirty="0"/>
              <a:t>Analysis based on Assortment Levels</a:t>
            </a:r>
          </a:p>
        </p:txBody>
      </p:sp>
      <p:pic>
        <p:nvPicPr>
          <p:cNvPr id="7" name="Picture 6"/>
          <p:cNvPicPr>
            <a:picLocks noChangeAspect="1"/>
          </p:cNvPicPr>
          <p:nvPr/>
        </p:nvPicPr>
        <p:blipFill>
          <a:blip r:embed="rId2"/>
          <a:stretch>
            <a:fillRect/>
          </a:stretch>
        </p:blipFill>
        <p:spPr>
          <a:xfrm>
            <a:off x="5419522" y="1342919"/>
            <a:ext cx="3267522" cy="3287447"/>
          </a:xfrm>
          <a:prstGeom prst="rect">
            <a:avLst/>
          </a:prstGeom>
        </p:spPr>
      </p:pic>
      <p:sp>
        <p:nvSpPr>
          <p:cNvPr id="8" name="Rectangle 7"/>
          <p:cNvSpPr/>
          <p:nvPr/>
        </p:nvSpPr>
        <p:spPr>
          <a:xfrm>
            <a:off x="321428" y="1342919"/>
            <a:ext cx="4572000" cy="2621230"/>
          </a:xfrm>
          <a:prstGeom prst="rect">
            <a:avLst/>
          </a:prstGeom>
        </p:spPr>
        <p:txBody>
          <a:bodyPr>
            <a:spAutoFit/>
          </a:bodyPr>
          <a:lstStyle/>
          <a:p>
            <a:pPr marL="114300">
              <a:lnSpc>
                <a:spcPct val="115000"/>
              </a:lnSpc>
              <a:buClr>
                <a:schemeClr val="bg1">
                  <a:lumMod val="50000"/>
                </a:schemeClr>
              </a:buClr>
              <a:buSzPts val="1800"/>
            </a:pPr>
            <a:r>
              <a:rPr lang="en-US" sz="1600" dirty="0">
                <a:solidFill>
                  <a:srgbClr val="212121"/>
                </a:solidFill>
                <a:latin typeface="Roboto" panose="02000000000000000000" pitchFamily="2" charset="0"/>
              </a:rPr>
              <a:t>In the given dataset:</a:t>
            </a:r>
          </a:p>
          <a:p>
            <a:pPr marL="400050" indent="-285750">
              <a:lnSpc>
                <a:spcPct val="115000"/>
              </a:lnSpc>
              <a:buClr>
                <a:schemeClr val="bg1">
                  <a:lumMod val="50000"/>
                </a:schemeClr>
              </a:buClr>
              <a:buSzPts val="1800"/>
              <a:buFont typeface="Wingdings" panose="05000000000000000000" pitchFamily="2" charset="2"/>
              <a:buChar char="v"/>
            </a:pPr>
            <a:r>
              <a:rPr lang="en-US" sz="1600" dirty="0">
                <a:solidFill>
                  <a:srgbClr val="212121"/>
                </a:solidFill>
                <a:latin typeface="Roboto" panose="02000000000000000000" pitchFamily="2" charset="0"/>
              </a:rPr>
              <a:t>52.8 % stores have a:basic type assortment strategy</a:t>
            </a:r>
          </a:p>
          <a:p>
            <a:pPr marL="400050" indent="-285750">
              <a:lnSpc>
                <a:spcPct val="115000"/>
              </a:lnSpc>
              <a:buClr>
                <a:schemeClr val="bg1">
                  <a:lumMod val="50000"/>
                </a:schemeClr>
              </a:buClr>
              <a:buSzPts val="1800"/>
              <a:buFont typeface="Wingdings" panose="05000000000000000000" pitchFamily="2" charset="2"/>
              <a:buChar char="v"/>
            </a:pPr>
            <a:r>
              <a:rPr lang="en-US" sz="1600" dirty="0">
                <a:solidFill>
                  <a:srgbClr val="212121"/>
                </a:solidFill>
                <a:latin typeface="Roboto" panose="02000000000000000000" pitchFamily="2" charset="0"/>
              </a:rPr>
              <a:t>46.3 % stores have c:Extented type assortment strategy</a:t>
            </a:r>
          </a:p>
          <a:p>
            <a:pPr marL="400050" indent="-285750">
              <a:lnSpc>
                <a:spcPct val="115000"/>
              </a:lnSpc>
              <a:buClr>
                <a:schemeClr val="bg1">
                  <a:lumMod val="50000"/>
                </a:schemeClr>
              </a:buClr>
              <a:buSzPts val="1800"/>
              <a:buFont typeface="Wingdings" panose="05000000000000000000" pitchFamily="2" charset="2"/>
              <a:buChar char="v"/>
            </a:pPr>
            <a:r>
              <a:rPr lang="en-US" sz="1600" dirty="0">
                <a:solidFill>
                  <a:srgbClr val="212121"/>
                </a:solidFill>
                <a:latin typeface="Roboto" panose="02000000000000000000" pitchFamily="2" charset="0"/>
              </a:rPr>
              <a:t>0.8 % stores have b:Extra type assortment strategy. Here, we can see that maximum number of stores have basic or Extended type assortment strategy</a:t>
            </a:r>
          </a:p>
        </p:txBody>
      </p:sp>
    </p:spTree>
    <p:extLst>
      <p:ext uri="{BB962C8B-B14F-4D97-AF65-F5344CB8AC3E}">
        <p14:creationId xmlns:p14="http://schemas.microsoft.com/office/powerpoint/2010/main" val="224021605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1169</TotalTime>
  <Words>2265</Words>
  <Application>Microsoft Office PowerPoint</Application>
  <PresentationFormat>On-screen Show (16:9)</PresentationFormat>
  <Paragraphs>179</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Montserrat</vt:lpstr>
      <vt:lpstr>Roboto</vt:lpstr>
      <vt:lpstr>Arial</vt:lpstr>
      <vt:lpstr>Wingdings</vt:lpstr>
      <vt:lpstr>Courier New</vt:lpstr>
      <vt:lpstr>Simple Light</vt:lpstr>
      <vt:lpstr>                           Capstone Project 2  Rossman Retail Sales Prediction (Regression) Team Members Mohammad Irfan Vishal Singh Dileep Singh  Md. Inamul Haroon  </vt:lpstr>
      <vt:lpstr>Points for Discussions</vt:lpstr>
      <vt:lpstr>Continued…</vt:lpstr>
      <vt:lpstr>Introduction</vt:lpstr>
      <vt:lpstr>Problem Statement</vt:lpstr>
      <vt:lpstr>Data Summary</vt:lpstr>
      <vt:lpstr>PowerPoint Presentation</vt:lpstr>
      <vt:lpstr>Analysis  based on Store Type</vt:lpstr>
      <vt:lpstr>Analysis based on Assortment Levels</vt:lpstr>
      <vt:lpstr>Percentage of Stores open or closed on State Holiday</vt:lpstr>
      <vt:lpstr>Bar Plots between Each Categorical Variable and Sales (Bivariate)</vt:lpstr>
      <vt:lpstr>          </vt:lpstr>
      <vt:lpstr>Box Plot between Sales and Assortment Levels (Bivariate)</vt:lpstr>
      <vt:lpstr>Scatter Plot between Sales and Competition Distance Considering Store Type </vt:lpstr>
      <vt:lpstr>Line Plot of Sales corresponding to Date (Bivariate) </vt:lpstr>
      <vt:lpstr>Stacked Bar Plot between Store Type and Sales considering the Sales (Multivariate)</vt:lpstr>
      <vt:lpstr>Average Sales of Each Store Type based on Different Assortment Strategies</vt:lpstr>
      <vt:lpstr>Multiple Line Plots of Sales over the Year 2013, 2014, 2015</vt:lpstr>
      <vt:lpstr>Bar Plot between State Holiday and Sales on the basis of Store Type .</vt:lpstr>
      <vt:lpstr>Relation between Customers and Sales on the basis of Store Type.</vt:lpstr>
      <vt:lpstr>Stacked Bar plot showing Total Sales of Each Month in Each Year.</vt:lpstr>
      <vt:lpstr>Correlation Heat map</vt:lpstr>
      <vt:lpstr>Feature Importance </vt:lpstr>
      <vt:lpstr>ML model implementation</vt:lpstr>
      <vt:lpstr>Evaluation Metrics for Different ML Models </vt:lpstr>
      <vt:lpstr>Predicted Last 6 Month Sales</vt:lpstr>
      <vt:lpstr>Conclusions</vt:lpstr>
      <vt:lpstr>Conclusion Continued….</vt:lpstr>
      <vt:lpstr>Conclusion Continued….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Airbnb Bookings Analysis  Team Members</dc:title>
  <dc:creator>singh</dc:creator>
  <cp:lastModifiedBy>Dileep Singh</cp:lastModifiedBy>
  <cp:revision>46</cp:revision>
  <dcterms:modified xsi:type="dcterms:W3CDTF">2023-01-27T06:22:15Z</dcterms:modified>
</cp:coreProperties>
</file>