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7_7B1D8B25.xml" ContentType="application/vnd.ms-powerpoint.comment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BB7219-0A41-73DB-332F-B9319D187423}" name="Dilek Ogur" initials="DO" userId="b22b84e4d6312aa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C897D-B56B-4D34-8B8E-FBB9A660467E}" v="1" dt="2025-03-23T10:46:11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7_7B1D8B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5AF0F6-B6A0-4E1E-BE64-7D36F656A700}" authorId="{B0BB7219-0A41-73DB-332F-B9319D187423}" created="2025-03-18T12:09:10.006">
    <pc:sldMkLst xmlns:pc="http://schemas.microsoft.com/office/powerpoint/2013/main/command">
      <pc:docMk/>
      <pc:sldMk cId="2065533733" sldId="263"/>
    </pc:sldMkLst>
    <p188:txBody>
      <a:bodyPr/>
      <a:lstStyle/>
      <a:p>
        <a:r>
          <a:rPr lang="de-DE"/>
          <a:t>Kamera und Display ausgliehen aber wir benötigen sie doch nicht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3-23T10:46:11.079" authorId="{B0BB7219-0A41-73DB-332F-B9319D187423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B6EC8-4C53-FA45-A386-71B8E4387100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ACED9-9DAF-0644-9652-7C963F9ADC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9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CED9-9DAF-0644-9652-7C963F9ADC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09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CED9-9DAF-0644-9652-7C963F9ADCF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54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CED9-9DAF-0644-9652-7C963F9ADCF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5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DFAB8-FC63-5981-0C79-969FB9E8D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98A8BB-594D-9CA8-ED20-DD4085FFB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F7E75E-CD4D-23D9-69BA-A3C88D05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61D3C-22E8-740F-3586-FE35E722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49ED27-FF82-7C1C-379A-8F331E46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5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9583A-7034-8164-346F-1BB81325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3909B5-731E-7C5D-5F08-402E0666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CDD5C-9B57-3424-858F-512F5F4A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48AC2-54A7-A41D-E7ED-E086F17A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225C7-F7BE-185E-7F7B-E1E7F468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541348-2E29-B8A4-8B83-1340B14E6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74092A-9CC7-9573-AC9A-D1061A375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8CC2C-E11D-C7E0-2B82-2909231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0D4B5-3FC1-721D-B8FE-C232E4C3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43544-F71F-5C35-603A-6F1DE70C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95851-B128-A867-43F5-6C5C3DD4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F47C3-BC2D-08FD-29F0-B008F51D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50916C-71A0-8329-C85B-595B9605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4BBD9-0EE0-F4C1-ECC9-71E503EB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F73DF-D504-85F2-8687-E41D234E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3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A425B-5810-062E-38D8-CB4711AE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2136FF-8B27-BD65-BA61-84F9CECF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C007A-A048-3B9B-54F1-79E66FA1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A486BE-E9BF-9C92-8E20-2AFEE19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DDBE2-1BE4-3FB4-FBB2-6A8900EF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0C9C3-1CDA-1570-46F6-C12E3577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B3ACB9-CAAF-5328-0C60-1A9E6198A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AA12E-146D-C4FC-0F80-CEA2C222A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2D43A5-21C7-13F9-56FE-7FDE125D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01AA5-D37B-31CB-E92B-D76C297D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B816A-1CCF-15D5-0C21-E6BCECC4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53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AA00-FE9D-3386-EC0C-B68AE105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068BF-18A7-717A-8F0D-87E16129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F5D3B9-5B9C-DC7C-2951-0D70F42E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19BF37-A4C5-E759-CF94-7B240B3BD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25688F-7ADF-36CC-6130-1A4821342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1C05D13-CB8B-36B9-F461-1FDF468E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D78ED-FB69-2A04-0A4F-BE32E294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C5C3A1-02F5-764D-89DE-E6392F4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65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B5D97-5D01-912F-2D5D-200E3AEE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7F5B8-78BF-A072-185F-3FC6FAE7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462552-EF73-4615-1C5F-6C751AC2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9EC98-A1EC-2E0A-E57E-3A3C3533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D5FCC9-F456-77BF-63A0-87E184E1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91A401-6B5E-4284-27E0-6311D6D2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69BA7A-0BFF-A029-6298-B303D83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57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19A2C-5ECA-93BB-24C7-3B6320F4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B75C4-26B9-6583-7CDA-0C5A1AF9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46488E-B1BA-6326-2A79-DD4B54FF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902BFF-EBCC-1C0C-1E82-A3B0A210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718081-0A4D-F416-337C-108CFB52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4EC0A-0C82-AD64-C0F4-65DABF57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11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5DD72-04E8-5F23-E40A-F3CEB4FF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538183-2D76-4971-AE14-689B3512F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4FB912-6C9B-9F57-E191-EFED4E2EC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AD96E1-B0AA-7481-5E30-835121C2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8CC27E-7DB2-9310-3E9C-4E997904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33E028-2625-312E-0E57-EEB44337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4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EEAB28-24C0-2EE2-6AC9-57609DF4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F4819E-6398-5E34-996E-49B4C64F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39051-0D64-EB6F-592E-2AC21817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7D946-5860-D84B-82A0-D79CEF2050FF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E4CECF-94F9-315A-ED26-5F5452688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02D4F-A82D-50AC-701C-C30D60595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D2C91-7C2D-3A4F-BF75-21D8E5DBF7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microsoft.com/office/2018/10/relationships/comments" Target="../comments/modernComment_107_7B1D8B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sv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238791-F5FC-FF28-9846-0CED2D6A5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1061681"/>
            <a:ext cx="4816293" cy="936710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3100">
                <a:solidFill>
                  <a:schemeClr val="tx2"/>
                </a:solidFill>
                <a:ea typeface="+mj-lt"/>
                <a:cs typeface="+mj-lt"/>
              </a:rPr>
              <a:t>Für Skateboarder,</a:t>
            </a:r>
            <a:endParaRPr lang="de-DE">
              <a:solidFill>
                <a:schemeClr val="tx2"/>
              </a:solidFill>
            </a:endParaRPr>
          </a:p>
          <a:p>
            <a:pPr algn="l"/>
            <a:r>
              <a:rPr lang="de-DE" sz="3100">
                <a:solidFill>
                  <a:schemeClr val="tx2"/>
                </a:solidFill>
                <a:ea typeface="+mj-lt"/>
                <a:cs typeface="+mj-lt"/>
              </a:rPr>
              <a:t>Profis, Coaches &amp; Trainer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0F779-27E5-464A-9ECC-AA4A466C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5303108"/>
            <a:ext cx="5237011" cy="114774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de-DE" sz="1800">
                <a:solidFill>
                  <a:schemeClr val="tx2"/>
                </a:solidFill>
              </a:rPr>
              <a:t>Big Data Analytics – </a:t>
            </a:r>
            <a:r>
              <a:rPr lang="de-DE" sz="1800" err="1">
                <a:solidFill>
                  <a:schemeClr val="tx2"/>
                </a:solidFill>
              </a:rPr>
              <a:t>WiSe</a:t>
            </a:r>
            <a:r>
              <a:rPr lang="de-DE" sz="1800">
                <a:solidFill>
                  <a:schemeClr val="tx2"/>
                </a:solidFill>
              </a:rPr>
              <a:t> 2024/25 - HTW Berlin</a:t>
            </a:r>
          </a:p>
          <a:p>
            <a:pPr algn="l"/>
            <a:r>
              <a:rPr lang="de-DE" sz="1800">
                <a:solidFill>
                  <a:schemeClr val="tx2"/>
                </a:solidFill>
                <a:ea typeface="+mn-lt"/>
                <a:cs typeface="+mn-lt"/>
              </a:rPr>
              <a:t>Henrike Krista Pflüger: s0590917</a:t>
            </a:r>
          </a:p>
          <a:p>
            <a:pPr algn="l"/>
            <a:r>
              <a:rPr lang="de-DE" sz="1800">
                <a:solidFill>
                  <a:schemeClr val="tx2"/>
                </a:solidFill>
                <a:ea typeface="+mn-lt"/>
                <a:cs typeface="+mn-lt"/>
              </a:rPr>
              <a:t>Dilek </a:t>
            </a:r>
            <a:r>
              <a:rPr lang="de-DE" sz="1800" err="1">
                <a:solidFill>
                  <a:schemeClr val="tx2"/>
                </a:solidFill>
                <a:ea typeface="+mn-lt"/>
                <a:cs typeface="+mn-lt"/>
              </a:rPr>
              <a:t>Ogur</a:t>
            </a:r>
            <a:r>
              <a:rPr lang="de-DE" sz="1800">
                <a:solidFill>
                  <a:schemeClr val="tx2"/>
                </a:solidFill>
                <a:ea typeface="+mn-lt"/>
                <a:cs typeface="+mn-lt"/>
              </a:rPr>
              <a:t>: s0578816 </a:t>
            </a:r>
          </a:p>
          <a:p>
            <a:pPr algn="l"/>
            <a:r>
              <a:rPr lang="de-DE" sz="1800">
                <a:solidFill>
                  <a:schemeClr val="tx2"/>
                </a:solidFill>
                <a:ea typeface="+mn-lt"/>
                <a:cs typeface="+mn-lt"/>
              </a:rPr>
              <a:t>Susann </a:t>
            </a:r>
            <a:r>
              <a:rPr lang="de-DE" sz="1800" err="1">
                <a:solidFill>
                  <a:schemeClr val="tx2"/>
                </a:solidFill>
                <a:ea typeface="+mn-lt"/>
                <a:cs typeface="+mn-lt"/>
              </a:rPr>
              <a:t>Gesch</a:t>
            </a:r>
            <a:r>
              <a:rPr lang="de-DE" sz="1800">
                <a:solidFill>
                  <a:schemeClr val="tx2"/>
                </a:solidFill>
                <a:ea typeface="+mn-lt"/>
                <a:cs typeface="+mn-lt"/>
              </a:rPr>
              <a:t>: s0578525</a:t>
            </a:r>
            <a:endParaRPr lang="de-DE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DCF66649-6ADB-3B7B-D3A6-3B4583914EB3}"/>
              </a:ext>
            </a:extLst>
          </p:cNvPr>
          <p:cNvSpPr txBox="1"/>
          <p:nvPr/>
        </p:nvSpPr>
        <p:spPr>
          <a:xfrm>
            <a:off x="6591330" y="2355744"/>
            <a:ext cx="486566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>
                <a:solidFill>
                  <a:schemeClr val="tx2"/>
                </a:solidFill>
                <a:latin typeface="Aptos Display"/>
              </a:rPr>
              <a:t>Project</a:t>
            </a:r>
            <a:r>
              <a:rPr lang="de-DE" sz="4000">
                <a:solidFill>
                  <a:schemeClr val="tx2"/>
                </a:solidFill>
              </a:rPr>
              <a:t> </a:t>
            </a:r>
            <a:r>
              <a:rPr lang="de-DE" sz="4000" err="1">
                <a:solidFill>
                  <a:schemeClr val="tx2"/>
                </a:solidFill>
              </a:rPr>
              <a:t>Scoping</a:t>
            </a:r>
            <a:r>
              <a:rPr lang="de-DE" sz="4000">
                <a:solidFill>
                  <a:schemeClr val="tx2"/>
                </a:solidFill>
              </a:rPr>
              <a:t>:</a:t>
            </a:r>
          </a:p>
          <a:p>
            <a:r>
              <a:rPr lang="de-DE" sz="4000" b="1" err="1">
                <a:solidFill>
                  <a:schemeClr val="tx2"/>
                </a:solidFill>
              </a:rPr>
              <a:t>TrickTrack</a:t>
            </a:r>
          </a:p>
        </p:txBody>
      </p:sp>
      <p:pic>
        <p:nvPicPr>
          <p:cNvPr id="5" name="Grafik 4" descr="Datei:HTW Berlin logo.svg – Wikipedia">
            <a:extLst>
              <a:ext uri="{FF2B5EF4-FFF2-40B4-BE49-F238E27FC236}">
                <a16:creationId xmlns:a16="http://schemas.microsoft.com/office/drawing/2014/main" id="{A3D734F3-E081-22B3-18F7-936EECF2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84515A6-BDEB-BBCA-1E64-DF3D8BDF5812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1</a:t>
            </a:r>
          </a:p>
        </p:txBody>
      </p:sp>
      <p:pic>
        <p:nvPicPr>
          <p:cNvPr id="6" name="Grafik 5" descr="Ein Bild, das Clipart, Kunst, Design enthält.&#10;&#10;KI-generierte Inhalte können fehlerhaft sein.">
            <a:extLst>
              <a:ext uri="{FF2B5EF4-FFF2-40B4-BE49-F238E27FC236}">
                <a16:creationId xmlns:a16="http://schemas.microsoft.com/office/drawing/2014/main" id="{7325DE60-4ADE-1423-80C3-77BBEAB0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47" y="1371600"/>
            <a:ext cx="2388053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0BCD5-515D-34FD-13C5-6E4E7D6F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067C5-F8C5-168D-4CB5-F03DA989FCE2}"/>
              </a:ext>
            </a:extLst>
          </p:cNvPr>
          <p:cNvSpPr/>
          <p:nvPr/>
        </p:nvSpPr>
        <p:spPr>
          <a:xfrm>
            <a:off x="830936" y="1956880"/>
            <a:ext cx="523511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de-DE" sz="2000">
              <a:latin typeface="Arial"/>
              <a:cs typeface="Arial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35DDB1F-C711-131B-204E-F543E585435B}"/>
              </a:ext>
            </a:extLst>
          </p:cNvPr>
          <p:cNvSpPr/>
          <p:nvPr/>
        </p:nvSpPr>
        <p:spPr>
          <a:xfrm>
            <a:off x="1489964" y="1956880"/>
            <a:ext cx="10099997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>
                <a:latin typeface="Arial"/>
                <a:cs typeface="Arial"/>
              </a:rPr>
              <a:t>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B367858-F338-6DAD-7FAB-7FBDE5B2C92E}"/>
              </a:ext>
            </a:extLst>
          </p:cNvPr>
          <p:cNvSpPr/>
          <p:nvPr/>
        </p:nvSpPr>
        <p:spPr>
          <a:xfrm>
            <a:off x="820640" y="2554123"/>
            <a:ext cx="523511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440012-BB9F-CAE6-C85B-ACEB158DDCFA}"/>
              </a:ext>
            </a:extLst>
          </p:cNvPr>
          <p:cNvSpPr/>
          <p:nvPr/>
        </p:nvSpPr>
        <p:spPr>
          <a:xfrm>
            <a:off x="1479667" y="2554123"/>
            <a:ext cx="10099997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latin typeface="Arial"/>
              <a:cs typeface="Arial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80ACD7-DB12-B49A-2985-AC6187703C01}"/>
              </a:ext>
            </a:extLst>
          </p:cNvPr>
          <p:cNvSpPr/>
          <p:nvPr/>
        </p:nvSpPr>
        <p:spPr>
          <a:xfrm>
            <a:off x="820638" y="3151366"/>
            <a:ext cx="523511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3D073A8-C8AB-497B-77ED-B772E19F422F}"/>
              </a:ext>
            </a:extLst>
          </p:cNvPr>
          <p:cNvSpPr/>
          <p:nvPr/>
        </p:nvSpPr>
        <p:spPr>
          <a:xfrm>
            <a:off x="1479666" y="3151366"/>
            <a:ext cx="10099997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latin typeface="Arial"/>
              <a:cs typeface="Arial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490E5D-F7EC-1829-FBE7-9FB728F15D10}"/>
              </a:ext>
            </a:extLst>
          </p:cNvPr>
          <p:cNvSpPr/>
          <p:nvPr/>
        </p:nvSpPr>
        <p:spPr>
          <a:xfrm>
            <a:off x="810340" y="3748609"/>
            <a:ext cx="523511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4352932-4832-1747-0B9A-F9C297B99C7D}"/>
              </a:ext>
            </a:extLst>
          </p:cNvPr>
          <p:cNvSpPr/>
          <p:nvPr/>
        </p:nvSpPr>
        <p:spPr>
          <a:xfrm>
            <a:off x="1459070" y="3748609"/>
            <a:ext cx="10099997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latin typeface="Arial"/>
              <a:cs typeface="Arial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0A3B05-28AC-767C-2186-92D1ACCC3F33}"/>
              </a:ext>
            </a:extLst>
          </p:cNvPr>
          <p:cNvSpPr/>
          <p:nvPr/>
        </p:nvSpPr>
        <p:spPr>
          <a:xfrm>
            <a:off x="810340" y="4345852"/>
            <a:ext cx="523511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894E15C-09F0-C886-335B-1D7147FECD75}"/>
              </a:ext>
            </a:extLst>
          </p:cNvPr>
          <p:cNvSpPr/>
          <p:nvPr/>
        </p:nvSpPr>
        <p:spPr>
          <a:xfrm>
            <a:off x="1469367" y="4345852"/>
            <a:ext cx="10099997" cy="430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latin typeface="Arial"/>
              <a:cs typeface="Arial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A76B7BC-F59C-C202-8D29-1CF8F26160E3}"/>
              </a:ext>
            </a:extLst>
          </p:cNvPr>
          <p:cNvSpPr txBox="1"/>
          <p:nvPr/>
        </p:nvSpPr>
        <p:spPr>
          <a:xfrm>
            <a:off x="1629095" y="1985727"/>
            <a:ext cx="4164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latin typeface="Arial"/>
                <a:cs typeface="Arial"/>
              </a:rPr>
              <a:t>Projektthema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2315A19-F81E-A9E9-6820-AB51A881F9F1}"/>
              </a:ext>
            </a:extLst>
          </p:cNvPr>
          <p:cNvSpPr txBox="1"/>
          <p:nvPr/>
        </p:nvSpPr>
        <p:spPr>
          <a:xfrm>
            <a:off x="1629095" y="2582970"/>
            <a:ext cx="4164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err="1">
                <a:latin typeface="Arial"/>
                <a:cs typeface="Arial"/>
              </a:rPr>
              <a:t>Scope</a:t>
            </a:r>
            <a:endParaRPr lang="de-DE" sz="2000">
              <a:latin typeface="Arial"/>
              <a:cs typeface="Arial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A32ABE-CC3C-8A07-2C58-750AADBF755A}"/>
              </a:ext>
            </a:extLst>
          </p:cNvPr>
          <p:cNvSpPr txBox="1"/>
          <p:nvPr/>
        </p:nvSpPr>
        <p:spPr>
          <a:xfrm>
            <a:off x="1629094" y="3184839"/>
            <a:ext cx="4164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latin typeface="Arial"/>
                <a:cs typeface="Arial"/>
              </a:rPr>
              <a:t>Approach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414F755-5A8F-6CFC-5DBA-2CD6FA9292BF}"/>
              </a:ext>
            </a:extLst>
          </p:cNvPr>
          <p:cNvSpPr txBox="1"/>
          <p:nvPr/>
        </p:nvSpPr>
        <p:spPr>
          <a:xfrm>
            <a:off x="1629094" y="3775412"/>
            <a:ext cx="4164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latin typeface="Arial"/>
                <a:cs typeface="Arial"/>
              </a:rPr>
              <a:t>Konzepte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DD45945-AE1C-FC44-E448-2C847E3398A3}"/>
              </a:ext>
            </a:extLst>
          </p:cNvPr>
          <p:cNvSpPr txBox="1"/>
          <p:nvPr/>
        </p:nvSpPr>
        <p:spPr>
          <a:xfrm>
            <a:off x="1629093" y="4374541"/>
            <a:ext cx="4164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latin typeface="Arial"/>
                <a:cs typeface="Arial"/>
              </a:rPr>
              <a:t>Zeitplan</a:t>
            </a:r>
          </a:p>
        </p:txBody>
      </p:sp>
      <p:pic>
        <p:nvPicPr>
          <p:cNvPr id="25" name="Grafik 24" descr="Datei:HTW Berlin logo.svg – Wikipedia">
            <a:extLst>
              <a:ext uri="{FF2B5EF4-FFF2-40B4-BE49-F238E27FC236}">
                <a16:creationId xmlns:a16="http://schemas.microsoft.com/office/drawing/2014/main" id="{8D99ACC5-E573-30C7-FC88-93277C86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48CD230-AB98-2DBA-B808-14FCD428F489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770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A8B6E7-17CA-0B4A-AB03-4ECEAEF77C24}"/>
              </a:ext>
            </a:extLst>
          </p:cNvPr>
          <p:cNvSpPr/>
          <p:nvPr/>
        </p:nvSpPr>
        <p:spPr>
          <a:xfrm>
            <a:off x="6582654" y="2490907"/>
            <a:ext cx="5980739" cy="3310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723625E-8C9C-0182-2C2D-A23672E19571}"/>
              </a:ext>
            </a:extLst>
          </p:cNvPr>
          <p:cNvSpPr/>
          <p:nvPr/>
        </p:nvSpPr>
        <p:spPr>
          <a:xfrm>
            <a:off x="-397010" y="2490908"/>
            <a:ext cx="5980739" cy="3310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E468AD-10EB-E9DC-275F-12AFD934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8" y="179427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/>
              <a:t>Projektthema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8472970-4A11-16A9-A8EF-850CF50F3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9" y="3203847"/>
            <a:ext cx="4573281" cy="16732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de-DE" sz="2000" i="1">
              <a:solidFill>
                <a:srgbClr val="000000"/>
              </a:solidFill>
            </a:endParaRPr>
          </a:p>
          <a:p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Möglichkeit zur Analyse und Verbesserung von Tricks</a:t>
            </a:r>
          </a:p>
          <a:p>
            <a:r>
              <a:rPr lang="de-DE" sz="2000">
                <a:solidFill>
                  <a:schemeClr val="bg1"/>
                </a:solidFill>
              </a:rPr>
              <a:t>Sofortige Benachrichtigung </a:t>
            </a:r>
          </a:p>
          <a:p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Tragbares Motion-Device</a:t>
            </a:r>
            <a:r>
              <a:rPr lang="de-DE" sz="2000">
                <a:solidFill>
                  <a:schemeClr val="bg1"/>
                </a:solidFill>
              </a:rPr>
              <a:t> </a:t>
            </a:r>
          </a:p>
          <a:p>
            <a:endParaRPr lang="de-DE" sz="2000" i="1"/>
          </a:p>
          <a:p>
            <a:pPr marL="0" indent="0">
              <a:buNone/>
            </a:pPr>
            <a:endParaRPr lang="de-DE" sz="2000" i="1"/>
          </a:p>
          <a:p>
            <a:endParaRPr lang="de-DE" sz="2000" i="1"/>
          </a:p>
          <a:p>
            <a:pPr marL="0" indent="0">
              <a:buNone/>
            </a:pPr>
            <a:endParaRPr lang="de-DE" sz="2000" i="1"/>
          </a:p>
          <a:p>
            <a:endParaRPr lang="de-DE" sz="2000" i="1"/>
          </a:p>
        </p:txBody>
      </p:sp>
      <p:pic>
        <p:nvPicPr>
          <p:cNvPr id="8" name="Grafik 7" descr="Datei:HTW Berlin logo.svg – Wikipedia">
            <a:extLst>
              <a:ext uri="{FF2B5EF4-FFF2-40B4-BE49-F238E27FC236}">
                <a16:creationId xmlns:a16="http://schemas.microsoft.com/office/drawing/2014/main" id="{7AA52E86-0F14-AE2A-13EE-D26916569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16AD634-8098-173E-C105-8D059FF341D9}"/>
              </a:ext>
            </a:extLst>
          </p:cNvPr>
          <p:cNvSpPr txBox="1"/>
          <p:nvPr/>
        </p:nvSpPr>
        <p:spPr>
          <a:xfrm>
            <a:off x="7691077" y="2954976"/>
            <a:ext cx="402771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</a:rPr>
              <a:t>Vorteile:</a:t>
            </a:r>
          </a:p>
          <a:p>
            <a:pPr marL="0" indent="0">
              <a:buNone/>
            </a:pPr>
            <a:endParaRPr lang="de-DE" sz="24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System zur automatischen Erkennung von </a:t>
            </a:r>
            <a:r>
              <a:rPr lang="de-DE" sz="2000" err="1">
                <a:solidFill>
                  <a:schemeClr val="bg1"/>
                </a:solidFill>
                <a:ea typeface="+mn-lt"/>
                <a:cs typeface="+mn-lt"/>
              </a:rPr>
              <a:t>Skateboardtricks</a:t>
            </a:r>
            <a:endParaRPr lang="de-DE" sz="20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de-DE" sz="2000">
                <a:solidFill>
                  <a:schemeClr val="bg1"/>
                </a:solidFill>
                <a:ea typeface="+mn-lt"/>
                <a:cs typeface="+mn-lt"/>
              </a:rPr>
              <a:t>Keine</a:t>
            </a:r>
            <a:r>
              <a:rPr lang="de-DE" sz="2000">
                <a:solidFill>
                  <a:schemeClr val="bg1"/>
                </a:solidFill>
              </a:rPr>
              <a:t> manuelle Aktivierung</a:t>
            </a:r>
          </a:p>
          <a:p>
            <a:pPr marL="342900" indent="-342900">
              <a:buFont typeface="Arial"/>
              <a:buChar char="•"/>
            </a:pPr>
            <a:r>
              <a:rPr lang="de-DE" sz="2000">
                <a:solidFill>
                  <a:schemeClr val="bg1"/>
                </a:solidFill>
              </a:rPr>
              <a:t>Hilfe beim Erlernen bzw. Perfektionieren von Tricks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F062F5-A448-CFDA-1ED5-B4C412D28A36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F9B12C-7434-5CA6-D592-141400ACE0E9}"/>
              </a:ext>
            </a:extLst>
          </p:cNvPr>
          <p:cNvSpPr txBox="1"/>
          <p:nvPr/>
        </p:nvSpPr>
        <p:spPr>
          <a:xfrm>
            <a:off x="2593361" y="1184621"/>
            <a:ext cx="7351058" cy="10533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4000" b="1" err="1">
                <a:solidFill>
                  <a:schemeClr val="accent1"/>
                </a:solidFill>
              </a:rPr>
              <a:t>TrickTrack</a:t>
            </a:r>
            <a:endParaRPr lang="de-DE" sz="4000" err="1">
              <a:solidFill>
                <a:schemeClr val="accent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de-DE" sz="2000" i="1"/>
              <a:t>Eine intelligente Skateboard Trick Analyse </a:t>
            </a:r>
          </a:p>
        </p:txBody>
      </p:sp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212E154-D29A-8E0E-C8B4-F91535EDE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574" y="2713103"/>
            <a:ext cx="471288" cy="496902"/>
          </a:xfrm>
          <a:prstGeom prst="rect">
            <a:avLst/>
          </a:prstGeom>
        </p:spPr>
      </p:pic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6211FBD-8822-D727-0033-CC3EEE350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684" y="2578634"/>
            <a:ext cx="631372" cy="7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4DB93-1FF3-02CA-33F5-8BD8BA9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aseline="0" err="1">
                <a:latin typeface="Aptos"/>
              </a:rPr>
              <a:t>Scope</a:t>
            </a:r>
            <a:endParaRPr lang="de-DE"/>
          </a:p>
        </p:txBody>
      </p:sp>
      <p:pic>
        <p:nvPicPr>
          <p:cNvPr id="5" name="Grafik 4" descr="Datei:HTW Berlin logo.svg – Wikipedia">
            <a:extLst>
              <a:ext uri="{FF2B5EF4-FFF2-40B4-BE49-F238E27FC236}">
                <a16:creationId xmlns:a16="http://schemas.microsoft.com/office/drawing/2014/main" id="{28912A85-DCB0-1C7A-9CAF-85C58AA4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C0F4709E-1CAE-6B6C-8941-EEF2A7368778}"/>
              </a:ext>
            </a:extLst>
          </p:cNvPr>
          <p:cNvSpPr txBox="1">
            <a:spLocks/>
          </p:cNvSpPr>
          <p:nvPr/>
        </p:nvSpPr>
        <p:spPr>
          <a:xfrm>
            <a:off x="838200" y="1638568"/>
            <a:ext cx="3470694" cy="20797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err="1">
                <a:solidFill>
                  <a:schemeClr val="accent1"/>
                </a:solidFill>
              </a:rPr>
              <a:t>Projektscope</a:t>
            </a:r>
            <a:endParaRPr lang="de-DE" sz="2200" b="1">
              <a:solidFill>
                <a:schemeClr val="accent1"/>
              </a:solidFill>
            </a:endParaRP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Erkennung von Skateboard-Tricks mit IMU-Sensoren (Beschleunigung &amp; Gyroskop)</a:t>
            </a: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Unterscheidung verschiedener Tricks (z. B. Ollie, </a:t>
            </a:r>
            <a:r>
              <a:rPr lang="de-DE" sz="1600" i="0" u="none" strike="noStrike" err="1">
                <a:solidFill>
                  <a:srgbClr val="000000"/>
                </a:solidFill>
                <a:effectLst/>
              </a:rPr>
              <a:t>Kickflip</a:t>
            </a:r>
            <a:r>
              <a:rPr lang="de-DE" sz="1600" i="0" u="none" strike="noStrike">
                <a:solidFill>
                  <a:srgbClr val="000000"/>
                </a:solidFill>
                <a:effectLst/>
              </a:rPr>
              <a:t>, </a:t>
            </a:r>
            <a:r>
              <a:rPr lang="de-DE" sz="1600" i="0" u="none" strike="noStrike" err="1">
                <a:solidFill>
                  <a:srgbClr val="000000"/>
                </a:solidFill>
                <a:effectLst/>
              </a:rPr>
              <a:t>Shove-it</a:t>
            </a:r>
            <a:r>
              <a:rPr lang="de-DE" sz="1600" i="0" u="none" strike="noStrike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Live-Datenanalyse &amp; Speicherung zur späteren Auswertung</a:t>
            </a: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Bluetooth-Übertragung der Daten an ein Smartphone oder PC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DBA56C48-2581-EA16-04F1-64EDB8DC6C0F}"/>
              </a:ext>
            </a:extLst>
          </p:cNvPr>
          <p:cNvSpPr txBox="1">
            <a:spLocks/>
          </p:cNvSpPr>
          <p:nvPr/>
        </p:nvSpPr>
        <p:spPr>
          <a:xfrm>
            <a:off x="8415069" y="1638568"/>
            <a:ext cx="3140015" cy="3675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 err="1">
                <a:solidFill>
                  <a:schemeClr val="accent1"/>
                </a:solidFill>
              </a:rPr>
              <a:t>Won't</a:t>
            </a:r>
            <a:r>
              <a:rPr lang="de-DE" sz="2200" b="1">
                <a:solidFill>
                  <a:schemeClr val="accent1"/>
                </a:solidFill>
              </a:rPr>
              <a:t> </a:t>
            </a:r>
            <a:r>
              <a:rPr lang="de-DE" sz="2200" b="1" err="1">
                <a:solidFill>
                  <a:schemeClr val="accent1"/>
                </a:solidFill>
              </a:rPr>
              <a:t>Have</a:t>
            </a:r>
            <a:endParaRPr lang="de-DE" sz="2200" b="1">
              <a:solidFill>
                <a:schemeClr val="accent1"/>
              </a:solidFill>
            </a:endParaRP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Keine Videoanalyse oder Kamera-basierte Trick-Erkennung</a:t>
            </a: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Kein Coaching- oder Trainingssystem zur Verbesserung der Technik</a:t>
            </a: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Keine automatische Integration mit bestehenden Skate-Apps</a:t>
            </a: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Keine 3D-Visualisierung des Skateboards (nur Sensordaten-basiert)</a:t>
            </a:r>
          </a:p>
          <a:p>
            <a:r>
              <a:rPr lang="de-DE" sz="1600" i="0" u="none" strike="noStrike">
                <a:solidFill>
                  <a:srgbClr val="000000"/>
                </a:solidFill>
                <a:effectLst/>
              </a:rPr>
              <a:t>Kein Echtzeit-Upload in eine Cloud-Datenbank (nur lokale Speicherung &amp; Übertragung)</a:t>
            </a:r>
            <a:endParaRPr lang="de-DE" sz="2200">
              <a:solidFill>
                <a:schemeClr val="accent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C81C09F-3D31-5B48-2601-EA581FF0C87A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4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CBB5FF-DE30-E0A9-5223-5D42F0E72867}"/>
              </a:ext>
            </a:extLst>
          </p:cNvPr>
          <p:cNvSpPr txBox="1">
            <a:spLocks/>
          </p:cNvSpPr>
          <p:nvPr/>
        </p:nvSpPr>
        <p:spPr>
          <a:xfrm>
            <a:off x="4619447" y="1638568"/>
            <a:ext cx="3470694" cy="20797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b="1">
                <a:solidFill>
                  <a:schemeClr val="accent1"/>
                </a:solidFill>
              </a:rPr>
              <a:t>Nice </a:t>
            </a:r>
            <a:r>
              <a:rPr lang="de-DE" sz="2200" b="1" err="1">
                <a:solidFill>
                  <a:schemeClr val="accent1"/>
                </a:solidFill>
              </a:rPr>
              <a:t>to</a:t>
            </a:r>
            <a:r>
              <a:rPr lang="de-DE" sz="2200" b="1">
                <a:solidFill>
                  <a:schemeClr val="accent1"/>
                </a:solidFill>
              </a:rPr>
              <a:t> </a:t>
            </a:r>
            <a:r>
              <a:rPr lang="de-DE" sz="2200" b="1" err="1">
                <a:solidFill>
                  <a:schemeClr val="accent1"/>
                </a:solidFill>
              </a:rPr>
              <a:t>Have</a:t>
            </a:r>
            <a:endParaRPr lang="de-DE" sz="2200" b="1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0" u="none" strike="noStrike">
                <a:solidFill>
                  <a:srgbClr val="000000"/>
                </a:solidFill>
                <a:effectLst/>
              </a:rPr>
              <a:t>Echtzeit-Datenvisualisierung in einer App oder Web-Oberfläche</a:t>
            </a:r>
            <a:endParaRPr lang="de-DE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0" u="none" strike="noStrike">
                <a:solidFill>
                  <a:srgbClr val="000000"/>
                </a:solidFill>
                <a:effectLst/>
              </a:rPr>
              <a:t>Bewertung der Trick-Ausführung (z. B. Höhe, Drehgeschwindigkeit, Landung)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i="0" u="none" strike="noStrike">
                <a:solidFill>
                  <a:srgbClr val="000000"/>
                </a:solidFill>
                <a:effectLst/>
              </a:rPr>
              <a:t>Community-Feature: Teilen &amp; Vergleichen von Tricks mit anderen Skatern</a:t>
            </a:r>
          </a:p>
        </p:txBody>
      </p:sp>
    </p:spTree>
    <p:extLst>
      <p:ext uri="{BB962C8B-B14F-4D97-AF65-F5344CB8AC3E}">
        <p14:creationId xmlns:p14="http://schemas.microsoft.com/office/powerpoint/2010/main" val="34407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EEFF6-0906-4F53-A96F-9EB655AE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B03EE-564C-E75A-EC32-A419750B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>
                <a:latin typeface="Aptos"/>
              </a:rPr>
              <a:t>Approach</a:t>
            </a:r>
            <a:endParaRPr lang="de-DE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4FEFE-DC70-42F8-9B0B-3C2AB204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705"/>
            <a:ext cx="10515600" cy="4763799"/>
          </a:xfrm>
        </p:spPr>
        <p:txBody>
          <a:bodyPr>
            <a:normAutofit fontScale="40000" lnSpcReduction="20000"/>
          </a:bodyPr>
          <a:lstStyle/>
          <a:p>
            <a:pPr algn="l">
              <a:buNone/>
            </a:pPr>
            <a:r>
              <a:rPr lang="de-DE" sz="3400" b="0" i="0" u="none" strike="noStrike">
                <a:solidFill>
                  <a:srgbClr val="000000"/>
                </a:solidFill>
                <a:effectLst/>
              </a:rPr>
              <a:t> </a:t>
            </a:r>
            <a:r>
              <a:rPr lang="de-DE" sz="3400" b="1" i="0" u="none" strike="noStrike">
                <a:solidFill>
                  <a:schemeClr val="accent1"/>
                </a:solidFill>
                <a:effectLst/>
              </a:rPr>
              <a:t>Sensorbasierte Datenerfassung</a:t>
            </a:r>
            <a:endParaRPr lang="de-DE" sz="3400" b="0" i="0" u="none" strike="noStrike">
              <a:solidFill>
                <a:schemeClr val="accent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500" i="0" u="none" strike="noStrike">
                <a:solidFill>
                  <a:srgbClr val="000000"/>
                </a:solidFill>
                <a:effectLst/>
              </a:rPr>
              <a:t>Verwendung des IMU-Sensors (Beschleunigung + Gyroskop) auf dem Arduino Nano 33 BLE Sense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500" i="0" u="none" strike="noStrike">
                <a:solidFill>
                  <a:srgbClr val="000000"/>
                </a:solidFill>
                <a:effectLst/>
              </a:rPr>
              <a:t>Live-Messung der Bewegung des Skateboards während eines Tricks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500" i="0" u="none" strike="noStrike">
                <a:solidFill>
                  <a:srgbClr val="000000"/>
                </a:solidFill>
                <a:effectLst/>
              </a:rPr>
              <a:t>Speicherung &amp; Übertragung der Sensordaten an ein Smartphone oder PC via BLE</a:t>
            </a:r>
          </a:p>
          <a:p>
            <a:pPr marL="0" indent="0" algn="l">
              <a:buNone/>
            </a:pPr>
            <a:endParaRPr lang="de-DE" sz="3500" i="0" u="none" strike="noStrike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de-DE" sz="3400" b="1" i="0" u="none" strike="noStrike">
                <a:solidFill>
                  <a:schemeClr val="accent1"/>
                </a:solidFill>
                <a:effectLst/>
              </a:rPr>
              <a:t>Trick-Analyse &amp; Erkennung</a:t>
            </a:r>
            <a:endParaRPr lang="de-DE" sz="3400" b="0" i="0" u="none" strike="noStrike">
              <a:solidFill>
                <a:schemeClr val="accent1"/>
              </a:solidFill>
              <a:effectLst/>
            </a:endParaRPr>
          </a:p>
          <a:p>
            <a:r>
              <a:rPr lang="de-DE" sz="3400" i="0" u="none" strike="noStrike">
                <a:solidFill>
                  <a:srgbClr val="000000"/>
                </a:solidFill>
                <a:effectLst/>
              </a:rPr>
              <a:t>Vergleich der Sensordaten mit bekannten Bewegungsmustern für Tricks</a:t>
            </a:r>
          </a:p>
          <a:p>
            <a:r>
              <a:rPr lang="de-DE" sz="3400" i="0" u="none" strike="noStrike">
                <a:solidFill>
                  <a:srgbClr val="000000"/>
                </a:solidFill>
                <a:effectLst/>
              </a:rPr>
              <a:t>Unterscheidung zwischen normaler Fahrt, Sprüngen &amp; Drehungen</a:t>
            </a:r>
          </a:p>
          <a:p>
            <a:r>
              <a:rPr lang="de-DE" sz="3400" i="0" u="none" strike="noStrike">
                <a:solidFill>
                  <a:srgbClr val="000000"/>
                </a:solidFill>
                <a:effectLst/>
              </a:rPr>
              <a:t>Training eines </a:t>
            </a:r>
            <a:r>
              <a:rPr lang="de-DE" sz="3400" i="0" u="none" strike="noStrike" err="1">
                <a:solidFill>
                  <a:srgbClr val="000000"/>
                </a:solidFill>
                <a:effectLst/>
              </a:rPr>
              <a:t>Machine</a:t>
            </a:r>
            <a:r>
              <a:rPr lang="de-DE" sz="3400" i="0" u="none" strike="noStrike">
                <a:solidFill>
                  <a:srgbClr val="000000"/>
                </a:solidFill>
                <a:effectLst/>
              </a:rPr>
              <a:t> Learning Modells für bessere Erkennung</a:t>
            </a:r>
          </a:p>
          <a:p>
            <a:pPr marL="0" indent="0">
              <a:buNone/>
            </a:pPr>
            <a:endParaRPr lang="de-DE" sz="3400" b="0" i="0" u="none" strike="noStrike">
              <a:solidFill>
                <a:schemeClr val="accent1"/>
              </a:solidFill>
              <a:effectLst/>
            </a:endParaRPr>
          </a:p>
          <a:p>
            <a:pPr algn="l">
              <a:buNone/>
            </a:pPr>
            <a:r>
              <a:rPr lang="de-DE" sz="3400" b="1" i="0" u="none" strike="noStrike">
                <a:solidFill>
                  <a:schemeClr val="accent1"/>
                </a:solidFill>
                <a:effectLst/>
              </a:rPr>
              <a:t>Feedback &amp; Benutzerinteraktion</a:t>
            </a:r>
            <a:endParaRPr lang="de-DE" sz="3400" b="0" i="0" u="none" strike="noStrike">
              <a:solidFill>
                <a:schemeClr val="accent1"/>
              </a:solidFill>
              <a:effectLst/>
            </a:endParaRPr>
          </a:p>
          <a:p>
            <a:r>
              <a:rPr lang="de-DE" sz="3400" b="0" i="0" u="none" strike="noStrike">
                <a:solidFill>
                  <a:srgbClr val="000000"/>
                </a:solidFill>
                <a:effectLst/>
              </a:rPr>
              <a:t>Anzeige </a:t>
            </a:r>
            <a:r>
              <a:rPr lang="de-DE" sz="3400">
                <a:solidFill>
                  <a:srgbClr val="000000"/>
                </a:solidFill>
              </a:rPr>
              <a:t>des Tricks auf einem Bildschirm oder einer App</a:t>
            </a:r>
          </a:p>
          <a:p>
            <a:r>
              <a:rPr lang="de-DE" sz="3400">
                <a:solidFill>
                  <a:srgbClr val="000000"/>
                </a:solidFill>
              </a:rPr>
              <a:t>Speicherung der Daten </a:t>
            </a:r>
          </a:p>
          <a:p>
            <a:endParaRPr lang="de-DE" sz="3400" b="0" i="0" u="none" strike="noStrike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de-DE" sz="3400" b="1" i="0" u="none" strike="noStrike">
                <a:solidFill>
                  <a:schemeClr val="accent1"/>
                </a:solidFill>
                <a:effectLst/>
              </a:rPr>
              <a:t>Validierung &amp; Tests</a:t>
            </a:r>
            <a:endParaRPr lang="de-DE" sz="3400" b="0" i="0" u="none" strike="noStrike">
              <a:solidFill>
                <a:schemeClr val="accent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400" i="0" u="none" strike="noStrike">
                <a:solidFill>
                  <a:srgbClr val="000000"/>
                </a:solidFill>
                <a:effectLst/>
              </a:rPr>
              <a:t>Testen mit unterschiedlichen Personen und Tricks</a:t>
            </a:r>
          </a:p>
          <a:p>
            <a:pPr marL="0" indent="0">
              <a:buNone/>
            </a:pPr>
            <a:endParaRPr lang="de-DE"/>
          </a:p>
        </p:txBody>
      </p:sp>
      <p:pic>
        <p:nvPicPr>
          <p:cNvPr id="5" name="Grafik 4" descr="Datei:HTW Berlin logo.svg – Wikipedia">
            <a:extLst>
              <a:ext uri="{FF2B5EF4-FFF2-40B4-BE49-F238E27FC236}">
                <a16:creationId xmlns:a16="http://schemas.microsoft.com/office/drawing/2014/main" id="{E30BCD60-4CCF-1B4F-1787-5F1D1678A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196D1B6-56B6-ED6F-CCDD-6AFD5E100F80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71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168C8-2224-8270-6455-396FFA04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519" y="237058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>
                <a:latin typeface="Aptos"/>
              </a:rPr>
              <a:t>Konzepte</a:t>
            </a:r>
            <a:endParaRPr lang="de-DE" sz="3600"/>
          </a:p>
        </p:txBody>
      </p:sp>
      <p:pic>
        <p:nvPicPr>
          <p:cNvPr id="5" name="Grafik 4" descr="Datei:HTW Berlin logo.svg – Wikipedia">
            <a:extLst>
              <a:ext uri="{FF2B5EF4-FFF2-40B4-BE49-F238E27FC236}">
                <a16:creationId xmlns:a16="http://schemas.microsoft.com/office/drawing/2014/main" id="{0875ACF7-0C2A-44B3-AFC9-5721870E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sp>
        <p:nvSpPr>
          <p:cNvPr id="6" name="Flussdiagramm: Prozess 5">
            <a:extLst>
              <a:ext uri="{FF2B5EF4-FFF2-40B4-BE49-F238E27FC236}">
                <a16:creationId xmlns:a16="http://schemas.microsoft.com/office/drawing/2014/main" id="{7D1A2115-51B6-928B-59F2-1CD5C20CE46D}"/>
              </a:ext>
            </a:extLst>
          </p:cNvPr>
          <p:cNvSpPr/>
          <p:nvPr/>
        </p:nvSpPr>
        <p:spPr>
          <a:xfrm>
            <a:off x="643367" y="2473360"/>
            <a:ext cx="5178754" cy="3663699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Prozess 6">
            <a:extLst>
              <a:ext uri="{FF2B5EF4-FFF2-40B4-BE49-F238E27FC236}">
                <a16:creationId xmlns:a16="http://schemas.microsoft.com/office/drawing/2014/main" id="{9A5D10B7-0A9C-05A8-4D43-476E311BF566}"/>
              </a:ext>
            </a:extLst>
          </p:cNvPr>
          <p:cNvSpPr/>
          <p:nvPr/>
        </p:nvSpPr>
        <p:spPr>
          <a:xfrm>
            <a:off x="6125181" y="2454149"/>
            <a:ext cx="4499997" cy="3682909"/>
          </a:xfrm>
          <a:prstGeom prst="flowChartProcess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Prozess 8">
            <a:extLst>
              <a:ext uri="{FF2B5EF4-FFF2-40B4-BE49-F238E27FC236}">
                <a16:creationId xmlns:a16="http://schemas.microsoft.com/office/drawing/2014/main" id="{B82B93E0-07C3-3C4E-1C49-2D24CA6EF242}"/>
              </a:ext>
            </a:extLst>
          </p:cNvPr>
          <p:cNvSpPr/>
          <p:nvPr/>
        </p:nvSpPr>
        <p:spPr>
          <a:xfrm>
            <a:off x="656172" y="1562274"/>
            <a:ext cx="5172351" cy="575910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Hardware</a:t>
            </a:r>
          </a:p>
        </p:txBody>
      </p:sp>
      <p:pic>
        <p:nvPicPr>
          <p:cNvPr id="10" name="Grafik 9" descr="Ein Bild, das Zylinder, Wand, Im Haus, Vase enthält.&#10;&#10;KI-generierte Inhalte können fehlerhaft sein.">
            <a:extLst>
              <a:ext uri="{FF2B5EF4-FFF2-40B4-BE49-F238E27FC236}">
                <a16:creationId xmlns:a16="http://schemas.microsoft.com/office/drawing/2014/main" id="{6267C740-B62A-DACE-2DB4-833FB8CDBC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160" t="22837" r="19169" b="7572"/>
          <a:stretch/>
        </p:blipFill>
        <p:spPr>
          <a:xfrm>
            <a:off x="3809704" y="3930116"/>
            <a:ext cx="686027" cy="2069367"/>
          </a:xfrm>
          <a:prstGeom prst="rect">
            <a:avLst/>
          </a:prstGeom>
        </p:spPr>
      </p:pic>
      <p:pic>
        <p:nvPicPr>
          <p:cNvPr id="11" name="Grafik 10" descr="Ein Bild, das Elektronik, Elektronisches Bauteil, Elektrisches Bauelement, passives Bauelement enthält.&#10;&#10;KI-generierte Inhalte können fehlerhaft sein.">
            <a:extLst>
              <a:ext uri="{FF2B5EF4-FFF2-40B4-BE49-F238E27FC236}">
                <a16:creationId xmlns:a16="http://schemas.microsoft.com/office/drawing/2014/main" id="{2499C22B-82F3-0718-C37D-DFA653C519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91" t="20741" r="4444" b="34259"/>
          <a:stretch/>
        </p:blipFill>
        <p:spPr>
          <a:xfrm>
            <a:off x="877741" y="3037935"/>
            <a:ext cx="2078377" cy="1385588"/>
          </a:xfrm>
          <a:prstGeom prst="rect">
            <a:avLst/>
          </a:prstGeom>
        </p:spPr>
      </p:pic>
      <p:pic>
        <p:nvPicPr>
          <p:cNvPr id="12" name="Grafik 11" descr="Ein Bild, das Kabel, Verbindungsstück enthält.&#10;&#10;KI-generierte Inhalte können fehlerhaft sein.">
            <a:extLst>
              <a:ext uri="{FF2B5EF4-FFF2-40B4-BE49-F238E27FC236}">
                <a16:creationId xmlns:a16="http://schemas.microsoft.com/office/drawing/2014/main" id="{B69E9FCA-5B9C-9113-070C-ACD5FB76393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864" t="13403" r="15556" b="25697"/>
          <a:stretch/>
        </p:blipFill>
        <p:spPr>
          <a:xfrm rot="5400000">
            <a:off x="4567122" y="2499533"/>
            <a:ext cx="1080521" cy="1244010"/>
          </a:xfrm>
          <a:prstGeom prst="rect">
            <a:avLst/>
          </a:prstGeom>
        </p:spPr>
      </p:pic>
      <p:pic>
        <p:nvPicPr>
          <p:cNvPr id="16" name="Grafik 15" descr="Ein Bild, das Handy, tragbares Kommunikationsgerät, mobiles Gerät, Kommunikationsgerät enthält.&#10;&#10;KI-generierte Inhalte können fehlerhaft sein.">
            <a:extLst>
              <a:ext uri="{FF2B5EF4-FFF2-40B4-BE49-F238E27FC236}">
                <a16:creationId xmlns:a16="http://schemas.microsoft.com/office/drawing/2014/main" id="{36EB2E11-B7C1-765A-6ADD-64F25DA257D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628" t="1939" r="3628" b="1703"/>
          <a:stretch/>
        </p:blipFill>
        <p:spPr>
          <a:xfrm>
            <a:off x="4687291" y="3992907"/>
            <a:ext cx="1042364" cy="2033551"/>
          </a:xfrm>
          <a:prstGeom prst="rect">
            <a:avLst/>
          </a:prstGeom>
        </p:spPr>
      </p:pic>
      <p:sp>
        <p:nvSpPr>
          <p:cNvPr id="17" name="Flussdiagramm: Prozess 16">
            <a:extLst>
              <a:ext uri="{FF2B5EF4-FFF2-40B4-BE49-F238E27FC236}">
                <a16:creationId xmlns:a16="http://schemas.microsoft.com/office/drawing/2014/main" id="{76407E7A-3774-A165-C884-293613094BC7}"/>
              </a:ext>
            </a:extLst>
          </p:cNvPr>
          <p:cNvSpPr/>
          <p:nvPr/>
        </p:nvSpPr>
        <p:spPr>
          <a:xfrm>
            <a:off x="6124162" y="1562274"/>
            <a:ext cx="4480788" cy="575910"/>
          </a:xfrm>
          <a:prstGeom prst="flowChartProcess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Software</a:t>
            </a:r>
          </a:p>
        </p:txBody>
      </p:sp>
      <p:pic>
        <p:nvPicPr>
          <p:cNvPr id="19" name="Grafik 18" descr="Ein Bild, das Grafiken, Screenshot, Farbigkeit, Grafikdesign enthält.&#10;&#10;KI-generierte Inhalte können fehlerhaft sein.">
            <a:extLst>
              <a:ext uri="{FF2B5EF4-FFF2-40B4-BE49-F238E27FC236}">
                <a16:creationId xmlns:a16="http://schemas.microsoft.com/office/drawing/2014/main" id="{54819374-F0A6-B260-CCA7-67C2903E3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392" y="2273420"/>
            <a:ext cx="2180077" cy="218007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8FE152C-84FD-168F-6AC7-C17B71E4E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04303" y="4020478"/>
            <a:ext cx="1706575" cy="1906760"/>
          </a:xfrm>
          <a:prstGeom prst="rect">
            <a:avLst/>
          </a:prstGeom>
        </p:spPr>
      </p:pic>
      <p:pic>
        <p:nvPicPr>
          <p:cNvPr id="24" name="Grafik 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4D1BCC6-A1A8-24D0-814F-04A556B75B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6195" y="2723966"/>
            <a:ext cx="1406321" cy="1288042"/>
          </a:xfrm>
          <a:prstGeom prst="rect">
            <a:avLst/>
          </a:prstGeom>
        </p:spPr>
      </p:pic>
      <p:pic>
        <p:nvPicPr>
          <p:cNvPr id="25" name="Grafik 24" descr="Ein Bild, das Verkehrsschild, Schild enthält.&#10;&#10;KI-generierte Inhalte können fehlerhaft sein.">
            <a:extLst>
              <a:ext uri="{FF2B5EF4-FFF2-40B4-BE49-F238E27FC236}">
                <a16:creationId xmlns:a16="http://schemas.microsoft.com/office/drawing/2014/main" id="{71AE6CC8-86DB-C3CB-F865-B7FD781CEB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5261" y="4430311"/>
            <a:ext cx="1233855" cy="13825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33FA386-83D8-3901-2440-61B77D2DDCCF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6</a:t>
            </a:r>
          </a:p>
        </p:txBody>
      </p:sp>
      <p:pic>
        <p:nvPicPr>
          <p:cNvPr id="3" name="Grafik 2" descr="Ein Bild, das Skateboardausrüstung, Sportausrüstung, Brettsport, Einzelsportarten enthält.&#10;&#10;KI-generierte Inhalte können fehlerhaft sein.">
            <a:extLst>
              <a:ext uri="{FF2B5EF4-FFF2-40B4-BE49-F238E27FC236}">
                <a16:creationId xmlns:a16="http://schemas.microsoft.com/office/drawing/2014/main" id="{0F99E7F6-AAB9-2E7E-F858-75462C68B55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1200" r="224" b="18421"/>
          <a:stretch/>
        </p:blipFill>
        <p:spPr>
          <a:xfrm>
            <a:off x="786814" y="4677977"/>
            <a:ext cx="2851108" cy="11262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5E7010-F751-6CF7-F25E-CAA11B760E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99479" y="2581554"/>
            <a:ext cx="1221042" cy="11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337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1CCD5-9C57-31F5-FABC-39E6005D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/>
              <a:t>Zeitplan</a:t>
            </a:r>
          </a:p>
        </p:txBody>
      </p:sp>
      <p:pic>
        <p:nvPicPr>
          <p:cNvPr id="5" name="Grafik 4" descr="Datei:HTW Berlin logo.svg – Wikipedia">
            <a:extLst>
              <a:ext uri="{FF2B5EF4-FFF2-40B4-BE49-F238E27FC236}">
                <a16:creationId xmlns:a16="http://schemas.microsoft.com/office/drawing/2014/main" id="{FAA6A4E2-3B65-5DF7-857C-CAD44CF84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C69B592E-9EE0-FF9F-74A4-1733E4CFB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052444"/>
              </p:ext>
            </p:extLst>
          </p:nvPr>
        </p:nvGraphicFramePr>
        <p:xfrm>
          <a:off x="1245376" y="1433256"/>
          <a:ext cx="9260529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978">
                  <a:extLst>
                    <a:ext uri="{9D8B030D-6E8A-4147-A177-3AD203B41FA5}">
                      <a16:colId xmlns:a16="http://schemas.microsoft.com/office/drawing/2014/main" val="918844251"/>
                    </a:ext>
                  </a:extLst>
                </a:gridCol>
                <a:gridCol w="6269551">
                  <a:extLst>
                    <a:ext uri="{9D8B030D-6E8A-4147-A177-3AD203B41FA5}">
                      <a16:colId xmlns:a16="http://schemas.microsoft.com/office/drawing/2014/main" val="1961526351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r>
                        <a:rPr lang="de-DE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52123"/>
                  </a:ext>
                </a:extLst>
              </a:tr>
              <a:tr h="436581">
                <a:tc>
                  <a:txBody>
                    <a:bodyPr/>
                    <a:lstStyle/>
                    <a:p>
                      <a:r>
                        <a:rPr lang="de-DE" sz="1500"/>
                        <a:t>20.03. (online)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 sz="1500"/>
                        <a:t>Project-</a:t>
                      </a:r>
                      <a:r>
                        <a:rPr lang="de-DE" sz="1500" err="1"/>
                        <a:t>Scope</a:t>
                      </a:r>
                      <a:r>
                        <a:rPr lang="de-DE" sz="1500"/>
                        <a:t> Präsentation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/>
                        <a:t>Hardware-Setup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48022"/>
                  </a:ext>
                </a:extLst>
              </a:tr>
              <a:tr h="805996">
                <a:tc>
                  <a:txBody>
                    <a:bodyPr/>
                    <a:lstStyle/>
                    <a:p>
                      <a:r>
                        <a:rPr lang="de-DE" sz="1500"/>
                        <a:t>21.03.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Daten sammeln</a:t>
                      </a:r>
                      <a:endParaRPr lang="de-DE" sz="15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Schwellenwert-basierte Trickerkennung implementieren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Vergleich mit GitHub-Trickdaten (sofern nutzbar)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 Tests mit simulierten Tricks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für Datenspeicherung einrichten (falls nötig)</a:t>
                      </a:r>
                      <a:endParaRPr lang="de-DE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722555"/>
                  </a:ext>
                </a:extLst>
              </a:tr>
              <a:tr h="621289">
                <a:tc>
                  <a:txBody>
                    <a:bodyPr/>
                    <a:lstStyle/>
                    <a:p>
                      <a:r>
                        <a:rPr lang="de-DE" sz="1500"/>
                        <a:t>24.03.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Aptos"/>
                        </a:rPr>
                        <a:t>BLE Anbindung</a:t>
                      </a:r>
                      <a:endParaRPr lang="de-DE" sz="15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BLE-Nachricht an Smartphone senden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Erste Tests mit Smartphone-App 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Aptos"/>
                        </a:rPr>
                        <a:t>Erstellung einer einfachen UI für Abbildung der Trickerkennung</a:t>
                      </a:r>
                      <a:endParaRPr lang="de-DE" sz="15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69389"/>
                  </a:ext>
                </a:extLst>
              </a:tr>
              <a:tr h="436581">
                <a:tc>
                  <a:txBody>
                    <a:bodyPr/>
                    <a:lstStyle/>
                    <a:p>
                      <a:r>
                        <a:rPr lang="de-DE" sz="1500"/>
                        <a:t>25.03.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Aptos"/>
                        </a:rPr>
                        <a:t>Frontend-Struktur aufsetzen </a:t>
                      </a:r>
                      <a:endParaRPr lang="de-DE" sz="15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Verknüpfung mit Backend oder direkt BLE-Daten auslesen </a:t>
                      </a:r>
                      <a:endParaRPr lang="de-DE" sz="15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53865"/>
                  </a:ext>
                </a:extLst>
              </a:tr>
              <a:tr h="805996">
                <a:tc>
                  <a:txBody>
                    <a:bodyPr/>
                    <a:lstStyle/>
                    <a:p>
                      <a:r>
                        <a:rPr lang="de-DE" sz="1500"/>
                        <a:t>26.03.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/>
                        <a:t>Falsche Trickerkennungen weiter reduzieren (falls nötig)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/>
                        <a:t>Frontend &amp; Backend Verbindung testen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/>
                        <a:t>Stabilitäts- &amp; Usability-Tests mit realen Nutzern durchführen (falls Zeit bleibt)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500" b="0"/>
                        <a:t>Präsentation vorbereiten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0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500"/>
                        <a:t>27.03. (Präsenz)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500"/>
                        <a:t>Abschlusspräsentation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946665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6306B4F0-6833-9F3B-315D-59BD8F4033F3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7597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5F4FE-A4FD-1E3D-203C-DE40BF8B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Prozessdiagramm</a:t>
            </a:r>
          </a:p>
        </p:txBody>
      </p:sp>
      <p:pic>
        <p:nvPicPr>
          <p:cNvPr id="6" name="Inhaltsplatzhalter 5" descr="Ein Bild, das Text, Klebezettel, Handschrift enthält.&#10;&#10;KI-generierte Inhalte können fehlerhaft sein.">
            <a:extLst>
              <a:ext uri="{FF2B5EF4-FFF2-40B4-BE49-F238E27FC236}">
                <a16:creationId xmlns:a16="http://schemas.microsoft.com/office/drawing/2014/main" id="{23FCBAA0-A072-879F-6068-92D6E66B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983" y="1688329"/>
            <a:ext cx="8093848" cy="4811626"/>
          </a:xfrm>
        </p:spPr>
      </p:pic>
    </p:spTree>
    <p:extLst>
      <p:ext uri="{BB962C8B-B14F-4D97-AF65-F5344CB8AC3E}">
        <p14:creationId xmlns:p14="http://schemas.microsoft.com/office/powerpoint/2010/main" val="419801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3D012-8AFF-1B44-D60C-027FF52A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786" y="3428096"/>
            <a:ext cx="3290887" cy="2452687"/>
          </a:xfrm>
        </p:spPr>
        <p:txBody>
          <a:bodyPr anchor="ctr">
            <a:normAutofit/>
          </a:bodyPr>
          <a:lstStyle/>
          <a:p>
            <a:r>
              <a:rPr lang="de-DE" sz="3600"/>
              <a:t>Vielen Dank.</a:t>
            </a:r>
          </a:p>
        </p:txBody>
      </p:sp>
      <p:pic>
        <p:nvPicPr>
          <p:cNvPr id="4" name="Inhaltsplatzhalter 3" descr="Ein Bild, das draußen, Himmel, Wasser, Nacht enthält.&#10;&#10;KI-generierte Inhalte können fehlerhaft sein.">
            <a:extLst>
              <a:ext uri="{FF2B5EF4-FFF2-40B4-BE49-F238E27FC236}">
                <a16:creationId xmlns:a16="http://schemas.microsoft.com/office/drawing/2014/main" id="{745B1495-B4A8-F158-4D44-B386CB2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78" b="-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7" name="Grafik 6" descr="Datei:HTW Berlin logo.svg – Wikipedia">
            <a:extLst>
              <a:ext uri="{FF2B5EF4-FFF2-40B4-BE49-F238E27FC236}">
                <a16:creationId xmlns:a16="http://schemas.microsoft.com/office/drawing/2014/main" id="{F99BAABC-0165-5ECD-49A8-BBD00727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40" y="5970136"/>
            <a:ext cx="1564257" cy="86995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838F3C4-0B35-6985-7B49-2B8A0F88CD9A}"/>
              </a:ext>
            </a:extLst>
          </p:cNvPr>
          <p:cNvSpPr txBox="1"/>
          <p:nvPr/>
        </p:nvSpPr>
        <p:spPr>
          <a:xfrm>
            <a:off x="115259" y="6448185"/>
            <a:ext cx="11269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9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BC008BC0-D09A-D561-64A3-4A7EF7FE47CE}"/>
              </a:ext>
            </a:extLst>
          </p:cNvPr>
          <p:cNvSpPr txBox="1">
            <a:spLocks/>
          </p:cNvSpPr>
          <p:nvPr/>
        </p:nvSpPr>
        <p:spPr>
          <a:xfrm>
            <a:off x="1400739" y="4972428"/>
            <a:ext cx="5237011" cy="87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>
                <a:solidFill>
                  <a:schemeClr val="tx2"/>
                </a:solidFill>
              </a:rPr>
              <a:t>Big Data Analytics – </a:t>
            </a:r>
            <a:r>
              <a:rPr lang="de-DE" sz="1600" err="1">
                <a:solidFill>
                  <a:schemeClr val="tx2"/>
                </a:solidFill>
              </a:rPr>
              <a:t>WiSe</a:t>
            </a:r>
            <a:r>
              <a:rPr lang="de-DE" sz="1600">
                <a:solidFill>
                  <a:schemeClr val="tx2"/>
                </a:solidFill>
              </a:rPr>
              <a:t> 2024/25 - HTW Berlin</a:t>
            </a:r>
          </a:p>
          <a:p>
            <a:pPr marL="0" indent="0">
              <a:buNone/>
            </a:pPr>
            <a:r>
              <a:rPr lang="de-DE" sz="1600">
                <a:solidFill>
                  <a:schemeClr val="tx2"/>
                </a:solidFill>
                <a:ea typeface="+mn-lt"/>
                <a:cs typeface="+mn-lt"/>
              </a:rPr>
              <a:t>Henrike Krista Pflüger - Dilek </a:t>
            </a:r>
            <a:r>
              <a:rPr lang="de-DE" sz="1600" err="1">
                <a:solidFill>
                  <a:schemeClr val="tx2"/>
                </a:solidFill>
                <a:ea typeface="+mn-lt"/>
                <a:cs typeface="+mn-lt"/>
              </a:rPr>
              <a:t>Ogur</a:t>
            </a:r>
            <a:r>
              <a:rPr lang="de-DE" sz="1600">
                <a:solidFill>
                  <a:schemeClr val="tx2"/>
                </a:solidFill>
                <a:ea typeface="+mn-lt"/>
                <a:cs typeface="+mn-lt"/>
              </a:rPr>
              <a:t> - Susann </a:t>
            </a:r>
            <a:r>
              <a:rPr lang="de-DE" sz="1600" err="1">
                <a:solidFill>
                  <a:schemeClr val="tx2"/>
                </a:solidFill>
                <a:ea typeface="+mn-lt"/>
                <a:cs typeface="+mn-lt"/>
              </a:rPr>
              <a:t>Gesch</a:t>
            </a:r>
            <a:endParaRPr lang="de-DE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52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9</Slides>
  <Notes>3</Notes>
  <HiddenSlides>1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Für Skateboarder, Profis, Coaches &amp; Trainer</vt:lpstr>
      <vt:lpstr>Agenda</vt:lpstr>
      <vt:lpstr>Projektthema</vt:lpstr>
      <vt:lpstr>Scope</vt:lpstr>
      <vt:lpstr>Approach</vt:lpstr>
      <vt:lpstr>Konzepte</vt:lpstr>
      <vt:lpstr>Zeitplan</vt:lpstr>
      <vt:lpstr>Prozessdiagramm</vt:lpstr>
      <vt:lpstr>Vielen Dank.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Henrike Pflüger</dc:creator>
  <cp:revision>2</cp:revision>
  <dcterms:created xsi:type="dcterms:W3CDTF">2025-03-17T20:12:58Z</dcterms:created>
  <dcterms:modified xsi:type="dcterms:W3CDTF">2025-03-27T15:20:05Z</dcterms:modified>
</cp:coreProperties>
</file>