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30" r:id="rId3"/>
    <p:sldId id="407" r:id="rId4"/>
    <p:sldId id="388" r:id="rId5"/>
    <p:sldId id="389" r:id="rId6"/>
    <p:sldId id="390" r:id="rId7"/>
    <p:sldId id="391" r:id="rId8"/>
    <p:sldId id="392" r:id="rId9"/>
    <p:sldId id="403" r:id="rId10"/>
    <p:sldId id="394" r:id="rId11"/>
    <p:sldId id="404" r:id="rId12"/>
    <p:sldId id="405" r:id="rId13"/>
    <p:sldId id="406" r:id="rId14"/>
    <p:sldId id="39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8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CC3A9-8B8C-48F1-8A4C-F3B3FC68D8E7}" type="datetimeFigureOut">
              <a:rPr lang="zh-CN" altLang="en-US" smtClean="0"/>
              <a:t>2023/10/23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70FFE-2366-4A34-A047-D70D5F2BDD5C}" type="slidenum">
              <a:rPr lang="zh-CN" altLang="en-US" smtClean="0"/>
              <a:t>‹#›</a:t>
            </a:fld>
            <a:endParaRPr lang="zh-CN" altLang="en-US"/>
          </a:p>
        </p:txBody>
      </p:sp>
    </p:spTree>
    <p:extLst>
      <p:ext uri="{BB962C8B-B14F-4D97-AF65-F5344CB8AC3E}">
        <p14:creationId xmlns:p14="http://schemas.microsoft.com/office/powerpoint/2010/main" val="23371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84A43AA-0B71-9B07-60BF-85DEE5545DD5}"/>
              </a:ext>
            </a:extLst>
          </p:cNvPr>
          <p:cNvSpPr>
            <a:spLocks noGrp="1" noRot="1" noChangeAspect="1" noChangeArrowheads="1" noTextEdit="1"/>
          </p:cNvSpPr>
          <p:nvPr>
            <p:ph type="sldImg" idx="4294967295"/>
          </p:nvPr>
        </p:nvSpPr>
        <p:spPr>
          <a:ln/>
        </p:spPr>
      </p:sp>
      <p:sp>
        <p:nvSpPr>
          <p:cNvPr id="5123" name="备注占位符 2">
            <a:extLst>
              <a:ext uri="{FF2B5EF4-FFF2-40B4-BE49-F238E27FC236}">
                <a16:creationId xmlns:a16="http://schemas.microsoft.com/office/drawing/2014/main" id="{3F3BAB59-50E4-E92F-5BF3-64D25A01DC7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5124" name="灯片编号占位符 3">
            <a:extLst>
              <a:ext uri="{FF2B5EF4-FFF2-40B4-BE49-F238E27FC236}">
                <a16:creationId xmlns:a16="http://schemas.microsoft.com/office/drawing/2014/main" id="{0C6F924F-DA5D-797F-6410-244CFBCE8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6727F41-CE62-4CAB-9773-7D1686B79F7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10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3166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11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0220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12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4766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803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502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579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9722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770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dirty="0"/>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4220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D70FFE-2366-4A34-A047-D70D5F2BDD5C}" type="slidenum">
              <a:rPr lang="zh-CN" altLang="en-US" smtClean="0"/>
              <a:t>8</a:t>
            </a:fld>
            <a:endParaRPr lang="zh-CN" altLang="en-US"/>
          </a:p>
        </p:txBody>
      </p:sp>
    </p:spTree>
    <p:extLst>
      <p:ext uri="{BB962C8B-B14F-4D97-AF65-F5344CB8AC3E}">
        <p14:creationId xmlns:p14="http://schemas.microsoft.com/office/powerpoint/2010/main" val="351705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04F7D1D-E77B-CF3C-92B2-0426E1D543F3}"/>
              </a:ext>
            </a:extLst>
          </p:cNvPr>
          <p:cNvSpPr>
            <a:spLocks noGrp="1" noRot="1" noChangeAspect="1" noChangeArrowheads="1" noTextEdit="1"/>
          </p:cNvSpPr>
          <p:nvPr>
            <p:ph type="sldImg" idx="4294967295"/>
          </p:nvPr>
        </p:nvSpPr>
        <p:spPr>
          <a:ln/>
        </p:spPr>
      </p:sp>
      <p:sp>
        <p:nvSpPr>
          <p:cNvPr id="7171" name="备注占位符 2">
            <a:extLst>
              <a:ext uri="{FF2B5EF4-FFF2-40B4-BE49-F238E27FC236}">
                <a16:creationId xmlns:a16="http://schemas.microsoft.com/office/drawing/2014/main" id="{45D9D115-5169-26A9-BBEA-6355E32155D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7172" name="灯片编号占位符 3">
            <a:extLst>
              <a:ext uri="{FF2B5EF4-FFF2-40B4-BE49-F238E27FC236}">
                <a16:creationId xmlns:a16="http://schemas.microsoft.com/office/drawing/2014/main" id="{62F28E2A-22C3-C1F7-BEE9-D02FD81EB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Char char="•"/>
              <a:tabLst/>
              <a:defRPr/>
            </a:pPr>
            <a:fld id="{8052D4CF-01E1-4C4E-8C6C-0059F152CB9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Char char="•"/>
                <a:tabLst/>
                <a:defRPr/>
              </a:pPr>
              <a:t>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2422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4A48A-B7FD-E43D-3A61-E64D01186C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326C48-68A9-3F32-068D-FE038386C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0DDEC3-D6BD-4D1B-944B-5273572FDC7C}"/>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5" name="页脚占位符 4">
            <a:extLst>
              <a:ext uri="{FF2B5EF4-FFF2-40B4-BE49-F238E27FC236}">
                <a16:creationId xmlns:a16="http://schemas.microsoft.com/office/drawing/2014/main" id="{9C2D1138-94DF-34BF-52FD-4C53CBCA8E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CD6227-828A-D67B-9EDE-A6FD85603FB6}"/>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370400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31A93-935D-83D3-064B-4997BE3CFF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FED1DB-F552-8D1C-39FD-4316C9EA91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B6171-F9D2-800B-DECB-32AC28D40BC6}"/>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5" name="页脚占位符 4">
            <a:extLst>
              <a:ext uri="{FF2B5EF4-FFF2-40B4-BE49-F238E27FC236}">
                <a16:creationId xmlns:a16="http://schemas.microsoft.com/office/drawing/2014/main" id="{D6BBAFA9-3037-1CF9-4950-445980380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A1757-0F31-F025-D4ED-35D30C87B0DA}"/>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232173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F0C12E-9D53-2034-20C3-4C160E84F2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4BDE16-74F2-3889-9C7E-295AEAB6495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6BEEA4-E972-63B3-75FB-05C9A1397488}"/>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5" name="页脚占位符 4">
            <a:extLst>
              <a:ext uri="{FF2B5EF4-FFF2-40B4-BE49-F238E27FC236}">
                <a16:creationId xmlns:a16="http://schemas.microsoft.com/office/drawing/2014/main" id="{8BDF1156-4356-6871-82CD-DF0446D991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335671-6143-AEDF-85ED-6BE658C9631A}"/>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416731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EA4260C0-0149-E17E-2781-10359EA58C3C}"/>
              </a:ext>
            </a:extLst>
          </p:cNvPr>
          <p:cNvSpPr>
            <a:spLocks noChangeArrowheads="1"/>
          </p:cNvSpPr>
          <p:nvPr/>
        </p:nvSpPr>
        <p:spPr bwMode="auto">
          <a:xfrm>
            <a:off x="914400" y="2393950"/>
            <a:ext cx="103632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noFill/>
          <a:ln w="34925">
            <a:solidFill>
              <a:srgbClr val="8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defRPr/>
            </a:pPr>
            <a:endParaRPr lang="zh-CN" altLang="en-US" sz="1800"/>
          </a:p>
        </p:txBody>
      </p:sp>
      <p:sp>
        <p:nvSpPr>
          <p:cNvPr id="185346" name="Rectangle 2"/>
          <p:cNvSpPr>
            <a:spLocks noGrp="1" noChangeArrowheads="1"/>
          </p:cNvSpPr>
          <p:nvPr>
            <p:ph type="ctrTitle"/>
          </p:nvPr>
        </p:nvSpPr>
        <p:spPr>
          <a:xfrm>
            <a:off x="914400" y="990600"/>
            <a:ext cx="10363200" cy="1371600"/>
          </a:xfrm>
        </p:spPr>
        <p:txBody>
          <a:bodyPr/>
          <a:lstStyle>
            <a:lvl1pPr>
              <a:defRPr sz="3300">
                <a:solidFill>
                  <a:srgbClr val="663300"/>
                </a:solidFill>
              </a:defRPr>
            </a:lvl1pPr>
          </a:lstStyle>
          <a:p>
            <a:r>
              <a:rPr lang="zh-CN" altLang="en-US" noProof="1"/>
              <a:t>单击此处编辑母版标题样式</a:t>
            </a:r>
          </a:p>
        </p:txBody>
      </p:sp>
      <p:sp>
        <p:nvSpPr>
          <p:cNvPr id="185347"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1800"/>
            </a:lvl1pPr>
          </a:lstStyle>
          <a:p>
            <a:r>
              <a:rPr lang="zh-CN" altLang="en-US" noProof="1"/>
              <a:t>单击此处编辑母版副标题样式</a:t>
            </a:r>
          </a:p>
        </p:txBody>
      </p:sp>
      <p:sp>
        <p:nvSpPr>
          <p:cNvPr id="3" name="Rectangle 4">
            <a:extLst>
              <a:ext uri="{FF2B5EF4-FFF2-40B4-BE49-F238E27FC236}">
                <a16:creationId xmlns:a16="http://schemas.microsoft.com/office/drawing/2014/main" id="{DB171DE3-2B91-D654-46E5-F5BD3D262515}"/>
              </a:ext>
            </a:extLst>
          </p:cNvPr>
          <p:cNvSpPr>
            <a:spLocks noGrp="1" noChangeArrowheads="1"/>
          </p:cNvSpPr>
          <p:nvPr>
            <p:ph type="dt" sz="half" idx="10"/>
          </p:nvPr>
        </p:nvSpPr>
        <p:spPr>
          <a:xfrm>
            <a:off x="914400" y="6248400"/>
            <a:ext cx="3149600" cy="457200"/>
          </a:xfrm>
        </p:spPr>
        <p:txBody>
          <a:bodyPr/>
          <a:lstStyle>
            <a:lvl1pPr>
              <a:defRPr/>
            </a:lvl1pPr>
          </a:lstStyle>
          <a:p>
            <a:pPr>
              <a:defRPr/>
            </a:pPr>
            <a:r>
              <a:rPr lang="zh-CN" altLang="en-US"/>
              <a:t>Digital Image Processing</a:t>
            </a:r>
            <a:endParaRPr lang="en-US" altLang="zh-CN"/>
          </a:p>
        </p:txBody>
      </p:sp>
      <p:sp>
        <p:nvSpPr>
          <p:cNvPr id="4" name="Rectangle 5">
            <a:extLst>
              <a:ext uri="{FF2B5EF4-FFF2-40B4-BE49-F238E27FC236}">
                <a16:creationId xmlns:a16="http://schemas.microsoft.com/office/drawing/2014/main" id="{F6C6BE9A-2B04-7EFC-74F1-C223E873F79D}"/>
              </a:ext>
            </a:extLst>
          </p:cNvPr>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BD2E2CD-6CD4-4E87-66C2-F707ADBBABB8}"/>
              </a:ext>
            </a:extLst>
          </p:cNvPr>
          <p:cNvSpPr>
            <a:spLocks noGrp="1" noChangeArrowheads="1"/>
          </p:cNvSpPr>
          <p:nvPr>
            <p:ph type="sldNum" sz="quarter" idx="12"/>
          </p:nvPr>
        </p:nvSpPr>
        <p:spPr>
          <a:xfrm>
            <a:off x="8737600" y="6248400"/>
            <a:ext cx="2540000" cy="457200"/>
          </a:xfrm>
        </p:spPr>
        <p:txBody>
          <a:bodyPr/>
          <a:lstStyle>
            <a:lvl1pPr>
              <a:defRPr/>
            </a:lvl1pPr>
          </a:lstStyle>
          <a:p>
            <a:fld id="{A0992A99-4B58-4FD4-82F0-50B70F8EEFC4}" type="slidenum">
              <a:rPr lang="en-US" altLang="zh-CN"/>
              <a:pPr/>
              <a:t>‹#›</a:t>
            </a:fld>
            <a:endParaRPr lang="en-US" altLang="zh-CN"/>
          </a:p>
        </p:txBody>
      </p:sp>
    </p:spTree>
    <p:extLst>
      <p:ext uri="{BB962C8B-B14F-4D97-AF65-F5344CB8AC3E}">
        <p14:creationId xmlns:p14="http://schemas.microsoft.com/office/powerpoint/2010/main" val="2434541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96A83A5B-7BA0-C81D-BC9D-CCDC21628371}"/>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5" name="Rectangle 7">
            <a:extLst>
              <a:ext uri="{FF2B5EF4-FFF2-40B4-BE49-F238E27FC236}">
                <a16:creationId xmlns:a16="http://schemas.microsoft.com/office/drawing/2014/main" id="{BC97AB29-C7FE-40CD-EA97-0F724883FE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DE04D43F-0353-29AE-850B-1323A3CA82D9}"/>
              </a:ext>
            </a:extLst>
          </p:cNvPr>
          <p:cNvSpPr>
            <a:spLocks noGrp="1" noChangeArrowheads="1"/>
          </p:cNvSpPr>
          <p:nvPr>
            <p:ph type="sldNum" sz="quarter" idx="12"/>
          </p:nvPr>
        </p:nvSpPr>
        <p:spPr>
          <a:ln/>
        </p:spPr>
        <p:txBody>
          <a:bodyPr/>
          <a:lstStyle>
            <a:lvl1pPr>
              <a:defRPr/>
            </a:lvl1pPr>
          </a:lstStyle>
          <a:p>
            <a:fld id="{A4B6384A-04D4-40EC-850D-B54ACC0A99B9}" type="slidenum">
              <a:rPr lang="en-US" altLang="zh-CN"/>
              <a:pPr/>
              <a:t>‹#›</a:t>
            </a:fld>
            <a:endParaRPr lang="en-US" altLang="zh-CN"/>
          </a:p>
        </p:txBody>
      </p:sp>
    </p:spTree>
    <p:extLst>
      <p:ext uri="{BB962C8B-B14F-4D97-AF65-F5344CB8AC3E}">
        <p14:creationId xmlns:p14="http://schemas.microsoft.com/office/powerpoint/2010/main" val="265966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E007FFC4-3632-BF85-C183-5504FBD20FAA}"/>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5" name="Rectangle 7">
            <a:extLst>
              <a:ext uri="{FF2B5EF4-FFF2-40B4-BE49-F238E27FC236}">
                <a16:creationId xmlns:a16="http://schemas.microsoft.com/office/drawing/2014/main" id="{03F51E91-E193-1857-109D-43D4E60AA9E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AFA9E12A-822D-C03D-C11D-A6DB4342C685}"/>
              </a:ext>
            </a:extLst>
          </p:cNvPr>
          <p:cNvSpPr>
            <a:spLocks noGrp="1" noChangeArrowheads="1"/>
          </p:cNvSpPr>
          <p:nvPr>
            <p:ph type="sldNum" sz="quarter" idx="12"/>
          </p:nvPr>
        </p:nvSpPr>
        <p:spPr>
          <a:ln/>
        </p:spPr>
        <p:txBody>
          <a:bodyPr/>
          <a:lstStyle>
            <a:lvl1pPr>
              <a:defRPr/>
            </a:lvl1pPr>
          </a:lstStyle>
          <a:p>
            <a:fld id="{E65BAC9D-FF66-4395-A21D-E6B15C2B499A}" type="slidenum">
              <a:rPr lang="en-US" altLang="zh-CN"/>
              <a:pPr/>
              <a:t>‹#›</a:t>
            </a:fld>
            <a:endParaRPr lang="en-US" altLang="zh-CN"/>
          </a:p>
        </p:txBody>
      </p:sp>
    </p:spTree>
    <p:extLst>
      <p:ext uri="{BB962C8B-B14F-4D97-AF65-F5344CB8AC3E}">
        <p14:creationId xmlns:p14="http://schemas.microsoft.com/office/powerpoint/2010/main" val="4060729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755651" y="1066800"/>
            <a:ext cx="5232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1251" y="1066800"/>
            <a:ext cx="5232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63F33CC5-4AF4-7940-F9F8-E708857D69F8}"/>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6" name="Rectangle 7">
            <a:extLst>
              <a:ext uri="{FF2B5EF4-FFF2-40B4-BE49-F238E27FC236}">
                <a16:creationId xmlns:a16="http://schemas.microsoft.com/office/drawing/2014/main" id="{734A48C7-A3BF-5483-F474-AAF5A456C1C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8DCC7CF2-0CE0-08AB-2935-54702FB33D60}"/>
              </a:ext>
            </a:extLst>
          </p:cNvPr>
          <p:cNvSpPr>
            <a:spLocks noGrp="1" noChangeArrowheads="1"/>
          </p:cNvSpPr>
          <p:nvPr>
            <p:ph type="sldNum" sz="quarter" idx="12"/>
          </p:nvPr>
        </p:nvSpPr>
        <p:spPr>
          <a:ln/>
        </p:spPr>
        <p:txBody>
          <a:bodyPr/>
          <a:lstStyle>
            <a:lvl1pPr>
              <a:defRPr/>
            </a:lvl1pPr>
          </a:lstStyle>
          <a:p>
            <a:fld id="{D5AC6F16-A272-4F35-929A-EA9564C1DFEF}" type="slidenum">
              <a:rPr lang="en-US" altLang="zh-CN"/>
              <a:pPr/>
              <a:t>‹#›</a:t>
            </a:fld>
            <a:endParaRPr lang="en-US" altLang="zh-CN"/>
          </a:p>
        </p:txBody>
      </p:sp>
    </p:spTree>
    <p:extLst>
      <p:ext uri="{BB962C8B-B14F-4D97-AF65-F5344CB8AC3E}">
        <p14:creationId xmlns:p14="http://schemas.microsoft.com/office/powerpoint/2010/main" val="283384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4CE4E7DE-AF7D-212B-0CAF-B3172A78B87A}"/>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8" name="Rectangle 7">
            <a:extLst>
              <a:ext uri="{FF2B5EF4-FFF2-40B4-BE49-F238E27FC236}">
                <a16:creationId xmlns:a16="http://schemas.microsoft.com/office/drawing/2014/main" id="{28C9CA62-09F3-4DDA-32C1-3C04477EAC2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8">
            <a:extLst>
              <a:ext uri="{FF2B5EF4-FFF2-40B4-BE49-F238E27FC236}">
                <a16:creationId xmlns:a16="http://schemas.microsoft.com/office/drawing/2014/main" id="{A416CCD6-D256-B272-F501-86EB5DD12C8D}"/>
              </a:ext>
            </a:extLst>
          </p:cNvPr>
          <p:cNvSpPr>
            <a:spLocks noGrp="1" noChangeArrowheads="1"/>
          </p:cNvSpPr>
          <p:nvPr>
            <p:ph type="sldNum" sz="quarter" idx="12"/>
          </p:nvPr>
        </p:nvSpPr>
        <p:spPr>
          <a:ln/>
        </p:spPr>
        <p:txBody>
          <a:bodyPr/>
          <a:lstStyle>
            <a:lvl1pPr>
              <a:defRPr/>
            </a:lvl1pPr>
          </a:lstStyle>
          <a:p>
            <a:fld id="{DB643530-1280-4BFE-BAC9-6A21A7B7018D}" type="slidenum">
              <a:rPr lang="en-US" altLang="zh-CN"/>
              <a:pPr/>
              <a:t>‹#›</a:t>
            </a:fld>
            <a:endParaRPr lang="en-US" altLang="zh-CN"/>
          </a:p>
        </p:txBody>
      </p:sp>
    </p:spTree>
    <p:extLst>
      <p:ext uri="{BB962C8B-B14F-4D97-AF65-F5344CB8AC3E}">
        <p14:creationId xmlns:p14="http://schemas.microsoft.com/office/powerpoint/2010/main" val="2714923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29B2BF94-AAE6-55CA-A7F6-237F25632040}"/>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4" name="Rectangle 7">
            <a:extLst>
              <a:ext uri="{FF2B5EF4-FFF2-40B4-BE49-F238E27FC236}">
                <a16:creationId xmlns:a16="http://schemas.microsoft.com/office/drawing/2014/main" id="{63B6F4C6-8647-DF58-18CC-2A0B453AE2C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8">
            <a:extLst>
              <a:ext uri="{FF2B5EF4-FFF2-40B4-BE49-F238E27FC236}">
                <a16:creationId xmlns:a16="http://schemas.microsoft.com/office/drawing/2014/main" id="{EB477CE6-5E5C-AAE5-7FAE-2A7567F95D89}"/>
              </a:ext>
            </a:extLst>
          </p:cNvPr>
          <p:cNvSpPr>
            <a:spLocks noGrp="1" noChangeArrowheads="1"/>
          </p:cNvSpPr>
          <p:nvPr>
            <p:ph type="sldNum" sz="quarter" idx="12"/>
          </p:nvPr>
        </p:nvSpPr>
        <p:spPr>
          <a:ln/>
        </p:spPr>
        <p:txBody>
          <a:bodyPr/>
          <a:lstStyle>
            <a:lvl1pPr>
              <a:defRPr/>
            </a:lvl1pPr>
          </a:lstStyle>
          <a:p>
            <a:fld id="{E9425CA7-DEC5-4538-9FBF-D729089FD340}" type="slidenum">
              <a:rPr lang="en-US" altLang="zh-CN"/>
              <a:pPr/>
              <a:t>‹#›</a:t>
            </a:fld>
            <a:endParaRPr lang="en-US" altLang="zh-CN"/>
          </a:p>
        </p:txBody>
      </p:sp>
    </p:spTree>
    <p:extLst>
      <p:ext uri="{BB962C8B-B14F-4D97-AF65-F5344CB8AC3E}">
        <p14:creationId xmlns:p14="http://schemas.microsoft.com/office/powerpoint/2010/main" val="2880274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52B1CDA-8258-0205-9403-99F0C5A45BE8}"/>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3" name="Rectangle 7">
            <a:extLst>
              <a:ext uri="{FF2B5EF4-FFF2-40B4-BE49-F238E27FC236}">
                <a16:creationId xmlns:a16="http://schemas.microsoft.com/office/drawing/2014/main" id="{967C9E2C-24E4-7424-1EDC-BC953756695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8">
            <a:extLst>
              <a:ext uri="{FF2B5EF4-FFF2-40B4-BE49-F238E27FC236}">
                <a16:creationId xmlns:a16="http://schemas.microsoft.com/office/drawing/2014/main" id="{84A88260-1F81-D212-E769-19D92B99419F}"/>
              </a:ext>
            </a:extLst>
          </p:cNvPr>
          <p:cNvSpPr>
            <a:spLocks noGrp="1" noChangeArrowheads="1"/>
          </p:cNvSpPr>
          <p:nvPr>
            <p:ph type="sldNum" sz="quarter" idx="12"/>
          </p:nvPr>
        </p:nvSpPr>
        <p:spPr>
          <a:ln/>
        </p:spPr>
        <p:txBody>
          <a:bodyPr/>
          <a:lstStyle>
            <a:lvl1pPr>
              <a:defRPr/>
            </a:lvl1pPr>
          </a:lstStyle>
          <a:p>
            <a:fld id="{D20161C1-9A33-4075-BDA1-C09053946E0D}" type="slidenum">
              <a:rPr lang="en-US" altLang="zh-CN"/>
              <a:pPr/>
              <a:t>‹#›</a:t>
            </a:fld>
            <a:endParaRPr lang="en-US" altLang="zh-CN"/>
          </a:p>
        </p:txBody>
      </p:sp>
    </p:spTree>
    <p:extLst>
      <p:ext uri="{BB962C8B-B14F-4D97-AF65-F5344CB8AC3E}">
        <p14:creationId xmlns:p14="http://schemas.microsoft.com/office/powerpoint/2010/main" val="4245906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439E0E01-41B0-2FD6-240A-519D0433CEF9}"/>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6" name="Rectangle 7">
            <a:extLst>
              <a:ext uri="{FF2B5EF4-FFF2-40B4-BE49-F238E27FC236}">
                <a16:creationId xmlns:a16="http://schemas.microsoft.com/office/drawing/2014/main" id="{A648E453-9354-909B-EF74-2457F28F60A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B56CAB59-D31D-868B-1418-C945FCDFD967}"/>
              </a:ext>
            </a:extLst>
          </p:cNvPr>
          <p:cNvSpPr>
            <a:spLocks noGrp="1" noChangeArrowheads="1"/>
          </p:cNvSpPr>
          <p:nvPr>
            <p:ph type="sldNum" sz="quarter" idx="12"/>
          </p:nvPr>
        </p:nvSpPr>
        <p:spPr>
          <a:ln/>
        </p:spPr>
        <p:txBody>
          <a:bodyPr/>
          <a:lstStyle>
            <a:lvl1pPr>
              <a:defRPr/>
            </a:lvl1pPr>
          </a:lstStyle>
          <a:p>
            <a:fld id="{746953D0-54EE-41BC-ADC5-20FDD080DFBA}" type="slidenum">
              <a:rPr lang="en-US" altLang="zh-CN"/>
              <a:pPr/>
              <a:t>‹#›</a:t>
            </a:fld>
            <a:endParaRPr lang="en-US" altLang="zh-CN"/>
          </a:p>
        </p:txBody>
      </p:sp>
    </p:spTree>
    <p:extLst>
      <p:ext uri="{BB962C8B-B14F-4D97-AF65-F5344CB8AC3E}">
        <p14:creationId xmlns:p14="http://schemas.microsoft.com/office/powerpoint/2010/main" val="287791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ED31-944F-36E9-83FC-1A1015C35C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E3D5D1-29CB-CD54-9444-8A77CCDF83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01263E-28E3-60CD-742E-E23027F945EC}"/>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5" name="页脚占位符 4">
            <a:extLst>
              <a:ext uri="{FF2B5EF4-FFF2-40B4-BE49-F238E27FC236}">
                <a16:creationId xmlns:a16="http://schemas.microsoft.com/office/drawing/2014/main" id="{28613581-F848-C8C6-A856-C4ED7E8952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39367B-B098-FA1D-F357-B6B7EFD48564}"/>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1958230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4E682EA6-02BE-ABD1-0F93-18FBAD9484CC}"/>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6" name="Rectangle 7">
            <a:extLst>
              <a:ext uri="{FF2B5EF4-FFF2-40B4-BE49-F238E27FC236}">
                <a16:creationId xmlns:a16="http://schemas.microsoft.com/office/drawing/2014/main" id="{98D9C1EE-AFEF-A68B-D85B-AF0DED8C3F8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8F387E56-6E0E-5AE3-BD5A-C7FE6A17DF29}"/>
              </a:ext>
            </a:extLst>
          </p:cNvPr>
          <p:cNvSpPr>
            <a:spLocks noGrp="1" noChangeArrowheads="1"/>
          </p:cNvSpPr>
          <p:nvPr>
            <p:ph type="sldNum" sz="quarter" idx="12"/>
          </p:nvPr>
        </p:nvSpPr>
        <p:spPr>
          <a:ln/>
        </p:spPr>
        <p:txBody>
          <a:bodyPr/>
          <a:lstStyle>
            <a:lvl1pPr>
              <a:defRPr/>
            </a:lvl1pPr>
          </a:lstStyle>
          <a:p>
            <a:fld id="{CE148157-78B4-4D29-9DAD-AA6F337FACD6}" type="slidenum">
              <a:rPr lang="en-US" altLang="zh-CN"/>
              <a:pPr/>
              <a:t>‹#›</a:t>
            </a:fld>
            <a:endParaRPr lang="en-US" altLang="zh-CN"/>
          </a:p>
        </p:txBody>
      </p:sp>
    </p:spTree>
    <p:extLst>
      <p:ext uri="{BB962C8B-B14F-4D97-AF65-F5344CB8AC3E}">
        <p14:creationId xmlns:p14="http://schemas.microsoft.com/office/powerpoint/2010/main" val="658226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5EBF7D5A-B797-FB46-5032-8EF3CA432F1B}"/>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5" name="Rectangle 7">
            <a:extLst>
              <a:ext uri="{FF2B5EF4-FFF2-40B4-BE49-F238E27FC236}">
                <a16:creationId xmlns:a16="http://schemas.microsoft.com/office/drawing/2014/main" id="{B39985C3-5FBB-5C33-1DD7-262035A06F7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83A3CA44-A7B7-F57E-212E-E13B25D49582}"/>
              </a:ext>
            </a:extLst>
          </p:cNvPr>
          <p:cNvSpPr>
            <a:spLocks noGrp="1" noChangeArrowheads="1"/>
          </p:cNvSpPr>
          <p:nvPr>
            <p:ph type="sldNum" sz="quarter" idx="12"/>
          </p:nvPr>
        </p:nvSpPr>
        <p:spPr>
          <a:ln/>
        </p:spPr>
        <p:txBody>
          <a:bodyPr/>
          <a:lstStyle>
            <a:lvl1pPr>
              <a:defRPr/>
            </a:lvl1pPr>
          </a:lstStyle>
          <a:p>
            <a:fld id="{2DB86432-9888-4868-80FC-D7956ED84FA0}" type="slidenum">
              <a:rPr lang="en-US" altLang="zh-CN"/>
              <a:pPr/>
              <a:t>‹#›</a:t>
            </a:fld>
            <a:endParaRPr lang="en-US" altLang="zh-CN"/>
          </a:p>
        </p:txBody>
      </p:sp>
    </p:spTree>
    <p:extLst>
      <p:ext uri="{BB962C8B-B14F-4D97-AF65-F5344CB8AC3E}">
        <p14:creationId xmlns:p14="http://schemas.microsoft.com/office/powerpoint/2010/main" val="1905318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73F80234-188F-1349-3FDB-846973F1042D}"/>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5" name="Rectangle 7">
            <a:extLst>
              <a:ext uri="{FF2B5EF4-FFF2-40B4-BE49-F238E27FC236}">
                <a16:creationId xmlns:a16="http://schemas.microsoft.com/office/drawing/2014/main" id="{A9C5D845-3EF9-812A-007E-AA9FE8F4560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8AAFFF12-43F8-0A95-1C9A-54A366F96A9A}"/>
              </a:ext>
            </a:extLst>
          </p:cNvPr>
          <p:cNvSpPr>
            <a:spLocks noGrp="1" noChangeArrowheads="1"/>
          </p:cNvSpPr>
          <p:nvPr>
            <p:ph type="sldNum" sz="quarter" idx="12"/>
          </p:nvPr>
        </p:nvSpPr>
        <p:spPr>
          <a:ln/>
        </p:spPr>
        <p:txBody>
          <a:bodyPr/>
          <a:lstStyle>
            <a:lvl1pPr>
              <a:defRPr/>
            </a:lvl1pPr>
          </a:lstStyle>
          <a:p>
            <a:fld id="{92A1CD4E-0536-4360-8949-25A9C5EADCD3}" type="slidenum">
              <a:rPr lang="en-US" altLang="zh-CN"/>
              <a:pPr/>
              <a:t>‹#›</a:t>
            </a:fld>
            <a:endParaRPr lang="en-US" altLang="zh-CN"/>
          </a:p>
        </p:txBody>
      </p:sp>
    </p:spTree>
    <p:extLst>
      <p:ext uri="{BB962C8B-B14F-4D97-AF65-F5344CB8AC3E}">
        <p14:creationId xmlns:p14="http://schemas.microsoft.com/office/powerpoint/2010/main" val="2585833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5334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755651" y="1066800"/>
            <a:ext cx="5232400" cy="4953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191251" y="1066800"/>
            <a:ext cx="5232400" cy="24003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6191251" y="3619500"/>
            <a:ext cx="5232400" cy="24003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2C600FBC-0AE3-57EB-D28F-3A7427EF4234}"/>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7" name="Rectangle 7">
            <a:extLst>
              <a:ext uri="{FF2B5EF4-FFF2-40B4-BE49-F238E27FC236}">
                <a16:creationId xmlns:a16="http://schemas.microsoft.com/office/drawing/2014/main" id="{0D086CEC-07D0-5870-A274-DD4107E05DE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8">
            <a:extLst>
              <a:ext uri="{FF2B5EF4-FFF2-40B4-BE49-F238E27FC236}">
                <a16:creationId xmlns:a16="http://schemas.microsoft.com/office/drawing/2014/main" id="{42C1A3DA-AA82-6B85-F0F1-57FF5C5F64B0}"/>
              </a:ext>
            </a:extLst>
          </p:cNvPr>
          <p:cNvSpPr>
            <a:spLocks noGrp="1" noChangeArrowheads="1"/>
          </p:cNvSpPr>
          <p:nvPr>
            <p:ph type="sldNum" sz="quarter" idx="12"/>
          </p:nvPr>
        </p:nvSpPr>
        <p:spPr>
          <a:ln/>
        </p:spPr>
        <p:txBody>
          <a:bodyPr/>
          <a:lstStyle>
            <a:lvl1pPr>
              <a:defRPr/>
            </a:lvl1pPr>
          </a:lstStyle>
          <a:p>
            <a:fld id="{268BDA7C-CB0E-4297-B881-D0C1DD642FE9}" type="slidenum">
              <a:rPr lang="en-US" altLang="zh-CN"/>
              <a:pPr/>
              <a:t>‹#›</a:t>
            </a:fld>
            <a:endParaRPr lang="en-US" altLang="zh-CN"/>
          </a:p>
        </p:txBody>
      </p:sp>
    </p:spTree>
    <p:extLst>
      <p:ext uri="{BB962C8B-B14F-4D97-AF65-F5344CB8AC3E}">
        <p14:creationId xmlns:p14="http://schemas.microsoft.com/office/powerpoint/2010/main" val="42157299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5334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755651" y="1066800"/>
            <a:ext cx="5232400" cy="4953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1251" y="1066800"/>
            <a:ext cx="5232400" cy="4953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90C3D869-5EF0-71AD-6FEA-190768807C78}"/>
              </a:ext>
            </a:extLst>
          </p:cNvPr>
          <p:cNvSpPr>
            <a:spLocks noGrp="1" noChangeArrowheads="1"/>
          </p:cNvSpPr>
          <p:nvPr>
            <p:ph type="dt" sz="half" idx="10"/>
          </p:nvPr>
        </p:nvSpPr>
        <p:spPr>
          <a:ln/>
        </p:spPr>
        <p:txBody>
          <a:bodyPr/>
          <a:lstStyle>
            <a:lvl1pPr>
              <a:defRPr/>
            </a:lvl1pPr>
          </a:lstStyle>
          <a:p>
            <a:pPr>
              <a:defRPr/>
            </a:pPr>
            <a:r>
              <a:rPr lang="zh-CN" altLang="en-US"/>
              <a:t>Digital Image Processing</a:t>
            </a:r>
            <a:r>
              <a:rPr lang="en-US" altLang="zh-CN"/>
              <a:t> </a:t>
            </a:r>
          </a:p>
        </p:txBody>
      </p:sp>
      <p:sp>
        <p:nvSpPr>
          <p:cNvPr id="6" name="Rectangle 7">
            <a:extLst>
              <a:ext uri="{FF2B5EF4-FFF2-40B4-BE49-F238E27FC236}">
                <a16:creationId xmlns:a16="http://schemas.microsoft.com/office/drawing/2014/main" id="{EA4420EC-4B61-5A02-88BB-A45B8281734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E4CB1E72-A5FE-FC38-CEDD-9DCD1CFED982}"/>
              </a:ext>
            </a:extLst>
          </p:cNvPr>
          <p:cNvSpPr>
            <a:spLocks noGrp="1" noChangeArrowheads="1"/>
          </p:cNvSpPr>
          <p:nvPr>
            <p:ph type="sldNum" sz="quarter" idx="12"/>
          </p:nvPr>
        </p:nvSpPr>
        <p:spPr>
          <a:ln/>
        </p:spPr>
        <p:txBody>
          <a:bodyPr/>
          <a:lstStyle>
            <a:lvl1pPr>
              <a:defRPr/>
            </a:lvl1pPr>
          </a:lstStyle>
          <a:p>
            <a:fld id="{56365E56-EF23-4E07-90EC-797767A2EA65}" type="slidenum">
              <a:rPr lang="en-US" altLang="zh-CN"/>
              <a:pPr/>
              <a:t>‹#›</a:t>
            </a:fld>
            <a:endParaRPr lang="en-US" altLang="zh-CN"/>
          </a:p>
        </p:txBody>
      </p:sp>
    </p:spTree>
    <p:extLst>
      <p:ext uri="{BB962C8B-B14F-4D97-AF65-F5344CB8AC3E}">
        <p14:creationId xmlns:p14="http://schemas.microsoft.com/office/powerpoint/2010/main" val="397191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B59FB-8546-F935-D04A-4DA15A56C4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07B4AC-2053-6C82-DACE-319CCC489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1144F9-BD17-6D39-8E53-027A71764AAB}"/>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5" name="页脚占位符 4">
            <a:extLst>
              <a:ext uri="{FF2B5EF4-FFF2-40B4-BE49-F238E27FC236}">
                <a16:creationId xmlns:a16="http://schemas.microsoft.com/office/drawing/2014/main" id="{75052A7A-59F3-A0ED-1586-68F173AB7D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947CB2-2AC2-D743-4534-3C174044A809}"/>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146376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05059-E793-717E-29B3-3333C37E7A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390050-4E21-2D6D-6E62-9C031CD022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7C793D8-7C38-E794-21D1-CC4572589B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43B212-9FE8-67A9-815E-4F9AB8FE165C}"/>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6" name="页脚占位符 5">
            <a:extLst>
              <a:ext uri="{FF2B5EF4-FFF2-40B4-BE49-F238E27FC236}">
                <a16:creationId xmlns:a16="http://schemas.microsoft.com/office/drawing/2014/main" id="{E184A3CB-C38A-2AF5-E005-715476C120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0F6C0B-03BD-8C85-5F78-E655D0F532B1}"/>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26614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C95CA-D9D6-1538-8734-B1B97D5B07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E8D275-5D1F-ED48-B4A5-038E153AF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FA2E13-C0CC-C0A8-3A8B-C3A8DD83E6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0E7046-9ED4-A81D-A66A-FD792CFE1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9A0EC3-5874-3596-C89A-DB46CA7616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655C8A-25E8-6C89-9B89-D8E40F72D77F}"/>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8" name="页脚占位符 7">
            <a:extLst>
              <a:ext uri="{FF2B5EF4-FFF2-40B4-BE49-F238E27FC236}">
                <a16:creationId xmlns:a16="http://schemas.microsoft.com/office/drawing/2014/main" id="{0781D1FF-971B-F0C6-E059-C88DBB883B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063150B-0387-7CDF-B523-634D1D5AA6DD}"/>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109074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582A7-3770-3914-05D1-A79A2FA8C8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EF8594-604F-45F0-B0A3-F409CF6F3748}"/>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4" name="页脚占位符 3">
            <a:extLst>
              <a:ext uri="{FF2B5EF4-FFF2-40B4-BE49-F238E27FC236}">
                <a16:creationId xmlns:a16="http://schemas.microsoft.com/office/drawing/2014/main" id="{4D87601F-1F0B-D729-AA2D-0F47063389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2F4EBD-CE95-9E0A-6078-145B8F33A6E7}"/>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193220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F56B8D-1641-114F-6B6D-17F982CFDC57}"/>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3" name="页脚占位符 2">
            <a:extLst>
              <a:ext uri="{FF2B5EF4-FFF2-40B4-BE49-F238E27FC236}">
                <a16:creationId xmlns:a16="http://schemas.microsoft.com/office/drawing/2014/main" id="{56471382-08E7-3857-85E7-05477501AD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CD6FF4-4712-CBFC-EAD8-6DE172117E90}"/>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400214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833BD-A2F5-755B-B10D-52561A83BE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A795D6-BD82-8061-F228-8927012A1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445A50-68A2-7457-CCEA-583922F27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591338-90B1-6C3D-66FE-C4011CE7103C}"/>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6" name="页脚占位符 5">
            <a:extLst>
              <a:ext uri="{FF2B5EF4-FFF2-40B4-BE49-F238E27FC236}">
                <a16:creationId xmlns:a16="http://schemas.microsoft.com/office/drawing/2014/main" id="{AF02E898-1AD8-A478-0F5F-81A7CC927A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9EDBC2-37C2-B900-3E70-92699E49A5C9}"/>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254538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08BAA-D5B3-7AA3-90CE-466633F7F4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5B25ED-B882-1207-FFE2-573AB2429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03544F-E1E9-A448-1B5A-0940D0B66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BD1B3A-5388-6D86-1DD8-8F2589E23943}"/>
              </a:ext>
            </a:extLst>
          </p:cNvPr>
          <p:cNvSpPr>
            <a:spLocks noGrp="1"/>
          </p:cNvSpPr>
          <p:nvPr>
            <p:ph type="dt" sz="half" idx="10"/>
          </p:nvPr>
        </p:nvSpPr>
        <p:spPr/>
        <p:txBody>
          <a:bodyPr/>
          <a:lstStyle/>
          <a:p>
            <a:fld id="{67DF4FBC-CB53-4E4C-8F86-F418B22BCE9A}" type="datetimeFigureOut">
              <a:rPr lang="zh-CN" altLang="en-US" smtClean="0"/>
              <a:t>2023/10/23</a:t>
            </a:fld>
            <a:endParaRPr lang="zh-CN" altLang="en-US"/>
          </a:p>
        </p:txBody>
      </p:sp>
      <p:sp>
        <p:nvSpPr>
          <p:cNvPr id="6" name="页脚占位符 5">
            <a:extLst>
              <a:ext uri="{FF2B5EF4-FFF2-40B4-BE49-F238E27FC236}">
                <a16:creationId xmlns:a16="http://schemas.microsoft.com/office/drawing/2014/main" id="{7C64F053-2168-6437-1B52-9431F31FEC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6C2979-2E15-F61A-265F-11543B105839}"/>
              </a:ext>
            </a:extLst>
          </p:cNvPr>
          <p:cNvSpPr>
            <a:spLocks noGrp="1"/>
          </p:cNvSpPr>
          <p:nvPr>
            <p:ph type="sldNum" sz="quarter" idx="12"/>
          </p:nvPr>
        </p:nvSpPr>
        <p:spPr/>
        <p:txBody>
          <a:body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322035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F0F050-10E8-8C8B-6F0D-F1C959F0E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A55AF0-EF3E-47FC-9851-491F5CB5D5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DB4777-22B0-6FDD-EC62-7BEDBB432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F4FBC-CB53-4E4C-8F86-F418B22BCE9A}" type="datetimeFigureOut">
              <a:rPr lang="zh-CN" altLang="en-US" smtClean="0"/>
              <a:t>2023/10/23</a:t>
            </a:fld>
            <a:endParaRPr lang="zh-CN" altLang="en-US"/>
          </a:p>
        </p:txBody>
      </p:sp>
      <p:sp>
        <p:nvSpPr>
          <p:cNvPr id="5" name="页脚占位符 4">
            <a:extLst>
              <a:ext uri="{FF2B5EF4-FFF2-40B4-BE49-F238E27FC236}">
                <a16:creationId xmlns:a16="http://schemas.microsoft.com/office/drawing/2014/main" id="{67C013E4-9386-E6C2-2416-D3B5ADE1C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B46718-AD6F-CBB9-5D95-CEF9DF5D2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30355-471D-44B4-AEB8-E234780AD9D4}" type="slidenum">
              <a:rPr lang="zh-CN" altLang="en-US" smtClean="0"/>
              <a:t>‹#›</a:t>
            </a:fld>
            <a:endParaRPr lang="zh-CN" altLang="en-US"/>
          </a:p>
        </p:txBody>
      </p:sp>
    </p:spTree>
    <p:extLst>
      <p:ext uri="{BB962C8B-B14F-4D97-AF65-F5344CB8AC3E}">
        <p14:creationId xmlns:p14="http://schemas.microsoft.com/office/powerpoint/2010/main" val="43632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0510E5-42EB-55D1-91EE-73CE92B11D9A}"/>
              </a:ext>
            </a:extLst>
          </p:cNvPr>
          <p:cNvSpPr>
            <a:spLocks noGrp="1" noChangeArrowheads="1"/>
          </p:cNvSpPr>
          <p:nvPr>
            <p:ph type="title" idx="4294967295"/>
          </p:nvPr>
        </p:nvSpPr>
        <p:spPr bwMode="auto">
          <a:xfrm>
            <a:off x="766233" y="304800"/>
            <a:ext cx="1066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CD3AB3A-E042-5637-53FE-B028EC65CBBC}"/>
              </a:ext>
            </a:extLst>
          </p:cNvPr>
          <p:cNvSpPr>
            <a:spLocks noGrp="1" noChangeArrowheads="1"/>
          </p:cNvSpPr>
          <p:nvPr>
            <p:ph type="body" idx="4294967295"/>
          </p:nvPr>
        </p:nvSpPr>
        <p:spPr bwMode="auto">
          <a:xfrm>
            <a:off x="755651" y="1066800"/>
            <a:ext cx="10668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34516686-71AE-083F-4979-97DE39D6B708}"/>
              </a:ext>
            </a:extLst>
          </p:cNvPr>
          <p:cNvSpPr>
            <a:spLocks noChangeArrowheads="1"/>
          </p:cNvSpPr>
          <p:nvPr/>
        </p:nvSpPr>
        <p:spPr bwMode="auto">
          <a:xfrm>
            <a:off x="812800" y="914400"/>
            <a:ext cx="10610851" cy="109538"/>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noFill/>
          <a:ln w="41275">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defRPr/>
            </a:pPr>
            <a:endParaRPr lang="zh-CN" altLang="en-US" sz="1800"/>
          </a:p>
        </p:txBody>
      </p:sp>
      <p:sp>
        <p:nvSpPr>
          <p:cNvPr id="1029" name="Line 5">
            <a:extLst>
              <a:ext uri="{FF2B5EF4-FFF2-40B4-BE49-F238E27FC236}">
                <a16:creationId xmlns:a16="http://schemas.microsoft.com/office/drawing/2014/main" id="{10A7437A-B393-45E0-310F-49778C7C89FE}"/>
              </a:ext>
            </a:extLst>
          </p:cNvPr>
          <p:cNvSpPr>
            <a:spLocks noChangeShapeType="1"/>
          </p:cNvSpPr>
          <p:nvPr/>
        </p:nvSpPr>
        <p:spPr bwMode="auto">
          <a:xfrm flipV="1">
            <a:off x="812800" y="6172200"/>
            <a:ext cx="10566400" cy="0"/>
          </a:xfrm>
          <a:prstGeom prst="line">
            <a:avLst/>
          </a:prstGeom>
          <a:noFill/>
          <a:ln w="412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84326" name="Rectangle 6">
            <a:extLst>
              <a:ext uri="{FF2B5EF4-FFF2-40B4-BE49-F238E27FC236}">
                <a16:creationId xmlns:a16="http://schemas.microsoft.com/office/drawing/2014/main" id="{6950CFBE-9EE4-17AB-6757-E9EC25B3840D}"/>
              </a:ext>
            </a:extLst>
          </p:cNvPr>
          <p:cNvSpPr>
            <a:spLocks noGrp="1" noChangeArrowheads="1"/>
          </p:cNvSpPr>
          <p:nvPr>
            <p:ph type="dt" sz="half" idx="2"/>
          </p:nvPr>
        </p:nvSpPr>
        <p:spPr bwMode="auto">
          <a:xfrm>
            <a:off x="812800" y="6248400"/>
            <a:ext cx="3149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vl1pPr>
          </a:lstStyle>
          <a:p>
            <a:pPr>
              <a:defRPr/>
            </a:pPr>
            <a:r>
              <a:rPr lang="zh-CN" altLang="en-US"/>
              <a:t>Digital Image Processing</a:t>
            </a:r>
            <a:r>
              <a:rPr lang="en-US" altLang="zh-CN"/>
              <a:t> </a:t>
            </a:r>
          </a:p>
        </p:txBody>
      </p:sp>
      <p:sp>
        <p:nvSpPr>
          <p:cNvPr id="184327" name="Rectangle 7">
            <a:extLst>
              <a:ext uri="{FF2B5EF4-FFF2-40B4-BE49-F238E27FC236}">
                <a16:creationId xmlns:a16="http://schemas.microsoft.com/office/drawing/2014/main" id="{E9C00EC3-E1BC-2769-5C7C-0B4EFF9C0551}"/>
              </a:ext>
            </a:extLst>
          </p:cNvPr>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200"/>
            </a:lvl1pPr>
          </a:lstStyle>
          <a:p>
            <a:pPr>
              <a:defRPr/>
            </a:pPr>
            <a:endParaRPr lang="zh-CN" altLang="zh-CN"/>
          </a:p>
        </p:txBody>
      </p:sp>
      <p:sp>
        <p:nvSpPr>
          <p:cNvPr id="184328" name="Rectangle 8">
            <a:extLst>
              <a:ext uri="{FF2B5EF4-FFF2-40B4-BE49-F238E27FC236}">
                <a16:creationId xmlns:a16="http://schemas.microsoft.com/office/drawing/2014/main" id="{72CCA3E0-79FA-438C-09F2-57FE87311213}"/>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1D1A11CB-939F-4CA7-9609-368D114EED67}" type="slidenum">
              <a:rPr lang="en-US" altLang="zh-CN"/>
              <a:pPr/>
              <a:t>‹#›</a:t>
            </a:fld>
            <a:endParaRPr lang="en-US" altLang="zh-CN"/>
          </a:p>
        </p:txBody>
      </p:sp>
    </p:spTree>
    <p:extLst>
      <p:ext uri="{BB962C8B-B14F-4D97-AF65-F5344CB8AC3E}">
        <p14:creationId xmlns:p14="http://schemas.microsoft.com/office/powerpoint/2010/main" val="2188526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p:txStyles>
    <p:titleStyle>
      <a:lvl1pPr algn="l" rtl="0" eaLnBrk="0" fontAlgn="base" hangingPunct="0">
        <a:spcBef>
          <a:spcPct val="0"/>
        </a:spcBef>
        <a:spcAft>
          <a:spcPct val="0"/>
        </a:spcAft>
        <a:defRPr sz="2400" b="1">
          <a:solidFill>
            <a:srgbClr val="996633"/>
          </a:solidFill>
          <a:latin typeface="+mj-lt"/>
          <a:ea typeface="+mj-ea"/>
          <a:cs typeface="+mj-cs"/>
        </a:defRPr>
      </a:lvl1pPr>
      <a:lvl2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rgbClr val="663300"/>
        </a:buClr>
        <a:buSzPct val="80000"/>
        <a:buFont typeface="Wingdings" panose="05000000000000000000" pitchFamily="2" charset="2"/>
        <a:buChar char="n"/>
        <a:defRPr sz="2000">
          <a:solidFill>
            <a:srgbClr val="800000"/>
          </a:solidFill>
          <a:latin typeface="+mn-lt"/>
          <a:ea typeface="+mn-ea"/>
          <a:cs typeface="+mn-cs"/>
        </a:defRPr>
      </a:lvl1pPr>
      <a:lvl2pPr marL="908050" indent="-436563" algn="l" rtl="0" eaLnBrk="0" fontAlgn="base" hangingPunct="0">
        <a:spcBef>
          <a:spcPct val="20000"/>
        </a:spcBef>
        <a:spcAft>
          <a:spcPct val="0"/>
        </a:spcAft>
        <a:buClr>
          <a:schemeClr val="tx1"/>
        </a:buClr>
        <a:buSzPct val="80000"/>
        <a:buFont typeface="Wingdings" panose="05000000000000000000" pitchFamily="2" charset="2"/>
        <a:buChar char="l"/>
        <a:defRPr sz="2800">
          <a:solidFill>
            <a:schemeClr val="tx1"/>
          </a:solidFill>
          <a:latin typeface="+mn-lt"/>
          <a:ea typeface="+mn-ea"/>
        </a:defRPr>
      </a:lvl2pPr>
      <a:lvl3pPr marL="1304925" indent="-395288" algn="l" rtl="0" eaLnBrk="0" fontAlgn="base" hangingPunct="0">
        <a:spcBef>
          <a:spcPct val="20000"/>
        </a:spcBef>
        <a:spcAft>
          <a:spcPct val="0"/>
        </a:spcAft>
        <a:buClr>
          <a:schemeClr val="tx1"/>
        </a:buClr>
        <a:buFont typeface="Verdana" panose="020B0604030504040204" pitchFamily="34" charset="0"/>
        <a:buChar char="–"/>
        <a:defRPr sz="1700">
          <a:solidFill>
            <a:schemeClr val="tx1"/>
          </a:solidFill>
          <a:latin typeface="+mn-lt"/>
          <a:ea typeface="+mn-ea"/>
        </a:defRPr>
      </a:lvl3pPr>
      <a:lvl4pPr marL="1693863" indent="-387350" algn="l" rtl="0" eaLnBrk="0" fontAlgn="base" hangingPunct="0">
        <a:spcBef>
          <a:spcPct val="20000"/>
        </a:spcBef>
        <a:spcAft>
          <a:spcPct val="0"/>
        </a:spcAft>
        <a:buClr>
          <a:schemeClr val="tx1"/>
        </a:buClr>
        <a:buChar char="•"/>
        <a:defRPr sz="1400">
          <a:solidFill>
            <a:schemeClr val="tx1"/>
          </a:solidFill>
          <a:latin typeface="+mn-lt"/>
          <a:ea typeface="+mn-ea"/>
        </a:defRPr>
      </a:lvl4pPr>
      <a:lvl5pPr marL="2093913" indent="-398463" algn="l" rtl="0" eaLnBrk="0" fontAlgn="base" hangingPunct="0">
        <a:spcBef>
          <a:spcPct val="25000"/>
        </a:spcBef>
        <a:spcAft>
          <a:spcPct val="0"/>
        </a:spcAft>
        <a:buClr>
          <a:schemeClr val="tx1"/>
        </a:buClr>
        <a:buFont typeface="Wingdings" panose="05000000000000000000" pitchFamily="2" charset="2"/>
        <a:buChar char="ü"/>
        <a:defRPr sz="1400">
          <a:solidFill>
            <a:schemeClr val="tx1"/>
          </a:solidFill>
          <a:latin typeface="+mn-lt"/>
          <a:ea typeface="+mn-ea"/>
        </a:defRPr>
      </a:lvl5pPr>
      <a:lvl6pPr marL="2551430" indent="-398780" algn="l" rtl="0" fontAlgn="base">
        <a:spcBef>
          <a:spcPct val="25000"/>
        </a:spcBef>
        <a:spcAft>
          <a:spcPct val="0"/>
        </a:spcAft>
        <a:buClr>
          <a:schemeClr val="tx1"/>
        </a:buClr>
        <a:buFont typeface="Wingdings" panose="05000000000000000000" pitchFamily="2" charset="2"/>
        <a:buChar char="ü"/>
        <a:defRPr sz="1400">
          <a:solidFill>
            <a:schemeClr val="tx1"/>
          </a:solidFill>
          <a:latin typeface="+mn-lt"/>
          <a:ea typeface="+mn-ea"/>
        </a:defRPr>
      </a:lvl6pPr>
      <a:lvl7pPr marL="3008630" indent="-398780" algn="l" rtl="0" fontAlgn="base">
        <a:spcBef>
          <a:spcPct val="25000"/>
        </a:spcBef>
        <a:spcAft>
          <a:spcPct val="0"/>
        </a:spcAft>
        <a:buClr>
          <a:schemeClr val="tx1"/>
        </a:buClr>
        <a:buFont typeface="Wingdings" panose="05000000000000000000" pitchFamily="2" charset="2"/>
        <a:buChar char="ü"/>
        <a:defRPr sz="1400">
          <a:solidFill>
            <a:schemeClr val="tx1"/>
          </a:solidFill>
          <a:latin typeface="+mn-lt"/>
          <a:ea typeface="+mn-ea"/>
        </a:defRPr>
      </a:lvl7pPr>
      <a:lvl8pPr marL="3465830" indent="-398780" algn="l" rtl="0" fontAlgn="base">
        <a:spcBef>
          <a:spcPct val="25000"/>
        </a:spcBef>
        <a:spcAft>
          <a:spcPct val="0"/>
        </a:spcAft>
        <a:buClr>
          <a:schemeClr val="tx1"/>
        </a:buClr>
        <a:buFont typeface="Wingdings" panose="05000000000000000000" pitchFamily="2" charset="2"/>
        <a:buChar char="ü"/>
        <a:defRPr sz="1400">
          <a:solidFill>
            <a:schemeClr val="tx1"/>
          </a:solidFill>
          <a:latin typeface="+mn-lt"/>
          <a:ea typeface="+mn-ea"/>
        </a:defRPr>
      </a:lvl8pPr>
      <a:lvl9pPr marL="3923030" indent="-398780" algn="l" rtl="0" fontAlgn="base">
        <a:spcBef>
          <a:spcPct val="25000"/>
        </a:spcBef>
        <a:spcAft>
          <a:spcPct val="0"/>
        </a:spcAft>
        <a:buClr>
          <a:schemeClr val="tx1"/>
        </a:buClr>
        <a:buFont typeface="Wingdings" panose="05000000000000000000" pitchFamily="2" charset="2"/>
        <a:buChar char="ü"/>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1E52B5BF-06D8-EBB1-3806-D5CAF1E25E57}"/>
              </a:ext>
            </a:extLst>
          </p:cNvPr>
          <p:cNvSpPr>
            <a:spLocks noGrp="1" noChangeArrowheads="1"/>
          </p:cNvSpPr>
          <p:nvPr>
            <p:ph type="dt" sz="quarter" idx="10"/>
          </p:nvPr>
        </p:nvSpPr>
        <p:spPr>
          <a:xfrm>
            <a:off x="377505" y="6248400"/>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
        <p:nvSpPr>
          <p:cNvPr id="4099" name="Rectangle 6">
            <a:extLst>
              <a:ext uri="{FF2B5EF4-FFF2-40B4-BE49-F238E27FC236}">
                <a16:creationId xmlns:a16="http://schemas.microsoft.com/office/drawing/2014/main" id="{5B887A69-A620-F319-71CB-51D0E2D7D3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73C20435-C937-4DDF-94F4-C78B4166892A}" type="slidenum">
              <a:rPr lang="en-US" altLang="zh-CN">
                <a:solidFill>
                  <a:srgbClr val="000000"/>
                </a:solidFill>
              </a:rPr>
              <a:pPr fontAlgn="base">
                <a:spcBef>
                  <a:spcPct val="0"/>
                </a:spcBef>
                <a:spcAft>
                  <a:spcPct val="0"/>
                </a:spcAft>
              </a:pPr>
              <a:t>1</a:t>
            </a:fld>
            <a:endParaRPr lang="en-US" altLang="zh-CN">
              <a:solidFill>
                <a:srgbClr val="000000"/>
              </a:solidFill>
            </a:endParaRPr>
          </a:p>
        </p:txBody>
      </p:sp>
      <p:sp>
        <p:nvSpPr>
          <p:cNvPr id="4100" name="Rectangle 2">
            <a:extLst>
              <a:ext uri="{FF2B5EF4-FFF2-40B4-BE49-F238E27FC236}">
                <a16:creationId xmlns:a16="http://schemas.microsoft.com/office/drawing/2014/main" id="{0F460C03-03DA-28D6-E585-D9338240F5EF}"/>
              </a:ext>
            </a:extLst>
          </p:cNvPr>
          <p:cNvSpPr>
            <a:spLocks noGrp="1" noChangeArrowheads="1"/>
          </p:cNvSpPr>
          <p:nvPr>
            <p:ph type="ctrTitle"/>
          </p:nvPr>
        </p:nvSpPr>
        <p:spPr>
          <a:xfrm>
            <a:off x="1817616" y="501242"/>
            <a:ext cx="7772400" cy="1524000"/>
          </a:xfrm>
        </p:spPr>
        <p:txBody>
          <a:bodyPr/>
          <a:lstStyle/>
          <a:p>
            <a:pPr algn="ctr" eaLnBrk="1" hangingPunct="1"/>
            <a:r>
              <a:rPr lang="zh-CN" altLang="en-US" dirty="0"/>
              <a:t>专业方向性实践（一）</a:t>
            </a:r>
            <a:br>
              <a:rPr lang="en-US" altLang="zh-CN" dirty="0"/>
            </a:br>
            <a:r>
              <a:rPr lang="zh-CN" altLang="en-US" dirty="0"/>
              <a:t>课程大作业汇报展示</a:t>
            </a:r>
            <a:endParaRPr lang="en-US" altLang="zh-TW" sz="2800" dirty="0">
              <a:cs typeface="Arial" panose="020B0604020202020204" pitchFamily="34" charset="0"/>
            </a:endParaRPr>
          </a:p>
        </p:txBody>
      </p:sp>
      <p:sp>
        <p:nvSpPr>
          <p:cNvPr id="4101" name="Rectangle 3">
            <a:extLst>
              <a:ext uri="{FF2B5EF4-FFF2-40B4-BE49-F238E27FC236}">
                <a16:creationId xmlns:a16="http://schemas.microsoft.com/office/drawing/2014/main" id="{DDF56C1F-AE06-442B-80BC-7FDFA8A85E4F}"/>
              </a:ext>
            </a:extLst>
          </p:cNvPr>
          <p:cNvSpPr>
            <a:spLocks noGrp="1" noChangeArrowheads="1"/>
          </p:cNvSpPr>
          <p:nvPr>
            <p:ph type="subTitle" idx="1"/>
          </p:nvPr>
        </p:nvSpPr>
        <p:spPr>
          <a:xfrm>
            <a:off x="1817616" y="3061983"/>
            <a:ext cx="8077200" cy="1173060"/>
          </a:xfrm>
        </p:spPr>
        <p:txBody>
          <a:bodyPr/>
          <a:lstStyle/>
          <a:p>
            <a:pPr algn="ctr" eaLnBrk="1" hangingPunct="1">
              <a:lnSpc>
                <a:spcPct val="90000"/>
              </a:lnSpc>
            </a:pPr>
            <a:r>
              <a:rPr lang="zh-CN" altLang="en-US" sz="4000" dirty="0"/>
              <a:t>基于</a:t>
            </a:r>
            <a:r>
              <a:rPr lang="en-US" altLang="zh-CN" sz="4000" dirty="0"/>
              <a:t>DAS</a:t>
            </a:r>
            <a:r>
              <a:rPr lang="zh-CN" altLang="en-US" sz="4000" dirty="0"/>
              <a:t>算法的声学成像、</a:t>
            </a:r>
            <a:endParaRPr lang="en-US" altLang="zh-CN" sz="4000" dirty="0"/>
          </a:p>
          <a:p>
            <a:pPr algn="ctr" eaLnBrk="1" hangingPunct="1">
              <a:lnSpc>
                <a:spcPct val="90000"/>
              </a:lnSpc>
            </a:pPr>
            <a:r>
              <a:rPr lang="zh-CN" altLang="en-US" sz="4000" dirty="0"/>
              <a:t>声源定位系统展示</a:t>
            </a:r>
          </a:p>
        </p:txBody>
      </p:sp>
      <p:sp>
        <p:nvSpPr>
          <p:cNvPr id="2" name="文本框 1">
            <a:extLst>
              <a:ext uri="{FF2B5EF4-FFF2-40B4-BE49-F238E27FC236}">
                <a16:creationId xmlns:a16="http://schemas.microsoft.com/office/drawing/2014/main" id="{B7C21520-E2E6-35B0-89DD-6FB873F3FD3B}"/>
              </a:ext>
            </a:extLst>
          </p:cNvPr>
          <p:cNvSpPr txBox="1"/>
          <p:nvPr/>
        </p:nvSpPr>
        <p:spPr>
          <a:xfrm>
            <a:off x="6514403" y="4919447"/>
            <a:ext cx="5502478" cy="1200329"/>
          </a:xfrm>
          <a:prstGeom prst="rect">
            <a:avLst/>
          </a:prstGeom>
          <a:noFill/>
        </p:spPr>
        <p:txBody>
          <a:bodyPr wrap="square" rtlCol="0">
            <a:spAutoFit/>
          </a:bodyPr>
          <a:lstStyle/>
          <a:p>
            <a:r>
              <a:rPr lang="zh-CN" altLang="en-US" sz="2400" dirty="0">
                <a:solidFill>
                  <a:srgbClr val="800000"/>
                </a:solidFill>
              </a:rPr>
              <a:t>汇报人：</a:t>
            </a:r>
            <a:endParaRPr lang="en-US" altLang="zh-CN" sz="2400" dirty="0">
              <a:solidFill>
                <a:srgbClr val="800000"/>
              </a:solidFill>
            </a:endParaRPr>
          </a:p>
          <a:p>
            <a:r>
              <a:rPr lang="zh-CN" altLang="en-US" sz="2400" dirty="0">
                <a:solidFill>
                  <a:srgbClr val="800000"/>
                </a:solidFill>
              </a:rPr>
              <a:t>指导老师：涂晓彤</a:t>
            </a:r>
            <a:endParaRPr lang="en-US" altLang="zh-CN" sz="2400" dirty="0">
              <a:solidFill>
                <a:srgbClr val="800000"/>
              </a:solidFill>
            </a:endParaRPr>
          </a:p>
          <a:p>
            <a:r>
              <a:rPr lang="zh-CN" altLang="en-US" sz="2400" dirty="0">
                <a:solidFill>
                  <a:srgbClr val="800000"/>
                </a:solidFill>
              </a:rPr>
              <a:t>汇报日期：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10</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3 </a:t>
            </a:r>
            <a:r>
              <a:rPr lang="zh-CN" altLang="en-US" dirty="0"/>
              <a:t>声源定位系统</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400" dirty="0"/>
              <a:t>3.2 </a:t>
            </a:r>
            <a:r>
              <a:rPr lang="zh-CN" altLang="en-US" sz="2400" dirty="0"/>
              <a:t>优化思路</a:t>
            </a:r>
            <a:endParaRPr lang="en-US" altLang="zh-CN" sz="2400" dirty="0"/>
          </a:p>
          <a:p>
            <a:pPr eaLnBrk="1" hangingPunct="1">
              <a:buFont typeface="Wingdings" panose="05000000000000000000" pitchFamily="2" charset="2"/>
              <a:buNone/>
            </a:pPr>
            <a:r>
              <a:rPr lang="en-US" altLang="zh-CN" sz="2400" dirty="0"/>
              <a:t>    </a:t>
            </a:r>
            <a:r>
              <a:rPr lang="zh-CN" altLang="en-US" sz="2400" dirty="0"/>
              <a:t>因为我们的声源定位系统是基于声学成像系统的基础上进行简化得到的，因此整体的优化思路与声学成像系统一致。但是也有一些不同之处：</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在声源定位中，我们假设自然界中的声源不可能进行非常快速的移动从而导致声源定位瞬间在两个定位点之间完成跳变</a:t>
            </a:r>
            <a:r>
              <a:rPr lang="en-US" altLang="zh-CN" sz="2400" dirty="0"/>
              <a:t>(</a:t>
            </a:r>
            <a:r>
              <a:rPr lang="zh-CN" altLang="en-US" sz="2400" dirty="0"/>
              <a:t>基于我们模型帧率提出的假设</a:t>
            </a:r>
            <a:r>
              <a:rPr lang="en-US" altLang="zh-CN" sz="2400" dirty="0"/>
              <a:t>)</a:t>
            </a:r>
            <a:r>
              <a:rPr lang="zh-CN" altLang="en-US" sz="2400" dirty="0"/>
              <a:t>，因此我们认为声源的定位点是一组低频的数据，因此我们通过离散低通滤波器的思路来对定位点进行一定的滤波处理，使得定位点不会在连续几帧之间来回跳动，使得声源定位系统的稳定性更强。</a:t>
            </a:r>
            <a:endParaRPr lang="en-US" altLang="zh-CN" sz="2400" dirty="0"/>
          </a:p>
        </p:txBody>
      </p:sp>
      <p:sp>
        <p:nvSpPr>
          <p:cNvPr id="2" name="Rectangle 4">
            <a:extLst>
              <a:ext uri="{FF2B5EF4-FFF2-40B4-BE49-F238E27FC236}">
                <a16:creationId xmlns:a16="http://schemas.microsoft.com/office/drawing/2014/main" id="{05419568-E9F8-09C9-7B28-F57DF37FAF66}"/>
              </a:ext>
            </a:extLst>
          </p:cNvPr>
          <p:cNvSpPr>
            <a:spLocks noGrp="1" noChangeArrowheads="1"/>
          </p:cNvSpPr>
          <p:nvPr>
            <p:ph type="dt" sz="quarter" idx="10"/>
          </p:nvPr>
        </p:nvSpPr>
        <p:spPr>
          <a:xfrm>
            <a:off x="812800" y="6245225"/>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373742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11</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3 </a:t>
            </a:r>
            <a:r>
              <a:rPr lang="zh-CN" altLang="en-US" dirty="0"/>
              <a:t>声源定位系统</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400" dirty="0"/>
              <a:t>3.2 </a:t>
            </a:r>
            <a:r>
              <a:rPr lang="zh-CN" altLang="en-US" sz="2400" dirty="0"/>
              <a:t>续优化思路</a:t>
            </a:r>
            <a:endParaRPr lang="en-US" altLang="zh-CN" sz="2400" dirty="0"/>
          </a:p>
          <a:p>
            <a:pPr eaLnBrk="1" hangingPunct="1">
              <a:lnSpc>
                <a:spcPct val="150000"/>
              </a:lnSpc>
              <a:buFont typeface="Wingdings" panose="05000000000000000000" pitchFamily="2" charset="2"/>
              <a:buNone/>
            </a:pPr>
            <a:r>
              <a:rPr lang="zh-CN" altLang="en-US" sz="2400" dirty="0"/>
              <a:t>    除此之外，我们对麦克风阵列接收数据进行了阈值限制处理，这样在外界没有声响的时候，不会显示一些杂乱无章跳动的定位点，使得系统更加稳健。</a:t>
            </a:r>
            <a:endParaRPr lang="en-US" altLang="zh-CN" sz="2400" dirty="0"/>
          </a:p>
          <a:p>
            <a:pPr eaLnBrk="1" hangingPunct="1">
              <a:lnSpc>
                <a:spcPct val="150000"/>
              </a:lnSpc>
              <a:buFont typeface="Wingdings" panose="05000000000000000000" pitchFamily="2" charset="2"/>
              <a:buNone/>
            </a:pPr>
            <a:r>
              <a:rPr lang="en-US" altLang="zh-CN" sz="2400" dirty="0"/>
              <a:t>3.3 </a:t>
            </a:r>
            <a:r>
              <a:rPr lang="zh-CN" altLang="en-US" sz="2400" dirty="0"/>
              <a:t>最终帧率与结果</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最终我们的声源定位系统在采样频率为</a:t>
            </a:r>
            <a:r>
              <a:rPr lang="en-US" altLang="zh-CN" sz="2400" dirty="0"/>
              <a:t>44100Hz</a:t>
            </a:r>
            <a:r>
              <a:rPr lang="zh-CN" altLang="en-US" sz="2400" dirty="0"/>
              <a:t>、采样点数为</a:t>
            </a:r>
            <a:r>
              <a:rPr lang="en-US" altLang="zh-CN" sz="2400" dirty="0"/>
              <a:t>1024</a:t>
            </a:r>
            <a:r>
              <a:rPr lang="zh-CN" altLang="en-US" sz="2400" dirty="0"/>
              <a:t>点、扫描点数为</a:t>
            </a:r>
            <a:r>
              <a:rPr lang="en-US" altLang="zh-CN" sz="2400" dirty="0"/>
              <a:t>6</a:t>
            </a:r>
            <a:r>
              <a:rPr lang="zh-CN" altLang="en-US" sz="2400" dirty="0"/>
              <a:t>的情况下，跑出了平均</a:t>
            </a:r>
            <a:r>
              <a:rPr lang="en-US" altLang="zh-CN" sz="2400" dirty="0"/>
              <a:t>0.03</a:t>
            </a:r>
            <a:r>
              <a:rPr lang="zh-CN" altLang="en-US" sz="2400" dirty="0"/>
              <a:t>秒的帧率，声源定位的效果也比较良好。</a:t>
            </a:r>
            <a:endParaRPr lang="en-US" altLang="zh-CN" sz="2400" dirty="0"/>
          </a:p>
        </p:txBody>
      </p:sp>
      <p:sp>
        <p:nvSpPr>
          <p:cNvPr id="2" name="Rectangle 4">
            <a:extLst>
              <a:ext uri="{FF2B5EF4-FFF2-40B4-BE49-F238E27FC236}">
                <a16:creationId xmlns:a16="http://schemas.microsoft.com/office/drawing/2014/main" id="{05419568-E9F8-09C9-7B28-F57DF37FAF66}"/>
              </a:ext>
            </a:extLst>
          </p:cNvPr>
          <p:cNvSpPr>
            <a:spLocks noGrp="1" noChangeArrowheads="1"/>
          </p:cNvSpPr>
          <p:nvPr>
            <p:ph type="dt" sz="quarter" idx="10"/>
          </p:nvPr>
        </p:nvSpPr>
        <p:spPr>
          <a:xfrm>
            <a:off x="812800" y="6245225"/>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143254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12</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4 </a:t>
            </a:r>
            <a:r>
              <a:rPr lang="zh-CN" altLang="en-US" dirty="0"/>
              <a:t>实际效果展示</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nchor="ctr"/>
          <a:lstStyle/>
          <a:p>
            <a:pPr algn="ctr" eaLnBrk="1" hangingPunct="1">
              <a:buFont typeface="Wingdings" panose="05000000000000000000" pitchFamily="2" charset="2"/>
              <a:buNone/>
            </a:pPr>
            <a:r>
              <a:rPr lang="zh-CN" altLang="en-US" sz="8000" dirty="0"/>
              <a:t>实际模型展示</a:t>
            </a:r>
            <a:endParaRPr lang="en-US" altLang="zh-CN" sz="8000" dirty="0"/>
          </a:p>
        </p:txBody>
      </p:sp>
      <p:sp>
        <p:nvSpPr>
          <p:cNvPr id="2" name="Rectangle 4">
            <a:extLst>
              <a:ext uri="{FF2B5EF4-FFF2-40B4-BE49-F238E27FC236}">
                <a16:creationId xmlns:a16="http://schemas.microsoft.com/office/drawing/2014/main" id="{05419568-E9F8-09C9-7B28-F57DF37FAF66}"/>
              </a:ext>
            </a:extLst>
          </p:cNvPr>
          <p:cNvSpPr>
            <a:spLocks noGrp="1" noChangeArrowheads="1"/>
          </p:cNvSpPr>
          <p:nvPr>
            <p:ph type="dt" sz="quarter" idx="10"/>
          </p:nvPr>
        </p:nvSpPr>
        <p:spPr>
          <a:xfrm>
            <a:off x="812800" y="6245225"/>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58092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13</a:t>
            </a:fld>
            <a:endParaRPr lang="en-US" altLang="zh-CN">
              <a:solidFill>
                <a:srgbClr val="000000"/>
              </a:solidFill>
            </a:endParaRP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nchor="ctr"/>
          <a:lstStyle/>
          <a:p>
            <a:pPr algn="ctr" eaLnBrk="1" hangingPunct="1">
              <a:buFont typeface="Wingdings" panose="05000000000000000000" pitchFamily="2" charset="2"/>
              <a:buNone/>
            </a:pPr>
            <a:r>
              <a:rPr lang="zh-CN" altLang="en-US" sz="6000" dirty="0"/>
              <a:t>感谢聆听！</a:t>
            </a:r>
          </a:p>
        </p:txBody>
      </p:sp>
      <p:sp>
        <p:nvSpPr>
          <p:cNvPr id="2" name="文本框 1">
            <a:extLst>
              <a:ext uri="{FF2B5EF4-FFF2-40B4-BE49-F238E27FC236}">
                <a16:creationId xmlns:a16="http://schemas.microsoft.com/office/drawing/2014/main" id="{3516C4D1-BFF7-C521-C357-16C20C0BCED3}"/>
              </a:ext>
            </a:extLst>
          </p:cNvPr>
          <p:cNvSpPr txBox="1"/>
          <p:nvPr/>
        </p:nvSpPr>
        <p:spPr>
          <a:xfrm>
            <a:off x="7508147" y="5440015"/>
            <a:ext cx="4320330" cy="461665"/>
          </a:xfrm>
          <a:prstGeom prst="rect">
            <a:avLst/>
          </a:prstGeom>
          <a:noFill/>
        </p:spPr>
        <p:txBody>
          <a:bodyPr wrap="square" rtlCol="0">
            <a:spAutoFit/>
          </a:bodyPr>
          <a:lstStyle/>
          <a:p>
            <a:r>
              <a:rPr lang="zh-CN" altLang="en-US" sz="2400" dirty="0">
                <a:solidFill>
                  <a:srgbClr val="800000"/>
                </a:solidFill>
              </a:rPr>
              <a:t>日期：</a:t>
            </a:r>
            <a:r>
              <a:rPr lang="en-US" altLang="zh-CN" sz="2400" dirty="0">
                <a:solidFill>
                  <a:srgbClr val="800000"/>
                </a:solidFill>
              </a:rPr>
              <a:t>2023</a:t>
            </a:r>
            <a:r>
              <a:rPr lang="zh-CN" altLang="en-US" sz="2400" dirty="0">
                <a:solidFill>
                  <a:srgbClr val="800000"/>
                </a:solidFill>
              </a:rPr>
              <a:t>年</a:t>
            </a:r>
            <a:r>
              <a:rPr lang="en-US" altLang="zh-CN" sz="2400" dirty="0">
                <a:solidFill>
                  <a:srgbClr val="800000"/>
                </a:solidFill>
              </a:rPr>
              <a:t>02</a:t>
            </a:r>
            <a:r>
              <a:rPr lang="zh-CN" altLang="en-US" sz="2400" dirty="0">
                <a:solidFill>
                  <a:srgbClr val="800000"/>
                </a:solidFill>
              </a:rPr>
              <a:t>月</a:t>
            </a:r>
            <a:r>
              <a:rPr lang="en-US" altLang="zh-CN" sz="2400" dirty="0">
                <a:solidFill>
                  <a:srgbClr val="800000"/>
                </a:solidFill>
              </a:rPr>
              <a:t>17</a:t>
            </a:r>
            <a:r>
              <a:rPr lang="zh-CN" altLang="en-US" sz="2400" dirty="0">
                <a:solidFill>
                  <a:srgbClr val="800000"/>
                </a:solidFill>
              </a:rPr>
              <a:t>日</a:t>
            </a:r>
          </a:p>
        </p:txBody>
      </p:sp>
      <p:sp>
        <p:nvSpPr>
          <p:cNvPr id="3" name="Rectangle 4">
            <a:extLst>
              <a:ext uri="{FF2B5EF4-FFF2-40B4-BE49-F238E27FC236}">
                <a16:creationId xmlns:a16="http://schemas.microsoft.com/office/drawing/2014/main" id="{25295427-64AD-CBE0-48DA-B8D54713BF7B}"/>
              </a:ext>
            </a:extLst>
          </p:cNvPr>
          <p:cNvSpPr>
            <a:spLocks noGrp="1" noChangeArrowheads="1"/>
          </p:cNvSpPr>
          <p:nvPr>
            <p:ph type="dt" sz="quarter" idx="10"/>
          </p:nvPr>
        </p:nvSpPr>
        <p:spPr>
          <a:xfrm>
            <a:off x="812800" y="6245225"/>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21293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1C79CF88-179A-5FC2-FD34-550C3C399BD8}"/>
              </a:ext>
            </a:extLst>
          </p:cNvPr>
          <p:cNvSpPr>
            <a:spLocks noGrp="1" noChangeArrowheads="1"/>
          </p:cNvSpPr>
          <p:nvPr>
            <p:ph type="dt" sz="quarter" idx="10"/>
          </p:nvPr>
        </p:nvSpPr>
        <p:spPr>
          <a:xfrm>
            <a:off x="812800" y="6248400"/>
            <a:ext cx="3771474"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a:p>
            <a:pPr fontAlgn="base">
              <a:spcBef>
                <a:spcPct val="0"/>
              </a:spcBef>
              <a:spcAft>
                <a:spcPct val="0"/>
              </a:spcAft>
            </a:pPr>
            <a:endParaRPr lang="en-US" altLang="zh-CN" dirty="0">
              <a:solidFill>
                <a:srgbClr val="000000"/>
              </a:solidFill>
            </a:endParaRPr>
          </a:p>
        </p:txBody>
      </p:sp>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2</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zh-CN" altLang="en-US" dirty="0"/>
              <a:t>小组分工介绍</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800"/>
              <a:t>：负责</a:t>
            </a:r>
            <a:r>
              <a:rPr lang="zh-CN" altLang="en-US" sz="2800" dirty="0"/>
              <a:t>将</a:t>
            </a:r>
            <a:r>
              <a:rPr lang="en-US" altLang="zh-CN" sz="2800" dirty="0" err="1"/>
              <a:t>Matlab</a:t>
            </a:r>
            <a:r>
              <a:rPr lang="zh-CN" altLang="en-US" sz="2800" dirty="0"/>
              <a:t>的</a:t>
            </a:r>
            <a:r>
              <a:rPr lang="en-US" altLang="zh-CN" sz="2800" dirty="0"/>
              <a:t>DAS</a:t>
            </a:r>
            <a:r>
              <a:rPr lang="zh-CN" altLang="en-US" sz="2800" dirty="0"/>
              <a:t>算法代码转换成</a:t>
            </a:r>
            <a:r>
              <a:rPr lang="en-US" altLang="zh-CN" sz="2800" dirty="0"/>
              <a:t>Python</a:t>
            </a:r>
            <a:r>
              <a:rPr lang="zh-CN" altLang="en-US" sz="2800" dirty="0"/>
              <a:t>语言编写的代码，并完成代码完整性、准确性测试；负责对</a:t>
            </a:r>
            <a:r>
              <a:rPr lang="en-US" altLang="zh-CN" sz="2800" dirty="0"/>
              <a:t>DAS</a:t>
            </a:r>
            <a:r>
              <a:rPr lang="zh-CN" altLang="en-US" sz="2800" dirty="0"/>
              <a:t>算法中的扫描平面大小、扫描平面</a:t>
            </a:r>
            <a:r>
              <a:rPr lang="en-US" altLang="zh-CN" sz="2800" dirty="0"/>
              <a:t>z</a:t>
            </a:r>
            <a:r>
              <a:rPr lang="zh-CN" altLang="en-US" sz="2800" dirty="0"/>
              <a:t>轴高度等参数进行调试，找到合适的参数；负责撰写报告文案以及最终演示</a:t>
            </a:r>
            <a:r>
              <a:rPr lang="en-US" altLang="zh-CN" sz="2800" dirty="0"/>
              <a:t>ppt</a:t>
            </a:r>
            <a:r>
              <a:rPr lang="zh-CN" altLang="en-US" sz="2800" dirty="0"/>
              <a:t>。</a:t>
            </a:r>
            <a:endParaRPr lang="en-US" altLang="zh-CN" sz="2800" dirty="0"/>
          </a:p>
          <a:p>
            <a:pPr eaLnBrk="1" hangingPunct="1">
              <a:buFont typeface="Wingdings" panose="05000000000000000000" pitchFamily="2" charset="2"/>
              <a:buNone/>
            </a:pPr>
            <a:endParaRPr lang="en-US" altLang="zh-CN" sz="2800" dirty="0"/>
          </a:p>
          <a:p>
            <a:pPr eaLnBrk="1" hangingPunct="1">
              <a:buFont typeface="Wingdings" panose="05000000000000000000" pitchFamily="2" charset="2"/>
              <a:buNone/>
            </a:pPr>
            <a:r>
              <a:rPr lang="zh-CN" altLang="en-US" sz="2800" dirty="0"/>
              <a:t>：负责对</a:t>
            </a:r>
            <a:r>
              <a:rPr lang="en-US" altLang="zh-CN" sz="2800" dirty="0"/>
              <a:t>Python</a:t>
            </a:r>
            <a:r>
              <a:rPr lang="zh-CN" altLang="en-US" sz="2800" dirty="0"/>
              <a:t>语言下的</a:t>
            </a:r>
            <a:r>
              <a:rPr lang="en-US" altLang="zh-CN" sz="2800" dirty="0"/>
              <a:t>DAS</a:t>
            </a:r>
            <a:r>
              <a:rPr lang="zh-CN" altLang="en-US" sz="2800" dirty="0"/>
              <a:t>算法代码进行优化，提高计算速率；负责将</a:t>
            </a:r>
            <a:r>
              <a:rPr lang="en-US" altLang="zh-CN" sz="2800" dirty="0"/>
              <a:t>DAS</a:t>
            </a:r>
            <a:r>
              <a:rPr lang="zh-CN" altLang="en-US" sz="2800" dirty="0"/>
              <a:t>算法进行一定的修改，使之适配声源定位模型的使用；负责测试多进程、多线程优化方式可行性。</a:t>
            </a:r>
          </a:p>
        </p:txBody>
      </p:sp>
    </p:spTree>
    <p:extLst>
      <p:ext uri="{BB962C8B-B14F-4D97-AF65-F5344CB8AC3E}">
        <p14:creationId xmlns:p14="http://schemas.microsoft.com/office/powerpoint/2010/main" val="296095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1C79CF88-179A-5FC2-FD34-550C3C399BD8}"/>
              </a:ext>
            </a:extLst>
          </p:cNvPr>
          <p:cNvSpPr>
            <a:spLocks noGrp="1" noChangeArrowheads="1"/>
          </p:cNvSpPr>
          <p:nvPr>
            <p:ph type="dt" sz="quarter" idx="10"/>
          </p:nvPr>
        </p:nvSpPr>
        <p:spPr>
          <a:xfrm>
            <a:off x="812800" y="6248400"/>
            <a:ext cx="3771474"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a:p>
            <a:pPr fontAlgn="base">
              <a:spcBef>
                <a:spcPct val="0"/>
              </a:spcBef>
              <a:spcAft>
                <a:spcPct val="0"/>
              </a:spcAft>
            </a:pPr>
            <a:endParaRPr lang="en-US" altLang="zh-CN" dirty="0">
              <a:solidFill>
                <a:srgbClr val="000000"/>
              </a:solidFill>
            </a:endParaRPr>
          </a:p>
        </p:txBody>
      </p:sp>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3</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1 </a:t>
            </a:r>
            <a:r>
              <a:rPr lang="zh-CN" altLang="en-US" dirty="0"/>
              <a:t>模型理论背景重述</a:t>
            </a:r>
            <a:r>
              <a:rPr lang="en-US" altLang="zh-CN" dirty="0"/>
              <a:t>---Delay-and-Sum</a:t>
            </a:r>
            <a:endParaRPr lang="zh-CN" altLang="en-US" dirty="0"/>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400" dirty="0"/>
              <a:t>1.1 </a:t>
            </a:r>
            <a:r>
              <a:rPr lang="zh-CN" altLang="en-US" sz="2400" dirty="0"/>
              <a:t>延迟求和算法原理</a:t>
            </a:r>
            <a:r>
              <a:rPr lang="en-US" altLang="zh-CN" sz="2400" dirty="0"/>
              <a:t>(DAS)</a:t>
            </a:r>
          </a:p>
          <a:p>
            <a:pPr eaLnBrk="1" hangingPunct="1">
              <a:lnSpc>
                <a:spcPct val="150000"/>
              </a:lnSpc>
              <a:buFont typeface="Wingdings" panose="05000000000000000000" pitchFamily="2" charset="2"/>
              <a:buNone/>
            </a:pPr>
            <a:r>
              <a:rPr lang="en-US" altLang="zh-CN" sz="2400" dirty="0"/>
              <a:t>    </a:t>
            </a:r>
            <a:r>
              <a:rPr lang="zh-CN" altLang="en-US" sz="2400" dirty="0"/>
              <a:t>利用波束形成与时间差来反演求出声源分布，基本概念是序列的相关性原理，当声源扫描平面的区域与实际声源所在位置最近时，通过该扫描平面对麦克风阵列接收音频进行相位补偿后再作相关计算将会得到最大的值。又根据相关计算的傅里叶变换等价于两个序列的互功率谱密度，因此可以将时域的相关计算转换为频域求功率谱的计算，将会很大程度上提升</a:t>
            </a:r>
            <a:r>
              <a:rPr lang="en-US" altLang="zh-CN" sz="2400" dirty="0"/>
              <a:t>DAS</a:t>
            </a:r>
            <a:r>
              <a:rPr lang="zh-CN" altLang="en-US" sz="2400" dirty="0"/>
              <a:t>算法计算速度。</a:t>
            </a:r>
            <a:endParaRPr lang="en-US" altLang="zh-CN" sz="2400" dirty="0"/>
          </a:p>
          <a:p>
            <a:pPr eaLnBrk="1" hangingPunct="1">
              <a:lnSpc>
                <a:spcPct val="150000"/>
              </a:lnSpc>
              <a:buFont typeface="Wingdings" panose="05000000000000000000" pitchFamily="2" charset="2"/>
              <a:buNone/>
            </a:pPr>
            <a:r>
              <a:rPr lang="en-US" altLang="zh-CN" sz="2400" dirty="0"/>
              <a:t>1.2 DAS</a:t>
            </a:r>
            <a:r>
              <a:rPr lang="zh-CN" altLang="en-US" sz="2400" dirty="0"/>
              <a:t>算法基本实现思路</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通过计算转向矢量与互谱矩阵再作共轭转置矩阵乘法计算即可。</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1C79CF88-179A-5FC2-FD34-550C3C399BD8}"/>
              </a:ext>
            </a:extLst>
          </p:cNvPr>
          <p:cNvSpPr>
            <a:spLocks noGrp="1" noChangeArrowheads="1"/>
          </p:cNvSpPr>
          <p:nvPr>
            <p:ph type="dt" sz="quarter" idx="10"/>
          </p:nvPr>
        </p:nvSpPr>
        <p:spPr>
          <a:xfrm>
            <a:off x="812800" y="6248400"/>
            <a:ext cx="3725644"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4</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2</a:t>
            </a:r>
            <a:r>
              <a:rPr lang="zh-CN" altLang="en-US" dirty="0"/>
              <a:t> </a:t>
            </a:r>
            <a:r>
              <a:rPr lang="en-US" altLang="zh-CN" dirty="0"/>
              <a:t>DAS</a:t>
            </a:r>
            <a:r>
              <a:rPr lang="zh-CN" altLang="en-US" dirty="0"/>
              <a:t>算法声学成像系统搭建</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nchor="t"/>
          <a:lstStyle/>
          <a:p>
            <a:pPr eaLnBrk="1" hangingPunct="1">
              <a:buFont typeface="Wingdings" panose="05000000000000000000" pitchFamily="2" charset="2"/>
              <a:buNone/>
            </a:pPr>
            <a:r>
              <a:rPr lang="en-US" altLang="zh-CN" sz="2400" dirty="0"/>
              <a:t>2.1 </a:t>
            </a:r>
            <a:r>
              <a:rPr lang="zh-CN" altLang="en-US" sz="2400" dirty="0"/>
              <a:t>系统架构与思路</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通过预先设定扫描平面，然后预先计算每一个区域的转向矢量，然后通过</a:t>
            </a:r>
            <a:r>
              <a:rPr lang="en-US" altLang="zh-CN" sz="2400" dirty="0" err="1"/>
              <a:t>PyQt</a:t>
            </a:r>
            <a:r>
              <a:rPr lang="zh-CN" altLang="en-US" sz="2400" dirty="0"/>
              <a:t>中的</a:t>
            </a:r>
            <a:r>
              <a:rPr lang="en-US" altLang="zh-CN" sz="2400" dirty="0"/>
              <a:t>timer</a:t>
            </a:r>
            <a:r>
              <a:rPr lang="zh-CN" altLang="en-US" sz="2400" dirty="0"/>
              <a:t>来实现定时回调，在回调函数中读取一段音频并求其傅里叶变换，通过傅里叶变换计算其频谱，最后计算不同各个麦克风接收频谱间的互功率谱，找到扫描平面中互功率谱密度最大的便认为声源最有可能在该区域内。</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在确定出声源中心后，通过绘制以声源点为中心的</a:t>
            </a:r>
            <a:r>
              <a:rPr lang="en-US" altLang="zh-CN" sz="2400" dirty="0"/>
              <a:t>UI</a:t>
            </a:r>
            <a:r>
              <a:rPr lang="zh-CN" altLang="en-US" sz="2400" dirty="0"/>
              <a:t>界面即可实现可视化的声学成像。</a:t>
            </a:r>
            <a:endParaRPr lang="en-US" altLang="zh-CN" sz="2400" dirty="0"/>
          </a:p>
        </p:txBody>
      </p:sp>
    </p:spTree>
    <p:extLst>
      <p:ext uri="{BB962C8B-B14F-4D97-AF65-F5344CB8AC3E}">
        <p14:creationId xmlns:p14="http://schemas.microsoft.com/office/powerpoint/2010/main" val="40728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5</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a:xfrm>
            <a:off x="755651" y="304800"/>
            <a:ext cx="10678582" cy="533400"/>
          </a:xfrm>
        </p:spPr>
        <p:txBody>
          <a:bodyPr/>
          <a:lstStyle/>
          <a:p>
            <a:pPr eaLnBrk="1" hangingPunct="1"/>
            <a:r>
              <a:rPr lang="en-US" altLang="zh-CN" dirty="0"/>
              <a:t>2 DAS</a:t>
            </a:r>
            <a:r>
              <a:rPr lang="zh-CN" altLang="en-US" dirty="0"/>
              <a:t>算法声学成像系统搭建</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400" dirty="0"/>
              <a:t>2.2 </a:t>
            </a:r>
            <a:r>
              <a:rPr lang="zh-CN" altLang="en-US" sz="2400" dirty="0"/>
              <a:t>优化思路</a:t>
            </a:r>
            <a:endParaRPr lang="en-US" altLang="zh-CN" sz="2400" dirty="0"/>
          </a:p>
          <a:p>
            <a:pPr eaLnBrk="1" hangingPunct="1">
              <a:buFont typeface="Wingdings" panose="05000000000000000000" pitchFamily="2" charset="2"/>
              <a:buNone/>
            </a:pPr>
            <a:r>
              <a:rPr lang="en-US" altLang="zh-CN" sz="2400" dirty="0"/>
              <a:t>  2.2.1 </a:t>
            </a:r>
            <a:r>
              <a:rPr lang="zh-CN" altLang="en-US" sz="2400" dirty="0"/>
              <a:t>音频采样频率提高</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较高的音频采样频率意味着采集相同点数的数据需要耗费更少的时间。同时，因为正常音频频率在</a:t>
            </a:r>
            <a:r>
              <a:rPr lang="en-US" altLang="zh-CN" sz="2400" dirty="0"/>
              <a:t>4000Hz</a:t>
            </a:r>
            <a:r>
              <a:rPr lang="zh-CN" altLang="en-US" sz="2400" dirty="0"/>
              <a:t>以下，而想要无失真地将音频采集下来在工程上将需要采样频率为待采集数据频率的</a:t>
            </a:r>
            <a:r>
              <a:rPr lang="en-US" altLang="zh-CN" sz="2400" dirty="0"/>
              <a:t>8</a:t>
            </a:r>
            <a:r>
              <a:rPr lang="zh-CN" altLang="en-US" sz="2400" dirty="0"/>
              <a:t>倍左右。</a:t>
            </a:r>
            <a:endParaRPr lang="en-US" altLang="zh-CN" sz="2400" dirty="0"/>
          </a:p>
          <a:p>
            <a:pPr eaLnBrk="1" hangingPunct="1">
              <a:lnSpc>
                <a:spcPct val="150000"/>
              </a:lnSpc>
              <a:buFont typeface="Wingdings" panose="05000000000000000000" pitchFamily="2" charset="2"/>
              <a:buNone/>
            </a:pPr>
            <a:r>
              <a:rPr lang="en-US" altLang="zh-CN" sz="2400" dirty="0"/>
              <a:t>  2.2.2</a:t>
            </a:r>
            <a:r>
              <a:rPr lang="zh-CN" altLang="en-US" sz="2400" dirty="0"/>
              <a:t>多进程</a:t>
            </a:r>
            <a:r>
              <a:rPr lang="en-US" altLang="zh-CN" sz="2400" dirty="0"/>
              <a:t>OR</a:t>
            </a:r>
            <a:r>
              <a:rPr lang="zh-CN" altLang="en-US" sz="2400" dirty="0"/>
              <a:t>多线程</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通过对整个计算互功率谱的过程进行时延分析，在扫描平面大小为</a:t>
            </a:r>
            <a:r>
              <a:rPr lang="en-US" altLang="zh-CN" sz="2400" dirty="0"/>
              <a:t>31*31</a:t>
            </a:r>
            <a:r>
              <a:rPr lang="zh-CN" altLang="en-US" sz="2400" dirty="0"/>
              <a:t>、采样频率为</a:t>
            </a:r>
            <a:r>
              <a:rPr lang="en-US" altLang="zh-CN" sz="2400" dirty="0"/>
              <a:t>16000Hz</a:t>
            </a:r>
            <a:r>
              <a:rPr lang="zh-CN" altLang="en-US" sz="2400" dirty="0"/>
              <a:t>且采集点数为</a:t>
            </a:r>
            <a:r>
              <a:rPr lang="en-US" altLang="zh-CN" sz="2400" dirty="0"/>
              <a:t>256</a:t>
            </a:r>
            <a:r>
              <a:rPr lang="zh-CN" altLang="en-US" sz="2400" dirty="0"/>
              <a:t>点时，得到进行音频采样所需时间约为</a:t>
            </a:r>
            <a:r>
              <a:rPr lang="en-US" altLang="zh-CN" sz="2400" dirty="0"/>
              <a:t>0.08s</a:t>
            </a:r>
            <a:r>
              <a:rPr lang="zh-CN" altLang="en-US" sz="2400" dirty="0"/>
              <a:t>，计算得到互功率谱所需时间约为</a:t>
            </a:r>
            <a:r>
              <a:rPr lang="en-US" altLang="zh-CN" sz="2400" dirty="0"/>
              <a:t>0.12s</a:t>
            </a:r>
            <a:r>
              <a:rPr lang="zh-CN" altLang="en-US" sz="2400" dirty="0"/>
              <a:t>。</a:t>
            </a:r>
            <a:endParaRPr lang="en-US" altLang="zh-CN" sz="2400" dirty="0"/>
          </a:p>
          <a:p>
            <a:pPr eaLnBrk="1" hangingPunct="1">
              <a:lnSpc>
                <a:spcPct val="150000"/>
              </a:lnSpc>
              <a:buFont typeface="Wingdings" panose="05000000000000000000" pitchFamily="2" charset="2"/>
              <a:buNone/>
            </a:pPr>
            <a:r>
              <a:rPr lang="en-US" altLang="zh-CN" sz="2400" dirty="0"/>
              <a:t>    </a:t>
            </a:r>
          </a:p>
        </p:txBody>
      </p:sp>
      <p:sp>
        <p:nvSpPr>
          <p:cNvPr id="3" name="日期占位符 3">
            <a:extLst>
              <a:ext uri="{FF2B5EF4-FFF2-40B4-BE49-F238E27FC236}">
                <a16:creationId xmlns:a16="http://schemas.microsoft.com/office/drawing/2014/main" id="{29236497-C1AB-7E76-2773-E9E62EDFE2E1}"/>
              </a:ext>
            </a:extLst>
          </p:cNvPr>
          <p:cNvSpPr>
            <a:spLocks noGrp="1" noChangeArrowheads="1"/>
          </p:cNvSpPr>
          <p:nvPr>
            <p:ph type="dt" sz="quarter" idx="10"/>
          </p:nvPr>
        </p:nvSpPr>
        <p:spPr>
          <a:xfrm>
            <a:off x="812800" y="6248400"/>
            <a:ext cx="3725644"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106092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6</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2 DAS</a:t>
            </a:r>
            <a:r>
              <a:rPr lang="zh-CN" altLang="en-US" dirty="0"/>
              <a:t>算法声学成像系统搭建</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sz="2400" dirty="0"/>
              <a:t>      2.2.2.1 </a:t>
            </a:r>
            <a:r>
              <a:rPr lang="zh-CN" altLang="en-US" sz="2400" dirty="0"/>
              <a:t>多进程</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基于以上思路，我们认为可以通过将音频采集与互功率谱的计算分离开    来，通过两个不同的进程来分别完成两个操作，这样便可以实现显示图像帧率的提升。</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由于多进程之间的通信方式主要为：管道、消息队列、共享内存。共享内存需要两个进程间实现同步，否则可能发生意想不到的错误。而我们采用管道的通信方式进行传输音频数据，发现最终处理完一段音频并显示的时间为</a:t>
            </a:r>
            <a:r>
              <a:rPr lang="en-US" altLang="zh-CN" sz="2400" dirty="0"/>
              <a:t>0.24s</a:t>
            </a:r>
            <a:r>
              <a:rPr lang="zh-CN" altLang="en-US" sz="2400" dirty="0"/>
              <a:t>，性能没有很大的提升。</a:t>
            </a:r>
            <a:endParaRPr lang="zh-CN" altLang="en-US" dirty="0"/>
          </a:p>
        </p:txBody>
      </p:sp>
      <p:sp>
        <p:nvSpPr>
          <p:cNvPr id="2" name="日期占位符 3">
            <a:extLst>
              <a:ext uri="{FF2B5EF4-FFF2-40B4-BE49-F238E27FC236}">
                <a16:creationId xmlns:a16="http://schemas.microsoft.com/office/drawing/2014/main" id="{F1EF24F8-3A9F-89CF-0637-4C2491F77631}"/>
              </a:ext>
            </a:extLst>
          </p:cNvPr>
          <p:cNvSpPr>
            <a:spLocks noGrp="1" noChangeArrowheads="1"/>
          </p:cNvSpPr>
          <p:nvPr>
            <p:ph type="dt" sz="quarter" idx="10"/>
          </p:nvPr>
        </p:nvSpPr>
        <p:spPr>
          <a:xfrm>
            <a:off x="812800" y="6248400"/>
            <a:ext cx="3725644"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413199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7</a:t>
            </a:fld>
            <a:endParaRPr lang="en-US" altLang="zh-CN">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2 DAS</a:t>
            </a:r>
            <a:r>
              <a:rPr lang="zh-CN" altLang="en-US" dirty="0"/>
              <a:t>算法声学成像系统搭建</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a:xfrm>
            <a:off x="755651" y="1066801"/>
            <a:ext cx="10668000" cy="4688047"/>
          </a:xfrm>
        </p:spPr>
        <p:txBody>
          <a:bodyPr/>
          <a:lstStyle/>
          <a:p>
            <a:pPr eaLnBrk="1" hangingPunct="1">
              <a:buFont typeface="Wingdings" panose="05000000000000000000" pitchFamily="2" charset="2"/>
              <a:buNone/>
            </a:pPr>
            <a:r>
              <a:rPr lang="en-US" altLang="zh-CN" sz="2400" dirty="0"/>
              <a:t>      2.2.2.2 </a:t>
            </a:r>
            <a:r>
              <a:rPr lang="zh-CN" altLang="en-US" sz="2400" dirty="0"/>
              <a:t>多线程</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对于树莓派的</a:t>
            </a:r>
            <a:r>
              <a:rPr lang="en-US" altLang="zh-CN" sz="2400" dirty="0"/>
              <a:t>CPU</a:t>
            </a:r>
            <a:r>
              <a:rPr lang="zh-CN" altLang="en-US" sz="2400" dirty="0"/>
              <a:t>具有</a:t>
            </a:r>
            <a:r>
              <a:rPr lang="en-US" altLang="zh-CN" sz="2400" dirty="0"/>
              <a:t>4</a:t>
            </a:r>
            <a:r>
              <a:rPr lang="zh-CN" altLang="en-US" sz="2400" dirty="0"/>
              <a:t>个核心，因此采用两个线程完成任务，一个线程用于记录音频，另一个用于对音频数据处理得到互功率谱，通过该方式最终计算一帧图像所需时间约为</a:t>
            </a:r>
            <a:r>
              <a:rPr lang="en-US" altLang="zh-CN" sz="2400" dirty="0"/>
              <a:t>0.09s</a:t>
            </a:r>
            <a:r>
              <a:rPr lang="zh-CN" altLang="en-US" sz="2400" dirty="0"/>
              <a:t>。但是采用该种方式需要注意线程之间的内存管理，不能让两个线程同时对同一内存地址进行读或写操作。</a:t>
            </a:r>
            <a:endParaRPr lang="en-US" altLang="zh-CN" sz="2400" dirty="0"/>
          </a:p>
          <a:p>
            <a:pPr eaLnBrk="1" hangingPunct="1">
              <a:lnSpc>
                <a:spcPct val="150000"/>
              </a:lnSpc>
              <a:buFont typeface="Wingdings" panose="05000000000000000000" pitchFamily="2" charset="2"/>
              <a:buNone/>
            </a:pPr>
            <a:r>
              <a:rPr lang="en-US" altLang="zh-CN" sz="2400" dirty="0"/>
              <a:t>2.3 </a:t>
            </a:r>
            <a:r>
              <a:rPr lang="zh-CN" altLang="en-US" sz="2400" dirty="0"/>
              <a:t>最终帧率与结果</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在最后测试中，采用音频采样频率为</a:t>
            </a:r>
            <a:r>
              <a:rPr lang="en-US" altLang="zh-CN" sz="2400" dirty="0"/>
              <a:t>44100Hz</a:t>
            </a:r>
            <a:r>
              <a:rPr lang="zh-CN" altLang="en-US" sz="2400" dirty="0"/>
              <a:t>、扫描区域大小为</a:t>
            </a:r>
            <a:r>
              <a:rPr lang="en-US" altLang="zh-CN" sz="2400" dirty="0"/>
              <a:t>51*51</a:t>
            </a:r>
            <a:r>
              <a:rPr lang="zh-CN" altLang="en-US" sz="2400" dirty="0"/>
              <a:t>且采样点数为</a:t>
            </a:r>
            <a:r>
              <a:rPr lang="en-US" altLang="zh-CN" sz="2400" dirty="0"/>
              <a:t>1024</a:t>
            </a:r>
            <a:r>
              <a:rPr lang="zh-CN" altLang="en-US" sz="2400" dirty="0"/>
              <a:t>点，最终计算一帧图像所需时间平均为</a:t>
            </a:r>
            <a:r>
              <a:rPr lang="en-US" altLang="zh-CN" sz="2400" dirty="0"/>
              <a:t>0.1s</a:t>
            </a:r>
            <a:r>
              <a:rPr lang="zh-CN" altLang="en-US" sz="2400" dirty="0"/>
              <a:t>。</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endParaRPr lang="zh-CN" altLang="en-US" dirty="0"/>
          </a:p>
        </p:txBody>
      </p:sp>
      <p:sp>
        <p:nvSpPr>
          <p:cNvPr id="3" name="Rectangle 4">
            <a:extLst>
              <a:ext uri="{FF2B5EF4-FFF2-40B4-BE49-F238E27FC236}">
                <a16:creationId xmlns:a16="http://schemas.microsoft.com/office/drawing/2014/main" id="{73E92364-940E-5468-B4DB-87149BBF9920}"/>
              </a:ext>
            </a:extLst>
          </p:cNvPr>
          <p:cNvSpPr>
            <a:spLocks noGrp="1" noChangeArrowheads="1"/>
          </p:cNvSpPr>
          <p:nvPr>
            <p:ph type="dt" sz="quarter" idx="10"/>
          </p:nvPr>
        </p:nvSpPr>
        <p:spPr>
          <a:xfrm>
            <a:off x="812800" y="6245225"/>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107822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CCDF2-DD6F-866E-D8CA-ADEEE06D5AB9}"/>
              </a:ext>
            </a:extLst>
          </p:cNvPr>
          <p:cNvSpPr>
            <a:spLocks noGrp="1"/>
          </p:cNvSpPr>
          <p:nvPr>
            <p:ph type="title"/>
          </p:nvPr>
        </p:nvSpPr>
        <p:spPr/>
        <p:txBody>
          <a:bodyPr/>
          <a:lstStyle/>
          <a:p>
            <a:r>
              <a:rPr lang="en-US" altLang="zh-CN" dirty="0"/>
              <a:t>2 DAS</a:t>
            </a:r>
            <a:r>
              <a:rPr lang="zh-CN" altLang="en-US" dirty="0"/>
              <a:t>算法声学成像系统搭建</a:t>
            </a:r>
          </a:p>
        </p:txBody>
      </p:sp>
      <p:sp>
        <p:nvSpPr>
          <p:cNvPr id="3" name="内容占位符 2">
            <a:extLst>
              <a:ext uri="{FF2B5EF4-FFF2-40B4-BE49-F238E27FC236}">
                <a16:creationId xmlns:a16="http://schemas.microsoft.com/office/drawing/2014/main" id="{06041062-10C7-3B2C-568D-8A695B714111}"/>
              </a:ext>
            </a:extLst>
          </p:cNvPr>
          <p:cNvSpPr>
            <a:spLocks noGrp="1"/>
          </p:cNvSpPr>
          <p:nvPr>
            <p:ph idx="1"/>
          </p:nvPr>
        </p:nvSpPr>
        <p:spPr/>
        <p:txBody>
          <a:bodyPr/>
          <a:lstStyle/>
          <a:p>
            <a:endParaRPr lang="zh-CN" altLang="en-US" dirty="0"/>
          </a:p>
        </p:txBody>
      </p:sp>
      <p:sp>
        <p:nvSpPr>
          <p:cNvPr id="5" name="Rectangle 4">
            <a:extLst>
              <a:ext uri="{FF2B5EF4-FFF2-40B4-BE49-F238E27FC236}">
                <a16:creationId xmlns:a16="http://schemas.microsoft.com/office/drawing/2014/main" id="{8A0FB7B1-58EC-CB27-80FF-D637AB5D9EFC}"/>
              </a:ext>
            </a:extLst>
          </p:cNvPr>
          <p:cNvSpPr>
            <a:spLocks noGrp="1" noChangeArrowheads="1"/>
          </p:cNvSpPr>
          <p:nvPr>
            <p:ph type="dt" sz="quarter" idx="10"/>
          </p:nvPr>
        </p:nvSpPr>
        <p:spPr>
          <a:xfrm>
            <a:off x="812800" y="6245225"/>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pic>
        <p:nvPicPr>
          <p:cNvPr id="6" name="内容占位符 5">
            <a:extLst>
              <a:ext uri="{FF2B5EF4-FFF2-40B4-BE49-F238E27FC236}">
                <a16:creationId xmlns:a16="http://schemas.microsoft.com/office/drawing/2014/main" id="{3BFA65F0-2EF1-D63D-A121-5AC973660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66233" y="1063625"/>
            <a:ext cx="8898464" cy="495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5">
            <a:extLst>
              <a:ext uri="{FF2B5EF4-FFF2-40B4-BE49-F238E27FC236}">
                <a16:creationId xmlns:a16="http://schemas.microsoft.com/office/drawing/2014/main" id="{5BA86AB3-8A04-74D5-3ECE-7877FFF186CD}"/>
              </a:ext>
            </a:extLst>
          </p:cNvPr>
          <p:cNvSpPr>
            <a:spLocks noGrp="1" noChangeArrowheads="1"/>
          </p:cNvSpPr>
          <p:nvPr>
            <p:ph type="sldNum" sz="quarter" idx="12"/>
          </p:nvPr>
        </p:nvSpPr>
        <p:spPr>
          <a:xfrm>
            <a:off x="8737600" y="6245225"/>
            <a:ext cx="2641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8</a:t>
            </a:fld>
            <a:endParaRPr lang="en-US" altLang="zh-CN" dirty="0">
              <a:solidFill>
                <a:srgbClr val="000000"/>
              </a:solidFill>
            </a:endParaRPr>
          </a:p>
        </p:txBody>
      </p:sp>
    </p:spTree>
    <p:extLst>
      <p:ext uri="{BB962C8B-B14F-4D97-AF65-F5344CB8AC3E}">
        <p14:creationId xmlns:p14="http://schemas.microsoft.com/office/powerpoint/2010/main" val="90231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D65994E5-DE22-9E06-7A91-B351A74A0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fld id="{F76AB919-6E7B-4719-B5A4-FD94F444C895}" type="slidenum">
              <a:rPr lang="en-US" altLang="zh-CN">
                <a:solidFill>
                  <a:srgbClr val="000000"/>
                </a:solidFill>
              </a:rPr>
              <a:pPr fontAlgn="base">
                <a:spcBef>
                  <a:spcPct val="0"/>
                </a:spcBef>
                <a:spcAft>
                  <a:spcPct val="0"/>
                </a:spcAft>
              </a:pPr>
              <a:t>9</a:t>
            </a:fld>
            <a:endParaRPr lang="en-US" altLang="zh-CN" dirty="0">
              <a:solidFill>
                <a:srgbClr val="000000"/>
              </a:solidFill>
            </a:endParaRPr>
          </a:p>
        </p:txBody>
      </p:sp>
      <p:sp>
        <p:nvSpPr>
          <p:cNvPr id="6148" name="Rectangle 2">
            <a:extLst>
              <a:ext uri="{FF2B5EF4-FFF2-40B4-BE49-F238E27FC236}">
                <a16:creationId xmlns:a16="http://schemas.microsoft.com/office/drawing/2014/main" id="{B3734B13-4747-6CCE-E2E9-F13300CCEAB6}"/>
              </a:ext>
            </a:extLst>
          </p:cNvPr>
          <p:cNvSpPr>
            <a:spLocks noGrp="1" noChangeArrowheads="1"/>
          </p:cNvSpPr>
          <p:nvPr>
            <p:ph type="title"/>
          </p:nvPr>
        </p:nvSpPr>
        <p:spPr/>
        <p:txBody>
          <a:bodyPr/>
          <a:lstStyle/>
          <a:p>
            <a:pPr eaLnBrk="1" hangingPunct="1"/>
            <a:r>
              <a:rPr lang="en-US" altLang="zh-CN" dirty="0"/>
              <a:t>3 </a:t>
            </a:r>
            <a:r>
              <a:rPr lang="zh-CN" altLang="en-US" dirty="0"/>
              <a:t>声源定位系统</a:t>
            </a:r>
          </a:p>
        </p:txBody>
      </p:sp>
      <p:sp>
        <p:nvSpPr>
          <p:cNvPr id="6149" name="Rectangle 3">
            <a:extLst>
              <a:ext uri="{FF2B5EF4-FFF2-40B4-BE49-F238E27FC236}">
                <a16:creationId xmlns:a16="http://schemas.microsoft.com/office/drawing/2014/main" id="{5F4382F2-4A37-11F1-BBD1-BF6B329A051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400" dirty="0"/>
              <a:t>3.1 </a:t>
            </a:r>
            <a:r>
              <a:rPr lang="zh-CN" altLang="en-US" sz="2400" dirty="0"/>
              <a:t>系统架构与思路</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声源定位系统即要求我们能够根据麦克风接收到的数据，判断当前声源所在方位属于哪个麦克风附近，从而判断出声源投影到麦克风阵列所在平面上的方位角。</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完成该系统具有多种方法，例如</a:t>
            </a:r>
            <a:r>
              <a:rPr lang="en-US" altLang="zh-CN" sz="2400" dirty="0"/>
              <a:t>TDOA</a:t>
            </a:r>
            <a:r>
              <a:rPr lang="zh-CN" altLang="en-US" sz="2400" dirty="0"/>
              <a:t>例如</a:t>
            </a:r>
            <a:r>
              <a:rPr lang="en-US" altLang="zh-CN" sz="2400" dirty="0"/>
              <a:t>2</a:t>
            </a:r>
            <a:r>
              <a:rPr lang="zh-CN" altLang="en-US" sz="2400" dirty="0"/>
              <a:t>个以上麦克风来实现对声源的方位角定位。而我们将依据</a:t>
            </a:r>
            <a:r>
              <a:rPr lang="en-US" altLang="zh-CN" sz="2400" dirty="0"/>
              <a:t>DAS</a:t>
            </a:r>
            <a:r>
              <a:rPr lang="zh-CN" altLang="en-US" sz="2400" dirty="0"/>
              <a:t>算法进行声学成像的基础进行模型的简化最终得到的声源定位系统。</a:t>
            </a:r>
            <a:endParaRPr lang="en-US" altLang="zh-CN" sz="2400" dirty="0"/>
          </a:p>
          <a:p>
            <a:pPr eaLnBrk="1" hangingPunct="1">
              <a:lnSpc>
                <a:spcPct val="150000"/>
              </a:lnSpc>
              <a:buFont typeface="Wingdings" panose="05000000000000000000" pitchFamily="2" charset="2"/>
              <a:buNone/>
            </a:pPr>
            <a:r>
              <a:rPr lang="en-US" altLang="zh-CN" sz="2400" dirty="0"/>
              <a:t>    </a:t>
            </a:r>
            <a:r>
              <a:rPr lang="zh-CN" altLang="en-US" sz="2400" dirty="0"/>
              <a:t>我们通过改变扫描平面为处于麦克风阵列平面上的一个圆，通过对圆上与麦克风阵列一一对应的扫描点进行</a:t>
            </a:r>
            <a:r>
              <a:rPr lang="en-US" altLang="zh-CN" sz="2400" dirty="0"/>
              <a:t>DAS</a:t>
            </a:r>
            <a:r>
              <a:rPr lang="zh-CN" altLang="en-US" sz="2400" dirty="0"/>
              <a:t>模型分析即可完成声源定位。</a:t>
            </a:r>
            <a:endParaRPr lang="en-US" altLang="zh-CN" sz="2400" dirty="0"/>
          </a:p>
        </p:txBody>
      </p:sp>
      <p:sp>
        <p:nvSpPr>
          <p:cNvPr id="2" name="Rectangle 4">
            <a:extLst>
              <a:ext uri="{FF2B5EF4-FFF2-40B4-BE49-F238E27FC236}">
                <a16:creationId xmlns:a16="http://schemas.microsoft.com/office/drawing/2014/main" id="{05419568-E9F8-09C9-7B28-F57DF37FAF66}"/>
              </a:ext>
            </a:extLst>
          </p:cNvPr>
          <p:cNvSpPr>
            <a:spLocks noGrp="1" noChangeArrowheads="1"/>
          </p:cNvSpPr>
          <p:nvPr>
            <p:ph type="dt" sz="quarter" idx="10"/>
          </p:nvPr>
        </p:nvSpPr>
        <p:spPr>
          <a:xfrm>
            <a:off x="812800" y="6245225"/>
            <a:ext cx="411060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pPr>
            <a:r>
              <a:rPr lang="en-US" altLang="zh-CN" sz="1600" dirty="0">
                <a:solidFill>
                  <a:srgbClr val="000000"/>
                </a:solidFill>
              </a:rPr>
              <a:t>DAS &amp; Sound Source Localization</a:t>
            </a:r>
          </a:p>
        </p:txBody>
      </p:sp>
    </p:spTree>
    <p:extLst>
      <p:ext uri="{BB962C8B-B14F-4D97-AF65-F5344CB8AC3E}">
        <p14:creationId xmlns:p14="http://schemas.microsoft.com/office/powerpoint/2010/main" val="40351935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1251</Words>
  <Application>Microsoft Office PowerPoint</Application>
  <PresentationFormat>宽屏</PresentationFormat>
  <Paragraphs>93</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等线</vt:lpstr>
      <vt:lpstr>等线 Light</vt:lpstr>
      <vt:lpstr>Arial</vt:lpstr>
      <vt:lpstr>Verdana</vt:lpstr>
      <vt:lpstr>Wingdings</vt:lpstr>
      <vt:lpstr>Office 主题​​</vt:lpstr>
      <vt:lpstr>Profile</vt:lpstr>
      <vt:lpstr>专业方向性实践（一） 课程大作业汇报展示</vt:lpstr>
      <vt:lpstr>小组分工介绍</vt:lpstr>
      <vt:lpstr>1 模型理论背景重述---Delay-and-Sum</vt:lpstr>
      <vt:lpstr>2 DAS算法声学成像系统搭建</vt:lpstr>
      <vt:lpstr>2 DAS算法声学成像系统搭建</vt:lpstr>
      <vt:lpstr>2 DAS算法声学成像系统搭建</vt:lpstr>
      <vt:lpstr>2 DAS算法声学成像系统搭建</vt:lpstr>
      <vt:lpstr>2 DAS算法声学成像系统搭建</vt:lpstr>
      <vt:lpstr>3 声源定位系统</vt:lpstr>
      <vt:lpstr>3 声源定位系统</vt:lpstr>
      <vt:lpstr>3 声源定位系统</vt:lpstr>
      <vt:lpstr>4 实际效果展示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数字图像基础 Digital Image Fundamentals</dc:title>
  <dc:creator>22920202202822@stu.xmu.edu.cn</dc:creator>
  <cp:lastModifiedBy>荣朋 苏</cp:lastModifiedBy>
  <cp:revision>109</cp:revision>
  <dcterms:created xsi:type="dcterms:W3CDTF">2022-12-18T16:01:18Z</dcterms:created>
  <dcterms:modified xsi:type="dcterms:W3CDTF">2023-10-23T13:06:44Z</dcterms:modified>
</cp:coreProperties>
</file>