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0"/>
  </p:notesMasterIdLst>
  <p:sldIdLst>
    <p:sldId id="268" r:id="rId2"/>
    <p:sldId id="262" r:id="rId3"/>
    <p:sldId id="275" r:id="rId4"/>
    <p:sldId id="290" r:id="rId5"/>
    <p:sldId id="278" r:id="rId6"/>
    <p:sldId id="299" r:id="rId7"/>
    <p:sldId id="298" r:id="rId8"/>
    <p:sldId id="285" r:id="rId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5678"/>
    <a:srgbClr val="4972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>
      <p:cViewPr varScale="1">
        <p:scale>
          <a:sx n="74" d="100"/>
          <a:sy n="74" d="100"/>
        </p:scale>
        <p:origin x="106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A5756B6-9A17-425B-BE7E-3CCCB5A98D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19BBF1-DAED-4B53-9886-EC6CE2C28C8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D77988D-30F6-4D18-9413-7FA1F4847046}" type="datetimeFigureOut">
              <a:rPr lang="zh-CN" altLang="en-US"/>
              <a:pPr>
                <a:defRPr/>
              </a:pPr>
              <a:t>2021/12/22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72F90CF5-46FB-4AA3-9462-B0F83186E7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95BE3AD3-63F1-49EC-BE45-4D2C28FDF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C376CC-ECEA-4991-83FC-BFED52FC18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F15BA7-B360-4797-BA3A-BF03A8B8B2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CFE75FF-539F-4217-BE35-47D60E3A57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AE0CE1CC-FCFF-4E06-8781-A2E2E8C8D3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35A04EE6-32E9-46BA-9473-15DC02204C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37213B11-DCA6-46E8-9BAA-9C2D9FE9B7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993D9D5-3A90-422D-8C77-1225E77F306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3493A015-C689-4E3E-8E10-7001AB7CAA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48D5EC7C-7DAC-415B-A9AC-40AB083DE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CA11AAB3-3507-4E8D-AFEE-D09CE624B2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9EBF19-0BB2-4741-9976-702156FF88B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3493A015-C689-4E3E-8E10-7001AB7CAA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48D5EC7C-7DAC-415B-A9AC-40AB083DE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CA11AAB3-3507-4E8D-AFEE-D09CE624B2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9EBF19-0BB2-4741-9976-702156FF88B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317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AE9D27E6-AD7A-42D9-A379-5459B7F96D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4C10A409-A62E-456A-B4E4-EC69420D30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54674108-AD5C-4F16-9A71-94B85C1D28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BFDCBEF-7D59-43BC-82E4-6052AC764F3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522040FF-DEFD-45FE-8374-F9156AFE8F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2913" y="0"/>
          <a:ext cx="4891087" cy="443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Image" r:id="rId3" imgW="8228571" imgH="8711111" progId="Photoshop.Image.6">
                  <p:embed/>
                </p:oleObj>
              </mc:Choice>
              <mc:Fallback>
                <p:oleObj name="Image" r:id="rId3" imgW="8228571" imgH="8711111" progId="Photoshop.Image.6">
                  <p:embed/>
                  <p:pic>
                    <p:nvPicPr>
                      <p:cNvPr id="2050" name="Object 2">
                        <a:extLst>
                          <a:ext uri="{FF2B5EF4-FFF2-40B4-BE49-F238E27FC236}">
                            <a16:creationId xmlns:a16="http://schemas.microsoft.com/office/drawing/2014/main" id="{8A268595-6951-4AF7-B57F-1105CABBF6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4252913" y="0"/>
                        <a:ext cx="4891087" cy="443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7A98CD">
                                    <a:alpha val="39998"/>
                                  </a:srgbClr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 descr="Light horizontal">
            <a:extLst>
              <a:ext uri="{FF2B5EF4-FFF2-40B4-BE49-F238E27FC236}">
                <a16:creationId xmlns:a16="http://schemas.microsoft.com/office/drawing/2014/main" id="{F06A814C-4B21-4A24-ACE8-23881AE98960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9525"/>
            <a:ext cx="1476375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6B2EC56-D617-4C56-BC31-6E4027FD4536}"/>
              </a:ext>
            </a:extLst>
          </p:cNvPr>
          <p:cNvSpPr>
            <a:spLocks noChangeArrowheads="1"/>
          </p:cNvSpPr>
          <p:nvPr/>
        </p:nvSpPr>
        <p:spPr bwMode="ltGray">
          <a:xfrm flipV="1">
            <a:off x="0" y="4267200"/>
            <a:ext cx="9144000" cy="11064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6A6FA3E0-0A5D-40FF-8613-7D5D24CA952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74788" y="5156200"/>
            <a:ext cx="7129462" cy="5048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 bwMode="auto">
          <a:xfrm>
            <a:off x="1447800" y="3548063"/>
            <a:ext cx="7239000" cy="1371600"/>
          </a:xfrm>
        </p:spPr>
        <p:txBody>
          <a:bodyPr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614488" y="5224463"/>
            <a:ext cx="68580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020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3252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984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565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1120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911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0058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3172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01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1385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648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Light horizontal">
            <a:extLst>
              <a:ext uri="{FF2B5EF4-FFF2-40B4-BE49-F238E27FC236}">
                <a16:creationId xmlns:a16="http://schemas.microsoft.com/office/drawing/2014/main" id="{C32152DD-C128-4734-B3CF-C0335A950262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4683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DFF5747-E7A4-44FE-B933-2870D7ECC944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0" y="-26988"/>
            <a:ext cx="9144000" cy="6921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4C07CFF6-BA3C-47B8-95FD-A0F9D8D826F5}"/>
              </a:ext>
            </a:extLst>
          </p:cNvPr>
          <p:cNvSpPr>
            <a:spLocks noChangeShapeType="1"/>
          </p:cNvSpPr>
          <p:nvPr/>
        </p:nvSpPr>
        <p:spPr bwMode="gray">
          <a:xfrm>
            <a:off x="468313" y="6410325"/>
            <a:ext cx="8424862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" name="AutoShape 5">
            <a:extLst>
              <a:ext uri="{FF2B5EF4-FFF2-40B4-BE49-F238E27FC236}">
                <a16:creationId xmlns:a16="http://schemas.microsoft.com/office/drawing/2014/main" id="{3FD4BF4A-8B55-4F86-B375-5A8A72E1D2B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68313" y="233363"/>
            <a:ext cx="7488237" cy="7207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FFD7797-8B26-4839-B653-9FA69DC73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16017215-D683-4422-9CD9-DA3F60478B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547688" y="319088"/>
            <a:ext cx="71628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8" r:id="rId1"/>
    <p:sldLayoutId id="2147484168" r:id="rId2"/>
    <p:sldLayoutId id="2147484169" r:id="rId3"/>
    <p:sldLayoutId id="2147484170" r:id="rId4"/>
    <p:sldLayoutId id="2147484171" r:id="rId5"/>
    <p:sldLayoutId id="2147484172" r:id="rId6"/>
    <p:sldLayoutId id="2147484173" r:id="rId7"/>
    <p:sldLayoutId id="2147484174" r:id="rId8"/>
    <p:sldLayoutId id="2147484175" r:id="rId9"/>
    <p:sldLayoutId id="2147484176" r:id="rId10"/>
    <p:sldLayoutId id="214748417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楷体_GB2312" pitchFamily="49" charset="-122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楷体_GB2312" pitchFamily="49" charset="-122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楷体_GB2312" pitchFamily="49" charset="-122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楷体_GB2312" pitchFamily="49" charset="-122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楷体_GB2312" pitchFamily="49" charset="-122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楷体_GB2312" pitchFamily="49" charset="-122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楷体_GB2312" pitchFamily="49" charset="-122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楷体_GB2312" pitchFamily="49" charset="-122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 b="1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>
            <a:extLst>
              <a:ext uri="{FF2B5EF4-FFF2-40B4-BE49-F238E27FC236}">
                <a16:creationId xmlns:a16="http://schemas.microsoft.com/office/drawing/2014/main" id="{E02339DD-C51C-4CDE-9B66-3402D4FE8F3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47800" y="2819400"/>
            <a:ext cx="7239000" cy="1371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图像分割</a:t>
            </a: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E5EC1906-B2CD-437F-8708-7ABDC4A416B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97B63EC4-ED99-416E-9722-D2C70B150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实验目的</a:t>
            </a:r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D8F1E608-252F-4B9F-AA5F-0820D841DB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了解图像分割的目的及意义，加深对图像分割理论的认识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熟练掌握图像分割的方法，主要是边缘检测和阈值分割的方法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07EC0439-7904-4110-BF80-E7C260D53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实验原理</a:t>
            </a:r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E08B85DA-0CB5-40D7-8D93-305409E2D8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76325"/>
            <a:ext cx="8458200" cy="5248275"/>
          </a:xfrm>
        </p:spPr>
        <p:txBody>
          <a:bodyPr/>
          <a:lstStyle/>
          <a:p>
            <a:r>
              <a:rPr lang="zh-CN" altLang="en-US" dirty="0"/>
              <a:t>图像的分割方法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</a:rPr>
              <a:t>基于边缘的分割</a:t>
            </a:r>
            <a:endParaRPr lang="en-US" altLang="zh-CN" dirty="0">
              <a:latin typeface="Arial" panose="020B0604020202020204" pitchFamily="34" charset="0"/>
            </a:endParaRP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</a:rPr>
              <a:t>先确定边缘像素，并把它们连接在一起，以构成所需的边界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</a:rPr>
              <a:t>基于阈值的分割</a:t>
            </a:r>
            <a:endParaRPr lang="en-US" altLang="zh-CN" dirty="0">
              <a:latin typeface="Arial" panose="020B0604020202020204" pitchFamily="34" charset="0"/>
            </a:endParaRP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</a:rPr>
              <a:t>通过阈值对不同物体进行分割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</a:rPr>
              <a:t>基于区域的分割</a:t>
            </a:r>
            <a:endParaRPr lang="en-US" altLang="zh-CN" dirty="0">
              <a:latin typeface="Arial" panose="020B0604020202020204" pitchFamily="34" charset="0"/>
            </a:endParaRP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</a:rPr>
              <a:t>把各像素划归到各个物体或区域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A59FA14-7A4E-4F81-84CC-F8BCD6BFF6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7688" y="293688"/>
            <a:ext cx="7529512" cy="563562"/>
          </a:xfrm>
        </p:spPr>
        <p:txBody>
          <a:bodyPr/>
          <a:lstStyle/>
          <a:p>
            <a:pPr eaLnBrk="1" hangingPunct="1"/>
            <a:r>
              <a:rPr lang="zh-CN" altLang="en-US"/>
              <a:t>实验内容一：边缘检测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D910F9F-AF01-4C14-AED3-4A4EA5E811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结合平滑和阈值的边缘检测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</a:rPr>
              <a:t>输入一张灰度图像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</a:rPr>
              <a:t>利用</a:t>
            </a:r>
            <a:r>
              <a:rPr lang="en-US" altLang="zh-CN" dirty="0">
                <a:latin typeface="Arial" panose="020B0604020202020204" pitchFamily="34" charset="0"/>
              </a:rPr>
              <a:t>Sobel</a:t>
            </a:r>
            <a:r>
              <a:rPr lang="zh-CN" altLang="en-US" dirty="0">
                <a:latin typeface="Arial" panose="020B0604020202020204" pitchFamily="34" charset="0"/>
              </a:rPr>
              <a:t>算子得到输入图像的边缘图像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</a:rPr>
              <a:t>通过将每个梯度点与指定的阈值</a:t>
            </a:r>
            <a:r>
              <a:rPr lang="en-US" altLang="zh-CN" dirty="0">
                <a:latin typeface="Arial" panose="020B0604020202020204" pitchFamily="34" charset="0"/>
              </a:rPr>
              <a:t>T</a:t>
            </a:r>
            <a:r>
              <a:rPr lang="zh-CN" altLang="en-US" dirty="0">
                <a:latin typeface="Arial" panose="020B0604020202020204" pitchFamily="34" charset="0"/>
              </a:rPr>
              <a:t>进行比较来输出二值图像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</a:rPr>
              <a:t>将利用</a:t>
            </a:r>
            <a:r>
              <a:rPr lang="en-US" altLang="zh-CN" dirty="0">
                <a:latin typeface="Arial" panose="020B0604020202020204" pitchFamily="34" charset="0"/>
              </a:rPr>
              <a:t>3×3</a:t>
            </a:r>
            <a:r>
              <a:rPr lang="zh-CN" altLang="en-US" dirty="0">
                <a:latin typeface="Arial" panose="020B0604020202020204" pitchFamily="34" charset="0"/>
              </a:rPr>
              <a:t>的平滑与上述边缘检测相结合，处理图像</a:t>
            </a:r>
            <a:r>
              <a:rPr lang="en-US" altLang="zh-CN" dirty="0">
                <a:latin typeface="Arial" panose="020B0604020202020204" pitchFamily="34" charset="0"/>
              </a:rPr>
              <a:t>Fig1026</a:t>
            </a:r>
            <a:r>
              <a:rPr lang="zh-CN" altLang="en-US" dirty="0">
                <a:latin typeface="Arial" panose="020B0604020202020204" pitchFamily="34" charset="0"/>
              </a:rPr>
              <a:t>，并生成一幅二值图像，将图像中的大脑轮廓分离。这将需要反复尝试平滑和选择</a:t>
            </a:r>
            <a:r>
              <a:rPr lang="en-US" altLang="zh-CN" dirty="0">
                <a:latin typeface="Arial" panose="020B0604020202020204" pitchFamily="34" charset="0"/>
              </a:rPr>
              <a:t>T</a:t>
            </a:r>
            <a:r>
              <a:rPr lang="zh-CN" altLang="en-US" dirty="0">
                <a:latin typeface="Arial" panose="020B0604020202020204" pitchFamily="34" charset="0"/>
              </a:rPr>
              <a:t>（观察直方图）。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E68D4DB4-4ED4-45AD-B62D-0B984BCF75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实验内容二：全局阈值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内容占位符 2">
                <a:extLst>
                  <a:ext uri="{FF2B5EF4-FFF2-40B4-BE49-F238E27FC236}">
                    <a16:creationId xmlns:a16="http://schemas.microsoft.com/office/drawing/2014/main" id="{246CF9D9-01A2-4C09-9C6C-3C74E5B97EAC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066800"/>
                <a:ext cx="8229600" cy="524827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编写一个全局阈值估计函数</a:t>
                </a:r>
                <a:endParaRPr lang="en-US" altLang="zh-CN" dirty="0">
                  <a:latin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Arial" panose="020B0604020202020204" pitchFamily="34" charset="0"/>
                  </a:rPr>
                  <a:t>函数的输入为图像和参数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</a:rPr>
                  <a:t>输出为分割后的二值图像和全局阈值</a:t>
                </a:r>
                <a:endParaRPr lang="en-US" altLang="zh-CN" dirty="0">
                  <a:latin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Arial" panose="020B0604020202020204" pitchFamily="34" charset="0"/>
                  </a:rPr>
                  <a:t>用一个初始阈值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</a:rPr>
                  <a:t>分割图像。将图像分成两部分，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</a:rPr>
                  <a:t>是由灰度值大于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</a:rPr>
                  <a:t>的像素组成，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</a:rPr>
                  <a:t>是由灰度值小于或等于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</a:rPr>
                  <a:t>的像素组成</a:t>
                </a:r>
                <a:endParaRPr lang="en-US" altLang="zh-CN" dirty="0">
                  <a:latin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Arial" panose="020B0604020202020204" pitchFamily="34" charset="0"/>
                  </a:rPr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</a:rPr>
                  <a:t>像素的平均灰度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</a:rPr>
                  <a:t>，以及新的阈值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altLang="zh-CN" dirty="0">
                  <a:latin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Arial" panose="020B0604020202020204" pitchFamily="34" charset="0"/>
                  </a:rPr>
                  <a:t>重复上述步骤，直到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</a:rPr>
                  <a:t>输出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</a:rPr>
                  <a:t>为全局阈值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19" name="内容占位符 2">
                <a:extLst>
                  <a:ext uri="{FF2B5EF4-FFF2-40B4-BE49-F238E27FC236}">
                    <a16:creationId xmlns:a16="http://schemas.microsoft.com/office/drawing/2014/main" id="{246CF9D9-01A2-4C09-9C6C-3C74E5B97E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248275"/>
              </a:xfrm>
              <a:blipFill>
                <a:blip r:embed="rId3"/>
                <a:stretch>
                  <a:fillRect l="-1259" b="-42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E68D4DB4-4ED4-45AD-B62D-0B984BCF75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实验内容二：全局阈值</a:t>
            </a: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246CF9D9-01A2-4C09-9C6C-3C74E5B97E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编写一个全局阈值估计函数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</a:rPr>
              <a:t>利用全局阈值实现图像二值化，最后输出二值化图像和全局阈值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500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DE15EE73-8EFA-4C2C-8F32-269C381A9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实验内容三：最佳阈值</a:t>
            </a: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D8C16AA0-E480-417A-ADD3-48485EFC24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</a:rPr>
              <a:t>实现</a:t>
            </a:r>
            <a:r>
              <a:rPr lang="en-US" altLang="zh-CN" dirty="0">
                <a:latin typeface="Arial" panose="020B0604020202020204" pitchFamily="34" charset="0"/>
              </a:rPr>
              <a:t>Otsu</a:t>
            </a:r>
            <a:r>
              <a:rPr lang="zh-CN" altLang="en-US" dirty="0">
                <a:latin typeface="Arial" panose="020B0604020202020204" pitchFamily="34" charset="0"/>
              </a:rPr>
              <a:t>的最佳阈值算法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</a:rPr>
              <a:t>输入一张灰度图像</a:t>
            </a:r>
            <a:r>
              <a:rPr lang="en-US" altLang="zh-CN" dirty="0">
                <a:latin typeface="Arial" panose="020B0604020202020204" pitchFamily="34" charset="0"/>
              </a:rPr>
              <a:t>Fig1039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</a:rPr>
              <a:t>使用实验二中的算法和</a:t>
            </a:r>
            <a:r>
              <a:rPr lang="en-US" altLang="zh-CN" dirty="0">
                <a:latin typeface="Arial" panose="020B0604020202020204" pitchFamily="34" charset="0"/>
              </a:rPr>
              <a:t>Otsu</a:t>
            </a:r>
            <a:r>
              <a:rPr lang="zh-CN" altLang="en-US" dirty="0">
                <a:latin typeface="Arial" panose="020B0604020202020204" pitchFamily="34" charset="0"/>
              </a:rPr>
              <a:t>算法生成图像分割的结果（</a:t>
            </a:r>
            <a:r>
              <a:rPr lang="en-US" altLang="zh-CN" dirty="0">
                <a:latin typeface="Arial" panose="020B0604020202020204" pitchFamily="34" charset="0"/>
              </a:rPr>
              <a:t>Otsu</a:t>
            </a:r>
            <a:r>
              <a:rPr lang="zh-CN" altLang="en-US" dirty="0">
                <a:latin typeface="Arial" panose="020B0604020202020204" pitchFamily="34" charset="0"/>
              </a:rPr>
              <a:t>具体算法请参看课程</a:t>
            </a:r>
            <a:r>
              <a:rPr lang="en-US" altLang="zh-CN" dirty="0">
                <a:latin typeface="Arial" panose="020B0604020202020204" pitchFamily="34" charset="0"/>
              </a:rPr>
              <a:t>ppt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</a:rPr>
              <a:t>输入一张灰度图像</a:t>
            </a:r>
            <a:r>
              <a:rPr lang="en-US" altLang="zh-CN" dirty="0">
                <a:latin typeface="Arial" panose="020B0604020202020204" pitchFamily="34" charset="0"/>
              </a:rPr>
              <a:t>Fig1036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</a:rPr>
              <a:t>使用</a:t>
            </a:r>
            <a:r>
              <a:rPr lang="en-US" altLang="zh-CN" dirty="0">
                <a:latin typeface="Arial" panose="020B0604020202020204" pitchFamily="34" charset="0"/>
              </a:rPr>
              <a:t>Otsu</a:t>
            </a:r>
            <a:r>
              <a:rPr lang="zh-CN" altLang="en-US" dirty="0">
                <a:latin typeface="Arial" panose="020B0604020202020204" pitchFamily="34" charset="0"/>
              </a:rPr>
              <a:t>算法生成图像分割结果（注意观察图像的直方图）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B208B8A0-FB65-4574-B93F-BFAE93F048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实验内容四：区域生长</a:t>
            </a:r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5219530F-CEF1-445E-B721-E5F20F6EFC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248275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实现一个区域生长算法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</a:rPr>
              <a:t>输入灰度图像</a:t>
            </a:r>
            <a:r>
              <a:rPr lang="en-US" altLang="zh-CN" dirty="0">
                <a:latin typeface="Arial" panose="020B0604020202020204" pitchFamily="34" charset="0"/>
              </a:rPr>
              <a:t>Fig0312</a:t>
            </a:r>
            <a:r>
              <a:rPr lang="zh-CN" altLang="en-US" dirty="0">
                <a:latin typeface="Arial" panose="020B0604020202020204" pitchFamily="34" charset="0"/>
              </a:rPr>
              <a:t>，用区域生长算法将图像中心的主血管分割出来</a:t>
            </a:r>
            <a:endParaRPr lang="en-US" altLang="zh-CN" dirty="0">
              <a:latin typeface="Arial" panose="020B0604020202020204" pitchFamily="34" charset="0"/>
            </a:endParaRP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</a:rPr>
              <a:t>初始点（种子点）的选取</a:t>
            </a:r>
            <a:endParaRPr lang="en-US" altLang="zh-CN" dirty="0">
              <a:latin typeface="Arial" panose="020B0604020202020204" pitchFamily="34" charset="0"/>
            </a:endParaRP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</a:rPr>
              <a:t>生长准则</a:t>
            </a:r>
            <a:endParaRPr lang="en-US" altLang="zh-CN" dirty="0">
              <a:latin typeface="Arial" panose="020B0604020202020204" pitchFamily="34" charset="0"/>
            </a:endParaRP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</a:rPr>
              <a:t>终止条件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C2F28C6-0755-47E1-8690-A58D710DB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1D0BBF03-60BC-4832-BF31-C365D0321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34TGp_report_diagram">
  <a:themeElements>
    <a:clrScheme name="134TGp_report_diagram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34TGp_report_diagram">
      <a:majorFont>
        <a:latin typeface="楷体_GB2312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4TGp_report_diagram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3458</TotalTime>
  <Words>414</Words>
  <Application>Microsoft Office PowerPoint</Application>
  <PresentationFormat>全屏显示(4:3)</PresentationFormat>
  <Paragraphs>43</Paragraphs>
  <Slides>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楷体_GB2312</vt:lpstr>
      <vt:lpstr>Arial</vt:lpstr>
      <vt:lpstr>Cambria Math</vt:lpstr>
      <vt:lpstr>Verdana</vt:lpstr>
      <vt:lpstr>Wingdings</vt:lpstr>
      <vt:lpstr>134TGp_report_diagram</vt:lpstr>
      <vt:lpstr>Image</vt:lpstr>
      <vt:lpstr>图像分割</vt:lpstr>
      <vt:lpstr>实验目的</vt:lpstr>
      <vt:lpstr>实验原理</vt:lpstr>
      <vt:lpstr>实验内容一：边缘检测</vt:lpstr>
      <vt:lpstr>实验内容二：全局阈值</vt:lpstr>
      <vt:lpstr>实验内容二：全局阈值</vt:lpstr>
      <vt:lpstr>实验内容三：最佳阈值</vt:lpstr>
      <vt:lpstr>实验内容四：区域生长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chaishu</dc:creator>
  <cp:lastModifiedBy>chai shu</cp:lastModifiedBy>
  <cp:revision>299</cp:revision>
  <cp:lastPrinted>1601-01-01T00:00:00Z</cp:lastPrinted>
  <dcterms:created xsi:type="dcterms:W3CDTF">1601-01-01T00:00:00Z</dcterms:created>
  <dcterms:modified xsi:type="dcterms:W3CDTF">2021-12-22T01:48:49Z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