
<file path=[Content_Types].xml><?xml version="1.0" encoding="utf-8"?>
<Types xmlns="http://schemas.openxmlformats.org/package/2006/content-types">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6" r:id="rId3"/>
    <p:sldId id="257" r:id="rId4"/>
    <p:sldId id="259" r:id="rId5"/>
    <p:sldId id="258" r:id="rId6"/>
    <p:sldId id="262" r:id="rId7"/>
    <p:sldId id="261" r:id="rId8"/>
    <p:sldId id="274" r:id="rId9"/>
    <p:sldId id="279" r:id="rId10"/>
    <p:sldId id="269" r:id="rId12"/>
    <p:sldId id="260" r:id="rId13"/>
    <p:sldId id="265" r:id="rId14"/>
    <p:sldId id="264"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20D513-7C4E-4894-9586-AC6CD08D058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5FDD8-3560-4563-B0BA-3F3512E63D6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58207A-0CAD-4BB1-AF99-B3663EE66C57}" type="datetime1">
              <a:rPr lang="en-IN" smtClean="0"/>
            </a:fld>
            <a:endParaRPr lang="en-IN"/>
          </a:p>
        </p:txBody>
      </p:sp>
      <p:sp>
        <p:nvSpPr>
          <p:cNvPr id="5" name="Footer Placeholder 4"/>
          <p:cNvSpPr>
            <a:spLocks noGrp="1"/>
          </p:cNvSpPr>
          <p:nvPr>
            <p:ph type="ftr" sz="quarter" idx="11"/>
          </p:nvPr>
        </p:nvSpPr>
        <p:spPr/>
        <p:txBody>
          <a:bodyPr/>
          <a:lstStyle/>
          <a:p>
            <a:r>
              <a:rPr lang="en-US"/>
              <a:t>CSD334 Miniproject | Dept of CSE, MLMCE</a:t>
            </a:r>
            <a:endParaRPr lang="en-IN"/>
          </a:p>
        </p:txBody>
      </p:sp>
      <p:sp>
        <p:nvSpPr>
          <p:cNvPr id="6" name="Slide Number Placeholder 5"/>
          <p:cNvSpPr>
            <a:spLocks noGrp="1"/>
          </p:cNvSpPr>
          <p:nvPr>
            <p:ph type="sldNum" sz="quarter" idx="12"/>
          </p:nvPr>
        </p:nvSpPr>
        <p:spPr/>
        <p:txBody>
          <a:bodyPr/>
          <a:lstStyle/>
          <a:p>
            <a:fld id="{4ACF537C-9EE5-4D2F-937F-432318138911}"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C52054D-8B9C-4264-B3CD-1B3158BCCD95}" type="datetime1">
              <a:rPr lang="en-IN" smtClean="0"/>
            </a:fld>
            <a:endParaRPr lang="en-IN"/>
          </a:p>
        </p:txBody>
      </p:sp>
      <p:sp>
        <p:nvSpPr>
          <p:cNvPr id="5" name="Footer Placeholder 4"/>
          <p:cNvSpPr>
            <a:spLocks noGrp="1"/>
          </p:cNvSpPr>
          <p:nvPr>
            <p:ph type="ftr" sz="quarter" idx="11"/>
          </p:nvPr>
        </p:nvSpPr>
        <p:spPr/>
        <p:txBody>
          <a:bodyPr/>
          <a:lstStyle/>
          <a:p>
            <a:r>
              <a:rPr lang="en-US"/>
              <a:t>CSD334 Miniproject | Dept of CSE, MLMCE</a:t>
            </a:r>
            <a:endParaRPr lang="en-IN"/>
          </a:p>
        </p:txBody>
      </p:sp>
      <p:sp>
        <p:nvSpPr>
          <p:cNvPr id="6" name="Slide Number Placeholder 5"/>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36E5F5-6EDB-45FA-B4BC-6616A4D11C05}" type="datetime1">
              <a:rPr lang="en-IN" smtClean="0"/>
            </a:fld>
            <a:endParaRPr lang="en-IN"/>
          </a:p>
        </p:txBody>
      </p:sp>
      <p:sp>
        <p:nvSpPr>
          <p:cNvPr id="5" name="Footer Placeholder 4"/>
          <p:cNvSpPr>
            <a:spLocks noGrp="1"/>
          </p:cNvSpPr>
          <p:nvPr>
            <p:ph type="ftr" sz="quarter" idx="11"/>
          </p:nvPr>
        </p:nvSpPr>
        <p:spPr/>
        <p:txBody>
          <a:bodyPr/>
          <a:lstStyle/>
          <a:p>
            <a:r>
              <a:rPr lang="en-US"/>
              <a:t>CSD334 Miniproject | Dept of CSE, MLMCE</a:t>
            </a:r>
            <a:endParaRPr lang="en-IN"/>
          </a:p>
        </p:txBody>
      </p:sp>
      <p:sp>
        <p:nvSpPr>
          <p:cNvPr id="6" name="Slide Number Placeholder 5"/>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B1168C4-A0B4-4494-89B4-0E47F2252536}" type="datetime1">
              <a:rPr lang="en-IN" smtClean="0"/>
            </a:fld>
            <a:endParaRPr lang="en-IN"/>
          </a:p>
        </p:txBody>
      </p:sp>
      <p:sp>
        <p:nvSpPr>
          <p:cNvPr id="5" name="Footer Placeholder 4"/>
          <p:cNvSpPr>
            <a:spLocks noGrp="1"/>
          </p:cNvSpPr>
          <p:nvPr>
            <p:ph type="ftr" sz="quarter" idx="11"/>
          </p:nvPr>
        </p:nvSpPr>
        <p:spPr/>
        <p:txBody>
          <a:bodyPr/>
          <a:lstStyle/>
          <a:p>
            <a:r>
              <a:rPr lang="en-US"/>
              <a:t>CSD334 Miniproject | Dept of CSE, MLMCE</a:t>
            </a:r>
            <a:endParaRPr lang="en-IN"/>
          </a:p>
        </p:txBody>
      </p:sp>
      <p:sp>
        <p:nvSpPr>
          <p:cNvPr id="6" name="Slide Number Placeholder 5"/>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895998F-814A-4576-BF45-6232547FF88D}" type="datetime1">
              <a:rPr lang="en-IN" smtClean="0"/>
            </a:fld>
            <a:endParaRPr lang="en-IN"/>
          </a:p>
        </p:txBody>
      </p:sp>
      <p:sp>
        <p:nvSpPr>
          <p:cNvPr id="5" name="Footer Placeholder 4"/>
          <p:cNvSpPr>
            <a:spLocks noGrp="1"/>
          </p:cNvSpPr>
          <p:nvPr>
            <p:ph type="ftr" sz="quarter" idx="11"/>
          </p:nvPr>
        </p:nvSpPr>
        <p:spPr/>
        <p:txBody>
          <a:bodyPr/>
          <a:lstStyle/>
          <a:p>
            <a:r>
              <a:rPr lang="en-US"/>
              <a:t>CSD334 Miniproject | Dept of CSE, MLMCE</a:t>
            </a:r>
            <a:endParaRPr lang="en-IN"/>
          </a:p>
        </p:txBody>
      </p:sp>
      <p:sp>
        <p:nvSpPr>
          <p:cNvPr id="6" name="Slide Number Placeholder 5"/>
          <p:cNvSpPr>
            <a:spLocks noGrp="1"/>
          </p:cNvSpPr>
          <p:nvPr>
            <p:ph type="sldNum" sz="quarter" idx="12"/>
          </p:nvPr>
        </p:nvSpPr>
        <p:spPr/>
        <p:txBody>
          <a:bodyPr/>
          <a:lstStyle/>
          <a:p>
            <a:fld id="{4ACF537C-9EE5-4D2F-937F-432318138911}" type="slidenum">
              <a:rPr lang="en-IN" smtClean="0"/>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93E08503-A4D4-4105-B320-09BD00B764DB}" type="datetime1">
              <a:rPr lang="en-IN" smtClean="0"/>
            </a:fld>
            <a:endParaRPr lang="en-IN"/>
          </a:p>
        </p:txBody>
      </p:sp>
      <p:sp>
        <p:nvSpPr>
          <p:cNvPr id="6" name="Footer Placeholder 5"/>
          <p:cNvSpPr>
            <a:spLocks noGrp="1"/>
          </p:cNvSpPr>
          <p:nvPr>
            <p:ph type="ftr" sz="quarter" idx="11"/>
          </p:nvPr>
        </p:nvSpPr>
        <p:spPr/>
        <p:txBody>
          <a:bodyPr/>
          <a:lstStyle/>
          <a:p>
            <a:r>
              <a:rPr lang="en-US"/>
              <a:t>CSD334 Miniproject | Dept of CSE, MLMCE</a:t>
            </a:r>
            <a:endParaRPr lang="en-IN"/>
          </a:p>
        </p:txBody>
      </p:sp>
      <p:sp>
        <p:nvSpPr>
          <p:cNvPr id="7" name="Slide Number Placeholder 6"/>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F81CCD-269D-4490-8915-422A375C292E}" type="datetime1">
              <a:rPr lang="en-IN" smtClean="0"/>
            </a:fld>
            <a:endParaRPr lang="en-IN"/>
          </a:p>
        </p:txBody>
      </p:sp>
      <p:sp>
        <p:nvSpPr>
          <p:cNvPr id="8" name="Footer Placeholder 7"/>
          <p:cNvSpPr>
            <a:spLocks noGrp="1"/>
          </p:cNvSpPr>
          <p:nvPr>
            <p:ph type="ftr" sz="quarter" idx="11"/>
          </p:nvPr>
        </p:nvSpPr>
        <p:spPr/>
        <p:txBody>
          <a:bodyPr/>
          <a:lstStyle/>
          <a:p>
            <a:r>
              <a:rPr lang="en-US"/>
              <a:t>CSD334 Miniproject | Dept of CSE, MLMCE</a:t>
            </a:r>
            <a:endParaRPr lang="en-IN"/>
          </a:p>
        </p:txBody>
      </p:sp>
      <p:sp>
        <p:nvSpPr>
          <p:cNvPr id="9" name="Slide Number Placeholder 8"/>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335C99-049A-4285-844B-96F18C8A1653}" type="datetime1">
              <a:rPr lang="en-IN" smtClean="0"/>
            </a:fld>
            <a:endParaRPr lang="en-IN"/>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59D956A-CE8B-49BF-AEC5-A57C736CB14E}" type="datetime1">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CSD334 Miniproject | Dept of CSE, MLMCE</a:t>
            </a:r>
            <a:endParaRPr lang="en-IN"/>
          </a:p>
        </p:txBody>
      </p:sp>
      <p:sp>
        <p:nvSpPr>
          <p:cNvPr id="9" name="Slide Number Placeholder 8"/>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8AE4575-6CD1-482D-8744-C8018BCBEF30}" type="datetime1">
              <a:rPr lang="en-IN" smtClean="0"/>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CSD334 Miniproject | Dept of CSE, MLMCE</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ACF537C-9EE5-4D2F-937F-43231813891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9A5355-5529-4DF6-AA72-DD329E28428B}" type="datetime1">
              <a:rPr lang="en-IN" smtClean="0"/>
            </a:fld>
            <a:endParaRPr lang="en-IN"/>
          </a:p>
        </p:txBody>
      </p:sp>
      <p:sp>
        <p:nvSpPr>
          <p:cNvPr id="6" name="Footer Placeholder 5"/>
          <p:cNvSpPr>
            <a:spLocks noGrp="1"/>
          </p:cNvSpPr>
          <p:nvPr>
            <p:ph type="ftr" sz="quarter" idx="11"/>
          </p:nvPr>
        </p:nvSpPr>
        <p:spPr/>
        <p:txBody>
          <a:bodyPr/>
          <a:lstStyle/>
          <a:p>
            <a:r>
              <a:rPr lang="en-US"/>
              <a:t>CSD334 Miniproject | Dept of CSE, MLMCE</a:t>
            </a:r>
            <a:endParaRPr lang="en-IN"/>
          </a:p>
        </p:txBody>
      </p:sp>
      <p:sp>
        <p:nvSpPr>
          <p:cNvPr id="7" name="Slide Number Placeholder 6"/>
          <p:cNvSpPr>
            <a:spLocks noGrp="1"/>
          </p:cNvSpPr>
          <p:nvPr>
            <p:ph type="sldNum" sz="quarter" idx="12"/>
          </p:nvPr>
        </p:nvSpPr>
        <p:spPr/>
        <p:txBody>
          <a:bodyPr/>
          <a:lstStyle/>
          <a:p>
            <a:fld id="{4ACF537C-9EE5-4D2F-937F-43231813891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C7B9D76-B403-4EFE-AB2B-10E74E733E63}" type="datetime1">
              <a:rPr lang="en-IN" smtClean="0"/>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CSD334 Miniproject | Dept of CSE, MLMCE</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ACF537C-9EE5-4D2F-937F-432318138911}" type="slidenum">
              <a:rPr lang="en-IN" smtClean="0"/>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GI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63140"/>
            <a:ext cx="9144000" cy="961390"/>
          </a:xfrm>
        </p:spPr>
        <p:txBody>
          <a:bodyPr>
            <a:normAutofit/>
          </a:bodyPr>
          <a:lstStyle/>
          <a:p>
            <a:pPr algn="ctr"/>
            <a:r>
              <a:rPr lang="en-GB" altLang="en-US" sz="4800" b="1" dirty="0"/>
              <a:t>TACTILEBRAILLE</a:t>
            </a:r>
            <a:endParaRPr lang="en-GB" altLang="en-US" sz="4800" b="1" dirty="0"/>
          </a:p>
        </p:txBody>
      </p:sp>
      <p:sp>
        <p:nvSpPr>
          <p:cNvPr id="3" name="Subtitle 2"/>
          <p:cNvSpPr>
            <a:spLocks noGrp="1"/>
          </p:cNvSpPr>
          <p:nvPr>
            <p:ph type="subTitle" idx="1"/>
          </p:nvPr>
        </p:nvSpPr>
        <p:spPr>
          <a:xfrm>
            <a:off x="7215505" y="4430395"/>
            <a:ext cx="4690110" cy="1450340"/>
          </a:xfrm>
        </p:spPr>
        <p:txBody>
          <a:bodyPr>
            <a:normAutofit fontScale="70000"/>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b="1" i="0" u="none" strike="noStrike" kern="1200" cap="none" spc="0" normalizeH="0" baseline="0" noProof="0" dirty="0">
                <a:ln>
                  <a:noFill/>
                </a:ln>
                <a:solidFill>
                  <a:srgbClr val="000000"/>
                </a:solidFill>
                <a:effectLst/>
                <a:uLnTx/>
                <a:uFillTx/>
                <a:latin typeface="Calibri" panose="020F0502020204030204"/>
                <a:ea typeface="+mn-ea"/>
                <a:cs typeface="+mn-cs"/>
              </a:rPr>
              <a:t>Presented by,</a:t>
            </a:r>
            <a:endParaRPr kumimoji="0" lang="en-US" b="1"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rPr>
              <a:t>Ananda Krishna K A </a:t>
            </a:r>
            <a:r>
              <a:rPr kumimoji="0" lang="en-US" b="0" i="0" u="none" strike="noStrike" kern="1200" cap="none" spc="0" normalizeH="0" baseline="0" noProof="0" dirty="0">
                <a:ln>
                  <a:noFill/>
                </a:ln>
                <a:solidFill>
                  <a:srgbClr val="000000"/>
                </a:solidFill>
                <a:effectLst/>
                <a:uLnTx/>
                <a:uFillTx/>
                <a:latin typeface="Calibri" panose="020F0502020204030204"/>
                <a:ea typeface="+mn-ea"/>
                <a:cs typeface="+mn-cs"/>
              </a:rPr>
              <a:t>(</a:t>
            </a:r>
            <a:r>
              <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rPr>
              <a:t>MLM21CS030</a:t>
            </a:r>
            <a:r>
              <a:rPr kumimoji="0" lang="en-US" b="0" i="0" u="none" strike="noStrike" kern="1200" cap="none" spc="0" normalizeH="0" baseline="0" noProof="0" dirty="0">
                <a:ln>
                  <a:noFill/>
                </a:ln>
                <a:solidFill>
                  <a:srgbClr val="000000"/>
                </a:solidFill>
                <a:effectLst/>
                <a:uLnTx/>
                <a:uFillTx/>
                <a:latin typeface="Calibri" panose="020F0502020204030204"/>
                <a:ea typeface="+mn-ea"/>
                <a:cs typeface="+mn-cs"/>
              </a:rPr>
              <a:t>)</a:t>
            </a:r>
            <a:endParaRPr kumimoji="0" lang="en-US"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rPr>
              <a:t>Anand Suresh (MLM21CS031)</a:t>
            </a:r>
            <a:endPar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rPr>
              <a:t>Anandu S (MLM21CS032)</a:t>
            </a:r>
            <a:endPar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defRPr/>
            </a:pPr>
            <a:r>
              <a:rPr kumimoji="0" lang="en-GB" altLang="en-US" b="0" i="0" u="none" strike="noStrike" kern="1200" cap="none" spc="0" normalizeH="0" baseline="0" noProof="0" dirty="0">
                <a:ln>
                  <a:noFill/>
                </a:ln>
                <a:solidFill>
                  <a:srgbClr val="000000"/>
                </a:solidFill>
                <a:effectLst/>
                <a:uLnTx/>
                <a:uFillTx/>
                <a:latin typeface="Calibri" panose="020F0502020204030204"/>
                <a:ea typeface="+mn-ea"/>
                <a:cs typeface="+mn-cs"/>
              </a:rPr>
              <a:t>Ananthakrishnan M.Nair(MLM21CS033)</a:t>
            </a:r>
            <a:endParaRPr kumimoji="0" lang="en-US" b="0" i="0" u="none" strike="noStrike" kern="1200" cap="none" spc="0" normalizeH="0" baseline="0" noProof="0" dirty="0">
              <a:ln>
                <a:noFill/>
              </a:ln>
              <a:solidFill>
                <a:srgbClr val="000000"/>
              </a:solidFill>
              <a:effectLst/>
              <a:uLnTx/>
              <a:uFillTx/>
              <a:latin typeface="Calibri" panose="020F0502020204030204"/>
              <a:ea typeface="+mn-ea"/>
              <a:cs typeface="+mn-cs"/>
            </a:endParaRPr>
          </a:p>
          <a:p>
            <a:endParaRPr lang="en-IN" cap="none" dirty="0">
              <a:latin typeface="+mn-lt"/>
            </a:endParaRPr>
          </a:p>
        </p:txBody>
      </p:sp>
      <p:pic>
        <p:nvPicPr>
          <p:cNvPr id="1028" name="Picture 4" descr="Mangalam logo"/>
          <p:cNvPicPr>
            <a:picLocks noChangeAspect="1" noChangeArrowheads="1"/>
          </p:cNvPicPr>
          <p:nvPr/>
        </p:nvPicPr>
        <p:blipFill>
          <a:blip r:embed="rId1"/>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1483995"/>
            <a:ext cx="12192000" cy="521970"/>
          </a:xfrm>
          <a:prstGeom prst="rect">
            <a:avLst/>
          </a:prstGeom>
          <a:noFill/>
        </p:spPr>
        <p:txBody>
          <a:bodyPr wrap="square" rtlCol="0">
            <a:spAutoFit/>
          </a:bodyPr>
          <a:lstStyle/>
          <a:p>
            <a:pPr algn="ctr"/>
            <a:r>
              <a:rPr lang="en-US" sz="2800" dirty="0"/>
              <a:t>ZERO</a:t>
            </a:r>
            <a:r>
              <a:rPr lang="en-US" sz="2800" baseline="30000" dirty="0"/>
              <a:t>TH  </a:t>
            </a:r>
            <a:r>
              <a:rPr lang="en-US" sz="2800" dirty="0"/>
              <a:t>PRESENTATION</a:t>
            </a:r>
            <a:endParaRPr lang="en-IN" sz="2800" dirty="0"/>
          </a:p>
        </p:txBody>
      </p:sp>
      <p:sp>
        <p:nvSpPr>
          <p:cNvPr id="9" name="Subtitle 2"/>
          <p:cNvSpPr txBox="1"/>
          <p:nvPr/>
        </p:nvSpPr>
        <p:spPr>
          <a:xfrm>
            <a:off x="1207770" y="4430395"/>
            <a:ext cx="9681210" cy="1450975"/>
          </a:xfrm>
          <a:prstGeom prst="rect">
            <a:avLst/>
          </a:prstGeom>
        </p:spPr>
        <p:txBody>
          <a:bodyPr vert="horz" lIns="91440" tIns="45720" rIns="91440" bIns="45720" rtlCol="0">
            <a:normAutofit fontScale="7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a:t>Guided by,</a:t>
            </a:r>
            <a:endParaRPr lang="en-US" b="1" dirty="0"/>
          </a:p>
          <a:p>
            <a:pPr algn="l"/>
            <a:r>
              <a:rPr lang="en-IN" altLang="en-GB" dirty="0"/>
              <a:t>Ms.</a:t>
            </a:r>
            <a:r>
              <a:rPr lang="en-GB" altLang="en-US" dirty="0"/>
              <a:t>Athira S.Nath</a:t>
            </a:r>
            <a:endParaRPr lang="en-GB" altLang="en-US" dirty="0"/>
          </a:p>
          <a:p>
            <a:pPr algn="l"/>
            <a:r>
              <a:rPr lang="en-GB" altLang="en-US" dirty="0"/>
              <a:t>Assistant Professor</a:t>
            </a:r>
            <a:endParaRPr lang="en-US" dirty="0"/>
          </a:p>
          <a:p>
            <a:pPr algn="l"/>
            <a:r>
              <a:rPr lang="en-IN" dirty="0"/>
              <a:t>CSE Department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7585"/>
            <a:ext cx="10058400" cy="925195"/>
          </a:xfrm>
        </p:spPr>
        <p:txBody>
          <a:bodyPr>
            <a:normAutofit/>
          </a:bodyPr>
          <a:lstStyle/>
          <a:p>
            <a:r>
              <a:rPr lang="en-IN" altLang="en-US" dirty="0"/>
              <a:t> </a:t>
            </a:r>
            <a:r>
              <a:rPr lang="en-US" dirty="0"/>
              <a:t>Requirements</a:t>
            </a:r>
            <a:endParaRPr lang="en-IN" sz="4800" dirty="0"/>
          </a:p>
        </p:txBody>
      </p:sp>
      <p:sp>
        <p:nvSpPr>
          <p:cNvPr id="3" name="Subtitle 2"/>
          <p:cNvSpPr>
            <a:spLocks noGrp="1"/>
          </p:cNvSpPr>
          <p:nvPr>
            <p:ph sz="half" idx="1"/>
          </p:nvPr>
        </p:nvSpPr>
        <p:spPr>
          <a:xfrm>
            <a:off x="1097280" y="1980204"/>
            <a:ext cx="4937760" cy="4023360"/>
          </a:xfrm>
        </p:spPr>
        <p:txBody>
          <a:bodyPr/>
          <a:lstStyle/>
          <a:p>
            <a:pPr algn="just"/>
            <a:r>
              <a:rPr lang="en-US" b="1" dirty="0"/>
              <a:t>Software Requirements</a:t>
            </a:r>
            <a:endParaRPr lang="en-US" b="1" dirty="0"/>
          </a:p>
          <a:p>
            <a:pPr algn="just">
              <a:buFont typeface="Arial" panose="020B0604020202020204" pitchFamily="34" charset="0"/>
              <a:buChar char="•"/>
            </a:pPr>
            <a:r>
              <a:rPr lang="en-GB" altLang="en-US" dirty="0"/>
              <a:t> Arduino Sketch</a:t>
            </a:r>
            <a:endParaRPr lang="en-GB" altLang="en-US" dirty="0"/>
          </a:p>
          <a:p>
            <a:pPr algn="just">
              <a:buFont typeface="Arial" panose="020B0604020202020204" pitchFamily="34" charset="0"/>
              <a:buChar char="•"/>
            </a:pPr>
            <a:r>
              <a:rPr lang="en-GB" altLang="en-US" dirty="0"/>
              <a:t> Flask</a:t>
            </a:r>
            <a:endParaRPr lang="en-GB" altLang="en-US" dirty="0"/>
          </a:p>
          <a:p>
            <a:pPr algn="just">
              <a:buFont typeface="Arial" panose="020B0604020202020204" pitchFamily="34" charset="0"/>
              <a:buChar char="•"/>
            </a:pPr>
            <a:r>
              <a:rPr lang="en-GB" altLang="en-US" dirty="0"/>
              <a:t> React</a:t>
            </a:r>
            <a:endParaRPr lang="en-US" dirty="0"/>
          </a:p>
          <a:p>
            <a:pPr algn="just"/>
            <a:endParaRPr lang="en-US" dirty="0"/>
          </a:p>
          <a:p>
            <a:pPr algn="just"/>
            <a:endParaRPr lang="en-US" dirty="0"/>
          </a:p>
        </p:txBody>
      </p:sp>
      <p:sp>
        <p:nvSpPr>
          <p:cNvPr id="6" name="Content Placeholder 5"/>
          <p:cNvSpPr>
            <a:spLocks noGrp="1"/>
          </p:cNvSpPr>
          <p:nvPr>
            <p:ph sz="half" idx="2"/>
          </p:nvPr>
        </p:nvSpPr>
        <p:spPr>
          <a:xfrm>
            <a:off x="6274723" y="1980204"/>
            <a:ext cx="4937760" cy="4023360"/>
          </a:xfrm>
        </p:spPr>
        <p:txBody>
          <a:bodyPr>
            <a:normAutofit lnSpcReduction="10000"/>
          </a:bodyPr>
          <a:lstStyle/>
          <a:p>
            <a:pPr marL="0" indent="0" algn="just">
              <a:buFont typeface="Arial" panose="020B0604020202020204" pitchFamily="34" charset="0"/>
              <a:buNone/>
            </a:pPr>
            <a:r>
              <a:rPr lang="en-US" b="1" dirty="0"/>
              <a:t>Hardware Requirements</a:t>
            </a:r>
            <a:endParaRPr lang="en-IN" b="1" dirty="0"/>
          </a:p>
          <a:p>
            <a:pPr algn="just">
              <a:buFont typeface="Arial" panose="020B0604020202020204" pitchFamily="34" charset="0"/>
              <a:buChar char="•"/>
            </a:pPr>
            <a:r>
              <a:rPr lang="en-IN" dirty="0"/>
              <a:t> M-F Jumper Wires 40 pcs x1</a:t>
            </a:r>
            <a:endParaRPr lang="en-IN" dirty="0"/>
          </a:p>
          <a:p>
            <a:pPr algn="just">
              <a:buFont typeface="Arial" panose="020B0604020202020204" pitchFamily="34" charset="0"/>
              <a:buChar char="•"/>
            </a:pPr>
            <a:r>
              <a:rPr lang="en-IN" dirty="0"/>
              <a:t> Ardiuno UNO R3 x1</a:t>
            </a:r>
            <a:endParaRPr lang="en-IN" dirty="0"/>
          </a:p>
          <a:p>
            <a:pPr algn="just">
              <a:buFont typeface="Arial" panose="020B0604020202020204" pitchFamily="34" charset="0"/>
              <a:buChar char="•"/>
            </a:pPr>
            <a:r>
              <a:rPr lang="en-IN" dirty="0"/>
              <a:t> Ring Vibrators x6</a:t>
            </a:r>
            <a:endParaRPr lang="en-IN" dirty="0"/>
          </a:p>
          <a:p>
            <a:pPr algn="just">
              <a:buFont typeface="Arial" panose="020B0604020202020204" pitchFamily="34" charset="0"/>
              <a:buChar char="•"/>
            </a:pPr>
            <a:r>
              <a:rPr lang="en-GB" altLang="en-IN" dirty="0"/>
              <a:t> </a:t>
            </a:r>
            <a:r>
              <a:rPr lang="en-IN" dirty="0"/>
              <a:t>LEDs single coloured x 6 (Optional) </a:t>
            </a:r>
            <a:endParaRPr lang="en-IN" dirty="0"/>
          </a:p>
          <a:p>
            <a:pPr algn="just">
              <a:buFont typeface="Arial" panose="020B0604020202020204" pitchFamily="34" charset="0"/>
              <a:buChar char="•"/>
            </a:pPr>
            <a:r>
              <a:rPr lang="en-GB" altLang="en-IN" dirty="0"/>
              <a:t> </a:t>
            </a:r>
            <a:r>
              <a:rPr lang="en-IN" dirty="0"/>
              <a:t>Breadboard x1</a:t>
            </a:r>
            <a:endParaRPr lang="en-IN" dirty="0"/>
          </a:p>
          <a:p>
            <a:pPr algn="just">
              <a:buFont typeface="Arial" panose="020B0604020202020204" pitchFamily="34" charset="0"/>
              <a:buChar char="•"/>
            </a:pPr>
            <a:r>
              <a:rPr lang="en-GB" altLang="en-IN" dirty="0"/>
              <a:t> </a:t>
            </a:r>
            <a:r>
              <a:rPr lang="en-IN" dirty="0"/>
              <a:t>Resistors for LED x6 (optional)</a:t>
            </a:r>
            <a:endParaRPr lang="en-IN" dirty="0"/>
          </a:p>
          <a:p>
            <a:pPr algn="just">
              <a:buFont typeface="Arial" panose="020B0604020202020204" pitchFamily="34" charset="0"/>
              <a:buChar char="•"/>
            </a:pPr>
            <a:r>
              <a:rPr lang="en-GB" altLang="en-IN" dirty="0"/>
              <a:t> </a:t>
            </a:r>
            <a:r>
              <a:rPr lang="en-IN" dirty="0"/>
              <a:t>LCD 16x2 with IIC/I2C Interface (optional)</a:t>
            </a:r>
            <a:endParaRPr lang="en-IN" dirty="0"/>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15" y="1035685"/>
            <a:ext cx="10515600" cy="852805"/>
          </a:xfrm>
        </p:spPr>
        <p:txBody>
          <a:bodyPr>
            <a:normAutofit/>
          </a:bodyPr>
          <a:lstStyle/>
          <a:p>
            <a:r>
              <a:rPr lang="en-IN" altLang="en-US" dirty="0"/>
              <a:t>   </a:t>
            </a:r>
            <a:r>
              <a:rPr lang="en-US" dirty="0"/>
              <a:t>Relevance of the project</a:t>
            </a:r>
            <a:endParaRPr lang="en-IN" sz="4800" dirty="0"/>
          </a:p>
        </p:txBody>
      </p:sp>
      <p:sp>
        <p:nvSpPr>
          <p:cNvPr id="3" name="Subtitle 2"/>
          <p:cNvSpPr>
            <a:spLocks noGrp="1"/>
          </p:cNvSpPr>
          <p:nvPr>
            <p:ph idx="1"/>
          </p:nvPr>
        </p:nvSpPr>
        <p:spPr>
          <a:xfrm>
            <a:off x="755015" y="1820956"/>
            <a:ext cx="10515600" cy="4351338"/>
          </a:xfrm>
        </p:spPr>
        <p:txBody>
          <a:bodyPr/>
          <a:lstStyle/>
          <a:p>
            <a:pPr algn="just">
              <a:buFont typeface="Arial" panose="020B0604020202020204" pitchFamily="34" charset="0"/>
              <a:buChar char="•"/>
            </a:pPr>
            <a:r>
              <a:rPr dirty="0"/>
              <a:t>The project helps blind and deaf people by making things easier for them.</a:t>
            </a:r>
            <a:endParaRPr dirty="0"/>
          </a:p>
          <a:p>
            <a:pPr algn="just">
              <a:buFont typeface="Arial" panose="020B0604020202020204" pitchFamily="34" charset="0"/>
              <a:buChar char="•"/>
            </a:pPr>
            <a:r>
              <a:rPr dirty="0"/>
              <a:t>It uses vibrating motors to create a new way for these individuals to communicate.</a:t>
            </a:r>
            <a:endParaRPr dirty="0"/>
          </a:p>
          <a:p>
            <a:pPr algn="just">
              <a:buFont typeface="Arial" panose="020B0604020202020204" pitchFamily="34" charset="0"/>
              <a:buChar char="•"/>
            </a:pPr>
            <a:r>
              <a:rPr dirty="0"/>
              <a:t>The system makes it possible for them to communicate well in different places.</a:t>
            </a:r>
            <a:endParaRPr dirty="0"/>
          </a:p>
          <a:p>
            <a:pPr algn="just">
              <a:buFont typeface="Arial" panose="020B0604020202020204" pitchFamily="34" charset="0"/>
              <a:buChar char="•"/>
            </a:pPr>
            <a:r>
              <a:rPr dirty="0"/>
              <a:t>The project always thinks about what blind and deaf people need and like.</a:t>
            </a:r>
            <a:endParaRPr dirty="0"/>
          </a:p>
          <a:p>
            <a:pPr algn="just">
              <a:buFont typeface="Arial" panose="020B0604020202020204" pitchFamily="34" charset="0"/>
              <a:buChar char="•"/>
            </a:pPr>
            <a:r>
              <a:rPr dirty="0"/>
              <a:t>The main point is that the project could change how things are done to make life better for those with visual and auditory impairments.</a:t>
            </a:r>
            <a:endParaRPr dirty="0"/>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15" y="883285"/>
            <a:ext cx="10666730" cy="971550"/>
          </a:xfrm>
        </p:spPr>
        <p:txBody>
          <a:bodyPr>
            <a:normAutofit/>
          </a:bodyPr>
          <a:lstStyle/>
          <a:p>
            <a:r>
              <a:rPr lang="en-IN" altLang="en-US" sz="4800" dirty="0"/>
              <a:t>   </a:t>
            </a:r>
            <a:r>
              <a:rPr lang="en-US" sz="4800" dirty="0"/>
              <a:t>Conclusion</a:t>
            </a:r>
            <a:endParaRPr lang="en-IN" sz="4800" dirty="0"/>
          </a:p>
        </p:txBody>
      </p:sp>
      <p:sp>
        <p:nvSpPr>
          <p:cNvPr id="3" name="Subtitle 2"/>
          <p:cNvSpPr>
            <a:spLocks noGrp="1"/>
          </p:cNvSpPr>
          <p:nvPr>
            <p:ph idx="1"/>
          </p:nvPr>
        </p:nvSpPr>
        <p:spPr>
          <a:xfrm>
            <a:off x="838200" y="1951131"/>
            <a:ext cx="10515600" cy="4351338"/>
          </a:xfrm>
        </p:spPr>
        <p:txBody>
          <a:bodyPr/>
          <a:lstStyle/>
          <a:p>
            <a:pPr algn="just">
              <a:buFont typeface="Arial" panose="020B0604020202020204" pitchFamily="34" charset="0"/>
              <a:buChar char="•"/>
            </a:pPr>
            <a:r>
              <a:rPr dirty="0"/>
              <a:t>The system using Arduino is a big step forward in assistive technology.</a:t>
            </a:r>
            <a:endParaRPr dirty="0"/>
          </a:p>
          <a:p>
            <a:pPr algn="just">
              <a:buFont typeface="Arial" panose="020B0604020202020204" pitchFamily="34" charset="0"/>
              <a:buChar char="•"/>
            </a:pPr>
            <a:r>
              <a:rPr dirty="0"/>
              <a:t>It uses vibrating motors to give touch feedback like Braille.</a:t>
            </a:r>
            <a:endParaRPr dirty="0"/>
          </a:p>
          <a:p>
            <a:pPr algn="just">
              <a:buFont typeface="Arial" panose="020B0604020202020204" pitchFamily="34" charset="0"/>
              <a:buChar char="•"/>
            </a:pPr>
            <a:r>
              <a:rPr dirty="0"/>
              <a:t>The project plans to make the system even better and explore ways to make it easier to use.</a:t>
            </a:r>
            <a:endParaRPr dirty="0"/>
          </a:p>
          <a:p>
            <a:pPr algn="just">
              <a:buFont typeface="Arial" panose="020B0604020202020204" pitchFamily="34" charset="0"/>
              <a:buChar char="•"/>
            </a:pPr>
            <a:r>
              <a:rPr dirty="0"/>
              <a:t>In summary, the Arduino system is a game-changer, making things better for blind and deaf people to communicate through touch.</a:t>
            </a:r>
            <a:endParaRPr dirty="0"/>
          </a:p>
          <a:p>
            <a:pPr algn="just">
              <a:buFont typeface="Arial" panose="020B0604020202020204" pitchFamily="34" charset="0"/>
              <a:buChar char="•"/>
            </a:pPr>
            <a:endParaRPr dirty="0"/>
          </a:p>
          <a:p>
            <a:pPr algn="just">
              <a:buFont typeface="Arial" panose="020B0604020202020204" pitchFamily="34" charset="0"/>
              <a:buChar char="•"/>
            </a:pPr>
            <a:endParaRPr dirty="0"/>
          </a:p>
          <a:p>
            <a:pPr algn="just">
              <a:buFont typeface="Arial" panose="020B0604020202020204" pitchFamily="34" charset="0"/>
              <a:buChar char="•"/>
            </a:pPr>
            <a:endParaRPr dirty="0"/>
          </a:p>
          <a:p>
            <a:pPr algn="just">
              <a:buFont typeface="Arial" panose="020B0604020202020204" pitchFamily="34" charset="0"/>
              <a:buChar char="•"/>
            </a:pPr>
            <a:endParaRPr dirty="0"/>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130"/>
            <a:ext cx="12192000" cy="749300"/>
          </a:xfrm>
        </p:spPr>
        <p:txBody>
          <a:bodyPr>
            <a:normAutofit fontScale="90000"/>
            <a:scene3d>
              <a:camera prst="orthographicFront"/>
              <a:lightRig rig="threePt" dir="t"/>
            </a:scene3d>
          </a:bodyPr>
          <a:lstStyle/>
          <a:p>
            <a:pPr algn="ctr"/>
            <a:r>
              <a:rPr lang="en-GB" altLang="en-IN" sz="6445"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rPr>
              <a:t>THANK YOU</a:t>
            </a:r>
            <a:endParaRPr lang="en-GB" altLang="en-IN" sz="6445"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815" y="1136650"/>
            <a:ext cx="10786745" cy="749300"/>
          </a:xfrm>
        </p:spPr>
        <p:txBody>
          <a:bodyPr>
            <a:normAutofit fontScale="90000"/>
          </a:bodyPr>
          <a:lstStyle/>
          <a:p>
            <a:r>
              <a:rPr lang="en-US" sz="4800" dirty="0"/>
              <a:t>Contents</a:t>
            </a:r>
            <a:endParaRPr lang="en-IN" sz="4800" dirty="0"/>
          </a:p>
        </p:txBody>
      </p:sp>
      <p:sp>
        <p:nvSpPr>
          <p:cNvPr id="3" name="Subtitle 2"/>
          <p:cNvSpPr>
            <a:spLocks noGrp="1"/>
          </p:cNvSpPr>
          <p:nvPr>
            <p:ph idx="1"/>
          </p:nvPr>
        </p:nvSpPr>
        <p:spPr>
          <a:xfrm>
            <a:off x="1182370" y="1918335"/>
            <a:ext cx="10664190" cy="4351655"/>
          </a:xfrm>
        </p:spPr>
        <p:txBody>
          <a:bodyPr/>
          <a:lstStyle/>
          <a:p>
            <a:pPr>
              <a:buFont typeface="Arial" panose="020B0604020202020204" pitchFamily="34" charset="0"/>
              <a:buChar char="•"/>
            </a:pPr>
            <a:r>
              <a:rPr lang="en-GB" altLang="en-US" dirty="0"/>
              <a:t> </a:t>
            </a:r>
            <a:r>
              <a:rPr lang="en-US" dirty="0"/>
              <a:t>Abstract</a:t>
            </a:r>
            <a:endParaRPr lang="en-US" dirty="0"/>
          </a:p>
          <a:p>
            <a:pPr>
              <a:buFont typeface="Arial" panose="020B0604020202020204" pitchFamily="34" charset="0"/>
              <a:buChar char="•"/>
            </a:pPr>
            <a:r>
              <a:rPr lang="en-GB" altLang="en-US" dirty="0"/>
              <a:t> </a:t>
            </a:r>
            <a:r>
              <a:rPr lang="en-US" dirty="0"/>
              <a:t>Introduction</a:t>
            </a:r>
            <a:endParaRPr lang="en-US" dirty="0"/>
          </a:p>
          <a:p>
            <a:pPr>
              <a:buFont typeface="Arial" panose="020B0604020202020204" pitchFamily="34" charset="0"/>
              <a:buChar char="•"/>
            </a:pPr>
            <a:r>
              <a:rPr lang="en-GB" altLang="en-US" dirty="0"/>
              <a:t> Problem Statement</a:t>
            </a:r>
            <a:endParaRPr lang="en-US" dirty="0"/>
          </a:p>
          <a:p>
            <a:pPr>
              <a:buFont typeface="Arial" panose="020B0604020202020204" pitchFamily="34" charset="0"/>
              <a:buChar char="•"/>
            </a:pPr>
            <a:r>
              <a:rPr lang="en-GB" altLang="en-US" dirty="0"/>
              <a:t> </a:t>
            </a:r>
            <a:r>
              <a:rPr lang="en-US" dirty="0"/>
              <a:t>Objective</a:t>
            </a:r>
            <a:endParaRPr lang="en-US" dirty="0"/>
          </a:p>
          <a:p>
            <a:pPr>
              <a:buFont typeface="Arial" panose="020B0604020202020204" pitchFamily="34" charset="0"/>
              <a:buChar char="•"/>
            </a:pPr>
            <a:r>
              <a:rPr lang="en-GB" altLang="en-US" dirty="0"/>
              <a:t> </a:t>
            </a:r>
            <a:r>
              <a:rPr lang="en-US" dirty="0"/>
              <a:t>Literature Review</a:t>
            </a:r>
            <a:endParaRPr lang="en-US" dirty="0"/>
          </a:p>
          <a:p>
            <a:pPr>
              <a:buFont typeface="Arial" panose="020B0604020202020204" pitchFamily="34" charset="0"/>
              <a:buChar char="•"/>
            </a:pPr>
            <a:r>
              <a:rPr lang="en-GB" altLang="en-US" dirty="0"/>
              <a:t> </a:t>
            </a:r>
            <a:r>
              <a:rPr lang="en-US" dirty="0"/>
              <a:t>Requirements</a:t>
            </a:r>
            <a:endParaRPr lang="en-US" dirty="0"/>
          </a:p>
          <a:p>
            <a:pPr>
              <a:buFont typeface="Arial" panose="020B0604020202020204" pitchFamily="34" charset="0"/>
              <a:buChar char="•"/>
            </a:pPr>
            <a:r>
              <a:rPr lang="en-GB" altLang="en-US" dirty="0"/>
              <a:t> </a:t>
            </a:r>
            <a:r>
              <a:rPr lang="en-US" dirty="0"/>
              <a:t>Relevance of the project</a:t>
            </a:r>
            <a:endParaRPr lang="en-US" dirty="0"/>
          </a:p>
          <a:p>
            <a:pPr>
              <a:buFont typeface="Arial" panose="020B0604020202020204" pitchFamily="34" charset="0"/>
              <a:buChar char="•"/>
            </a:pPr>
            <a:r>
              <a:rPr lang="en-GB" altLang="en-US" dirty="0"/>
              <a:t> </a:t>
            </a:r>
            <a:r>
              <a:rPr lang="en-US" dirty="0"/>
              <a:t>Conclusion</a:t>
            </a:r>
            <a:endParaRPr lang="en-US" dirty="0"/>
          </a:p>
          <a:p>
            <a:pPr>
              <a:buFont typeface="Arial" panose="020B0604020202020204" pitchFamily="34" charset="0"/>
              <a:buChar char="•"/>
            </a:pPr>
            <a:endParaRPr lang="en-US" dirty="0"/>
          </a:p>
          <a:p>
            <a:endParaRPr lang="en-IN" dirty="0"/>
          </a:p>
        </p:txBody>
      </p:sp>
      <p:sp>
        <p:nvSpPr>
          <p:cNvPr id="4" name="Footer Placeholder 3"/>
          <p:cNvSpPr>
            <a:spLocks noGrp="1"/>
          </p:cNvSpPr>
          <p:nvPr>
            <p:ph type="ftr" sz="quarter" idx="11"/>
          </p:nvPr>
        </p:nvSpPr>
        <p:spPr>
          <a:xfrm>
            <a:off x="3717768" y="6459784"/>
            <a:ext cx="4114800" cy="365125"/>
          </a:xfrm>
        </p:spPr>
        <p:txBody>
          <a:bodyPr/>
          <a:lstStyle/>
          <a:p>
            <a:r>
              <a:rPr lang="en-US" dirty="0"/>
              <a:t>CSD334 </a:t>
            </a:r>
            <a:r>
              <a:rPr lang="en-US" dirty="0" err="1"/>
              <a:t>Miniproject</a:t>
            </a:r>
            <a:r>
              <a:rPr lang="en-US" dirty="0"/>
              <a:t> | Dept of CSE, MLMCE</a:t>
            </a:r>
            <a:endParaRPr lang="en-IN" dirty="0"/>
          </a:p>
        </p:txBody>
      </p:sp>
      <p:sp>
        <p:nvSpPr>
          <p:cNvPr id="5" name="Slide Number Placeholder 4"/>
          <p:cNvSpPr>
            <a:spLocks noGrp="1"/>
          </p:cNvSpPr>
          <p:nvPr>
            <p:ph type="sldNum" sz="quarter" idx="12"/>
          </p:nvPr>
        </p:nvSpPr>
        <p:spPr/>
        <p:txBody>
          <a:bodyPr/>
          <a:lstStyle/>
          <a:p>
            <a:r>
              <a:rPr lang="en-US" dirty="0"/>
              <a:t>1</a:t>
            </a:r>
            <a:endParaRPr lang="en-IN" dirty="0"/>
          </a:p>
        </p:txBody>
      </p:sp>
      <p:pic>
        <p:nvPicPr>
          <p:cNvPr id="1028" name="Picture 4" descr="Mangalam logo"/>
          <p:cNvPicPr>
            <a:picLocks noChangeAspect="1" noChangeArrowheads="1"/>
          </p:cNvPicPr>
          <p:nvPr/>
        </p:nvPicPr>
        <p:blipFill>
          <a:blip r:embed="rId1"/>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909" y="1035456"/>
            <a:ext cx="10515600" cy="749394"/>
          </a:xfrm>
        </p:spPr>
        <p:txBody>
          <a:bodyPr>
            <a:normAutofit/>
          </a:bodyPr>
          <a:lstStyle/>
          <a:p>
            <a:r>
              <a:rPr lang="en-US" sz="4000" dirty="0"/>
              <a:t>Abstract</a:t>
            </a:r>
            <a:endParaRPr lang="en-IN" sz="4000" dirty="0"/>
          </a:p>
        </p:txBody>
      </p:sp>
      <p:sp>
        <p:nvSpPr>
          <p:cNvPr id="3" name="Subtitle 2"/>
          <p:cNvSpPr>
            <a:spLocks noGrp="1"/>
          </p:cNvSpPr>
          <p:nvPr>
            <p:ph idx="1"/>
          </p:nvPr>
        </p:nvSpPr>
        <p:spPr>
          <a:xfrm>
            <a:off x="755015" y="1879600"/>
            <a:ext cx="10515600" cy="4351020"/>
          </a:xfrm>
        </p:spPr>
        <p:txBody>
          <a:bodyPr/>
          <a:lstStyle/>
          <a:p>
            <a:pPr marL="0" indent="0" algn="just">
              <a:buFont typeface="Arial" panose="020B0604020202020204" pitchFamily="34" charset="0"/>
              <a:buNone/>
            </a:pPr>
            <a:r>
              <a:rPr dirty="0"/>
              <a:t>This project aims to improve communication for individuals who are blind or deaf by creating a tactile system using simple vibrations. It utilizes an Arduino, a user-friendly computer board, along with vibrating motors to generate patterns on a 3x2 grid-like interface. The guide outlines a clear, step-by-step process for setting up the system, programming the Arduino to create specific patterns, designing the user interface for ease of interaction, and thoroughly testing its functionality. By prioritizing user feedback and sharing our learnings openly, the project strives to empower individuals with sensory impairments and contribute to making communication more accessible for all.</a:t>
            </a:r>
            <a:endParaRPr dirty="0"/>
          </a:p>
        </p:txBody>
      </p:sp>
      <p:sp>
        <p:nvSpPr>
          <p:cNvPr id="4" name="Footer Placeholder 3"/>
          <p:cNvSpPr>
            <a:spLocks noGrp="1"/>
          </p:cNvSpPr>
          <p:nvPr>
            <p:ph type="ftr" sz="quarter" idx="11"/>
          </p:nvPr>
        </p:nvSpPr>
        <p:spPr/>
        <p:txBody>
          <a:bodyPr/>
          <a:lstStyle/>
          <a:p>
            <a:r>
              <a:rPr lang="en-US"/>
              <a:t>CSD334 Miniproject | Dept of CSE, MLMCE</a:t>
            </a:r>
            <a:endParaRPr lang="en-IN" dirty="0"/>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240" y="1072150"/>
            <a:ext cx="10515600" cy="749394"/>
          </a:xfrm>
        </p:spPr>
        <p:txBody>
          <a:bodyPr>
            <a:normAutofit fontScale="90000"/>
          </a:bodyPr>
          <a:lstStyle/>
          <a:p>
            <a:r>
              <a:rPr lang="en-US" sz="4800" dirty="0"/>
              <a:t>Introduction</a:t>
            </a:r>
            <a:endParaRPr lang="en-IN" sz="4800" dirty="0"/>
          </a:p>
        </p:txBody>
      </p:sp>
      <p:sp>
        <p:nvSpPr>
          <p:cNvPr id="3" name="Subtitle 2"/>
          <p:cNvSpPr>
            <a:spLocks noGrp="1"/>
          </p:cNvSpPr>
          <p:nvPr>
            <p:ph idx="1"/>
          </p:nvPr>
        </p:nvSpPr>
        <p:spPr>
          <a:xfrm>
            <a:off x="636270" y="1524411"/>
            <a:ext cx="10515600" cy="4351338"/>
          </a:xfrm>
        </p:spPr>
        <p:txBody>
          <a:bodyPr>
            <a:noAutofit/>
          </a:bodyPr>
          <a:lstStyle/>
          <a:p>
            <a:pPr algn="just">
              <a:buFont typeface="Arial" panose="020B0604020202020204" pitchFamily="34" charset="0"/>
              <a:buChar char="•"/>
            </a:pPr>
            <a:endParaRPr sz="1900" dirty="0"/>
          </a:p>
          <a:p>
            <a:pPr algn="just">
              <a:buFont typeface="Arial" panose="020B0604020202020204" pitchFamily="34" charset="0"/>
              <a:buChar char="•"/>
            </a:pPr>
            <a:r>
              <a:rPr sz="1900" dirty="0"/>
              <a:t>Accessibility is a right for everyone.</a:t>
            </a:r>
            <a:endParaRPr sz="1900" dirty="0"/>
          </a:p>
          <a:p>
            <a:pPr algn="just">
              <a:buFont typeface="Arial" panose="020B0604020202020204" pitchFamily="34" charset="0"/>
              <a:buChar char="•"/>
            </a:pPr>
            <a:r>
              <a:rPr sz="1900" dirty="0"/>
              <a:t>Challenges arise for those who can't see or hear, affecting communication.</a:t>
            </a:r>
            <a:endParaRPr sz="1900" dirty="0"/>
          </a:p>
          <a:p>
            <a:pPr algn="just">
              <a:buFont typeface="Arial" panose="020B0604020202020204" pitchFamily="34" charset="0"/>
              <a:buChar char="•"/>
            </a:pPr>
            <a:r>
              <a:rPr sz="1900" dirty="0"/>
              <a:t>Current assistive technologies don't cover everyone's needs.</a:t>
            </a:r>
            <a:endParaRPr sz="1900" dirty="0"/>
          </a:p>
          <a:p>
            <a:pPr algn="just">
              <a:buFont typeface="Arial" panose="020B0604020202020204" pitchFamily="34" charset="0"/>
              <a:buChar char="•"/>
            </a:pPr>
            <a:r>
              <a:rPr sz="1900" dirty="0"/>
              <a:t>Our solution involves an innovative Arduino system.</a:t>
            </a:r>
            <a:endParaRPr sz="1900" dirty="0"/>
          </a:p>
          <a:p>
            <a:pPr algn="just">
              <a:buFont typeface="Arial" panose="020B0604020202020204" pitchFamily="34" charset="0"/>
              <a:buChar char="•"/>
            </a:pPr>
            <a:r>
              <a:rPr sz="1900" dirty="0"/>
              <a:t>Using vibrating motors, we create touch patterns resembling Braille on a 3x2 pad.</a:t>
            </a:r>
            <a:endParaRPr sz="1900" dirty="0"/>
          </a:p>
          <a:p>
            <a:pPr algn="just">
              <a:buFont typeface="Arial" panose="020B0604020202020204" pitchFamily="34" charset="0"/>
              <a:buChar char="•"/>
            </a:pPr>
            <a:r>
              <a:rPr sz="1900" dirty="0"/>
              <a:t>The goal is to enhance communication for people who are both blind and deaf.</a:t>
            </a:r>
            <a:endParaRPr sz="1900" dirty="0"/>
          </a:p>
          <a:p>
            <a:pPr algn="just">
              <a:buFont typeface="Arial" panose="020B0604020202020204" pitchFamily="34" charset="0"/>
              <a:buChar char="•"/>
            </a:pPr>
            <a:r>
              <a:rPr sz="1900" dirty="0"/>
              <a:t>Introducing a new way for them to talk and understand.</a:t>
            </a:r>
            <a:endParaRPr sz="1900" dirty="0"/>
          </a:p>
          <a:p>
            <a:pPr algn="just">
              <a:buFont typeface="Arial" panose="020B0604020202020204" pitchFamily="34" charset="0"/>
              <a:buChar char="•"/>
            </a:pPr>
            <a:r>
              <a:rPr sz="1900" dirty="0"/>
              <a:t>Our design process prioritizes everyone's needs through constant improvement</a:t>
            </a:r>
            <a:endParaRPr sz="1900" dirty="0"/>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815" y="1139460"/>
            <a:ext cx="10515600" cy="749394"/>
          </a:xfrm>
        </p:spPr>
        <p:txBody>
          <a:bodyPr>
            <a:normAutofit/>
          </a:bodyPr>
          <a:lstStyle/>
          <a:p>
            <a:r>
              <a:rPr lang="en-US" dirty="0"/>
              <a:t>Objective</a:t>
            </a:r>
            <a:endParaRPr lang="en-IN" sz="4800" dirty="0"/>
          </a:p>
        </p:txBody>
      </p:sp>
      <p:sp>
        <p:nvSpPr>
          <p:cNvPr id="3" name="Subtitle 2"/>
          <p:cNvSpPr>
            <a:spLocks noGrp="1"/>
          </p:cNvSpPr>
          <p:nvPr>
            <p:ph idx="1"/>
          </p:nvPr>
        </p:nvSpPr>
        <p:spPr>
          <a:xfrm>
            <a:off x="696595" y="1950496"/>
            <a:ext cx="10515600" cy="4351338"/>
          </a:xfrm>
        </p:spPr>
        <p:txBody>
          <a:bodyPr>
            <a:normAutofit/>
          </a:bodyPr>
          <a:lstStyle/>
          <a:p>
            <a:pPr algn="just">
              <a:buFont typeface="Arial" panose="020B0604020202020204" pitchFamily="34" charset="0"/>
              <a:buChar char="•"/>
            </a:pPr>
            <a:r>
              <a:rPr dirty="0"/>
              <a:t>Develop an Arduino-based system to help blind and deaf individuals.</a:t>
            </a:r>
            <a:endParaRPr dirty="0"/>
          </a:p>
          <a:p>
            <a:pPr algn="just">
              <a:buFont typeface="Arial" panose="020B0604020202020204" pitchFamily="34" charset="0"/>
              <a:buChar char="•"/>
            </a:pPr>
            <a:r>
              <a:rPr dirty="0"/>
              <a:t>Use vibrating motors to create touch patterns like Braille on a 3x2 matrix.</a:t>
            </a:r>
            <a:endParaRPr dirty="0"/>
          </a:p>
          <a:p>
            <a:pPr algn="just">
              <a:buFont typeface="Arial" panose="020B0604020202020204" pitchFamily="34" charset="0"/>
              <a:buChar char="•"/>
            </a:pPr>
            <a:r>
              <a:rPr dirty="0"/>
              <a:t>Cover everything from setting up the hardware to programming Arduino and designing the user interface.</a:t>
            </a:r>
            <a:endParaRPr dirty="0"/>
          </a:p>
          <a:p>
            <a:pPr algn="just">
              <a:buFont typeface="Arial" panose="020B0604020202020204" pitchFamily="34" charset="0"/>
              <a:buChar char="•"/>
            </a:pPr>
            <a:r>
              <a:rPr dirty="0"/>
              <a:t>Test the system thoroughly in real-world situations to make sure it works well and is reliable.</a:t>
            </a:r>
            <a:endParaRPr dirty="0"/>
          </a:p>
          <a:p>
            <a:pPr algn="just">
              <a:buFont typeface="Arial" panose="020B0604020202020204" pitchFamily="34" charset="0"/>
              <a:buChar char="•"/>
            </a:pPr>
            <a:r>
              <a:rPr dirty="0"/>
              <a:t>Get feedback from the people who will use it to make the system better.</a:t>
            </a:r>
            <a:endParaRPr dirty="0"/>
          </a:p>
          <a:p>
            <a:pPr algn="just">
              <a:buFont typeface="Arial" panose="020B0604020202020204" pitchFamily="34" charset="0"/>
              <a:buChar char="•"/>
            </a:pPr>
            <a:r>
              <a:rPr dirty="0"/>
              <a:t>Keep improving the system based on the feedback to ensure it meets the users' needs effectively.</a:t>
            </a:r>
            <a:endParaRPr dirty="0"/>
          </a:p>
        </p:txBody>
      </p:sp>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510" y="1085215"/>
            <a:ext cx="10351770" cy="801370"/>
          </a:xfrm>
        </p:spPr>
        <p:txBody>
          <a:bodyPr>
            <a:normAutofit fontScale="90000"/>
          </a:bodyPr>
          <a:lstStyle/>
          <a:p>
            <a:r>
              <a:rPr lang="en-IN" altLang="en-US" dirty="0"/>
              <a:t> </a:t>
            </a:r>
            <a:r>
              <a:rPr lang="en-US" dirty="0"/>
              <a:t>Literature Review</a:t>
            </a:r>
            <a:endParaRPr lang="en-IN" sz="4800" dirty="0"/>
          </a:p>
        </p:txBody>
      </p:sp>
      <p:graphicFrame>
        <p:nvGraphicFramePr>
          <p:cNvPr id="6" name="Content Placeholder 5"/>
          <p:cNvGraphicFramePr>
            <a:graphicFrameLocks noGrp="1"/>
          </p:cNvGraphicFramePr>
          <p:nvPr>
            <p:ph idx="1"/>
          </p:nvPr>
        </p:nvGraphicFramePr>
        <p:xfrm>
          <a:off x="144145" y="1953895"/>
          <a:ext cx="11944985" cy="4243705"/>
        </p:xfrm>
        <a:graphic>
          <a:graphicData uri="http://schemas.openxmlformats.org/drawingml/2006/table">
            <a:tbl>
              <a:tblPr firstRow="1" bandRow="1">
                <a:tableStyleId>{93296810-A885-4BE3-A3E7-6D5BEEA58F35}</a:tableStyleId>
              </a:tblPr>
              <a:tblGrid>
                <a:gridCol w="1167765"/>
                <a:gridCol w="2901315"/>
                <a:gridCol w="2484755"/>
                <a:gridCol w="1246505"/>
                <a:gridCol w="2249170"/>
                <a:gridCol w="1895475"/>
              </a:tblGrid>
              <a:tr h="822960">
                <a:tc>
                  <a:txBody>
                    <a:bodyPr/>
                    <a:lstStyle/>
                    <a:p>
                      <a:r>
                        <a:rPr lang="en-US" sz="1600" dirty="0"/>
                        <a:t>No.</a:t>
                      </a:r>
                      <a:endParaRPr lang="en-IN" sz="1600" dirty="0"/>
                    </a:p>
                  </a:txBody>
                  <a:tcPr/>
                </a:tc>
                <a:tc>
                  <a:txBody>
                    <a:bodyPr/>
                    <a:lstStyle/>
                    <a:p>
                      <a:pPr algn="ctr"/>
                      <a:r>
                        <a:rPr lang="en-US" sz="1600" dirty="0"/>
                        <a:t>Name of the Paper</a:t>
                      </a:r>
                      <a:endParaRPr lang="en-IN" sz="1600" dirty="0"/>
                    </a:p>
                  </a:txBody>
                  <a:tcPr/>
                </a:tc>
                <a:tc>
                  <a:txBody>
                    <a:bodyPr/>
                    <a:lstStyle/>
                    <a:p>
                      <a:pPr algn="ctr"/>
                      <a:r>
                        <a:rPr lang="en-US" sz="1600" dirty="0"/>
                        <a:t>Name of Authors</a:t>
                      </a:r>
                      <a:endParaRPr lang="en-IN" sz="1600" dirty="0"/>
                    </a:p>
                  </a:txBody>
                  <a:tcPr/>
                </a:tc>
                <a:tc>
                  <a:txBody>
                    <a:bodyPr/>
                    <a:lstStyle/>
                    <a:p>
                      <a:r>
                        <a:rPr lang="en-US" sz="1600" dirty="0"/>
                        <a:t>Publisher &amp;</a:t>
                      </a:r>
                      <a:endParaRPr lang="en-US" sz="1600" dirty="0"/>
                    </a:p>
                    <a:p>
                      <a:r>
                        <a:rPr lang="en-IN" altLang="en-US" sz="1600" dirty="0"/>
                        <a:t>Year </a:t>
                      </a:r>
                      <a:r>
                        <a:rPr lang="en-US" sz="1600" dirty="0"/>
                        <a:t>of Publication</a:t>
                      </a:r>
                      <a:endParaRPr lang="en-IN" sz="1600" dirty="0"/>
                    </a:p>
                  </a:txBody>
                  <a:tcPr/>
                </a:tc>
                <a:tc>
                  <a:txBody>
                    <a:bodyPr/>
                    <a:lstStyle/>
                    <a:p>
                      <a:pPr algn="ctr"/>
                      <a:r>
                        <a:rPr lang="en-US" sz="1600" dirty="0"/>
                        <a:t>Approach</a:t>
                      </a:r>
                      <a:endParaRPr lang="en-IN" sz="1600" dirty="0"/>
                    </a:p>
                  </a:txBody>
                  <a:tcPr/>
                </a:tc>
                <a:tc>
                  <a:txBody>
                    <a:bodyPr/>
                    <a:lstStyle/>
                    <a:p>
                      <a:pPr algn="ctr"/>
                      <a:r>
                        <a:rPr lang="en-US" sz="1600" dirty="0"/>
                        <a:t>Drawbacks</a:t>
                      </a:r>
                      <a:endParaRPr lang="en-IN" sz="1600" dirty="0"/>
                    </a:p>
                  </a:txBody>
                  <a:tcPr/>
                </a:tc>
              </a:tr>
              <a:tr h="3420745">
                <a:tc>
                  <a:txBody>
                    <a:bodyPr/>
                    <a:lstStyle/>
                    <a:p>
                      <a:r>
                        <a:rPr lang="en-GB" altLang="en-IN"/>
                        <a:t>1.</a:t>
                      </a:r>
                      <a:endParaRPr lang="en-GB" altLang="en-IN"/>
                    </a:p>
                  </a:txBody>
                  <a:tcPr/>
                </a:tc>
                <a:tc>
                  <a:txBody>
                    <a:bodyPr/>
                    <a:lstStyle/>
                    <a:p>
                      <a:r>
                        <a:rPr lang="en-GB" altLang="en-IN" dirty="0"/>
                        <a:t>IOT Based Full Duplex Smart Braille System For Blind and Deaf</a:t>
                      </a:r>
                      <a:endParaRPr lang="en-GB" altLang="en-IN" dirty="0"/>
                    </a:p>
                  </a:txBody>
                  <a:tcPr/>
                </a:tc>
                <a:tc>
                  <a:txBody>
                    <a:bodyPr/>
                    <a:lstStyle/>
                    <a:p>
                      <a:pPr algn="ctr"/>
                      <a:r>
                        <a:rPr lang="en-GB" altLang="en-IN" dirty="0"/>
                        <a:t>G.V.Sravan Kumar</a:t>
                      </a:r>
                      <a:endParaRPr lang="en-GB" altLang="en-IN" dirty="0"/>
                    </a:p>
                    <a:p>
                      <a:pPr algn="ctr"/>
                      <a:r>
                        <a:rPr lang="en-GB" altLang="en-IN" dirty="0"/>
                        <a:t>CH.S.S.Abhijit</a:t>
                      </a:r>
                      <a:endParaRPr lang="en-GB" altLang="en-IN" dirty="0"/>
                    </a:p>
                    <a:p>
                      <a:pPr algn="ctr"/>
                      <a:r>
                        <a:rPr lang="en-GB" altLang="en-IN" dirty="0"/>
                        <a:t>B.Lakshmi Sirisha</a:t>
                      </a:r>
                      <a:endParaRPr lang="en-GB" altLang="en-IN" dirty="0"/>
                    </a:p>
                  </a:txBody>
                  <a:tcPr/>
                </a:tc>
                <a:tc>
                  <a:txBody>
                    <a:bodyPr/>
                    <a:lstStyle/>
                    <a:p>
                      <a:pPr algn="ctr"/>
                      <a:r>
                        <a:rPr lang="en-GB" altLang="en-IN"/>
                        <a:t>JETIR</a:t>
                      </a:r>
                      <a:endParaRPr lang="en-GB" altLang="en-IN"/>
                    </a:p>
                  </a:txBody>
                  <a:tcPr/>
                </a:tc>
                <a:tc>
                  <a:txBody>
                    <a:bodyPr/>
                    <a:lstStyle/>
                    <a:p>
                      <a:r>
                        <a:rPr lang="en-IN"/>
                        <a:t>Semantic Retrieval System for assisting visually impaired individuals in mathematical studies.</a:t>
                      </a:r>
                      <a:endParaRPr lang="en-IN"/>
                    </a:p>
                  </a:txBody>
                  <a:tcPr/>
                </a:tc>
                <a:tc>
                  <a:txBody>
                    <a:bodyPr/>
                    <a:lstStyle/>
                    <a:p>
                      <a:r>
                        <a:rPr lang="en-IN"/>
                        <a:t>The accuracy and performance of the IoT-based system depend on future advancements in AI technology, user feedback, and continuous updates to the dataset and model.</a:t>
                      </a:r>
                      <a:endParaRPr lang="en-IN"/>
                    </a:p>
                  </a:txBody>
                  <a:tcPr/>
                </a:tc>
              </a:tr>
            </a:tbl>
          </a:graphicData>
        </a:graphic>
      </p:graphicFrame>
      <p:sp>
        <p:nvSpPr>
          <p:cNvPr id="4" name="Footer Placeholder 3"/>
          <p:cNvSpPr>
            <a:spLocks noGrp="1"/>
          </p:cNvSpPr>
          <p:nvPr>
            <p:ph type="ftr" sz="quarter" idx="11"/>
          </p:nvPr>
        </p:nvSpPr>
        <p:spPr/>
        <p:txBody>
          <a:bodyPr/>
          <a:lstStyle/>
          <a:p>
            <a:r>
              <a:rPr lang="en-US"/>
              <a:t>CSD334 Miniproject | Dept of CSE, MLMCE</a:t>
            </a:r>
            <a:endParaRPr lang="en-IN"/>
          </a:p>
        </p:txBody>
      </p:sp>
      <p:sp>
        <p:nvSpPr>
          <p:cNvPr id="5" name="Slide Number Placeholder 4"/>
          <p:cNvSpPr>
            <a:spLocks noGrp="1"/>
          </p:cNvSpPr>
          <p:nvPr>
            <p:ph type="sldNum" sz="quarter" idx="12"/>
          </p:nvPr>
        </p:nvSpPr>
        <p:spPr/>
        <p:txBody>
          <a:bodyPr/>
          <a:lstStyle/>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Footer Placeholder 3"/>
          <p:cNvSpPr>
            <a:spLocks noGrp="1"/>
          </p:cNvSpPr>
          <p:nvPr>
            <p:ph type="ftr" sz="quarter" idx="11"/>
          </p:nvPr>
        </p:nvSpPr>
        <p:spPr/>
        <p:txBody>
          <a:bodyPr/>
          <a:p>
            <a:r>
              <a:rPr lang="en-US"/>
              <a:t>CSD334 Miniproject | Dept of CSE, MLMCE</a:t>
            </a:r>
            <a:endParaRPr lang="en-IN"/>
          </a:p>
        </p:txBody>
      </p:sp>
      <p:sp>
        <p:nvSpPr>
          <p:cNvPr id="5" name="Slide Number Placeholder 4"/>
          <p:cNvSpPr>
            <a:spLocks noGrp="1"/>
          </p:cNvSpPr>
          <p:nvPr>
            <p:ph type="sldNum" sz="quarter" idx="12"/>
          </p:nvPr>
        </p:nvSpPr>
        <p:spPr/>
        <p:txBody>
          <a:bodyPr/>
          <a:p>
            <a:fld id="{4ACF537C-9EE5-4D2F-937F-432318138911}" type="slidenum">
              <a:rPr lang="en-IN" smtClean="0"/>
            </a:fld>
            <a:endParaRPr lang="en-IN"/>
          </a:p>
        </p:txBody>
      </p:sp>
      <p:graphicFrame>
        <p:nvGraphicFramePr>
          <p:cNvPr id="3" name="Table 2"/>
          <p:cNvGraphicFramePr>
            <a:graphicFrameLocks noGrp="1"/>
          </p:cNvGraphicFramePr>
          <p:nvPr/>
        </p:nvGraphicFramePr>
        <p:xfrm>
          <a:off x="82550" y="113665"/>
          <a:ext cx="12009755" cy="6078855"/>
        </p:xfrm>
        <a:graphic>
          <a:graphicData uri="http://schemas.openxmlformats.org/drawingml/2006/table">
            <a:tbl>
              <a:tblPr firstRow="1" bandRow="1">
                <a:tableStyleId>{93296810-A885-4BE3-A3E7-6D5BEEA58F35}</a:tableStyleId>
              </a:tblPr>
              <a:tblGrid>
                <a:gridCol w="982345"/>
                <a:gridCol w="2886075"/>
                <a:gridCol w="2189480"/>
                <a:gridCol w="1149350"/>
                <a:gridCol w="2239010"/>
                <a:gridCol w="2563495"/>
              </a:tblGrid>
              <a:tr h="822960">
                <a:tc>
                  <a:txBody>
                    <a:bodyPr/>
                    <a:p>
                      <a:r>
                        <a:rPr lang="en-US" sz="1600" dirty="0"/>
                        <a:t>No.</a:t>
                      </a:r>
                      <a:endParaRPr lang="en-IN" sz="1600" dirty="0"/>
                    </a:p>
                  </a:txBody>
                  <a:tcPr/>
                </a:tc>
                <a:tc>
                  <a:txBody>
                    <a:bodyPr/>
                    <a:p>
                      <a:pPr algn="ctr"/>
                      <a:r>
                        <a:rPr lang="en-US" sz="1600" dirty="0"/>
                        <a:t>Name of the Paper</a:t>
                      </a:r>
                      <a:endParaRPr lang="en-IN" sz="1600" dirty="0"/>
                    </a:p>
                  </a:txBody>
                  <a:tcPr/>
                </a:tc>
                <a:tc>
                  <a:txBody>
                    <a:bodyPr/>
                    <a:p>
                      <a:pPr algn="ctr"/>
                      <a:r>
                        <a:rPr lang="en-US" sz="1600" dirty="0"/>
                        <a:t>Name of Authors</a:t>
                      </a:r>
                      <a:endParaRPr lang="en-IN" sz="1600" dirty="0"/>
                    </a:p>
                  </a:txBody>
                  <a:tcPr/>
                </a:tc>
                <a:tc>
                  <a:txBody>
                    <a:bodyPr/>
                    <a:p>
                      <a:r>
                        <a:rPr lang="en-US" sz="1600" dirty="0"/>
                        <a:t>Publisher &amp; Date of Publication</a:t>
                      </a:r>
                      <a:endParaRPr lang="en-IN" sz="1600" dirty="0"/>
                    </a:p>
                  </a:txBody>
                  <a:tcPr/>
                </a:tc>
                <a:tc>
                  <a:txBody>
                    <a:bodyPr/>
                    <a:p>
                      <a:pPr algn="ctr"/>
                      <a:r>
                        <a:rPr lang="en-US" sz="1600" dirty="0"/>
                        <a:t>Approach</a:t>
                      </a:r>
                      <a:endParaRPr lang="en-IN" sz="1600" dirty="0"/>
                    </a:p>
                  </a:txBody>
                  <a:tcPr/>
                </a:tc>
                <a:tc>
                  <a:txBody>
                    <a:bodyPr/>
                    <a:p>
                      <a:pPr algn="ctr"/>
                      <a:r>
                        <a:rPr lang="en-US" sz="1600" dirty="0"/>
                        <a:t>Drawbacks</a:t>
                      </a:r>
                      <a:endParaRPr lang="en-IN" sz="1600" dirty="0"/>
                    </a:p>
                  </a:txBody>
                  <a:tcPr/>
                </a:tc>
              </a:tr>
              <a:tr h="3108960">
                <a:tc>
                  <a:txBody>
                    <a:bodyPr/>
                    <a:p>
                      <a:r>
                        <a:rPr lang="en-IN" altLang="en-GB"/>
                        <a:t>2.</a:t>
                      </a:r>
                      <a:endParaRPr lang="en-IN" altLang="en-GB"/>
                    </a:p>
                  </a:txBody>
                  <a:tcPr/>
                </a:tc>
                <a:tc>
                  <a:txBody>
                    <a:bodyPr/>
                    <a:p>
                      <a:r>
                        <a:rPr lang="en-IN" altLang="en-GB"/>
                        <a:t>SmartFingerBraille: A tactile sensing and actuation based communication glove for deafblind people</a:t>
                      </a:r>
                      <a:endParaRPr lang="en-IN" altLang="en-GB"/>
                    </a:p>
                  </a:txBody>
                  <a:tcPr/>
                </a:tc>
                <a:tc>
                  <a:txBody>
                    <a:bodyPr/>
                    <a:p>
                      <a:pPr algn="ctr"/>
                      <a:r>
                        <a:rPr lang="en-GB" altLang="en-IN"/>
                        <a:t>Oliver Ozioko</a:t>
                      </a:r>
                      <a:endParaRPr lang="en-GB" altLang="en-IN"/>
                    </a:p>
                    <a:p>
                      <a:pPr algn="ctr"/>
                      <a:r>
                        <a:rPr lang="en-GB" altLang="en-IN"/>
                        <a:t>William Taube</a:t>
                      </a:r>
                      <a:endParaRPr lang="en-GB" altLang="en-IN"/>
                    </a:p>
                    <a:p>
                      <a:pPr algn="ctr"/>
                      <a:r>
                        <a:rPr lang="en-GB" altLang="en-IN"/>
                        <a:t>Marion Hersh</a:t>
                      </a:r>
                      <a:endParaRPr lang="en-GB" altLang="en-IN"/>
                    </a:p>
                    <a:p>
                      <a:pPr algn="ctr"/>
                      <a:r>
                        <a:rPr lang="en-GB" altLang="en-IN"/>
                        <a:t>Ravinder Dahiya</a:t>
                      </a:r>
                      <a:endParaRPr lang="en-GB" altLang="en-IN"/>
                    </a:p>
                  </a:txBody>
                  <a:tcPr/>
                </a:tc>
                <a:tc>
                  <a:txBody>
                    <a:bodyPr/>
                    <a:p>
                      <a:pPr algn="ctr"/>
                      <a:r>
                        <a:rPr lang="en-IN" altLang="en-GB"/>
                        <a:t>IEEE</a:t>
                      </a:r>
                      <a:endParaRPr lang="en-IN" altLang="en-GB"/>
                    </a:p>
                  </a:txBody>
                  <a:tcPr/>
                </a:tc>
                <a:tc>
                  <a:txBody>
                    <a:bodyPr/>
                    <a:p>
                      <a:r>
                        <a:rPr lang="en-IN" sz="1800">
                          <a:sym typeface="+mn-ea"/>
                        </a:rPr>
                        <a:t>Smart Finger-Glove as a communication device: A glove worn on the hand that uses an ARM-based computer (Raspberry Pi) as the main processing unit to enable communication and public speaking.</a:t>
                      </a:r>
                      <a:endParaRPr lang="en-IN" sz="1800">
                        <a:sym typeface="+mn-ea"/>
                      </a:endParaRPr>
                    </a:p>
                  </a:txBody>
                  <a:tcPr/>
                </a:tc>
                <a:tc>
                  <a:txBody>
                    <a:bodyPr/>
                    <a:p>
                      <a:r>
                        <a:rPr lang="en-IN"/>
                        <a:t>Difficulty in adapting traditional Braille methods for mobile phones or smartphones.</a:t>
                      </a:r>
                      <a:endParaRPr lang="en-IN"/>
                    </a:p>
                  </a:txBody>
                  <a:tcPr/>
                </a:tc>
              </a:tr>
              <a:tr h="2146935">
                <a:tc>
                  <a:txBody>
                    <a:bodyPr/>
                    <a:p>
                      <a:r>
                        <a:rPr lang="en-IN" altLang="en-GB"/>
                        <a:t>3.</a:t>
                      </a:r>
                      <a:endParaRPr lang="en-IN" altLang="en-GB"/>
                    </a:p>
                  </a:txBody>
                  <a:tcPr/>
                </a:tc>
                <a:tc>
                  <a:txBody>
                    <a:bodyPr/>
                    <a:p>
                      <a:r>
                        <a:rPr lang="en-GB" altLang="en-IN"/>
                        <a:t>Braille Character Recognition Based on Neural</a:t>
                      </a:r>
                      <a:endParaRPr lang="en-GB" altLang="en-IN"/>
                    </a:p>
                    <a:p>
                      <a:r>
                        <a:rPr lang="en-GB" altLang="en-IN"/>
                        <a:t>Networks </a:t>
                      </a:r>
                      <a:endParaRPr lang="en-GB" altLang="en-IN"/>
                    </a:p>
                  </a:txBody>
                  <a:tcPr/>
                </a:tc>
                <a:tc>
                  <a:txBody>
                    <a:bodyPr/>
                    <a:p>
                      <a:pPr algn="ctr"/>
                      <a:r>
                        <a:rPr lang="en-GB" altLang="en-IN"/>
                        <a:t>Kirill Smelyakov</a:t>
                      </a:r>
                      <a:endParaRPr lang="en-GB" altLang="en-IN"/>
                    </a:p>
                    <a:p>
                      <a:pPr algn="ctr"/>
                      <a:r>
                        <a:rPr lang="en-GB" altLang="en-IN"/>
                        <a:t>Anastasiya Chupryna</a:t>
                      </a:r>
                      <a:endParaRPr lang="en-GB" altLang="en-IN"/>
                    </a:p>
                    <a:p>
                      <a:pPr algn="ctr"/>
                      <a:r>
                        <a:rPr lang="en-GB" altLang="en-IN"/>
                        <a:t>Dmytro Yeremenko </a:t>
                      </a:r>
                      <a:endParaRPr lang="en-GB" altLang="en-IN"/>
                    </a:p>
                  </a:txBody>
                  <a:tcPr/>
                </a:tc>
                <a:tc>
                  <a:txBody>
                    <a:bodyPr/>
                    <a:p>
                      <a:pPr algn="ctr"/>
                      <a:r>
                        <a:rPr lang="en-IN" altLang="en-GB"/>
                        <a:t>IEEE</a:t>
                      </a:r>
                      <a:endParaRPr lang="en-IN" altLang="en-GB"/>
                    </a:p>
                  </a:txBody>
                  <a:tcPr/>
                </a:tc>
                <a:tc>
                  <a:txBody>
                    <a:bodyPr/>
                    <a:p>
                      <a:r>
                        <a:rPr lang="en-IN"/>
                        <a:t>Utilizing artificial neural networks, specifically  for identifying Cyrillic letters written in Braille representation.</a:t>
                      </a:r>
                      <a:endParaRPr lang="en-IN"/>
                    </a:p>
                  </a:txBody>
                  <a:tcPr/>
                </a:tc>
                <a:tc>
                  <a:txBody>
                    <a:bodyPr/>
                    <a:p>
                      <a:r>
                        <a:rPr lang="en-IN" dirty="0"/>
                        <a:t> Acquired Braille images were not very good quality and required preprocessing to improve recognition.</a:t>
                      </a:r>
                      <a:endParaRPr lang="en-IN" dirty="0"/>
                    </a:p>
                  </a:txBody>
                  <a:tcPr/>
                </a:tc>
              </a:tr>
            </a:tbl>
          </a:graphicData>
        </a:graphic>
      </p:graphicFrame>
      <p:sp>
        <p:nvSpPr>
          <p:cNvPr id="7" name="Content Placeholder 6"/>
          <p:cNvSpPr/>
          <p:nvPr>
            <p:ph idx="1"/>
          </p:nvPr>
        </p:nvSpPr>
        <p:spPr>
          <a:xfrm rot="16200000">
            <a:off x="10841355" y="8542655"/>
            <a:ext cx="314325" cy="388620"/>
          </a:xfrm>
        </p:spPr>
        <p:txBody>
          <a:bodyPr>
            <a:normAutofit fontScale="90000"/>
          </a:bodyPr>
          <a:p>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Footer Placeholder 3"/>
          <p:cNvSpPr>
            <a:spLocks noGrp="1"/>
          </p:cNvSpPr>
          <p:nvPr>
            <p:ph type="ftr" sz="quarter" idx="11"/>
          </p:nvPr>
        </p:nvSpPr>
        <p:spPr/>
        <p:txBody>
          <a:bodyPr/>
          <a:p>
            <a:r>
              <a:rPr lang="en-US"/>
              <a:t>CSD334 Miniproject | Dept of CSE, MLMCE</a:t>
            </a:r>
            <a:endParaRPr lang="en-IN"/>
          </a:p>
        </p:txBody>
      </p:sp>
      <p:sp>
        <p:nvSpPr>
          <p:cNvPr id="5" name="Slide Number Placeholder 4"/>
          <p:cNvSpPr>
            <a:spLocks noGrp="1"/>
          </p:cNvSpPr>
          <p:nvPr>
            <p:ph type="sldNum" sz="quarter" idx="12"/>
          </p:nvPr>
        </p:nvSpPr>
        <p:spPr/>
        <p:txBody>
          <a:bodyPr/>
          <a:p>
            <a:fld id="{4ACF537C-9EE5-4D2F-937F-432318138911}" type="slidenum">
              <a:rPr lang="en-IN" smtClean="0"/>
            </a:fld>
            <a:endParaRPr lang="en-IN"/>
          </a:p>
        </p:txBody>
      </p:sp>
      <p:graphicFrame>
        <p:nvGraphicFramePr>
          <p:cNvPr id="6" name="Content Placeholder 5"/>
          <p:cNvGraphicFramePr>
            <a:graphicFrameLocks noGrp="1"/>
          </p:cNvGraphicFramePr>
          <p:nvPr>
            <p:ph idx="1"/>
          </p:nvPr>
        </p:nvGraphicFramePr>
        <p:xfrm>
          <a:off x="82550" y="55245"/>
          <a:ext cx="12016740" cy="6224270"/>
        </p:xfrm>
        <a:graphic>
          <a:graphicData uri="http://schemas.openxmlformats.org/drawingml/2006/table">
            <a:tbl>
              <a:tblPr firstRow="1" bandRow="1">
                <a:tableStyleId>{93296810-A885-4BE3-A3E7-6D5BEEA58F35}</a:tableStyleId>
              </a:tblPr>
              <a:tblGrid>
                <a:gridCol w="1351915"/>
                <a:gridCol w="2646045"/>
                <a:gridCol w="2266315"/>
                <a:gridCol w="1200785"/>
                <a:gridCol w="1986280"/>
                <a:gridCol w="2565400"/>
              </a:tblGrid>
              <a:tr h="1046480">
                <a:tc>
                  <a:txBody>
                    <a:bodyPr/>
                    <a:p>
                      <a:r>
                        <a:rPr lang="en-US" sz="1600" dirty="0"/>
                        <a:t>No.</a:t>
                      </a:r>
                      <a:endParaRPr lang="en-IN" sz="1600" dirty="0"/>
                    </a:p>
                  </a:txBody>
                  <a:tcPr/>
                </a:tc>
                <a:tc>
                  <a:txBody>
                    <a:bodyPr/>
                    <a:p>
                      <a:pPr algn="ctr"/>
                      <a:r>
                        <a:rPr lang="en-US" sz="1600" dirty="0"/>
                        <a:t>Name of the Paper</a:t>
                      </a:r>
                      <a:endParaRPr lang="en-IN" sz="1600" dirty="0"/>
                    </a:p>
                  </a:txBody>
                  <a:tcPr/>
                </a:tc>
                <a:tc>
                  <a:txBody>
                    <a:bodyPr/>
                    <a:p>
                      <a:pPr algn="ctr"/>
                      <a:r>
                        <a:rPr lang="en-US" sz="1600" dirty="0"/>
                        <a:t>Name of Authors</a:t>
                      </a:r>
                      <a:endParaRPr lang="en-IN" sz="1600" dirty="0"/>
                    </a:p>
                  </a:txBody>
                  <a:tcPr/>
                </a:tc>
                <a:tc>
                  <a:txBody>
                    <a:bodyPr/>
                    <a:p>
                      <a:r>
                        <a:rPr lang="en-US" sz="1600" dirty="0"/>
                        <a:t>Publisher &amp; Date of Publication</a:t>
                      </a:r>
                      <a:endParaRPr lang="en-IN" sz="1600" dirty="0"/>
                    </a:p>
                  </a:txBody>
                  <a:tcPr/>
                </a:tc>
                <a:tc>
                  <a:txBody>
                    <a:bodyPr/>
                    <a:p>
                      <a:pPr algn="ctr"/>
                      <a:r>
                        <a:rPr lang="en-US" sz="1600" dirty="0"/>
                        <a:t>Approach</a:t>
                      </a:r>
                      <a:endParaRPr lang="en-IN" sz="1600" dirty="0"/>
                    </a:p>
                  </a:txBody>
                  <a:tcPr/>
                </a:tc>
                <a:tc>
                  <a:txBody>
                    <a:bodyPr/>
                    <a:p>
                      <a:pPr algn="ctr"/>
                      <a:r>
                        <a:rPr lang="en-US" sz="1600" dirty="0"/>
                        <a:t>Drawbacks</a:t>
                      </a:r>
                      <a:endParaRPr lang="en-IN" sz="1600" dirty="0"/>
                    </a:p>
                  </a:txBody>
                  <a:tcPr/>
                </a:tc>
              </a:tr>
              <a:tr h="2891790">
                <a:tc>
                  <a:txBody>
                    <a:bodyPr/>
                    <a:p>
                      <a:r>
                        <a:rPr lang="en-IN" altLang="en-GB"/>
                        <a:t>4.</a:t>
                      </a:r>
                      <a:endParaRPr lang="en-IN" altLang="en-GB"/>
                    </a:p>
                  </a:txBody>
                  <a:tcPr/>
                </a:tc>
                <a:tc>
                  <a:txBody>
                    <a:bodyPr/>
                    <a:p>
                      <a:r>
                        <a:rPr lang="en-GB" altLang="en-IN"/>
                        <a:t>UbiBraille:Designing and Evaluating a Vibrotactile Braille-Reading Device</a:t>
                      </a:r>
                      <a:endParaRPr lang="en-GB" altLang="en-IN"/>
                    </a:p>
                  </a:txBody>
                  <a:tcPr/>
                </a:tc>
                <a:tc>
                  <a:txBody>
                    <a:bodyPr/>
                    <a:p>
                      <a:pPr algn="ctr"/>
                      <a:r>
                        <a:rPr lang="en-GB" altLang="en-IN"/>
                        <a:t>Hugo Nicolau</a:t>
                      </a:r>
                      <a:endParaRPr lang="en-GB" altLang="en-IN"/>
                    </a:p>
                    <a:p>
                      <a:pPr algn="ctr"/>
                      <a:r>
                        <a:rPr lang="en-GB" altLang="en-IN"/>
                        <a:t>Joao Guerreiro</a:t>
                      </a:r>
                      <a:endParaRPr lang="en-GB" altLang="en-IN"/>
                    </a:p>
                    <a:p>
                      <a:pPr algn="ctr"/>
                      <a:r>
                        <a:rPr lang="en-GB" altLang="en-IN"/>
                        <a:t>Tiago Guerreiro</a:t>
                      </a:r>
                      <a:endParaRPr lang="en-GB" altLang="en-IN"/>
                    </a:p>
                    <a:p>
                      <a:pPr algn="ctr"/>
                      <a:r>
                        <a:rPr lang="en-GB" altLang="en-IN"/>
                        <a:t>luis Carrico</a:t>
                      </a:r>
                      <a:endParaRPr lang="en-GB" altLang="en-IN"/>
                    </a:p>
                  </a:txBody>
                  <a:tcPr/>
                </a:tc>
                <a:tc>
                  <a:txBody>
                    <a:bodyPr/>
                    <a:p>
                      <a:pPr algn="ctr"/>
                      <a:r>
                        <a:rPr lang="en-GB" altLang="en-IN"/>
                        <a:t>MDPI</a:t>
                      </a:r>
                      <a:endParaRPr lang="en-GB" altLang="en-IN"/>
                    </a:p>
                  </a:txBody>
                  <a:tcPr/>
                </a:tc>
                <a:tc>
                  <a:txBody>
                    <a:bodyPr/>
                    <a:p>
                      <a:r>
                        <a:rPr lang="en-IN"/>
                        <a:t>A wearable system uses vibrotactile feedback to allow blind users to inconspicuously and privately access textual information.</a:t>
                      </a:r>
                      <a:endParaRPr lang="en-IN"/>
                    </a:p>
                  </a:txBody>
                  <a:tcPr/>
                </a:tc>
                <a:tc>
                  <a:txBody>
                    <a:bodyPr/>
                    <a:p>
                      <a:r>
                        <a:rPr lang="en-IN"/>
                        <a:t>The wearable system might be costly compared to other alternatives such as traditional Braille displays or auditory feedback devices.</a:t>
                      </a:r>
                      <a:endParaRPr lang="en-IN"/>
                    </a:p>
                  </a:txBody>
                  <a:tcPr/>
                </a:tc>
              </a:tr>
              <a:tr h="2286000">
                <a:tc>
                  <a:txBody>
                    <a:bodyPr/>
                    <a:p>
                      <a:r>
                        <a:rPr lang="en-IN" altLang="en-GB"/>
                        <a:t>5.</a:t>
                      </a:r>
                      <a:endParaRPr lang="en-IN" altLang="en-GB"/>
                    </a:p>
                  </a:txBody>
                  <a:tcPr/>
                </a:tc>
                <a:tc>
                  <a:txBody>
                    <a:bodyPr/>
                    <a:p>
                      <a:r>
                        <a:rPr lang="en-IN" altLang="en-GB"/>
                        <a:t>An IOT Braille Display Towards Assisting Visually Impaired Students</a:t>
                      </a:r>
                      <a:endParaRPr lang="en-IN" altLang="en-GB"/>
                    </a:p>
                  </a:txBody>
                  <a:tcPr/>
                </a:tc>
                <a:tc>
                  <a:txBody>
                    <a:bodyPr/>
                    <a:p>
                      <a:pPr algn="ctr"/>
                      <a:r>
                        <a:rPr lang="en-GB" altLang="en-IN"/>
                        <a:t>Ghazanfar Latif</a:t>
                      </a:r>
                      <a:endParaRPr lang="en-GB" altLang="en-IN"/>
                    </a:p>
                    <a:p>
                      <a:pPr algn="ctr"/>
                      <a:r>
                        <a:rPr lang="en-GB" altLang="en-IN"/>
                        <a:t>Ghassen Ben Brahim</a:t>
                      </a:r>
                      <a:endParaRPr lang="en-GB" altLang="en-IN"/>
                    </a:p>
                    <a:p>
                      <a:pPr algn="ctr"/>
                      <a:r>
                        <a:rPr lang="en-GB" altLang="en-IN"/>
                        <a:t>Sherif E.Abdelhamid</a:t>
                      </a:r>
                      <a:endParaRPr lang="en-GB" altLang="en-IN"/>
                    </a:p>
                    <a:p>
                      <a:pPr algn="ctr"/>
                      <a:r>
                        <a:rPr lang="en-GB" altLang="en-IN"/>
                        <a:t>Runna Alghazo</a:t>
                      </a:r>
                      <a:endParaRPr lang="en-GB" altLang="en-IN"/>
                    </a:p>
                    <a:p>
                      <a:pPr algn="ctr"/>
                      <a:r>
                        <a:rPr lang="en-GB" altLang="en-IN"/>
                        <a:t>Ghadah Alhabib</a:t>
                      </a:r>
                      <a:endParaRPr lang="en-GB" altLang="en-IN"/>
                    </a:p>
                    <a:p>
                      <a:pPr algn="ctr"/>
                      <a:r>
                        <a:rPr lang="en-GB" altLang="en-IN"/>
                        <a:t>Khalid Alnujaidi</a:t>
                      </a:r>
                      <a:endParaRPr lang="en-GB" altLang="en-IN"/>
                    </a:p>
                  </a:txBody>
                  <a:tcPr/>
                </a:tc>
                <a:tc>
                  <a:txBody>
                    <a:bodyPr/>
                    <a:p>
                      <a:pPr algn="ctr"/>
                      <a:r>
                        <a:rPr lang="en-GB" altLang="en-IN"/>
                        <a:t>MDPI</a:t>
                      </a:r>
                      <a:endParaRPr lang="en-GB" altLang="en-IN"/>
                    </a:p>
                  </a:txBody>
                  <a:tcPr/>
                </a:tc>
                <a:tc>
                  <a:txBody>
                    <a:bodyPr/>
                    <a:p>
                      <a:r>
                        <a:rPr lang="en-IN"/>
                        <a:t>Design a modular device accessible for blind people by integrating Braille language by  translate Arabic and English</a:t>
                      </a:r>
                      <a:endParaRPr lang="en-IN"/>
                    </a:p>
                    <a:p>
                      <a:r>
                        <a:rPr lang="en-IN"/>
                        <a:t>braille into audio.</a:t>
                      </a:r>
                      <a:endParaRPr lang="en-IN"/>
                    </a:p>
                  </a:txBody>
                  <a:tcPr/>
                </a:tc>
                <a:tc>
                  <a:txBody>
                    <a:bodyPr/>
                    <a:p>
                      <a:r>
                        <a:rPr lang="en-IN" dirty="0"/>
                        <a:t>Limited accessibility of current language availability technologies for visually impaired individuals.</a:t>
                      </a:r>
                      <a:endParaRPr lang="en-IN"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5225" y="1178560"/>
            <a:ext cx="9990455" cy="667385"/>
          </a:xfrm>
        </p:spPr>
        <p:txBody>
          <a:bodyPr>
            <a:normAutofit fontScale="90000"/>
          </a:bodyPr>
          <a:p>
            <a:r>
              <a:rPr lang="en-GB" altLang="en-US"/>
              <a:t>Problem Statement</a:t>
            </a:r>
            <a:endParaRPr lang="en-GB" altLang="en-US"/>
          </a:p>
        </p:txBody>
      </p:sp>
      <p:sp>
        <p:nvSpPr>
          <p:cNvPr id="3" name="Content Placeholder 2"/>
          <p:cNvSpPr>
            <a:spLocks noGrp="1"/>
          </p:cNvSpPr>
          <p:nvPr>
            <p:ph idx="1"/>
          </p:nvPr>
        </p:nvSpPr>
        <p:spPr>
          <a:xfrm>
            <a:off x="818515" y="1903519"/>
            <a:ext cx="10058400" cy="4023360"/>
          </a:xfrm>
        </p:spPr>
        <p:txBody>
          <a:bodyPr>
            <a:noAutofit/>
          </a:bodyPr>
          <a:p>
            <a:pPr algn="just">
              <a:buFont typeface="Arial" panose="020B0604020202020204" pitchFamily="34" charset="0"/>
              <a:buChar char="•"/>
            </a:pPr>
            <a:r>
              <a:rPr sz="1800"/>
              <a:t>Assistive technologies for blind and deaf people are not good enough for effective communication.</a:t>
            </a:r>
            <a:endParaRPr sz="1800"/>
          </a:p>
          <a:p>
            <a:pPr algn="just">
              <a:buFont typeface="Arial" panose="020B0604020202020204" pitchFamily="34" charset="0"/>
              <a:buChar char="•"/>
            </a:pPr>
            <a:r>
              <a:rPr sz="1800"/>
              <a:t>Traditional methods like Braille and sign language might not work well for those with both vision and hearing problems.</a:t>
            </a:r>
            <a:endParaRPr sz="1800"/>
          </a:p>
          <a:p>
            <a:pPr algn="just">
              <a:buFont typeface="Arial" panose="020B0604020202020204" pitchFamily="34" charset="0"/>
              <a:buChar char="•"/>
            </a:pPr>
            <a:r>
              <a:rPr sz="1800"/>
              <a:t>There's no complete system that specifically helps blind and deaf individuals with communication through touch.</a:t>
            </a:r>
            <a:endParaRPr sz="1800"/>
          </a:p>
          <a:p>
            <a:pPr algn="just">
              <a:buFont typeface="Arial" panose="020B0604020202020204" pitchFamily="34" charset="0"/>
              <a:buChar char="•"/>
            </a:pPr>
            <a:r>
              <a:rPr sz="1800"/>
              <a:t>There's an urgent need for a simple solution that connects visual and auditory impairments.</a:t>
            </a:r>
            <a:endParaRPr sz="1800"/>
          </a:p>
          <a:p>
            <a:pPr algn="just">
              <a:buFont typeface="Arial" panose="020B0604020202020204" pitchFamily="34" charset="0"/>
              <a:buChar char="•"/>
            </a:pPr>
            <a:r>
              <a:rPr sz="1800"/>
              <a:t>The solution requires using new technologies like Arduino and vibrating motors.</a:t>
            </a:r>
            <a:endParaRPr sz="1800"/>
          </a:p>
          <a:p>
            <a:pPr algn="just">
              <a:buFont typeface="Arial" panose="020B0604020202020204" pitchFamily="34" charset="0"/>
              <a:buChar char="•"/>
            </a:pPr>
            <a:r>
              <a:rPr sz="1800"/>
              <a:t>The goal is to create a system using Arduino that gives touch feedback like Braille on a 3x2 pad.</a:t>
            </a:r>
            <a:endParaRPr sz="1800"/>
          </a:p>
        </p:txBody>
      </p:sp>
      <p:sp>
        <p:nvSpPr>
          <p:cNvPr id="4" name="Footer Placeholder 3"/>
          <p:cNvSpPr>
            <a:spLocks noGrp="1"/>
          </p:cNvSpPr>
          <p:nvPr>
            <p:ph type="ftr" sz="quarter" idx="11"/>
          </p:nvPr>
        </p:nvSpPr>
        <p:spPr/>
        <p:txBody>
          <a:bodyPr/>
          <a:p>
            <a:r>
              <a:rPr lang="en-US"/>
              <a:t>CSD334 Miniproject | Dept of CSE, MLMCE</a:t>
            </a:r>
            <a:endParaRPr lang="en-IN"/>
          </a:p>
        </p:txBody>
      </p:sp>
      <p:sp>
        <p:nvSpPr>
          <p:cNvPr id="5" name="Slide Number Placeholder 4"/>
          <p:cNvSpPr>
            <a:spLocks noGrp="1"/>
          </p:cNvSpPr>
          <p:nvPr>
            <p:ph type="sldNum" sz="quarter" idx="12"/>
          </p:nvPr>
        </p:nvSpPr>
        <p:spPr/>
        <p:txBody>
          <a:bodyPr/>
          <a:p>
            <a:fld id="{4ACF537C-9EE5-4D2F-937F-432318138911}" type="slidenum">
              <a:rPr lang="en-IN" smtClean="0"/>
            </a:fld>
            <a:endParaRPr lang="en-IN"/>
          </a:p>
        </p:txBody>
      </p:sp>
      <p:pic>
        <p:nvPicPr>
          <p:cNvPr id="1028" name="Picture 4" descr="Mangalam logo"/>
          <p:cNvPicPr>
            <a:picLocks noChangeAspect="1" noChangeArrowheads="1"/>
          </p:cNvPicPr>
          <p:nvPr/>
        </p:nvPicPr>
        <p:blipFill>
          <a:blip r:embed="rId1"/>
          <a:srcRect/>
          <a:stretch>
            <a:fillRect/>
          </a:stretch>
        </p:blipFill>
        <p:spPr bwMode="auto">
          <a:xfrm>
            <a:off x="755276" y="414617"/>
            <a:ext cx="2025680" cy="5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6479</Words>
  <Application>WPS Presentation</Application>
  <PresentationFormat>Widescreen</PresentationFormat>
  <Paragraphs>267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Calibri</vt:lpstr>
      <vt:lpstr>Calibri</vt:lpstr>
      <vt:lpstr>Times New Roman</vt:lpstr>
      <vt:lpstr>Calibri Light</vt:lpstr>
      <vt:lpstr>Microsoft YaHei</vt:lpstr>
      <vt:lpstr>Arial Unicode MS</vt:lpstr>
      <vt:lpstr>Retrospect</vt:lpstr>
      <vt:lpstr>TACTILEBRAILLE</vt:lpstr>
      <vt:lpstr>Contents</vt:lpstr>
      <vt:lpstr>Abstract</vt:lpstr>
      <vt:lpstr>Introduction</vt:lpstr>
      <vt:lpstr>Objective</vt:lpstr>
      <vt:lpstr> Literature Review</vt:lpstr>
      <vt:lpstr>PowerPoint 演示文稿</vt:lpstr>
      <vt:lpstr>PowerPoint 演示文稿</vt:lpstr>
      <vt:lpstr>Problem Statement</vt:lpstr>
      <vt:lpstr> Requirements</vt:lpstr>
      <vt:lpstr>   Relevance of the project</vt:lpstr>
      <vt:lpstr>   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roja.thomas@mangalam.in</dc:creator>
  <cp:lastModifiedBy>anand</cp:lastModifiedBy>
  <cp:revision>12</cp:revision>
  <dcterms:created xsi:type="dcterms:W3CDTF">2024-02-07T06:53:00Z</dcterms:created>
  <dcterms:modified xsi:type="dcterms:W3CDTF">2024-03-03T16:00:11Z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3F028B9F987843C3A651878088C25C67_13</vt:lpwstr>
  </property>
  <property fmtid="{D5CDD505-2E9C-101B-9397-08002B2CF9AE}" pid="3" name="KSOProductBuildVer">
    <vt:lpwstr>1033-12.2.0.13431</vt:lpwstr>
  </property>
</Properties>
</file>