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1" r:id="rId2"/>
    <p:sldId id="258" r:id="rId3"/>
    <p:sldId id="257" r:id="rId4"/>
    <p:sldId id="259" r:id="rId5"/>
    <p:sldId id="260" r:id="rId6"/>
    <p:sldId id="262" r:id="rId7"/>
    <p:sldId id="263" r:id="rId8"/>
    <p:sldId id="264" r:id="rId9"/>
    <p:sldId id="265" r:id="rId10"/>
    <p:sldId id="266" r:id="rId11"/>
    <p:sldId id="267" r:id="rId12"/>
    <p:sldId id="268" r:id="rId13"/>
    <p:sldId id="269" r:id="rId14"/>
    <p:sldId id="271"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5" autoAdjust="0"/>
  </p:normalViewPr>
  <p:slideViewPr>
    <p:cSldViewPr snapToGrid="0">
      <p:cViewPr varScale="1">
        <p:scale>
          <a:sx n="81" d="100"/>
          <a:sy n="81" d="100"/>
        </p:scale>
        <p:origin x="725" y="62"/>
      </p:cViewPr>
      <p:guideLst/>
    </p:cSldViewPr>
  </p:slideViewPr>
  <p:outlineViewPr>
    <p:cViewPr>
      <p:scale>
        <a:sx n="33" d="100"/>
        <a:sy n="33" d="100"/>
      </p:scale>
      <p:origin x="0" y="-283"/>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CC8904E-4FDB-4CCB-806E-30C7747C6A68}" type="datetimeFigureOut">
              <a:rPr lang="fr-FR" smtClean="0"/>
              <a:t>15/02/2019</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57EE93A-DF6E-4B4C-A247-8253DAFE71F3}" type="slidenum">
              <a:rPr lang="fr-FR" smtClean="0"/>
              <a:t>‹N°›</a:t>
            </a:fld>
            <a:endParaRPr lang="fr-FR"/>
          </a:p>
        </p:txBody>
      </p:sp>
    </p:spTree>
    <p:extLst>
      <p:ext uri="{BB962C8B-B14F-4D97-AF65-F5344CB8AC3E}">
        <p14:creationId xmlns:p14="http://schemas.microsoft.com/office/powerpoint/2010/main" val="69552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CC8904E-4FDB-4CCB-806E-30C7747C6A68}" type="datetimeFigureOut">
              <a:rPr lang="fr-FR" smtClean="0"/>
              <a:t>15/02/2019</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7EE93A-DF6E-4B4C-A247-8253DAFE71F3}" type="slidenum">
              <a:rPr lang="fr-FR" smtClean="0"/>
              <a:t>‹N°›</a:t>
            </a:fld>
            <a:endParaRPr lang="fr-FR"/>
          </a:p>
        </p:txBody>
      </p:sp>
    </p:spTree>
    <p:extLst>
      <p:ext uri="{BB962C8B-B14F-4D97-AF65-F5344CB8AC3E}">
        <p14:creationId xmlns:p14="http://schemas.microsoft.com/office/powerpoint/2010/main" val="26259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CC8904E-4FDB-4CCB-806E-30C7747C6A68}" type="datetimeFigureOut">
              <a:rPr lang="fr-FR" smtClean="0"/>
              <a:t>15/02/2019</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7EE93A-DF6E-4B4C-A247-8253DAFE71F3}"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2533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3CC8904E-4FDB-4CCB-806E-30C7747C6A68}" type="datetimeFigureOut">
              <a:rPr lang="fr-FR" smtClean="0"/>
              <a:t>15/02/2019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7EE93A-DF6E-4B4C-A247-8253DAFE71F3}" type="slidenum">
              <a:rPr lang="fr-FR" smtClean="0"/>
              <a:t>‹N°›</a:t>
            </a:fld>
            <a:endParaRPr lang="fr-FR"/>
          </a:p>
        </p:txBody>
      </p:sp>
    </p:spTree>
    <p:extLst>
      <p:ext uri="{BB962C8B-B14F-4D97-AF65-F5344CB8AC3E}">
        <p14:creationId xmlns:p14="http://schemas.microsoft.com/office/powerpoint/2010/main" val="4195241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3CC8904E-4FDB-4CCB-806E-30C7747C6A68}" type="datetimeFigureOut">
              <a:rPr lang="fr-FR" smtClean="0"/>
              <a:t>15/02/2019</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7EE93A-DF6E-4B4C-A247-8253DAFE71F3}"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5734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3CC8904E-4FDB-4CCB-806E-30C7747C6A68}" type="datetimeFigureOut">
              <a:rPr lang="fr-FR" smtClean="0"/>
              <a:t>15/02/2019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7EE93A-DF6E-4B4C-A247-8253DAFE71F3}" type="slidenum">
              <a:rPr lang="fr-FR" smtClean="0"/>
              <a:t>‹N°›</a:t>
            </a:fld>
            <a:endParaRPr lang="fr-FR"/>
          </a:p>
        </p:txBody>
      </p:sp>
    </p:spTree>
    <p:extLst>
      <p:ext uri="{BB962C8B-B14F-4D97-AF65-F5344CB8AC3E}">
        <p14:creationId xmlns:p14="http://schemas.microsoft.com/office/powerpoint/2010/main" val="1617147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CC8904E-4FDB-4CCB-806E-30C7747C6A68}" type="datetimeFigureOut">
              <a:rPr lang="fr-FR" smtClean="0"/>
              <a:t>15/02/2019</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7EE93A-DF6E-4B4C-A247-8253DAFE71F3}" type="slidenum">
              <a:rPr lang="fr-FR" smtClean="0"/>
              <a:t>‹N°›</a:t>
            </a:fld>
            <a:endParaRPr lang="fr-FR"/>
          </a:p>
        </p:txBody>
      </p:sp>
    </p:spTree>
    <p:extLst>
      <p:ext uri="{BB962C8B-B14F-4D97-AF65-F5344CB8AC3E}">
        <p14:creationId xmlns:p14="http://schemas.microsoft.com/office/powerpoint/2010/main" val="94735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CC8904E-4FDB-4CCB-806E-30C7747C6A68}" type="datetimeFigureOut">
              <a:rPr lang="fr-FR" smtClean="0"/>
              <a:t>15/02/2019</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7EE93A-DF6E-4B4C-A247-8253DAFE71F3}" type="slidenum">
              <a:rPr lang="fr-FR" smtClean="0"/>
              <a:t>‹N°›</a:t>
            </a:fld>
            <a:endParaRPr lang="fr-FR"/>
          </a:p>
        </p:txBody>
      </p:sp>
    </p:spTree>
    <p:extLst>
      <p:ext uri="{BB962C8B-B14F-4D97-AF65-F5344CB8AC3E}">
        <p14:creationId xmlns:p14="http://schemas.microsoft.com/office/powerpoint/2010/main" val="253974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CC8904E-4FDB-4CCB-806E-30C7747C6A68}" type="datetimeFigureOut">
              <a:rPr lang="fr-FR" smtClean="0"/>
              <a:t>15/02/2019</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7EE93A-DF6E-4B4C-A247-8253DAFE71F3}" type="slidenum">
              <a:rPr lang="fr-FR" smtClean="0"/>
              <a:t>‹N°›</a:t>
            </a:fld>
            <a:endParaRPr lang="fr-FR"/>
          </a:p>
        </p:txBody>
      </p:sp>
    </p:spTree>
    <p:extLst>
      <p:ext uri="{BB962C8B-B14F-4D97-AF65-F5344CB8AC3E}">
        <p14:creationId xmlns:p14="http://schemas.microsoft.com/office/powerpoint/2010/main" val="3773454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CC8904E-4FDB-4CCB-806E-30C7747C6A68}" type="datetimeFigureOut">
              <a:rPr lang="fr-FR" smtClean="0"/>
              <a:t>15/02/2019</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7EE93A-DF6E-4B4C-A247-8253DAFE71F3}" type="slidenum">
              <a:rPr lang="fr-FR" smtClean="0"/>
              <a:t>‹N°›</a:t>
            </a:fld>
            <a:endParaRPr lang="fr-FR"/>
          </a:p>
        </p:txBody>
      </p:sp>
    </p:spTree>
    <p:extLst>
      <p:ext uri="{BB962C8B-B14F-4D97-AF65-F5344CB8AC3E}">
        <p14:creationId xmlns:p14="http://schemas.microsoft.com/office/powerpoint/2010/main" val="2493756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CC8904E-4FDB-4CCB-806E-30C7747C6A68}" type="datetimeFigureOut">
              <a:rPr lang="fr-FR" smtClean="0"/>
              <a:t>15/02/2019</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57EE93A-DF6E-4B4C-A247-8253DAFE71F3}" type="slidenum">
              <a:rPr lang="fr-FR" smtClean="0"/>
              <a:t>‹N°›</a:t>
            </a:fld>
            <a:endParaRPr lang="fr-FR"/>
          </a:p>
        </p:txBody>
      </p:sp>
    </p:spTree>
    <p:extLst>
      <p:ext uri="{BB962C8B-B14F-4D97-AF65-F5344CB8AC3E}">
        <p14:creationId xmlns:p14="http://schemas.microsoft.com/office/powerpoint/2010/main" val="334224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CC8904E-4FDB-4CCB-806E-30C7747C6A68}" type="datetimeFigureOut">
              <a:rPr lang="fr-FR" smtClean="0"/>
              <a:t>15/02/2019</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57EE93A-DF6E-4B4C-A247-8253DAFE71F3}" type="slidenum">
              <a:rPr lang="fr-FR" smtClean="0"/>
              <a:t>‹N°›</a:t>
            </a:fld>
            <a:endParaRPr lang="fr-FR"/>
          </a:p>
        </p:txBody>
      </p:sp>
    </p:spTree>
    <p:extLst>
      <p:ext uri="{BB962C8B-B14F-4D97-AF65-F5344CB8AC3E}">
        <p14:creationId xmlns:p14="http://schemas.microsoft.com/office/powerpoint/2010/main" val="370061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CC8904E-4FDB-4CCB-806E-30C7747C6A68}" type="datetimeFigureOut">
              <a:rPr lang="fr-FR" smtClean="0"/>
              <a:t>15/02/2019</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57EE93A-DF6E-4B4C-A247-8253DAFE71F3}" type="slidenum">
              <a:rPr lang="fr-FR" smtClean="0"/>
              <a:t>‹N°›</a:t>
            </a:fld>
            <a:endParaRPr lang="fr-FR"/>
          </a:p>
        </p:txBody>
      </p:sp>
    </p:spTree>
    <p:extLst>
      <p:ext uri="{BB962C8B-B14F-4D97-AF65-F5344CB8AC3E}">
        <p14:creationId xmlns:p14="http://schemas.microsoft.com/office/powerpoint/2010/main" val="72255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8904E-4FDB-4CCB-806E-30C7747C6A68}" type="datetimeFigureOut">
              <a:rPr lang="fr-FR" smtClean="0"/>
              <a:t>15/02/2019</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57EE93A-DF6E-4B4C-A247-8253DAFE71F3}" type="slidenum">
              <a:rPr lang="fr-FR" smtClean="0"/>
              <a:t>‹N°›</a:t>
            </a:fld>
            <a:endParaRPr lang="fr-FR"/>
          </a:p>
        </p:txBody>
      </p:sp>
    </p:spTree>
    <p:extLst>
      <p:ext uri="{BB962C8B-B14F-4D97-AF65-F5344CB8AC3E}">
        <p14:creationId xmlns:p14="http://schemas.microsoft.com/office/powerpoint/2010/main" val="2989669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CC8904E-4FDB-4CCB-806E-30C7747C6A68}" type="datetimeFigureOut">
              <a:rPr lang="fr-FR" smtClean="0"/>
              <a:t>15/02/2019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57EE93A-DF6E-4B4C-A247-8253DAFE71F3}" type="slidenum">
              <a:rPr lang="fr-FR" smtClean="0"/>
              <a:t>‹N°›</a:t>
            </a:fld>
            <a:endParaRPr lang="fr-FR"/>
          </a:p>
        </p:txBody>
      </p:sp>
    </p:spTree>
    <p:extLst>
      <p:ext uri="{BB962C8B-B14F-4D97-AF65-F5344CB8AC3E}">
        <p14:creationId xmlns:p14="http://schemas.microsoft.com/office/powerpoint/2010/main" val="100598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CC8904E-4FDB-4CCB-806E-30C7747C6A68}" type="datetimeFigureOut">
              <a:rPr lang="fr-FR" smtClean="0"/>
              <a:t>15/02/2019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7EE93A-DF6E-4B4C-A247-8253DAFE71F3}" type="slidenum">
              <a:rPr lang="fr-FR" smtClean="0"/>
              <a:t>‹N°›</a:t>
            </a:fld>
            <a:endParaRPr lang="fr-FR"/>
          </a:p>
        </p:txBody>
      </p:sp>
    </p:spTree>
    <p:extLst>
      <p:ext uri="{BB962C8B-B14F-4D97-AF65-F5344CB8AC3E}">
        <p14:creationId xmlns:p14="http://schemas.microsoft.com/office/powerpoint/2010/main" val="4086967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C8904E-4FDB-4CCB-806E-30C7747C6A68}" type="datetimeFigureOut">
              <a:rPr lang="fr-FR" smtClean="0"/>
              <a:t>15/02/2019</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57EE93A-DF6E-4B4C-A247-8253DAFE71F3}" type="slidenum">
              <a:rPr lang="fr-FR" smtClean="0"/>
              <a:t>‹N°›</a:t>
            </a:fld>
            <a:endParaRPr lang="fr-FR"/>
          </a:p>
        </p:txBody>
      </p:sp>
    </p:spTree>
    <p:extLst>
      <p:ext uri="{BB962C8B-B14F-4D97-AF65-F5344CB8AC3E}">
        <p14:creationId xmlns:p14="http://schemas.microsoft.com/office/powerpoint/2010/main" val="17844859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a:extLst>
              <a:ext uri="{FF2B5EF4-FFF2-40B4-BE49-F238E27FC236}">
                <a16:creationId xmlns:a16="http://schemas.microsoft.com/office/drawing/2014/main" id="{6834CAC6-404C-4CE7-B6B5-75F2EA58FD24}"/>
              </a:ext>
            </a:extLst>
          </p:cNvPr>
          <p:cNvPicPr>
            <a:picLocks noChangeAspect="1"/>
          </p:cNvPicPr>
          <p:nvPr/>
        </p:nvPicPr>
        <p:blipFill rotWithShape="1">
          <a:blip r:embed="rId2">
            <a:alphaModFix amt="51000"/>
            <a:extLst>
              <a:ext uri="{28A0092B-C50C-407E-A947-70E740481C1C}">
                <a14:useLocalDpi xmlns:a14="http://schemas.microsoft.com/office/drawing/2010/main" val="0"/>
              </a:ext>
            </a:extLst>
          </a:blip>
          <a:srcRect l="1410" t="1928" r="5173" b="6779"/>
          <a:stretch/>
        </p:blipFill>
        <p:spPr>
          <a:xfrm>
            <a:off x="2589213" y="4748"/>
            <a:ext cx="7013574" cy="6854038"/>
          </a:xfrm>
          <a:prstGeom prst="rect">
            <a:avLst/>
          </a:prstGeom>
          <a:effectLst/>
        </p:spPr>
      </p:pic>
      <p:sp>
        <p:nvSpPr>
          <p:cNvPr id="4" name="Titre 3">
            <a:extLst>
              <a:ext uri="{FF2B5EF4-FFF2-40B4-BE49-F238E27FC236}">
                <a16:creationId xmlns:a16="http://schemas.microsoft.com/office/drawing/2014/main" id="{F418D8F2-B025-49F8-9094-E08EAB67A9E3}"/>
              </a:ext>
            </a:extLst>
          </p:cNvPr>
          <p:cNvSpPr>
            <a:spLocks noGrp="1"/>
          </p:cNvSpPr>
          <p:nvPr>
            <p:ph type="ctrTitle"/>
          </p:nvPr>
        </p:nvSpPr>
        <p:spPr>
          <a:xfrm>
            <a:off x="2589213" y="2514600"/>
            <a:ext cx="8915399" cy="2262781"/>
          </a:xfrm>
        </p:spPr>
        <p:txBody>
          <a:bodyPr>
            <a:normAutofit/>
          </a:bodyPr>
          <a:lstStyle/>
          <a:p>
            <a:r>
              <a:rPr lang="fr-FR" dirty="0">
                <a:solidFill>
                  <a:srgbClr val="FEFFFF"/>
                </a:solidFill>
              </a:rPr>
              <a:t>Python for data </a:t>
            </a:r>
            <a:r>
              <a:rPr lang="fr-FR" dirty="0" err="1">
                <a:solidFill>
                  <a:srgbClr val="FEFFFF"/>
                </a:solidFill>
              </a:rPr>
              <a:t>analysis</a:t>
            </a:r>
            <a:r>
              <a:rPr lang="fr-FR" dirty="0">
                <a:solidFill>
                  <a:srgbClr val="FEFFFF"/>
                </a:solidFill>
              </a:rPr>
              <a:t> – Final Project</a:t>
            </a:r>
            <a:endParaRPr lang="fr-FR" dirty="0"/>
          </a:p>
        </p:txBody>
      </p:sp>
      <p:sp>
        <p:nvSpPr>
          <p:cNvPr id="5" name="Sous-titre 4">
            <a:extLst>
              <a:ext uri="{FF2B5EF4-FFF2-40B4-BE49-F238E27FC236}">
                <a16:creationId xmlns:a16="http://schemas.microsoft.com/office/drawing/2014/main" id="{6CCEE1BE-6992-472C-A4B9-0E72F2F66649}"/>
              </a:ext>
            </a:extLst>
          </p:cNvPr>
          <p:cNvSpPr>
            <a:spLocks noGrp="1"/>
          </p:cNvSpPr>
          <p:nvPr>
            <p:ph type="subTitle" idx="1"/>
          </p:nvPr>
        </p:nvSpPr>
        <p:spPr>
          <a:xfrm>
            <a:off x="2589213" y="4777379"/>
            <a:ext cx="8915399" cy="1126283"/>
          </a:xfrm>
        </p:spPr>
        <p:txBody>
          <a:bodyPr>
            <a:normAutofit/>
          </a:bodyPr>
          <a:lstStyle/>
          <a:p>
            <a:r>
              <a:rPr lang="fr-FR" dirty="0"/>
              <a:t>Dilini Perera – IBO A5</a:t>
            </a:r>
          </a:p>
        </p:txBody>
      </p:sp>
      <p:sp>
        <p:nvSpPr>
          <p:cNvPr id="16" name="Rectangle 15">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29433944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CBC665-F8E2-4003-8E31-09EC593E041E}"/>
              </a:ext>
            </a:extLst>
          </p:cNvPr>
          <p:cNvSpPr>
            <a:spLocks noGrp="1"/>
          </p:cNvSpPr>
          <p:nvPr>
            <p:ph type="title"/>
          </p:nvPr>
        </p:nvSpPr>
        <p:spPr/>
        <p:txBody>
          <a:bodyPr/>
          <a:lstStyle/>
          <a:p>
            <a:r>
              <a:rPr lang="fr-FR" dirty="0"/>
              <a:t>Model</a:t>
            </a:r>
          </a:p>
        </p:txBody>
      </p:sp>
      <p:sp>
        <p:nvSpPr>
          <p:cNvPr id="3" name="Espace réservé du contenu 2">
            <a:extLst>
              <a:ext uri="{FF2B5EF4-FFF2-40B4-BE49-F238E27FC236}">
                <a16:creationId xmlns:a16="http://schemas.microsoft.com/office/drawing/2014/main" id="{8ED972A9-DCF3-4FC5-81B9-D2DC17829F4F}"/>
              </a:ext>
            </a:extLst>
          </p:cNvPr>
          <p:cNvSpPr>
            <a:spLocks noGrp="1"/>
          </p:cNvSpPr>
          <p:nvPr>
            <p:ph idx="1"/>
          </p:nvPr>
        </p:nvSpPr>
        <p:spPr>
          <a:xfrm>
            <a:off x="826399" y="1813088"/>
            <a:ext cx="10966533" cy="4804527"/>
          </a:xfrm>
        </p:spPr>
        <p:txBody>
          <a:bodyPr/>
          <a:lstStyle/>
          <a:p>
            <a:r>
              <a:rPr lang="fr-FR" dirty="0"/>
              <a:t>Nous avons commencé par essayé d’avoir une idée naïve des performances de notre modèle final : nous avons environ </a:t>
            </a:r>
            <a:r>
              <a:rPr lang="fr-FR" b="1" dirty="0"/>
              <a:t>78% de précision </a:t>
            </a:r>
            <a:r>
              <a:rPr lang="fr-FR" dirty="0"/>
              <a:t>si nous prédisions 0 à chaque fois dans notre jeu de données </a:t>
            </a:r>
          </a:p>
          <a:p>
            <a:r>
              <a:rPr lang="fr-FR" dirty="0"/>
              <a:t>Nous avons un </a:t>
            </a:r>
            <a:r>
              <a:rPr lang="fr-FR" i="1" dirty="0"/>
              <a:t>jeu de train </a:t>
            </a:r>
            <a:r>
              <a:rPr lang="fr-FR" dirty="0"/>
              <a:t>correspondant à 80% du </a:t>
            </a:r>
            <a:r>
              <a:rPr lang="fr-FR" dirty="0" err="1"/>
              <a:t>dataset</a:t>
            </a:r>
            <a:r>
              <a:rPr lang="fr-FR" dirty="0"/>
              <a:t> d’origine et un </a:t>
            </a:r>
            <a:r>
              <a:rPr lang="fr-FR" i="1" dirty="0"/>
              <a:t>jeu de test </a:t>
            </a:r>
            <a:r>
              <a:rPr lang="fr-FR" dirty="0"/>
              <a:t>avec les 20% restant</a:t>
            </a:r>
            <a:endParaRPr lang="fr-FR" i="1" dirty="0"/>
          </a:p>
          <a:p>
            <a:r>
              <a:rPr lang="fr-FR" dirty="0"/>
              <a:t>Nous avons testé plusieurs algorithmes connus pour ce genre de problèmes</a:t>
            </a:r>
          </a:p>
          <a:p>
            <a:pPr lvl="1">
              <a:buFont typeface="Wingdings" panose="05000000000000000000" pitchFamily="2" charset="2"/>
              <a:buChar char="§"/>
            </a:pPr>
            <a:r>
              <a:rPr lang="fr-FR" dirty="0" err="1"/>
              <a:t>DecisionTreeClassifier</a:t>
            </a:r>
            <a:endParaRPr lang="fr-FR" dirty="0"/>
          </a:p>
          <a:p>
            <a:pPr lvl="1">
              <a:buFont typeface="Wingdings" panose="05000000000000000000" pitchFamily="2" charset="2"/>
              <a:buChar char="§"/>
            </a:pPr>
            <a:r>
              <a:rPr lang="fr-FR" dirty="0" err="1"/>
              <a:t>RandomForestClassifier</a:t>
            </a:r>
            <a:endParaRPr lang="fr-FR" dirty="0"/>
          </a:p>
          <a:p>
            <a:pPr lvl="1">
              <a:buFont typeface="Wingdings" panose="05000000000000000000" pitchFamily="2" charset="2"/>
              <a:buChar char="§"/>
            </a:pPr>
            <a:r>
              <a:rPr lang="fr-FR" dirty="0" err="1"/>
              <a:t>CatBoostClassifier</a:t>
            </a:r>
            <a:endParaRPr lang="fr-FR" dirty="0"/>
          </a:p>
          <a:p>
            <a:pPr lvl="1">
              <a:buFont typeface="Wingdings" panose="05000000000000000000" pitchFamily="2" charset="2"/>
              <a:buChar char="§"/>
            </a:pPr>
            <a:r>
              <a:rPr lang="fr-FR" dirty="0" err="1"/>
              <a:t>LightGBM</a:t>
            </a:r>
            <a:endParaRPr lang="fr-FR" dirty="0"/>
          </a:p>
          <a:p>
            <a:pPr lvl="1">
              <a:buFont typeface="Wingdings" panose="05000000000000000000" pitchFamily="2" charset="2"/>
              <a:buChar char="§"/>
            </a:pPr>
            <a:r>
              <a:rPr lang="fr-FR" dirty="0" err="1"/>
              <a:t>XGBoost</a:t>
            </a:r>
            <a:endParaRPr lang="fr-FR" dirty="0"/>
          </a:p>
        </p:txBody>
      </p:sp>
    </p:spTree>
    <p:extLst>
      <p:ext uri="{BB962C8B-B14F-4D97-AF65-F5344CB8AC3E}">
        <p14:creationId xmlns:p14="http://schemas.microsoft.com/office/powerpoint/2010/main" val="418246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753424-ED04-4235-A54A-BB7AC99ED48B}"/>
              </a:ext>
            </a:extLst>
          </p:cNvPr>
          <p:cNvSpPr>
            <a:spLocks noGrp="1"/>
          </p:cNvSpPr>
          <p:nvPr>
            <p:ph type="title"/>
          </p:nvPr>
        </p:nvSpPr>
        <p:spPr/>
        <p:txBody>
          <a:bodyPr/>
          <a:lstStyle/>
          <a:p>
            <a:r>
              <a:rPr lang="fr-FR" dirty="0"/>
              <a:t>Performances</a:t>
            </a:r>
          </a:p>
        </p:txBody>
      </p:sp>
      <p:sp>
        <p:nvSpPr>
          <p:cNvPr id="3" name="Espace réservé du contenu 2">
            <a:extLst>
              <a:ext uri="{FF2B5EF4-FFF2-40B4-BE49-F238E27FC236}">
                <a16:creationId xmlns:a16="http://schemas.microsoft.com/office/drawing/2014/main" id="{7BF22918-73E8-4941-948C-CDAA51D060B3}"/>
              </a:ext>
            </a:extLst>
          </p:cNvPr>
          <p:cNvSpPr>
            <a:spLocks noGrp="1"/>
          </p:cNvSpPr>
          <p:nvPr>
            <p:ph idx="1"/>
          </p:nvPr>
        </p:nvSpPr>
        <p:spPr>
          <a:xfrm>
            <a:off x="683674" y="1540189"/>
            <a:ext cx="11137537" cy="5218830"/>
          </a:xfrm>
        </p:spPr>
        <p:txBody>
          <a:bodyPr/>
          <a:lstStyle/>
          <a:p>
            <a:r>
              <a:rPr lang="fr-FR" dirty="0"/>
              <a:t>Concernant l’optimisation des paramètres, nous avons effectué un </a:t>
            </a:r>
            <a:r>
              <a:rPr lang="fr-FR" b="1" dirty="0" err="1"/>
              <a:t>GridSearch</a:t>
            </a:r>
            <a:r>
              <a:rPr lang="fr-FR" i="1" dirty="0"/>
              <a:t> </a:t>
            </a:r>
            <a:r>
              <a:rPr lang="fr-FR" dirty="0"/>
              <a:t>sur le premier des algorithmes testés : </a:t>
            </a:r>
            <a:r>
              <a:rPr lang="fr-FR" dirty="0" err="1"/>
              <a:t>DecisionTreeClassifier</a:t>
            </a:r>
            <a:r>
              <a:rPr lang="fr-FR" dirty="0"/>
              <a:t> </a:t>
            </a:r>
          </a:p>
          <a:p>
            <a:r>
              <a:rPr lang="fr-FR" dirty="0"/>
              <a:t>Dans un premier temps, nous nous sommes intéressés à la </a:t>
            </a:r>
            <a:r>
              <a:rPr lang="fr-FR" b="1" dirty="0"/>
              <a:t>précision </a:t>
            </a:r>
            <a:r>
              <a:rPr lang="fr-FR" dirty="0"/>
              <a:t>(que l’on retrouvera dans le code) </a:t>
            </a:r>
          </a:p>
          <a:p>
            <a:r>
              <a:rPr lang="fr-FR" dirty="0"/>
              <a:t>En utilisant cette métrique, nous obtenons de bons résultats (plus de 80% de précisions)</a:t>
            </a:r>
          </a:p>
          <a:p>
            <a:r>
              <a:rPr lang="fr-FR" dirty="0"/>
              <a:t>Cependant, on peut se poser la question de la pertinence de l’évaluation, nous souhaitions plus tenir compte des faux positifs, faux négatifs etc. </a:t>
            </a:r>
            <a:br>
              <a:rPr lang="fr-FR" dirty="0"/>
            </a:br>
            <a:r>
              <a:rPr lang="fr-FR" dirty="0"/>
              <a:t>La métrique retenue est donc le </a:t>
            </a:r>
            <a:r>
              <a:rPr lang="fr-FR" b="1" dirty="0"/>
              <a:t>roc</a:t>
            </a:r>
            <a:endParaRPr lang="fr-FR" dirty="0"/>
          </a:p>
          <a:p>
            <a:r>
              <a:rPr lang="fr-FR" dirty="0"/>
              <a:t>Ci-après, les différents résultats des algorithmes </a:t>
            </a:r>
            <a:br>
              <a:rPr lang="fr-FR" dirty="0"/>
            </a:br>
            <a:r>
              <a:rPr lang="fr-FR" dirty="0"/>
              <a:t>cités précédemment </a:t>
            </a:r>
          </a:p>
          <a:p>
            <a:endParaRPr lang="fr-FR" dirty="0"/>
          </a:p>
        </p:txBody>
      </p:sp>
      <p:pic>
        <p:nvPicPr>
          <p:cNvPr id="5" name="Image 4">
            <a:extLst>
              <a:ext uri="{FF2B5EF4-FFF2-40B4-BE49-F238E27FC236}">
                <a16:creationId xmlns:a16="http://schemas.microsoft.com/office/drawing/2014/main" id="{EA5CA875-95F9-4B70-98A8-3F2F7EC947A8}"/>
              </a:ext>
            </a:extLst>
          </p:cNvPr>
          <p:cNvPicPr>
            <a:picLocks noChangeAspect="1"/>
          </p:cNvPicPr>
          <p:nvPr/>
        </p:nvPicPr>
        <p:blipFill>
          <a:blip r:embed="rId2"/>
          <a:stretch>
            <a:fillRect/>
          </a:stretch>
        </p:blipFill>
        <p:spPr>
          <a:xfrm>
            <a:off x="6276929" y="3940404"/>
            <a:ext cx="5834059" cy="2831971"/>
          </a:xfrm>
          <a:prstGeom prst="rect">
            <a:avLst/>
          </a:prstGeom>
        </p:spPr>
      </p:pic>
    </p:spTree>
    <p:extLst>
      <p:ext uri="{BB962C8B-B14F-4D97-AF65-F5344CB8AC3E}">
        <p14:creationId xmlns:p14="http://schemas.microsoft.com/office/powerpoint/2010/main" val="1612966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F432ED-C605-4CD0-935E-FEEC20343A14}"/>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95CBA94A-B22F-4AD3-B307-EE681405CEA0}"/>
              </a:ext>
            </a:extLst>
          </p:cNvPr>
          <p:cNvSpPr>
            <a:spLocks noGrp="1"/>
          </p:cNvSpPr>
          <p:nvPr>
            <p:ph idx="1"/>
          </p:nvPr>
        </p:nvSpPr>
        <p:spPr>
          <a:xfrm>
            <a:off x="1225485" y="1828799"/>
            <a:ext cx="10463752" cy="4562573"/>
          </a:xfrm>
        </p:spPr>
        <p:txBody>
          <a:bodyPr/>
          <a:lstStyle/>
          <a:p>
            <a:r>
              <a:rPr lang="fr-FR" dirty="0"/>
              <a:t>L’algorithme avec la meilleure performance (évaluée avec le score roc) est le </a:t>
            </a:r>
            <a:r>
              <a:rPr lang="fr-FR" b="1" dirty="0" err="1"/>
              <a:t>XGBoost</a:t>
            </a:r>
            <a:endParaRPr lang="fr-FR" b="1" dirty="0"/>
          </a:p>
          <a:p>
            <a:r>
              <a:rPr lang="fr-FR" dirty="0"/>
              <a:t>En observant l’importance de chaque colonne, nous pouvons remarquer que la colonne indiquant s’il y a eu retard de paiement au mois précédent est très importante</a:t>
            </a:r>
          </a:p>
          <a:p>
            <a:endParaRPr lang="fr-FR" i="1" dirty="0"/>
          </a:p>
          <a:p>
            <a:r>
              <a:rPr lang="fr-FR" dirty="0"/>
              <a:t>Pour aller plus loin : </a:t>
            </a:r>
            <a:endParaRPr lang="fr-FR" b="1" dirty="0"/>
          </a:p>
          <a:p>
            <a:pPr lvl="1">
              <a:buFont typeface="Wingdings" panose="05000000000000000000" pitchFamily="2" charset="2"/>
              <a:buChar char="§"/>
            </a:pPr>
            <a:r>
              <a:rPr lang="fr-FR" dirty="0"/>
              <a:t>Bien qu’il n’y avait pas de données manquantes dans la base de données initiales, je pense qu’il reste un travail à effectué sur certaines colonnes dont les valeurs me semblent peu cohérentes </a:t>
            </a:r>
            <a:br>
              <a:rPr lang="fr-FR" dirty="0"/>
            </a:br>
            <a:r>
              <a:rPr lang="fr-FR" i="1" dirty="0"/>
              <a:t>Le choix a été fait de ne pas supprimer ces lignes car peut-être ai-je une mauvaise compréhension de ces données</a:t>
            </a:r>
          </a:p>
          <a:p>
            <a:pPr lvl="1">
              <a:buFont typeface="Wingdings" panose="05000000000000000000" pitchFamily="2" charset="2"/>
              <a:buChar char="§"/>
            </a:pPr>
            <a:r>
              <a:rPr lang="fr-FR" dirty="0"/>
              <a:t>La cible n’étant pas équilibrée, il existe des méthodes pour améliorer les résultats en sous-représentant les classes majoritaires par exemple</a:t>
            </a:r>
          </a:p>
          <a:p>
            <a:pPr lvl="1">
              <a:buFont typeface="Wingdings" panose="05000000000000000000" pitchFamily="2" charset="2"/>
              <a:buChar char="§"/>
            </a:pPr>
            <a:r>
              <a:rPr lang="fr-FR" dirty="0"/>
              <a:t>Seul le machine </a:t>
            </a:r>
            <a:r>
              <a:rPr lang="fr-FR" dirty="0" err="1"/>
              <a:t>learning</a:t>
            </a:r>
            <a:r>
              <a:rPr lang="fr-FR" dirty="0"/>
              <a:t> a été testé ici ; les performances peuvent peut-être être améliorées avec du </a:t>
            </a:r>
            <a:r>
              <a:rPr lang="fr-FR" dirty="0" err="1"/>
              <a:t>deep</a:t>
            </a:r>
            <a:r>
              <a:rPr lang="fr-FR" dirty="0"/>
              <a:t> </a:t>
            </a:r>
            <a:r>
              <a:rPr lang="fr-FR" dirty="0" err="1"/>
              <a:t>learning</a:t>
            </a:r>
            <a:endParaRPr lang="fr-FR" dirty="0"/>
          </a:p>
        </p:txBody>
      </p:sp>
    </p:spTree>
    <p:extLst>
      <p:ext uri="{BB962C8B-B14F-4D97-AF65-F5344CB8AC3E}">
        <p14:creationId xmlns:p14="http://schemas.microsoft.com/office/powerpoint/2010/main" val="3636116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80635E-D4F0-443B-84C4-B34BA0A69EBA}"/>
              </a:ext>
            </a:extLst>
          </p:cNvPr>
          <p:cNvSpPr>
            <a:spLocks noGrp="1"/>
          </p:cNvSpPr>
          <p:nvPr>
            <p:ph type="title"/>
          </p:nvPr>
        </p:nvSpPr>
        <p:spPr/>
        <p:txBody>
          <a:bodyPr/>
          <a:lstStyle/>
          <a:p>
            <a:r>
              <a:rPr lang="fr-FR" dirty="0"/>
              <a:t>Annexes</a:t>
            </a:r>
          </a:p>
        </p:txBody>
      </p:sp>
      <p:sp>
        <p:nvSpPr>
          <p:cNvPr id="3" name="Espace réservé du contenu 2">
            <a:extLst>
              <a:ext uri="{FF2B5EF4-FFF2-40B4-BE49-F238E27FC236}">
                <a16:creationId xmlns:a16="http://schemas.microsoft.com/office/drawing/2014/main" id="{4E24B9BD-D7AF-4C9F-AB8C-46F94FA977CE}"/>
              </a:ext>
            </a:extLst>
          </p:cNvPr>
          <p:cNvSpPr>
            <a:spLocks noGrp="1"/>
          </p:cNvSpPr>
          <p:nvPr>
            <p:ph type="body" idx="1"/>
          </p:nvPr>
        </p:nvSpPr>
        <p:spPr>
          <a:xfrm>
            <a:off x="2589212" y="3530128"/>
            <a:ext cx="8915399" cy="2333343"/>
          </a:xfrm>
        </p:spPr>
        <p:txBody>
          <a:bodyPr>
            <a:normAutofit/>
          </a:bodyPr>
          <a:lstStyle/>
          <a:p>
            <a:pPr marL="0" indent="0">
              <a:buNone/>
            </a:pPr>
            <a:r>
              <a:rPr lang="fr-FR" dirty="0"/>
              <a:t>Ayant effectué ce projet tout en étant en période de stage, j’ai découvert un produit que je ne connaissais que de nom et j’en ai profité pour le tester sur mon jeu de donnée…</a:t>
            </a:r>
          </a:p>
          <a:p>
            <a:pPr marL="0" indent="0">
              <a:buNone/>
            </a:pPr>
            <a:r>
              <a:rPr lang="fr-FR" dirty="0"/>
              <a:t>J’effectue mon stage chez Microsoft, j’ai donc une licence gratuite pour tester … </a:t>
            </a:r>
            <a:r>
              <a:rPr lang="fr-FR" b="1" dirty="0"/>
              <a:t>POWERBI</a:t>
            </a:r>
          </a:p>
        </p:txBody>
      </p:sp>
    </p:spTree>
    <p:extLst>
      <p:ext uri="{BB962C8B-B14F-4D97-AF65-F5344CB8AC3E}">
        <p14:creationId xmlns:p14="http://schemas.microsoft.com/office/powerpoint/2010/main" val="2861161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E8A5103-02F7-4061-9EFA-7867D1E80292}"/>
              </a:ext>
            </a:extLst>
          </p:cNvPr>
          <p:cNvSpPr>
            <a:spLocks noGrp="1"/>
          </p:cNvSpPr>
          <p:nvPr>
            <p:ph type="title"/>
          </p:nvPr>
        </p:nvSpPr>
        <p:spPr>
          <a:xfrm>
            <a:off x="1804984" y="176638"/>
            <a:ext cx="8911687" cy="1280890"/>
          </a:xfrm>
        </p:spPr>
        <p:txBody>
          <a:bodyPr/>
          <a:lstStyle/>
          <a:p>
            <a:r>
              <a:rPr lang="fr-FR" dirty="0"/>
              <a:t>J’ai pu notamment regarder à quoi ressemblait ma cible …</a:t>
            </a:r>
          </a:p>
        </p:txBody>
      </p:sp>
      <p:pic>
        <p:nvPicPr>
          <p:cNvPr id="7" name="Image 6">
            <a:extLst>
              <a:ext uri="{FF2B5EF4-FFF2-40B4-BE49-F238E27FC236}">
                <a16:creationId xmlns:a16="http://schemas.microsoft.com/office/drawing/2014/main" id="{9BB6C767-A942-41EB-9436-6E31924F6B62}"/>
              </a:ext>
            </a:extLst>
          </p:cNvPr>
          <p:cNvPicPr>
            <a:picLocks noChangeAspect="1"/>
          </p:cNvPicPr>
          <p:nvPr/>
        </p:nvPicPr>
        <p:blipFill>
          <a:blip r:embed="rId2"/>
          <a:stretch>
            <a:fillRect/>
          </a:stretch>
        </p:blipFill>
        <p:spPr>
          <a:xfrm>
            <a:off x="1663430" y="1457528"/>
            <a:ext cx="9460480" cy="5371226"/>
          </a:xfrm>
          <a:prstGeom prst="rect">
            <a:avLst/>
          </a:prstGeom>
        </p:spPr>
      </p:pic>
    </p:spTree>
    <p:extLst>
      <p:ext uri="{BB962C8B-B14F-4D97-AF65-F5344CB8AC3E}">
        <p14:creationId xmlns:p14="http://schemas.microsoft.com/office/powerpoint/2010/main" val="2307687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FFA29A5C-67C8-4E60-B6B6-2B6ECD745D41}"/>
              </a:ext>
            </a:extLst>
          </p:cNvPr>
          <p:cNvPicPr>
            <a:picLocks noChangeAspect="1"/>
          </p:cNvPicPr>
          <p:nvPr/>
        </p:nvPicPr>
        <p:blipFill>
          <a:blip r:embed="rId2"/>
          <a:stretch>
            <a:fillRect/>
          </a:stretch>
        </p:blipFill>
        <p:spPr>
          <a:xfrm>
            <a:off x="1464921" y="1275758"/>
            <a:ext cx="9655950" cy="5484965"/>
          </a:xfrm>
          <a:prstGeom prst="rect">
            <a:avLst/>
          </a:prstGeom>
        </p:spPr>
      </p:pic>
      <p:sp>
        <p:nvSpPr>
          <p:cNvPr id="23" name="Titre 22">
            <a:extLst>
              <a:ext uri="{FF2B5EF4-FFF2-40B4-BE49-F238E27FC236}">
                <a16:creationId xmlns:a16="http://schemas.microsoft.com/office/drawing/2014/main" id="{889C3F9B-1276-419E-ACD4-7800C2D2A6B5}"/>
              </a:ext>
            </a:extLst>
          </p:cNvPr>
          <p:cNvSpPr>
            <a:spLocks noGrp="1"/>
          </p:cNvSpPr>
          <p:nvPr>
            <p:ph type="title"/>
          </p:nvPr>
        </p:nvSpPr>
        <p:spPr>
          <a:xfrm>
            <a:off x="1790389" y="235004"/>
            <a:ext cx="9707703" cy="1040754"/>
          </a:xfrm>
        </p:spPr>
        <p:txBody>
          <a:bodyPr>
            <a:normAutofit fontScale="90000"/>
          </a:bodyPr>
          <a:lstStyle/>
          <a:p>
            <a:r>
              <a:rPr lang="fr-FR" dirty="0" err="1"/>
              <a:t>PowerBI</a:t>
            </a:r>
            <a:r>
              <a:rPr lang="fr-FR" dirty="0"/>
              <a:t> nous permet d’avoir des visualisations en quelques cliques …</a:t>
            </a:r>
          </a:p>
        </p:txBody>
      </p:sp>
    </p:spTree>
    <p:extLst>
      <p:ext uri="{BB962C8B-B14F-4D97-AF65-F5344CB8AC3E}">
        <p14:creationId xmlns:p14="http://schemas.microsoft.com/office/powerpoint/2010/main" val="279342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B95973-DBF2-47F9-BD1C-28F2261B2704}"/>
              </a:ext>
            </a:extLst>
          </p:cNvPr>
          <p:cNvSpPr>
            <a:spLocks noGrp="1"/>
          </p:cNvSpPr>
          <p:nvPr>
            <p:ph type="title"/>
          </p:nvPr>
        </p:nvSpPr>
        <p:spPr>
          <a:xfrm>
            <a:off x="1861901" y="322552"/>
            <a:ext cx="9770775" cy="1026092"/>
          </a:xfrm>
        </p:spPr>
        <p:txBody>
          <a:bodyPr>
            <a:noAutofit/>
          </a:bodyPr>
          <a:lstStyle/>
          <a:p>
            <a:r>
              <a:rPr lang="fr-FR" sz="2400" dirty="0"/>
              <a:t>Et dynamiques ! (Ici, clic sur « </a:t>
            </a:r>
            <a:r>
              <a:rPr lang="fr-FR" sz="2400" dirty="0" err="1"/>
              <a:t>female</a:t>
            </a:r>
            <a:r>
              <a:rPr lang="fr-FR" sz="2400" dirty="0"/>
              <a:t> » nous permet de voir la proportion de femmes dans tous les autres graphiques …  </a:t>
            </a:r>
          </a:p>
        </p:txBody>
      </p:sp>
      <p:pic>
        <p:nvPicPr>
          <p:cNvPr id="5" name="Image 4">
            <a:extLst>
              <a:ext uri="{FF2B5EF4-FFF2-40B4-BE49-F238E27FC236}">
                <a16:creationId xmlns:a16="http://schemas.microsoft.com/office/drawing/2014/main" id="{6DD350DB-3A8D-423B-972D-6B1913733EBA}"/>
              </a:ext>
            </a:extLst>
          </p:cNvPr>
          <p:cNvPicPr>
            <a:picLocks noChangeAspect="1"/>
          </p:cNvPicPr>
          <p:nvPr/>
        </p:nvPicPr>
        <p:blipFill>
          <a:blip r:embed="rId2"/>
          <a:stretch>
            <a:fillRect/>
          </a:stretch>
        </p:blipFill>
        <p:spPr>
          <a:xfrm>
            <a:off x="1536368" y="1249051"/>
            <a:ext cx="9600461" cy="5509356"/>
          </a:xfrm>
          <a:prstGeom prst="rect">
            <a:avLst/>
          </a:prstGeom>
        </p:spPr>
      </p:pic>
      <p:cxnSp>
        <p:nvCxnSpPr>
          <p:cNvPr id="11" name="Connecteur droit avec flèche 10">
            <a:extLst>
              <a:ext uri="{FF2B5EF4-FFF2-40B4-BE49-F238E27FC236}">
                <a16:creationId xmlns:a16="http://schemas.microsoft.com/office/drawing/2014/main" id="{4031FC2E-6517-4379-B8AC-0B0A3FA860FE}"/>
              </a:ext>
            </a:extLst>
          </p:cNvPr>
          <p:cNvCxnSpPr>
            <a:cxnSpLocks/>
          </p:cNvCxnSpPr>
          <p:nvPr/>
        </p:nvCxnSpPr>
        <p:spPr>
          <a:xfrm flipH="1">
            <a:off x="3601039" y="4845377"/>
            <a:ext cx="886120" cy="76357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830CF94D-D5D1-4484-BD93-4299CB6CF3A0}"/>
              </a:ext>
            </a:extLst>
          </p:cNvPr>
          <p:cNvSpPr txBox="1"/>
          <p:nvPr/>
        </p:nvSpPr>
        <p:spPr>
          <a:xfrm>
            <a:off x="10659405" y="6642991"/>
            <a:ext cx="2173786" cy="230832"/>
          </a:xfrm>
          <a:prstGeom prst="rect">
            <a:avLst/>
          </a:prstGeom>
          <a:noFill/>
        </p:spPr>
        <p:txBody>
          <a:bodyPr wrap="square" rtlCol="0">
            <a:spAutoFit/>
          </a:bodyPr>
          <a:lstStyle/>
          <a:p>
            <a:r>
              <a:rPr lang="fr-FR" sz="900" dirty="0"/>
              <a:t>Ceci n’était pas une pub</a:t>
            </a:r>
          </a:p>
        </p:txBody>
      </p:sp>
    </p:spTree>
    <p:extLst>
      <p:ext uri="{BB962C8B-B14F-4D97-AF65-F5344CB8AC3E}">
        <p14:creationId xmlns:p14="http://schemas.microsoft.com/office/powerpoint/2010/main" val="257153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00CBDC-5ABA-4E7A-BCD2-D157208DFE86}"/>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DC416CD2-AB37-428A-AD09-5F77C4EDEBB6}"/>
              </a:ext>
            </a:extLst>
          </p:cNvPr>
          <p:cNvSpPr>
            <a:spLocks noGrp="1"/>
          </p:cNvSpPr>
          <p:nvPr>
            <p:ph idx="1"/>
          </p:nvPr>
        </p:nvSpPr>
        <p:spPr>
          <a:xfrm>
            <a:off x="1820285" y="1686790"/>
            <a:ext cx="9370724" cy="4547100"/>
          </a:xfrm>
        </p:spPr>
        <p:txBody>
          <a:bodyPr/>
          <a:lstStyle/>
          <a:p>
            <a:r>
              <a:rPr lang="fr-FR" dirty="0"/>
              <a:t>Data Set</a:t>
            </a:r>
          </a:p>
          <a:p>
            <a:r>
              <a:rPr lang="fr-FR" dirty="0"/>
              <a:t>Descriptions des colonnes de la </a:t>
            </a:r>
            <a:r>
              <a:rPr lang="fr-FR" dirty="0" err="1"/>
              <a:t>dataset</a:t>
            </a:r>
            <a:endParaRPr lang="fr-FR" dirty="0"/>
          </a:p>
          <a:p>
            <a:r>
              <a:rPr lang="fr-FR" dirty="0"/>
              <a:t>Visualisation des données</a:t>
            </a:r>
          </a:p>
          <a:p>
            <a:r>
              <a:rPr lang="fr-FR" dirty="0"/>
              <a:t>Visualisation de la cible</a:t>
            </a:r>
          </a:p>
          <a:p>
            <a:r>
              <a:rPr lang="fr-FR" dirty="0"/>
              <a:t>Observations</a:t>
            </a:r>
          </a:p>
          <a:p>
            <a:r>
              <a:rPr lang="fr-FR" dirty="0"/>
              <a:t>Data </a:t>
            </a:r>
            <a:r>
              <a:rPr lang="fr-FR" dirty="0" err="1"/>
              <a:t>Cleaning</a:t>
            </a:r>
            <a:endParaRPr lang="fr-FR" dirty="0"/>
          </a:p>
          <a:p>
            <a:r>
              <a:rPr lang="fr-FR" dirty="0" err="1"/>
              <a:t>Feature</a:t>
            </a:r>
            <a:r>
              <a:rPr lang="fr-FR" dirty="0"/>
              <a:t> engineering</a:t>
            </a:r>
          </a:p>
          <a:p>
            <a:r>
              <a:rPr lang="fr-FR" dirty="0"/>
              <a:t>Model</a:t>
            </a:r>
          </a:p>
          <a:p>
            <a:r>
              <a:rPr lang="fr-FR" dirty="0"/>
              <a:t>Performances</a:t>
            </a:r>
          </a:p>
          <a:p>
            <a:r>
              <a:rPr lang="fr-FR" dirty="0"/>
              <a:t>Conclusion</a:t>
            </a:r>
          </a:p>
        </p:txBody>
      </p:sp>
    </p:spTree>
    <p:extLst>
      <p:ext uri="{BB962C8B-B14F-4D97-AF65-F5344CB8AC3E}">
        <p14:creationId xmlns:p14="http://schemas.microsoft.com/office/powerpoint/2010/main" val="145752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A1BFD9-0FC3-4E27-AB43-B2BC3D86CA47}"/>
              </a:ext>
            </a:extLst>
          </p:cNvPr>
          <p:cNvSpPr>
            <a:spLocks noGrp="1"/>
          </p:cNvSpPr>
          <p:nvPr>
            <p:ph type="title"/>
          </p:nvPr>
        </p:nvSpPr>
        <p:spPr/>
        <p:txBody>
          <a:bodyPr/>
          <a:lstStyle/>
          <a:p>
            <a:r>
              <a:rPr lang="fr-FR" dirty="0"/>
              <a:t>Data Set</a:t>
            </a:r>
          </a:p>
        </p:txBody>
      </p:sp>
      <p:sp>
        <p:nvSpPr>
          <p:cNvPr id="3" name="Espace réservé du contenu 2">
            <a:extLst>
              <a:ext uri="{FF2B5EF4-FFF2-40B4-BE49-F238E27FC236}">
                <a16:creationId xmlns:a16="http://schemas.microsoft.com/office/drawing/2014/main" id="{31BA0B1E-8B0B-4569-8F10-E1AA45D18AB4}"/>
              </a:ext>
            </a:extLst>
          </p:cNvPr>
          <p:cNvSpPr>
            <a:spLocks noGrp="1"/>
          </p:cNvSpPr>
          <p:nvPr>
            <p:ph idx="1"/>
          </p:nvPr>
        </p:nvSpPr>
        <p:spPr>
          <a:xfrm>
            <a:off x="1102936" y="1753386"/>
            <a:ext cx="9129057" cy="4308665"/>
          </a:xfrm>
        </p:spPr>
        <p:txBody>
          <a:bodyPr/>
          <a:lstStyle/>
          <a:p>
            <a:r>
              <a:rPr lang="fr-FR" b="1" dirty="0"/>
              <a:t>Nom : </a:t>
            </a:r>
            <a:r>
              <a:rPr lang="fr-FR" dirty="0"/>
              <a:t>Default of </a:t>
            </a:r>
            <a:r>
              <a:rPr lang="fr-FR" dirty="0" err="1"/>
              <a:t>credit</a:t>
            </a:r>
            <a:r>
              <a:rPr lang="fr-FR" dirty="0"/>
              <a:t> </a:t>
            </a:r>
            <a:r>
              <a:rPr lang="fr-FR" dirty="0" err="1"/>
              <a:t>card</a:t>
            </a:r>
            <a:r>
              <a:rPr lang="fr-FR" dirty="0"/>
              <a:t> clients</a:t>
            </a:r>
          </a:p>
          <a:p>
            <a:endParaRPr lang="fr-FR" b="1" dirty="0"/>
          </a:p>
          <a:p>
            <a:r>
              <a:rPr lang="fr-FR" b="1" dirty="0"/>
              <a:t>Contexte :</a:t>
            </a:r>
            <a:r>
              <a:rPr lang="fr-FR" dirty="0"/>
              <a:t> Nous avons des informations sur les paiements en retard, les facteurs démographiques, les données de crédit, l'historique des paiements et les relevés de factures des clients de cartes de crédit à Taïwan </a:t>
            </a:r>
            <a:r>
              <a:rPr lang="fr-FR" b="1" dirty="0"/>
              <a:t>d'avril à septembre 2005</a:t>
            </a:r>
          </a:p>
          <a:p>
            <a:endParaRPr lang="fr-FR" b="1" dirty="0"/>
          </a:p>
          <a:p>
            <a:r>
              <a:rPr lang="fr-FR" b="1" dirty="0"/>
              <a:t>Target : </a:t>
            </a:r>
            <a:r>
              <a:rPr lang="fr-FR" dirty="0"/>
              <a:t>La colonne cible correspond à « default </a:t>
            </a:r>
            <a:r>
              <a:rPr lang="fr-FR" dirty="0" err="1"/>
              <a:t>payment</a:t>
            </a:r>
            <a:r>
              <a:rPr lang="fr-FR" dirty="0"/>
              <a:t> </a:t>
            </a:r>
            <a:r>
              <a:rPr lang="fr-FR" dirty="0" err="1"/>
              <a:t>next</a:t>
            </a:r>
            <a:r>
              <a:rPr lang="fr-FR" dirty="0"/>
              <a:t> </a:t>
            </a:r>
            <a:r>
              <a:rPr lang="fr-FR" dirty="0" err="1"/>
              <a:t>month</a:t>
            </a:r>
            <a:r>
              <a:rPr lang="fr-FR" dirty="0"/>
              <a:t> ». La variable (booléen) précise si le client a effectivement payé ou non sa facture. </a:t>
            </a:r>
            <a:endParaRPr lang="fr-FR" b="1" dirty="0"/>
          </a:p>
          <a:p>
            <a:endParaRPr lang="fr-FR" b="1" dirty="0"/>
          </a:p>
          <a:p>
            <a:r>
              <a:rPr lang="fr-FR" b="1" dirty="0"/>
              <a:t>But : </a:t>
            </a:r>
            <a:r>
              <a:rPr lang="fr-FR" dirty="0"/>
              <a:t>Prédire si le client X paiera ou non la prochaine facture </a:t>
            </a:r>
          </a:p>
        </p:txBody>
      </p:sp>
    </p:spTree>
    <p:extLst>
      <p:ext uri="{BB962C8B-B14F-4D97-AF65-F5344CB8AC3E}">
        <p14:creationId xmlns:p14="http://schemas.microsoft.com/office/powerpoint/2010/main" val="213806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B9887A-649A-4FA4-B2E2-8F39998DD650}"/>
              </a:ext>
            </a:extLst>
          </p:cNvPr>
          <p:cNvSpPr>
            <a:spLocks noGrp="1"/>
          </p:cNvSpPr>
          <p:nvPr>
            <p:ph type="title"/>
          </p:nvPr>
        </p:nvSpPr>
        <p:spPr>
          <a:xfrm>
            <a:off x="1782219" y="259299"/>
            <a:ext cx="8911687" cy="1280890"/>
          </a:xfrm>
        </p:spPr>
        <p:txBody>
          <a:bodyPr/>
          <a:lstStyle/>
          <a:p>
            <a:r>
              <a:rPr lang="fr-FR" dirty="0"/>
              <a:t>Descriptions des colonnes de la </a:t>
            </a:r>
            <a:r>
              <a:rPr lang="fr-FR" dirty="0" err="1"/>
              <a:t>dataset</a:t>
            </a:r>
            <a:endParaRPr lang="fr-FR" dirty="0"/>
          </a:p>
        </p:txBody>
      </p:sp>
      <p:sp>
        <p:nvSpPr>
          <p:cNvPr id="3" name="Espace réservé du contenu 2">
            <a:extLst>
              <a:ext uri="{FF2B5EF4-FFF2-40B4-BE49-F238E27FC236}">
                <a16:creationId xmlns:a16="http://schemas.microsoft.com/office/drawing/2014/main" id="{13B8DBEB-B3EC-4519-BA3A-06E7A080FBAD}"/>
              </a:ext>
            </a:extLst>
          </p:cNvPr>
          <p:cNvSpPr>
            <a:spLocks noGrp="1"/>
          </p:cNvSpPr>
          <p:nvPr>
            <p:ph sz="half" idx="1"/>
          </p:nvPr>
        </p:nvSpPr>
        <p:spPr>
          <a:xfrm>
            <a:off x="1683743" y="2039810"/>
            <a:ext cx="4698203" cy="3795381"/>
          </a:xfrm>
        </p:spPr>
        <p:txBody>
          <a:bodyPr>
            <a:normAutofit fontScale="92500" lnSpcReduction="10000"/>
          </a:bodyPr>
          <a:lstStyle/>
          <a:p>
            <a:pPr>
              <a:buFont typeface="+mj-lt"/>
              <a:buAutoNum type="arabicPeriod"/>
            </a:pPr>
            <a:r>
              <a:rPr lang="fr-FR" b="1" dirty="0"/>
              <a:t>ID</a:t>
            </a:r>
            <a:r>
              <a:rPr lang="fr-FR" dirty="0"/>
              <a:t> : Id du client</a:t>
            </a:r>
          </a:p>
          <a:p>
            <a:pPr>
              <a:buFont typeface="+mj-lt"/>
              <a:buAutoNum type="arabicPeriod"/>
            </a:pPr>
            <a:r>
              <a:rPr lang="fr-FR" b="1" dirty="0"/>
              <a:t>LIMIT_BAL </a:t>
            </a:r>
            <a:r>
              <a:rPr lang="fr-FR" dirty="0"/>
              <a:t>: Montant du crédit donné en dollars</a:t>
            </a:r>
          </a:p>
          <a:p>
            <a:pPr>
              <a:buFont typeface="+mj-lt"/>
              <a:buAutoNum type="arabicPeriod"/>
            </a:pPr>
            <a:r>
              <a:rPr lang="fr-FR" b="1" dirty="0"/>
              <a:t>SEX</a:t>
            </a:r>
            <a:r>
              <a:rPr lang="fr-FR" dirty="0"/>
              <a:t> : Genre</a:t>
            </a:r>
          </a:p>
          <a:p>
            <a:pPr lvl="1"/>
            <a:r>
              <a:rPr lang="fr-FR" dirty="0"/>
              <a:t>1 = Homme</a:t>
            </a:r>
          </a:p>
          <a:p>
            <a:pPr lvl="1"/>
            <a:r>
              <a:rPr lang="fr-FR" dirty="0"/>
              <a:t>2 = Femme</a:t>
            </a:r>
          </a:p>
          <a:p>
            <a:pPr>
              <a:buFont typeface="+mj-lt"/>
              <a:buAutoNum type="arabicPeriod"/>
            </a:pPr>
            <a:r>
              <a:rPr lang="fr-FR" b="1" dirty="0"/>
              <a:t>EDUCATION</a:t>
            </a:r>
            <a:r>
              <a:rPr lang="fr-FR" dirty="0"/>
              <a:t> : Niveau d’étude</a:t>
            </a:r>
          </a:p>
          <a:p>
            <a:pPr lvl="1"/>
            <a:r>
              <a:rPr lang="fr-FR" dirty="0"/>
              <a:t>1 = Troisième cycle universitaire</a:t>
            </a:r>
          </a:p>
          <a:p>
            <a:pPr lvl="1"/>
            <a:r>
              <a:rPr lang="fr-FR" dirty="0"/>
              <a:t>2 = Université</a:t>
            </a:r>
          </a:p>
          <a:p>
            <a:pPr lvl="1"/>
            <a:r>
              <a:rPr lang="fr-FR" dirty="0"/>
              <a:t>3 = Lycée</a:t>
            </a:r>
          </a:p>
          <a:p>
            <a:pPr lvl="1"/>
            <a:r>
              <a:rPr lang="fr-FR" dirty="0"/>
              <a:t>4 = Autres</a:t>
            </a:r>
          </a:p>
        </p:txBody>
      </p:sp>
      <p:sp>
        <p:nvSpPr>
          <p:cNvPr id="7" name="Espace réservé du contenu 6">
            <a:extLst>
              <a:ext uri="{FF2B5EF4-FFF2-40B4-BE49-F238E27FC236}">
                <a16:creationId xmlns:a16="http://schemas.microsoft.com/office/drawing/2014/main" id="{8771A480-4EAA-42A9-A678-571124F57FF9}"/>
              </a:ext>
            </a:extLst>
          </p:cNvPr>
          <p:cNvSpPr>
            <a:spLocks noGrp="1"/>
          </p:cNvSpPr>
          <p:nvPr>
            <p:ph sz="half" idx="2"/>
          </p:nvPr>
        </p:nvSpPr>
        <p:spPr>
          <a:xfrm>
            <a:off x="6705600" y="1540189"/>
            <a:ext cx="5287462" cy="5037074"/>
          </a:xfrm>
        </p:spPr>
        <p:txBody>
          <a:bodyPr>
            <a:normAutofit fontScale="92500" lnSpcReduction="10000"/>
          </a:bodyPr>
          <a:lstStyle/>
          <a:p>
            <a:pPr>
              <a:buFont typeface="+mj-lt"/>
              <a:buAutoNum type="arabicPeriod" startAt="5"/>
            </a:pPr>
            <a:r>
              <a:rPr lang="fr-FR" b="1" dirty="0"/>
              <a:t>PAY_0, PAY_2, PAY_3, PAY_4, PAY_5, PAY_6 </a:t>
            </a:r>
            <a:r>
              <a:rPr lang="fr-FR" dirty="0"/>
              <a:t>: respectivement le statut de paiement de septembre 2005 à avril 2005 (ordre antéchronologique)</a:t>
            </a:r>
          </a:p>
          <a:p>
            <a:pPr lvl="1"/>
            <a:r>
              <a:rPr lang="fr-FR" dirty="0"/>
              <a:t>-1 si paiement sans retard</a:t>
            </a:r>
          </a:p>
          <a:p>
            <a:pPr lvl="1"/>
            <a:r>
              <a:rPr lang="fr-FR" dirty="0"/>
              <a:t>Sinon variable = nombre de mois de retard</a:t>
            </a:r>
          </a:p>
          <a:p>
            <a:pPr>
              <a:buFont typeface="+mj-lt"/>
              <a:buAutoNum type="arabicPeriod" startAt="6"/>
            </a:pPr>
            <a:r>
              <a:rPr lang="fr-FR" b="1" dirty="0"/>
              <a:t>BILL_AMT1, BILL_AMT2, BILL_AMT3, BILL_AMT4, BILL_AMT5, BILL_AMT6 </a:t>
            </a:r>
            <a:r>
              <a:rPr lang="fr-FR" dirty="0"/>
              <a:t>: montant de la facture (de septembre à avril)</a:t>
            </a:r>
          </a:p>
          <a:p>
            <a:pPr>
              <a:buFont typeface="+mj-lt"/>
              <a:buAutoNum type="arabicPeriod" startAt="6"/>
            </a:pPr>
            <a:r>
              <a:rPr lang="fr-FR" b="1" dirty="0"/>
              <a:t>PAY_AMT1, PAY_AMT2, PAY_AMT3, PAY_AMT4, PAY_AMT5, PAY_AMT6 </a:t>
            </a:r>
            <a:r>
              <a:rPr lang="fr-FR" dirty="0"/>
              <a:t>: montant du paiement précédent (de septembre à avril)</a:t>
            </a:r>
          </a:p>
          <a:p>
            <a:pPr>
              <a:buFont typeface="+mj-lt"/>
              <a:buAutoNum type="arabicPeriod" startAt="6"/>
            </a:pPr>
            <a:r>
              <a:rPr lang="fr-FR" b="1" dirty="0"/>
              <a:t>default </a:t>
            </a:r>
            <a:r>
              <a:rPr lang="fr-FR" b="1" dirty="0" err="1"/>
              <a:t>payment</a:t>
            </a:r>
            <a:r>
              <a:rPr lang="fr-FR" b="1" dirty="0"/>
              <a:t> </a:t>
            </a:r>
            <a:r>
              <a:rPr lang="fr-FR" b="1" dirty="0" err="1"/>
              <a:t>next</a:t>
            </a:r>
            <a:r>
              <a:rPr lang="fr-FR" b="1" dirty="0"/>
              <a:t> </a:t>
            </a:r>
            <a:r>
              <a:rPr lang="fr-FR" b="1" dirty="0" err="1"/>
              <a:t>month</a:t>
            </a:r>
            <a:r>
              <a:rPr lang="fr-FR" b="1" dirty="0"/>
              <a:t> </a:t>
            </a:r>
            <a:r>
              <a:rPr lang="fr-FR" dirty="0"/>
              <a:t>: retard de paiement </a:t>
            </a:r>
          </a:p>
          <a:p>
            <a:pPr lvl="1"/>
            <a:r>
              <a:rPr lang="fr-FR" dirty="0"/>
              <a:t>1 = Oui</a:t>
            </a:r>
          </a:p>
          <a:p>
            <a:pPr lvl="1"/>
            <a:r>
              <a:rPr lang="fr-FR" dirty="0"/>
              <a:t>2 = Non</a:t>
            </a:r>
          </a:p>
        </p:txBody>
      </p:sp>
    </p:spTree>
    <p:extLst>
      <p:ext uri="{BB962C8B-B14F-4D97-AF65-F5344CB8AC3E}">
        <p14:creationId xmlns:p14="http://schemas.microsoft.com/office/powerpoint/2010/main" val="228864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2E081B-CB5A-48B7-A440-B179A2EFB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1707F0C-1695-4784-B0A5-36654239AD3D}"/>
              </a:ext>
            </a:extLst>
          </p:cNvPr>
          <p:cNvSpPr>
            <a:spLocks noGrp="1"/>
          </p:cNvSpPr>
          <p:nvPr>
            <p:ph type="title"/>
          </p:nvPr>
        </p:nvSpPr>
        <p:spPr>
          <a:xfrm>
            <a:off x="649224" y="645106"/>
            <a:ext cx="3650279" cy="1259894"/>
          </a:xfrm>
        </p:spPr>
        <p:txBody>
          <a:bodyPr>
            <a:normAutofit/>
          </a:bodyPr>
          <a:lstStyle/>
          <a:p>
            <a:r>
              <a:rPr lang="fr-FR"/>
              <a:t>Visualisation des données</a:t>
            </a:r>
            <a:endParaRPr lang="fr-FR" dirty="0"/>
          </a:p>
        </p:txBody>
      </p:sp>
      <p:sp>
        <p:nvSpPr>
          <p:cNvPr id="16" name="Rectangle 15">
            <a:extLst>
              <a:ext uri="{FF2B5EF4-FFF2-40B4-BE49-F238E27FC236}">
                <a16:creationId xmlns:a16="http://schemas.microsoft.com/office/drawing/2014/main" id="{012F442E-AE2B-4E8D-B609-E1E0A01DA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 name="Espace réservé du contenu 4">
            <a:extLst>
              <a:ext uri="{FF2B5EF4-FFF2-40B4-BE49-F238E27FC236}">
                <a16:creationId xmlns:a16="http://schemas.microsoft.com/office/drawing/2014/main" id="{C0227C86-3D9A-4E8B-9C09-AE7268CCD3DF}"/>
              </a:ext>
            </a:extLst>
          </p:cNvPr>
          <p:cNvSpPr>
            <a:spLocks noGrp="1"/>
          </p:cNvSpPr>
          <p:nvPr>
            <p:ph idx="1"/>
          </p:nvPr>
        </p:nvSpPr>
        <p:spPr>
          <a:xfrm>
            <a:off x="649225" y="2133600"/>
            <a:ext cx="3650278" cy="3759253"/>
          </a:xfrm>
        </p:spPr>
        <p:txBody>
          <a:bodyPr>
            <a:normAutofit/>
          </a:bodyPr>
          <a:lstStyle/>
          <a:p>
            <a:r>
              <a:rPr lang="fr-FR" sz="1400" dirty="0"/>
              <a:t>Nous cherchons dans cette étape à visualiser les données (30 000 lignes) afin d’avoir une meilleure visibilité sur colonnes susceptibles de plus nous intéresser - après s’être assuré qu’il n’y avait pas de données manquantes</a:t>
            </a:r>
          </a:p>
          <a:p>
            <a:r>
              <a:rPr lang="fr-FR" sz="1400" dirty="0"/>
              <a:t>Voici la distribution des caractéristiques des clients de la base : </a:t>
            </a:r>
          </a:p>
          <a:p>
            <a:pPr lvl="1"/>
            <a:r>
              <a:rPr lang="fr-FR" sz="1200" dirty="0"/>
              <a:t>Le sexe</a:t>
            </a:r>
          </a:p>
          <a:p>
            <a:pPr lvl="1"/>
            <a:r>
              <a:rPr lang="fr-FR" sz="1200" dirty="0"/>
              <a:t>L’état civil</a:t>
            </a:r>
          </a:p>
          <a:p>
            <a:pPr lvl="1"/>
            <a:r>
              <a:rPr lang="fr-FR" sz="1200" dirty="0"/>
              <a:t>Le niveau d’étude</a:t>
            </a:r>
          </a:p>
          <a:p>
            <a:pPr lvl="1"/>
            <a:r>
              <a:rPr lang="fr-FR" sz="1200" dirty="0"/>
              <a:t>L’âge</a:t>
            </a:r>
          </a:p>
          <a:p>
            <a:endParaRPr lang="fr-FR" sz="1400" dirty="0"/>
          </a:p>
          <a:p>
            <a:endParaRPr lang="fr-FR" sz="1400" dirty="0"/>
          </a:p>
        </p:txBody>
      </p:sp>
      <p:pic>
        <p:nvPicPr>
          <p:cNvPr id="8" name="Image 7">
            <a:extLst>
              <a:ext uri="{FF2B5EF4-FFF2-40B4-BE49-F238E27FC236}">
                <a16:creationId xmlns:a16="http://schemas.microsoft.com/office/drawing/2014/main" id="{44B11008-495F-4BC6-877B-45BCC8663A74}"/>
              </a:ext>
            </a:extLst>
          </p:cNvPr>
          <p:cNvPicPr>
            <a:picLocks noChangeAspect="1"/>
          </p:cNvPicPr>
          <p:nvPr/>
        </p:nvPicPr>
        <p:blipFill>
          <a:blip r:embed="rId2"/>
          <a:stretch>
            <a:fillRect/>
          </a:stretch>
        </p:blipFill>
        <p:spPr>
          <a:xfrm>
            <a:off x="4475183" y="2278070"/>
            <a:ext cx="3424514" cy="2243056"/>
          </a:xfrm>
          <a:prstGeom prst="rect">
            <a:avLst/>
          </a:prstGeom>
        </p:spPr>
      </p:pic>
      <p:pic>
        <p:nvPicPr>
          <p:cNvPr id="9" name="Image 8">
            <a:extLst>
              <a:ext uri="{FF2B5EF4-FFF2-40B4-BE49-F238E27FC236}">
                <a16:creationId xmlns:a16="http://schemas.microsoft.com/office/drawing/2014/main" id="{7756CA2F-C99E-4C3B-85DB-F2901B7009D5}"/>
              </a:ext>
            </a:extLst>
          </p:cNvPr>
          <p:cNvPicPr>
            <a:picLocks noChangeAspect="1"/>
          </p:cNvPicPr>
          <p:nvPr/>
        </p:nvPicPr>
        <p:blipFill>
          <a:blip r:embed="rId3"/>
          <a:stretch>
            <a:fillRect/>
          </a:stretch>
        </p:blipFill>
        <p:spPr>
          <a:xfrm>
            <a:off x="7935125" y="2278070"/>
            <a:ext cx="3360652" cy="2184423"/>
          </a:xfrm>
          <a:prstGeom prst="rect">
            <a:avLst/>
          </a:prstGeom>
        </p:spPr>
      </p:pic>
      <p:pic>
        <p:nvPicPr>
          <p:cNvPr id="7" name="Image 6">
            <a:extLst>
              <a:ext uri="{FF2B5EF4-FFF2-40B4-BE49-F238E27FC236}">
                <a16:creationId xmlns:a16="http://schemas.microsoft.com/office/drawing/2014/main" id="{713734B9-C7C8-41FE-8649-DB175EF27B92}"/>
              </a:ext>
            </a:extLst>
          </p:cNvPr>
          <p:cNvPicPr>
            <a:picLocks noChangeAspect="1"/>
          </p:cNvPicPr>
          <p:nvPr/>
        </p:nvPicPr>
        <p:blipFill>
          <a:blip r:embed="rId4"/>
          <a:stretch>
            <a:fillRect/>
          </a:stretch>
        </p:blipFill>
        <p:spPr>
          <a:xfrm>
            <a:off x="6187440" y="-5534"/>
            <a:ext cx="3554575" cy="2372679"/>
          </a:xfrm>
          <a:prstGeom prst="rect">
            <a:avLst/>
          </a:prstGeom>
        </p:spPr>
      </p:pic>
      <p:sp>
        <p:nvSpPr>
          <p:cNvPr id="18" name="Freeform 11">
            <a:extLst>
              <a:ext uri="{FF2B5EF4-FFF2-40B4-BE49-F238E27FC236}">
                <a16:creationId xmlns:a16="http://schemas.microsoft.com/office/drawing/2014/main" id="{85667E18-65F1-4B6C-B237-5784682F8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10">
            <a:extLst>
              <a:ext uri="{FF2B5EF4-FFF2-40B4-BE49-F238E27FC236}">
                <a16:creationId xmlns:a16="http://schemas.microsoft.com/office/drawing/2014/main" id="{B5125867-D6DF-4C89-B491-A14AF5E79D6F}"/>
              </a:ext>
            </a:extLst>
          </p:cNvPr>
          <p:cNvPicPr>
            <a:picLocks noChangeAspect="1"/>
          </p:cNvPicPr>
          <p:nvPr/>
        </p:nvPicPr>
        <p:blipFill>
          <a:blip r:embed="rId5"/>
          <a:stretch>
            <a:fillRect/>
          </a:stretch>
        </p:blipFill>
        <p:spPr>
          <a:xfrm>
            <a:off x="4514266" y="4407193"/>
            <a:ext cx="6781510" cy="2459596"/>
          </a:xfrm>
          <a:prstGeom prst="rect">
            <a:avLst/>
          </a:prstGeom>
        </p:spPr>
      </p:pic>
    </p:spTree>
    <p:extLst>
      <p:ext uri="{BB962C8B-B14F-4D97-AF65-F5344CB8AC3E}">
        <p14:creationId xmlns:p14="http://schemas.microsoft.com/office/powerpoint/2010/main" val="324196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779D735-73F1-45AD-A252-EE45E6610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7C5C4A-67FD-4796-B1BF-5A96149668EA}"/>
              </a:ext>
            </a:extLst>
          </p:cNvPr>
          <p:cNvSpPr>
            <a:spLocks noGrp="1"/>
          </p:cNvSpPr>
          <p:nvPr>
            <p:ph type="title"/>
          </p:nvPr>
        </p:nvSpPr>
        <p:spPr>
          <a:xfrm>
            <a:off x="649224" y="645106"/>
            <a:ext cx="5122652" cy="1259894"/>
          </a:xfrm>
        </p:spPr>
        <p:txBody>
          <a:bodyPr>
            <a:normAutofit/>
          </a:bodyPr>
          <a:lstStyle/>
          <a:p>
            <a:r>
              <a:rPr lang="fr-FR" dirty="0"/>
              <a:t>Visualisation de la cible</a:t>
            </a:r>
          </a:p>
        </p:txBody>
      </p:sp>
      <p:sp>
        <p:nvSpPr>
          <p:cNvPr id="15" name="Rectangle 14">
            <a:extLst>
              <a:ext uri="{FF2B5EF4-FFF2-40B4-BE49-F238E27FC236}">
                <a16:creationId xmlns:a16="http://schemas.microsoft.com/office/drawing/2014/main" id="{D5BFA5B0-D20E-4128-B8E2-E0CFDEE1B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BA833F86-577A-4A67-A777-8C2D23084CF6}"/>
              </a:ext>
            </a:extLst>
          </p:cNvPr>
          <p:cNvSpPr>
            <a:spLocks noGrp="1"/>
          </p:cNvSpPr>
          <p:nvPr>
            <p:ph idx="1"/>
          </p:nvPr>
        </p:nvSpPr>
        <p:spPr>
          <a:xfrm>
            <a:off x="376817" y="2011470"/>
            <a:ext cx="5122652" cy="3759253"/>
          </a:xfrm>
        </p:spPr>
        <p:txBody>
          <a:bodyPr>
            <a:normAutofit/>
          </a:bodyPr>
          <a:lstStyle/>
          <a:p>
            <a:r>
              <a:rPr lang="fr-FR" dirty="0"/>
              <a:t>Dans cette étape nous cherchons à trouver des corrélations entre les variables et la cible </a:t>
            </a:r>
          </a:p>
          <a:p>
            <a:r>
              <a:rPr lang="fr-FR" dirty="0"/>
              <a:t>Nous avons donc des graphiques qui nous permettent de visualiser la distribution des différents clients selon leur statut de paiement </a:t>
            </a:r>
          </a:p>
        </p:txBody>
      </p:sp>
      <p:pic>
        <p:nvPicPr>
          <p:cNvPr id="8" name="Image 7">
            <a:extLst>
              <a:ext uri="{FF2B5EF4-FFF2-40B4-BE49-F238E27FC236}">
                <a16:creationId xmlns:a16="http://schemas.microsoft.com/office/drawing/2014/main" id="{52D16F14-F06C-4AB0-A43D-564FFCD4559C}"/>
              </a:ext>
            </a:extLst>
          </p:cNvPr>
          <p:cNvPicPr>
            <a:picLocks noChangeAspect="1"/>
          </p:cNvPicPr>
          <p:nvPr/>
        </p:nvPicPr>
        <p:blipFill>
          <a:blip r:embed="rId2"/>
          <a:stretch>
            <a:fillRect/>
          </a:stretch>
        </p:blipFill>
        <p:spPr>
          <a:xfrm>
            <a:off x="5585333" y="2049415"/>
            <a:ext cx="3531304" cy="2445426"/>
          </a:xfrm>
          <a:prstGeom prst="rect">
            <a:avLst/>
          </a:prstGeom>
        </p:spPr>
      </p:pic>
      <p:pic>
        <p:nvPicPr>
          <p:cNvPr id="6" name="Image 5">
            <a:extLst>
              <a:ext uri="{FF2B5EF4-FFF2-40B4-BE49-F238E27FC236}">
                <a16:creationId xmlns:a16="http://schemas.microsoft.com/office/drawing/2014/main" id="{0C312AAC-01F5-459A-9AD7-4484D143C53C}"/>
              </a:ext>
            </a:extLst>
          </p:cNvPr>
          <p:cNvPicPr>
            <a:picLocks noChangeAspect="1"/>
          </p:cNvPicPr>
          <p:nvPr/>
        </p:nvPicPr>
        <p:blipFill>
          <a:blip r:embed="rId3"/>
          <a:stretch>
            <a:fillRect/>
          </a:stretch>
        </p:blipFill>
        <p:spPr>
          <a:xfrm>
            <a:off x="8771821" y="135998"/>
            <a:ext cx="3420179" cy="2445426"/>
          </a:xfrm>
          <a:prstGeom prst="rect">
            <a:avLst/>
          </a:prstGeom>
        </p:spPr>
      </p:pic>
      <p:pic>
        <p:nvPicPr>
          <p:cNvPr id="4" name="Image 3">
            <a:extLst>
              <a:ext uri="{FF2B5EF4-FFF2-40B4-BE49-F238E27FC236}">
                <a16:creationId xmlns:a16="http://schemas.microsoft.com/office/drawing/2014/main" id="{709F7A69-42F6-4707-8805-6FDBFBC74080}"/>
              </a:ext>
            </a:extLst>
          </p:cNvPr>
          <p:cNvPicPr>
            <a:picLocks noChangeAspect="1"/>
          </p:cNvPicPr>
          <p:nvPr/>
        </p:nvPicPr>
        <p:blipFill>
          <a:blip r:embed="rId4"/>
          <a:stretch>
            <a:fillRect/>
          </a:stretch>
        </p:blipFill>
        <p:spPr>
          <a:xfrm>
            <a:off x="1647328" y="4264349"/>
            <a:ext cx="3126444" cy="1868050"/>
          </a:xfrm>
          <a:prstGeom prst="rect">
            <a:avLst/>
          </a:prstGeom>
        </p:spPr>
      </p:pic>
      <p:pic>
        <p:nvPicPr>
          <p:cNvPr id="5" name="Image 4">
            <a:extLst>
              <a:ext uri="{FF2B5EF4-FFF2-40B4-BE49-F238E27FC236}">
                <a16:creationId xmlns:a16="http://schemas.microsoft.com/office/drawing/2014/main" id="{C43646F7-3738-4374-9AF9-ADABFF337B60}"/>
              </a:ext>
            </a:extLst>
          </p:cNvPr>
          <p:cNvPicPr>
            <a:picLocks noChangeAspect="1"/>
          </p:cNvPicPr>
          <p:nvPr/>
        </p:nvPicPr>
        <p:blipFill>
          <a:blip r:embed="rId5"/>
          <a:stretch>
            <a:fillRect/>
          </a:stretch>
        </p:blipFill>
        <p:spPr>
          <a:xfrm>
            <a:off x="8526176" y="4264349"/>
            <a:ext cx="3751688" cy="2616802"/>
          </a:xfrm>
          <a:prstGeom prst="rect">
            <a:avLst/>
          </a:prstGeom>
        </p:spPr>
      </p:pic>
      <p:sp>
        <p:nvSpPr>
          <p:cNvPr id="17" name="Freeform 12">
            <a:extLst>
              <a:ext uri="{FF2B5EF4-FFF2-40B4-BE49-F238E27FC236}">
                <a16:creationId xmlns:a16="http://schemas.microsoft.com/office/drawing/2014/main" id="{ADD29E3A-4F37-4DBC-8992-D66DBA53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ZoneTexte 8">
            <a:extLst>
              <a:ext uri="{FF2B5EF4-FFF2-40B4-BE49-F238E27FC236}">
                <a16:creationId xmlns:a16="http://schemas.microsoft.com/office/drawing/2014/main" id="{E8A8979A-596E-49C8-B43C-90FA1F0390AF}"/>
              </a:ext>
            </a:extLst>
          </p:cNvPr>
          <p:cNvSpPr txBox="1"/>
          <p:nvPr/>
        </p:nvSpPr>
        <p:spPr>
          <a:xfrm>
            <a:off x="1351482" y="6085092"/>
            <a:ext cx="4233851" cy="646331"/>
          </a:xfrm>
          <a:prstGeom prst="rect">
            <a:avLst/>
          </a:prstGeom>
          <a:noFill/>
        </p:spPr>
        <p:txBody>
          <a:bodyPr wrap="none" rtlCol="0">
            <a:spAutoFit/>
          </a:bodyPr>
          <a:lstStyle/>
          <a:p>
            <a:r>
              <a:rPr lang="fr-FR" i="1" u="sng" dirty="0"/>
              <a:t>Proportion de retards de paiements </a:t>
            </a:r>
          </a:p>
          <a:p>
            <a:pPr algn="ctr"/>
            <a:r>
              <a:rPr lang="fr-FR" i="1" u="sng" dirty="0"/>
              <a:t>dans l’ensemble des données</a:t>
            </a:r>
          </a:p>
        </p:txBody>
      </p:sp>
    </p:spTree>
    <p:extLst>
      <p:ext uri="{BB962C8B-B14F-4D97-AF65-F5344CB8AC3E}">
        <p14:creationId xmlns:p14="http://schemas.microsoft.com/office/powerpoint/2010/main" val="4238978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9CF918-422F-4C36-BBB1-94DE3CE0CF1C}"/>
              </a:ext>
            </a:extLst>
          </p:cNvPr>
          <p:cNvSpPr>
            <a:spLocks noGrp="1"/>
          </p:cNvSpPr>
          <p:nvPr>
            <p:ph type="title"/>
          </p:nvPr>
        </p:nvSpPr>
        <p:spPr>
          <a:xfrm>
            <a:off x="2199391" y="633537"/>
            <a:ext cx="8911687" cy="1280890"/>
          </a:xfrm>
        </p:spPr>
        <p:txBody>
          <a:bodyPr/>
          <a:lstStyle/>
          <a:p>
            <a:r>
              <a:rPr lang="fr-FR" dirty="0"/>
              <a:t>Observations</a:t>
            </a:r>
          </a:p>
        </p:txBody>
      </p:sp>
      <p:sp>
        <p:nvSpPr>
          <p:cNvPr id="3" name="Espace réservé du contenu 2">
            <a:extLst>
              <a:ext uri="{FF2B5EF4-FFF2-40B4-BE49-F238E27FC236}">
                <a16:creationId xmlns:a16="http://schemas.microsoft.com/office/drawing/2014/main" id="{4F731F4F-5271-4671-A41E-6D069052FFF2}"/>
              </a:ext>
            </a:extLst>
          </p:cNvPr>
          <p:cNvSpPr>
            <a:spLocks noGrp="1"/>
          </p:cNvSpPr>
          <p:nvPr>
            <p:ph idx="1"/>
          </p:nvPr>
        </p:nvSpPr>
        <p:spPr>
          <a:xfrm>
            <a:off x="1080922" y="1671687"/>
            <a:ext cx="10646021" cy="4832808"/>
          </a:xfrm>
        </p:spPr>
        <p:txBody>
          <a:bodyPr/>
          <a:lstStyle/>
          <a:p>
            <a:pPr marL="0" indent="0">
              <a:buNone/>
            </a:pPr>
            <a:r>
              <a:rPr lang="fr-FR" dirty="0"/>
              <a:t>À ce stade, plusieurs observations peuvent être faites : </a:t>
            </a:r>
          </a:p>
          <a:p>
            <a:r>
              <a:rPr lang="fr-FR" dirty="0"/>
              <a:t>Les valeurs de la cible ne sont pas équilibrés </a:t>
            </a:r>
          </a:p>
          <a:p>
            <a:r>
              <a:rPr lang="fr-FR" dirty="0"/>
              <a:t>Les femmes sont beaucoup plus représentés que les hommes</a:t>
            </a:r>
          </a:p>
          <a:p>
            <a:r>
              <a:rPr lang="fr-FR" dirty="0"/>
              <a:t>Une tranche d’âge est plus représentée que les autres : les clients dans la trentaine</a:t>
            </a:r>
          </a:p>
          <a:p>
            <a:r>
              <a:rPr lang="fr-FR" dirty="0"/>
              <a:t>Nous pouvons faire des hypothèses sur les raisons de retard de paiement :</a:t>
            </a:r>
          </a:p>
          <a:p>
            <a:pPr lvl="1">
              <a:buFont typeface="Wingdings" panose="05000000000000000000" pitchFamily="2" charset="2"/>
              <a:buChar char="§"/>
            </a:pPr>
            <a:r>
              <a:rPr lang="fr-FR" dirty="0"/>
              <a:t>Les hommes ont plus tendances à avoir des retards par rapport aux femmes</a:t>
            </a:r>
          </a:p>
          <a:p>
            <a:pPr lvl="1">
              <a:buFont typeface="Wingdings" panose="05000000000000000000" pitchFamily="2" charset="2"/>
              <a:buChar char="§"/>
            </a:pPr>
            <a:r>
              <a:rPr lang="fr-FR" dirty="0"/>
              <a:t>Les personnes mariées sont plus susceptibles d’avoir des retards de paiement</a:t>
            </a:r>
          </a:p>
          <a:p>
            <a:pPr lvl="1">
              <a:buFont typeface="Wingdings" panose="05000000000000000000" pitchFamily="2" charset="2"/>
              <a:buChar char="§"/>
            </a:pPr>
            <a:r>
              <a:rPr lang="fr-FR" dirty="0"/>
              <a:t>Plus le niveau d’étude est élevé, moins les chances d’avoir un retard de paiement est élevé </a:t>
            </a:r>
          </a:p>
          <a:p>
            <a:r>
              <a:rPr lang="fr-FR" dirty="0"/>
              <a:t>Plusieurs catégories en sont pas documentés (notamment dans les colonnes ‘</a:t>
            </a:r>
            <a:r>
              <a:rPr lang="fr-FR" dirty="0" err="1"/>
              <a:t>education</a:t>
            </a:r>
            <a:r>
              <a:rPr lang="fr-FR" dirty="0"/>
              <a:t>’, ‘</a:t>
            </a:r>
            <a:r>
              <a:rPr lang="fr-FR" dirty="0" err="1"/>
              <a:t>marriage</a:t>
            </a:r>
            <a:r>
              <a:rPr lang="fr-FR" dirty="0"/>
              <a:t>’)</a:t>
            </a:r>
          </a:p>
          <a:p>
            <a:r>
              <a:rPr lang="fr-FR" dirty="0"/>
              <a:t>La nomenclature est peu intuitive </a:t>
            </a:r>
          </a:p>
          <a:p>
            <a:r>
              <a:rPr lang="fr-FR" dirty="0"/>
              <a:t>Un peu de nettoyage s’impose…</a:t>
            </a:r>
          </a:p>
          <a:p>
            <a:endParaRPr lang="fr-FR" dirty="0"/>
          </a:p>
          <a:p>
            <a:endParaRPr lang="fr-FR" dirty="0"/>
          </a:p>
        </p:txBody>
      </p:sp>
    </p:spTree>
    <p:extLst>
      <p:ext uri="{BB962C8B-B14F-4D97-AF65-F5344CB8AC3E}">
        <p14:creationId xmlns:p14="http://schemas.microsoft.com/office/powerpoint/2010/main" val="1500134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BF4B2C-47F9-49ED-AF75-4420A66427C0}"/>
              </a:ext>
            </a:extLst>
          </p:cNvPr>
          <p:cNvSpPr>
            <a:spLocks noGrp="1"/>
          </p:cNvSpPr>
          <p:nvPr>
            <p:ph type="title"/>
          </p:nvPr>
        </p:nvSpPr>
        <p:spPr/>
        <p:txBody>
          <a:bodyPr/>
          <a:lstStyle/>
          <a:p>
            <a:r>
              <a:rPr lang="fr-FR" dirty="0"/>
              <a:t>Data </a:t>
            </a:r>
            <a:r>
              <a:rPr lang="fr-FR" dirty="0" err="1"/>
              <a:t>Cleaning</a:t>
            </a:r>
            <a:endParaRPr lang="fr-FR" dirty="0"/>
          </a:p>
        </p:txBody>
      </p:sp>
      <p:sp>
        <p:nvSpPr>
          <p:cNvPr id="3" name="Espace réservé du contenu 2">
            <a:extLst>
              <a:ext uri="{FF2B5EF4-FFF2-40B4-BE49-F238E27FC236}">
                <a16:creationId xmlns:a16="http://schemas.microsoft.com/office/drawing/2014/main" id="{42389BFF-800A-46D6-8672-0B2797DE89D2}"/>
              </a:ext>
            </a:extLst>
          </p:cNvPr>
          <p:cNvSpPr>
            <a:spLocks noGrp="1"/>
          </p:cNvSpPr>
          <p:nvPr>
            <p:ph idx="1"/>
          </p:nvPr>
        </p:nvSpPr>
        <p:spPr>
          <a:xfrm>
            <a:off x="1071496" y="1747100"/>
            <a:ext cx="10433115" cy="4681979"/>
          </a:xfrm>
        </p:spPr>
        <p:txBody>
          <a:bodyPr>
            <a:normAutofit fontScale="92500" lnSpcReduction="20000"/>
          </a:bodyPr>
          <a:lstStyle/>
          <a:p>
            <a:pPr marL="0" indent="0">
              <a:buNone/>
            </a:pPr>
            <a:r>
              <a:rPr lang="fr-FR" dirty="0"/>
              <a:t>Plusieurs choix ont été effectués :</a:t>
            </a:r>
          </a:p>
          <a:p>
            <a:r>
              <a:rPr lang="fr-FR" dirty="0"/>
              <a:t>Certaines colonnes ont été renommées, notamment les colonnes avec le statut du paiement, le montant de la facture et le paiement du mois précédent ont été renommés </a:t>
            </a:r>
          </a:p>
          <a:p>
            <a:pPr lvl="1">
              <a:buFont typeface="Wingdings" panose="05000000000000000000" pitchFamily="2" charset="2"/>
              <a:buChar char="§"/>
            </a:pPr>
            <a:r>
              <a:rPr lang="fr-FR" i="1" dirty="0"/>
              <a:t>Toutes les colonnes avec « </a:t>
            </a:r>
            <a:r>
              <a:rPr lang="fr-FR" i="1" dirty="0" err="1"/>
              <a:t>PAY_x</a:t>
            </a:r>
            <a:r>
              <a:rPr lang="fr-FR" i="1" dirty="0"/>
              <a:t> », « </a:t>
            </a:r>
            <a:r>
              <a:rPr lang="fr-FR" i="1" dirty="0" err="1"/>
              <a:t>BILL_ATMx</a:t>
            </a:r>
            <a:r>
              <a:rPr lang="fr-FR" i="1" dirty="0"/>
              <a:t> » et « </a:t>
            </a:r>
            <a:r>
              <a:rPr lang="fr-FR" i="1" dirty="0" err="1"/>
              <a:t>PAY_AMTx</a:t>
            </a:r>
            <a:r>
              <a:rPr lang="fr-FR" i="1" dirty="0"/>
              <a:t> » ; avec x étant un nombre représentant le mois</a:t>
            </a:r>
          </a:p>
          <a:p>
            <a:pPr lvl="1">
              <a:buFont typeface="Wingdings" panose="05000000000000000000" pitchFamily="2" charset="2"/>
              <a:buChar char="§"/>
            </a:pPr>
            <a:r>
              <a:rPr lang="fr-FR" i="1" dirty="0"/>
              <a:t>Le nom de la cible « default </a:t>
            </a:r>
            <a:r>
              <a:rPr lang="fr-FR" i="1" dirty="0" err="1"/>
              <a:t>payment</a:t>
            </a:r>
            <a:r>
              <a:rPr lang="fr-FR" i="1" dirty="0"/>
              <a:t> </a:t>
            </a:r>
            <a:r>
              <a:rPr lang="fr-FR" i="1" dirty="0" err="1"/>
              <a:t>next</a:t>
            </a:r>
            <a:r>
              <a:rPr lang="fr-FR" i="1" dirty="0"/>
              <a:t> </a:t>
            </a:r>
            <a:r>
              <a:rPr lang="fr-FR" i="1" dirty="0" err="1"/>
              <a:t>month</a:t>
            </a:r>
            <a:r>
              <a:rPr lang="fr-FR" i="1" dirty="0"/>
              <a:t> » a été changé en « </a:t>
            </a:r>
            <a:r>
              <a:rPr lang="fr-FR" i="1" dirty="0" err="1"/>
              <a:t>target</a:t>
            </a:r>
            <a:r>
              <a:rPr lang="fr-FR" i="1" dirty="0"/>
              <a:t> » </a:t>
            </a:r>
          </a:p>
          <a:p>
            <a:r>
              <a:rPr lang="fr-FR" dirty="0"/>
              <a:t>Les catégories inconnus ont été changé</a:t>
            </a:r>
          </a:p>
          <a:p>
            <a:pPr lvl="1"/>
            <a:r>
              <a:rPr lang="fr-FR" dirty="0"/>
              <a:t>Les catégories 0, 5 et 6 dans « </a:t>
            </a:r>
            <a:r>
              <a:rPr lang="fr-FR" dirty="0" err="1"/>
              <a:t>education</a:t>
            </a:r>
            <a:r>
              <a:rPr lang="fr-FR" dirty="0"/>
              <a:t> » ont été changés en 4, correspondant à la catégorie « </a:t>
            </a:r>
            <a:r>
              <a:rPr lang="fr-FR" dirty="0" err="1"/>
              <a:t>other</a:t>
            </a:r>
            <a:r>
              <a:rPr lang="fr-FR" dirty="0"/>
              <a:t> »</a:t>
            </a:r>
          </a:p>
          <a:p>
            <a:pPr lvl="1"/>
            <a:r>
              <a:rPr lang="fr-FR" dirty="0"/>
              <a:t>La catégorie 0 dans « </a:t>
            </a:r>
            <a:r>
              <a:rPr lang="fr-FR" dirty="0" err="1"/>
              <a:t>marriage</a:t>
            </a:r>
            <a:r>
              <a:rPr lang="fr-FR" dirty="0"/>
              <a:t> » a été changé en 3, catégorie « </a:t>
            </a:r>
            <a:r>
              <a:rPr lang="fr-FR" dirty="0" err="1"/>
              <a:t>other</a:t>
            </a:r>
            <a:r>
              <a:rPr lang="fr-FR" dirty="0"/>
              <a:t> »</a:t>
            </a:r>
          </a:p>
          <a:p>
            <a:pPr lvl="1"/>
            <a:r>
              <a:rPr lang="fr-FR" dirty="0"/>
              <a:t>Les catégories -2 et 0 dans « </a:t>
            </a:r>
            <a:r>
              <a:rPr lang="fr-FR" dirty="0" err="1"/>
              <a:t>PAY_x</a:t>
            </a:r>
            <a:r>
              <a:rPr lang="fr-FR" dirty="0"/>
              <a:t> » ont été changé en -1, indiquant que le paiement a été effectué dans les temps </a:t>
            </a:r>
          </a:p>
          <a:p>
            <a:r>
              <a:rPr lang="fr-FR" dirty="0"/>
              <a:t>Concernant les valeurs dans les colonnes « </a:t>
            </a:r>
            <a:r>
              <a:rPr lang="fr-FR" dirty="0" err="1"/>
              <a:t>BILL_ATMx</a:t>
            </a:r>
            <a:r>
              <a:rPr lang="fr-FR" dirty="0"/>
              <a:t> » et « </a:t>
            </a:r>
            <a:r>
              <a:rPr lang="fr-FR" dirty="0" err="1"/>
              <a:t>PAY_AMTx</a:t>
            </a:r>
            <a:r>
              <a:rPr lang="fr-FR" dirty="0"/>
              <a:t> », j’ai décidé de ne pas les modifier malgré plusieurs incohérences à mon sens …</a:t>
            </a:r>
          </a:p>
          <a:p>
            <a:pPr lvl="1">
              <a:buFont typeface="Wingdings" panose="05000000000000000000" pitchFamily="2" charset="2"/>
              <a:buChar char="§"/>
            </a:pPr>
            <a:r>
              <a:rPr lang="fr-FR" i="1" dirty="0"/>
              <a:t>Certaines valeurs étaient négatives malgré des retards de paiements (valeur positive = montant de la facture ; donc si retard de paiement, le montant augmente …)</a:t>
            </a:r>
          </a:p>
          <a:p>
            <a:pPr lvl="1">
              <a:buFont typeface="Wingdings" panose="05000000000000000000" pitchFamily="2" charset="2"/>
              <a:buChar char="§"/>
            </a:pPr>
            <a:r>
              <a:rPr lang="fr-FR" i="1" dirty="0"/>
              <a:t>On passe de 0 mois de retard de paiement à plus de 2 en un seul mois  </a:t>
            </a:r>
          </a:p>
        </p:txBody>
      </p:sp>
    </p:spTree>
    <p:extLst>
      <p:ext uri="{BB962C8B-B14F-4D97-AF65-F5344CB8AC3E}">
        <p14:creationId xmlns:p14="http://schemas.microsoft.com/office/powerpoint/2010/main" val="2362687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14CAC4-FF91-48DF-A1F5-6EC9DC839778}"/>
              </a:ext>
            </a:extLst>
          </p:cNvPr>
          <p:cNvSpPr>
            <a:spLocks noGrp="1"/>
          </p:cNvSpPr>
          <p:nvPr>
            <p:ph type="title"/>
          </p:nvPr>
        </p:nvSpPr>
        <p:spPr/>
        <p:txBody>
          <a:bodyPr/>
          <a:lstStyle/>
          <a:p>
            <a:r>
              <a:rPr lang="fr-FR" dirty="0" err="1"/>
              <a:t>Feature</a:t>
            </a:r>
            <a:r>
              <a:rPr lang="fr-FR" dirty="0"/>
              <a:t> engineering</a:t>
            </a:r>
          </a:p>
        </p:txBody>
      </p:sp>
      <p:sp>
        <p:nvSpPr>
          <p:cNvPr id="3" name="Espace réservé du contenu 2">
            <a:extLst>
              <a:ext uri="{FF2B5EF4-FFF2-40B4-BE49-F238E27FC236}">
                <a16:creationId xmlns:a16="http://schemas.microsoft.com/office/drawing/2014/main" id="{BF6E246A-6220-4D07-B8AC-89C24B49A0F4}"/>
              </a:ext>
            </a:extLst>
          </p:cNvPr>
          <p:cNvSpPr>
            <a:spLocks noGrp="1"/>
          </p:cNvSpPr>
          <p:nvPr>
            <p:ph idx="1"/>
          </p:nvPr>
        </p:nvSpPr>
        <p:spPr>
          <a:xfrm>
            <a:off x="1071496" y="1905000"/>
            <a:ext cx="10061559" cy="4420386"/>
          </a:xfrm>
        </p:spPr>
        <p:txBody>
          <a:bodyPr/>
          <a:lstStyle/>
          <a:p>
            <a:r>
              <a:rPr lang="fr-FR" dirty="0"/>
              <a:t>Nous avons rajouté une colonne avec la tranche d’âge (correspondant à la dizaine tronquée) </a:t>
            </a:r>
          </a:p>
          <a:p>
            <a:r>
              <a:rPr lang="fr-FR" dirty="0"/>
              <a:t>Nous avons rajouté une colonne indiquant l’état civil selon le sexe, avec :</a:t>
            </a:r>
          </a:p>
          <a:p>
            <a:pPr lvl="1">
              <a:buFont typeface="Wingdings" panose="05000000000000000000" pitchFamily="2" charset="2"/>
              <a:buChar char="§"/>
            </a:pPr>
            <a:r>
              <a:rPr lang="fr-FR" dirty="0"/>
              <a:t>1 = homme marié</a:t>
            </a:r>
          </a:p>
          <a:p>
            <a:pPr lvl="1">
              <a:buFont typeface="Wingdings" panose="05000000000000000000" pitchFamily="2" charset="2"/>
              <a:buChar char="§"/>
            </a:pPr>
            <a:r>
              <a:rPr lang="fr-FR" dirty="0"/>
              <a:t>2 = homme célibataire</a:t>
            </a:r>
          </a:p>
          <a:p>
            <a:pPr lvl="1">
              <a:buFont typeface="Wingdings" panose="05000000000000000000" pitchFamily="2" charset="2"/>
              <a:buChar char="§"/>
            </a:pPr>
            <a:r>
              <a:rPr lang="fr-FR" dirty="0"/>
              <a:t>3 = homme avec statut « autre »</a:t>
            </a:r>
          </a:p>
          <a:p>
            <a:pPr lvl="1">
              <a:buFont typeface="Wingdings" panose="05000000000000000000" pitchFamily="2" charset="2"/>
              <a:buChar char="§"/>
            </a:pPr>
            <a:r>
              <a:rPr lang="fr-FR" dirty="0"/>
              <a:t>4 = femme mariée</a:t>
            </a:r>
          </a:p>
          <a:p>
            <a:pPr lvl="1">
              <a:buFont typeface="Wingdings" panose="05000000000000000000" pitchFamily="2" charset="2"/>
              <a:buChar char="§"/>
            </a:pPr>
            <a:r>
              <a:rPr lang="fr-FR" dirty="0"/>
              <a:t>5 = femme célibataire</a:t>
            </a:r>
          </a:p>
          <a:p>
            <a:pPr lvl="1">
              <a:buFont typeface="Wingdings" panose="05000000000000000000" pitchFamily="2" charset="2"/>
              <a:buChar char="§"/>
            </a:pPr>
            <a:r>
              <a:rPr lang="fr-FR" dirty="0"/>
              <a:t>6 = femme avec statut « autre »</a:t>
            </a:r>
          </a:p>
        </p:txBody>
      </p:sp>
      <p:pic>
        <p:nvPicPr>
          <p:cNvPr id="4" name="Image 3">
            <a:extLst>
              <a:ext uri="{FF2B5EF4-FFF2-40B4-BE49-F238E27FC236}">
                <a16:creationId xmlns:a16="http://schemas.microsoft.com/office/drawing/2014/main" id="{633478CD-5367-4F2A-B523-74CDDBCC2ADA}"/>
              </a:ext>
            </a:extLst>
          </p:cNvPr>
          <p:cNvPicPr>
            <a:picLocks noChangeAspect="1"/>
          </p:cNvPicPr>
          <p:nvPr/>
        </p:nvPicPr>
        <p:blipFill>
          <a:blip r:embed="rId2"/>
          <a:stretch>
            <a:fillRect/>
          </a:stretch>
        </p:blipFill>
        <p:spPr>
          <a:xfrm>
            <a:off x="6235429" y="3429000"/>
            <a:ext cx="4617429" cy="3238678"/>
          </a:xfrm>
          <a:prstGeom prst="rect">
            <a:avLst/>
          </a:prstGeom>
        </p:spPr>
      </p:pic>
    </p:spTree>
    <p:extLst>
      <p:ext uri="{BB962C8B-B14F-4D97-AF65-F5344CB8AC3E}">
        <p14:creationId xmlns:p14="http://schemas.microsoft.com/office/powerpoint/2010/main" val="377252855"/>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19</TotalTime>
  <Words>924</Words>
  <Application>Microsoft Office PowerPoint</Application>
  <PresentationFormat>Grand écran</PresentationFormat>
  <Paragraphs>115</Paragraphs>
  <Slides>16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Century Gothic</vt:lpstr>
      <vt:lpstr>Wingdings</vt:lpstr>
      <vt:lpstr>Wingdings 3</vt:lpstr>
      <vt:lpstr>Brin</vt:lpstr>
      <vt:lpstr>Python for data analysis – Final Project</vt:lpstr>
      <vt:lpstr>Sommaire</vt:lpstr>
      <vt:lpstr>Data Set</vt:lpstr>
      <vt:lpstr>Descriptions des colonnes de la dataset</vt:lpstr>
      <vt:lpstr>Visualisation des données</vt:lpstr>
      <vt:lpstr>Visualisation de la cible</vt:lpstr>
      <vt:lpstr>Observations</vt:lpstr>
      <vt:lpstr>Data Cleaning</vt:lpstr>
      <vt:lpstr>Feature engineering</vt:lpstr>
      <vt:lpstr>Model</vt:lpstr>
      <vt:lpstr>Performances</vt:lpstr>
      <vt:lpstr>Conclusion</vt:lpstr>
      <vt:lpstr>Annexes</vt:lpstr>
      <vt:lpstr>J’ai pu notamment regarder à quoi ressemblait ma cible …</vt:lpstr>
      <vt:lpstr>PowerBI nous permet d’avoir des visualisations en quelques cliques …</vt:lpstr>
      <vt:lpstr>Et dynamiques ! (Ici, clic sur « female » nous permet de voir la proportion de femmes dans tous les autres graphiques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analysis – Final Project</dc:title>
  <dc:creator>PALLEWASALAGE DON PERERA Dilini</dc:creator>
  <cp:lastModifiedBy>PALLEWASALAGE DON PERERA Dilini</cp:lastModifiedBy>
  <cp:revision>2</cp:revision>
  <dcterms:created xsi:type="dcterms:W3CDTF">2019-02-15T21:37:15Z</dcterms:created>
  <dcterms:modified xsi:type="dcterms:W3CDTF">2019-02-15T21:56:52Z</dcterms:modified>
</cp:coreProperties>
</file>