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1"/>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9144000" cy="5143500"/>
  <p:embeddedFontLst>
    <p:embeddedFont>
      <p:font typeface="Calibri" panose="020F050202020403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156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dirty="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22" name="Google Shape;22;p3"/>
          <p:cNvSpPr txBox="1"/>
          <p:nvPr/>
        </p:nvSpPr>
        <p:spPr>
          <a:xfrm>
            <a:off x="683825" y="1317075"/>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dirty="0">
                <a:solidFill>
                  <a:srgbClr val="FFFFFF"/>
                </a:solidFill>
                <a:latin typeface="Roboto"/>
                <a:ea typeface="Roboto"/>
                <a:cs typeface="Roboto"/>
                <a:sym typeface="Roboto"/>
              </a:rPr>
              <a:t>Explore Zomato restaurants dataset in the city of </a:t>
            </a:r>
            <a:r>
              <a:rPr lang="en-US" sz="4200" b="1" dirty="0" smtClean="0">
                <a:solidFill>
                  <a:srgbClr val="FFFFFF"/>
                </a:solidFill>
                <a:latin typeface="Roboto"/>
                <a:ea typeface="Roboto"/>
                <a:cs typeface="Roboto"/>
                <a:sym typeface="Roboto"/>
              </a:rPr>
              <a:t>Kolkata</a:t>
            </a:r>
            <a:endParaRPr b="1" dirty="0"/>
          </a:p>
          <a:p>
            <a:pPr marL="0" marR="0" lvl="0" indent="0" algn="l" rtl="0">
              <a:lnSpc>
                <a:spcPct val="104190"/>
              </a:lnSpc>
              <a:spcBef>
                <a:spcPts val="648"/>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04825" y="295275"/>
            <a:ext cx="8134350" cy="4552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14400" y="223837"/>
            <a:ext cx="7315200" cy="4695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6762" y="242887"/>
            <a:ext cx="7610475"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1:</a:t>
            </a:r>
            <a:endParaRPr dirty="0"/>
          </a:p>
        </p:txBody>
      </p:sp>
      <p:sp>
        <p:nvSpPr>
          <p:cNvPr id="88" name="Google Shape;88;p15"/>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solidFill>
                  <a:schemeClr val="dk1"/>
                </a:solidFill>
                <a:highlight>
                  <a:srgbClr val="FFFFFF"/>
                </a:highlight>
                <a:latin typeface="Georgia"/>
                <a:ea typeface="Georgia"/>
                <a:cs typeface="Georgia"/>
                <a:sym typeface="Georgia"/>
              </a:rPr>
              <a:t>It has multiple options as recommended choices.</a:t>
            </a:r>
            <a:endParaRPr dirty="0"/>
          </a:p>
        </p:txBody>
      </p:sp>
      <p:pic>
        <p:nvPicPr>
          <p:cNvPr id="2" name="Picture 1"/>
          <p:cNvPicPr>
            <a:picLocks noChangeAspect="1"/>
          </p:cNvPicPr>
          <p:nvPr/>
        </p:nvPicPr>
        <p:blipFill>
          <a:blip r:embed="rId3"/>
          <a:stretch>
            <a:fillRect/>
          </a:stretch>
        </p:blipFill>
        <p:spPr>
          <a:xfrm>
            <a:off x="-1300843" y="1821450"/>
            <a:ext cx="12420600" cy="3114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2:</a:t>
            </a:r>
            <a:endParaRPr dirty="0"/>
          </a:p>
        </p:txBody>
      </p:sp>
      <p:sp>
        <p:nvSpPr>
          <p:cNvPr id="94" name="Google Shape;94;p16"/>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 is recommended for the </a:t>
            </a:r>
            <a:r>
              <a:rPr lang="en-US" sz="1600" dirty="0" smtClean="0">
                <a:solidFill>
                  <a:schemeClr val="dk1"/>
                </a:solidFill>
                <a:highlight>
                  <a:srgbClr val="FFFFFF"/>
                </a:highlight>
                <a:latin typeface="Georgia"/>
                <a:ea typeface="Georgia"/>
                <a:cs typeface="Georgia"/>
                <a:sym typeface="Georgia"/>
              </a:rPr>
              <a:t>Pharmacy</a:t>
            </a:r>
            <a:endParaRPr dirty="0"/>
          </a:p>
        </p:txBody>
      </p:sp>
      <p:pic>
        <p:nvPicPr>
          <p:cNvPr id="2" name="Picture 1"/>
          <p:cNvPicPr>
            <a:picLocks noChangeAspect="1"/>
          </p:cNvPicPr>
          <p:nvPr/>
        </p:nvPicPr>
        <p:blipFill>
          <a:blip r:embed="rId3"/>
          <a:stretch>
            <a:fillRect/>
          </a:stretch>
        </p:blipFill>
        <p:spPr>
          <a:xfrm>
            <a:off x="-1619250" y="1819275"/>
            <a:ext cx="12382500" cy="1504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3:</a:t>
            </a:r>
            <a:endParaRPr dirty="0"/>
          </a:p>
        </p:txBody>
      </p:sp>
      <p:sp>
        <p:nvSpPr>
          <p:cNvPr id="101" name="Google Shape;101;p17"/>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 seems like </a:t>
            </a:r>
            <a:r>
              <a:rPr lang="en-US" sz="1600" dirty="0" smtClean="0">
                <a:solidFill>
                  <a:schemeClr val="dk1"/>
                </a:solidFill>
                <a:highlight>
                  <a:srgbClr val="FFFFFF"/>
                </a:highlight>
                <a:latin typeface="Georgia"/>
                <a:ea typeface="Georgia"/>
                <a:cs typeface="Georgia"/>
                <a:sym typeface="Georgia"/>
              </a:rPr>
              <a:t>Café, Bengali Restaurant are the popular ones</a:t>
            </a:r>
            <a:endParaRPr dirty="0"/>
          </a:p>
        </p:txBody>
      </p:sp>
      <p:pic>
        <p:nvPicPr>
          <p:cNvPr id="2" name="Picture 1"/>
          <p:cNvPicPr>
            <a:picLocks noChangeAspect="1"/>
          </p:cNvPicPr>
          <p:nvPr/>
        </p:nvPicPr>
        <p:blipFill>
          <a:blip r:embed="rId3"/>
          <a:stretch>
            <a:fillRect/>
          </a:stretch>
        </p:blipFill>
        <p:spPr>
          <a:xfrm>
            <a:off x="-1719263" y="1647825"/>
            <a:ext cx="12582525" cy="1847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8"/>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4:</a:t>
            </a:r>
            <a:endParaRPr dirty="0"/>
          </a:p>
        </p:txBody>
      </p:sp>
      <p:sp>
        <p:nvSpPr>
          <p:cNvPr id="108" name="Google Shape;108;p18"/>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It’s most recommended for </a:t>
            </a:r>
            <a:r>
              <a:rPr lang="en-US" sz="1600" dirty="0" smtClean="0">
                <a:solidFill>
                  <a:schemeClr val="dk1"/>
                </a:solidFill>
                <a:highlight>
                  <a:srgbClr val="FFFFFF"/>
                </a:highlight>
                <a:latin typeface="Georgia"/>
                <a:ea typeface="Georgia"/>
                <a:cs typeface="Georgia"/>
                <a:sym typeface="Georgia"/>
              </a:rPr>
              <a:t>Bakery</a:t>
            </a:r>
            <a:endParaRPr dirty="0"/>
          </a:p>
        </p:txBody>
      </p:sp>
      <p:pic>
        <p:nvPicPr>
          <p:cNvPr id="2" name="Picture 1"/>
          <p:cNvPicPr>
            <a:picLocks noChangeAspect="1"/>
          </p:cNvPicPr>
          <p:nvPr/>
        </p:nvPicPr>
        <p:blipFill>
          <a:blip r:embed="rId3"/>
          <a:stretch>
            <a:fillRect/>
          </a:stretch>
        </p:blipFill>
        <p:spPr>
          <a:xfrm>
            <a:off x="-1671638" y="2009362"/>
            <a:ext cx="12487275" cy="1552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5:</a:t>
            </a:r>
            <a:endParaRPr dirty="0"/>
          </a:p>
        </p:txBody>
      </p:sp>
      <p:sp>
        <p:nvSpPr>
          <p:cNvPr id="115" name="Google Shape;115;p19"/>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solidFill>
                  <a:schemeClr val="dk1"/>
                </a:solidFill>
                <a:highlight>
                  <a:srgbClr val="FFFFFF"/>
                </a:highlight>
                <a:latin typeface="Georgia"/>
                <a:ea typeface="Georgia"/>
                <a:cs typeface="Georgia"/>
                <a:sym typeface="Georgia"/>
              </a:rPr>
              <a:t>Hotel, Restaurants are </a:t>
            </a:r>
            <a:r>
              <a:rPr lang="en-US" sz="1600" dirty="0">
                <a:solidFill>
                  <a:schemeClr val="dk1"/>
                </a:solidFill>
                <a:highlight>
                  <a:srgbClr val="FFFFFF"/>
                </a:highlight>
                <a:latin typeface="Georgia"/>
                <a:ea typeface="Georgia"/>
                <a:cs typeface="Georgia"/>
                <a:sym typeface="Georgia"/>
              </a:rPr>
              <a:t>the most recommended venues</a:t>
            </a:r>
            <a:endParaRPr dirty="0"/>
          </a:p>
        </p:txBody>
      </p:sp>
      <p:pic>
        <p:nvPicPr>
          <p:cNvPr id="2" name="Picture 1"/>
          <p:cNvPicPr>
            <a:picLocks noChangeAspect="1"/>
          </p:cNvPicPr>
          <p:nvPr/>
        </p:nvPicPr>
        <p:blipFill>
          <a:blip r:embed="rId3"/>
          <a:stretch>
            <a:fillRect/>
          </a:stretch>
        </p:blipFill>
        <p:spPr>
          <a:xfrm>
            <a:off x="-1681163" y="1662112"/>
            <a:ext cx="12506325" cy="1819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Conclusion</a:t>
            </a:r>
            <a:endParaRPr dirty="0"/>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pPr marL="749300" lvl="0" indent="-317500">
              <a:lnSpc>
                <a:spcPct val="158000"/>
              </a:lnSpc>
              <a:spcBef>
                <a:spcPts val="1400"/>
              </a:spcBef>
              <a:buClr>
                <a:schemeClr val="dk1"/>
              </a:buClr>
              <a:buSzPts val="1400"/>
              <a:buFont typeface="Georgia"/>
              <a:buChar char="●"/>
            </a:pPr>
            <a:r>
              <a:rPr lang="en-US" b="1" dirty="0">
                <a:solidFill>
                  <a:schemeClr val="dk1"/>
                </a:solidFill>
                <a:highlight>
                  <a:srgbClr val="FFFFFF"/>
                </a:highlight>
                <a:latin typeface="Georgia"/>
                <a:ea typeface="Georgia"/>
                <a:cs typeface="Georgia"/>
                <a:sym typeface="Georgia"/>
              </a:rPr>
              <a:t>Ballygaunge </a:t>
            </a:r>
            <a:r>
              <a:rPr lang="en-US" b="1" dirty="0" smtClean="0">
                <a:solidFill>
                  <a:schemeClr val="dk1"/>
                </a:solidFill>
                <a:highlight>
                  <a:srgbClr val="FFFFFF"/>
                </a:highlight>
                <a:latin typeface="Georgia"/>
                <a:ea typeface="Georgia"/>
                <a:cs typeface="Georgia"/>
                <a:sym typeface="Georgia"/>
              </a:rPr>
              <a:t> and </a:t>
            </a:r>
            <a:r>
              <a:rPr lang="en-US" b="1" dirty="0">
                <a:solidFill>
                  <a:schemeClr val="dk1"/>
                </a:solidFill>
                <a:highlight>
                  <a:srgbClr val="FFFFFF"/>
                </a:highlight>
                <a:latin typeface="Georgia"/>
                <a:ea typeface="Georgia"/>
                <a:cs typeface="Georgia"/>
                <a:sym typeface="Georgia"/>
              </a:rPr>
              <a:t>Park Street Area </a:t>
            </a:r>
            <a:r>
              <a:rPr lang="en-US" dirty="0" smtClean="0">
                <a:solidFill>
                  <a:schemeClr val="dk1"/>
                </a:solidFill>
                <a:highlight>
                  <a:srgbClr val="FFFFFF"/>
                </a:highlight>
                <a:latin typeface="Georgia"/>
                <a:ea typeface="Georgia"/>
                <a:cs typeface="Georgia"/>
                <a:sym typeface="Georgia"/>
              </a:rPr>
              <a:t>are hosting </a:t>
            </a:r>
            <a:r>
              <a:rPr lang="en-US" dirty="0">
                <a:solidFill>
                  <a:schemeClr val="dk1"/>
                </a:solidFill>
                <a:highlight>
                  <a:srgbClr val="FFFFFF"/>
                </a:highlight>
                <a:latin typeface="Georgia"/>
                <a:ea typeface="Georgia"/>
                <a:cs typeface="Georgia"/>
                <a:sym typeface="Georgia"/>
              </a:rPr>
              <a:t>some of the best neighborhoods for Chinese cuisine.</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b="1" dirty="0" smtClean="0">
                <a:solidFill>
                  <a:schemeClr val="dk1"/>
                </a:solidFill>
                <a:highlight>
                  <a:srgbClr val="FFFFFF"/>
                </a:highlight>
                <a:latin typeface="Georgia"/>
                <a:ea typeface="Georgia"/>
                <a:cs typeface="Georgia"/>
                <a:sym typeface="Georgia"/>
              </a:rPr>
              <a:t>Park Street Area and Ballygaunge </a:t>
            </a:r>
            <a:r>
              <a:rPr lang="en-US" dirty="0" smtClean="0">
                <a:solidFill>
                  <a:schemeClr val="dk1"/>
                </a:solidFill>
                <a:highlight>
                  <a:srgbClr val="FFFFFF"/>
                </a:highlight>
                <a:latin typeface="Georgia"/>
                <a:ea typeface="Georgia"/>
                <a:cs typeface="Georgia"/>
                <a:sym typeface="Georgia"/>
              </a:rPr>
              <a:t>have </a:t>
            </a:r>
            <a:r>
              <a:rPr lang="en-US" dirty="0">
                <a:solidFill>
                  <a:schemeClr val="dk1"/>
                </a:solidFill>
                <a:highlight>
                  <a:srgbClr val="FFFFFF"/>
                </a:highlight>
                <a:latin typeface="Georgia"/>
                <a:ea typeface="Georgia"/>
                <a:cs typeface="Georgia"/>
                <a:sym typeface="Georgia"/>
              </a:rPr>
              <a:t>the best Chinese Restaurant.</a:t>
            </a:r>
            <a:endParaRPr dirty="0">
              <a:solidFill>
                <a:schemeClr val="dk1"/>
              </a:solidFill>
              <a:highlight>
                <a:srgbClr val="FFFFFF"/>
              </a:highlight>
              <a:latin typeface="Georgia"/>
              <a:ea typeface="Georgia"/>
              <a:cs typeface="Georgia"/>
              <a:sym typeface="Georgia"/>
            </a:endParaRPr>
          </a:p>
          <a:p>
            <a:pPr marL="749300" lvl="0" indent="-317500">
              <a:lnSpc>
                <a:spcPct val="158000"/>
              </a:lnSpc>
              <a:buClr>
                <a:schemeClr val="dk1"/>
              </a:buClr>
              <a:buSzPts val="1400"/>
              <a:buFont typeface="Georgia"/>
              <a:buChar char="●"/>
            </a:pPr>
            <a:r>
              <a:rPr lang="en-US" b="1" dirty="0">
                <a:solidFill>
                  <a:schemeClr val="dk1"/>
                </a:solidFill>
                <a:highlight>
                  <a:srgbClr val="FFFFFF"/>
                </a:highlight>
                <a:latin typeface="Georgia"/>
                <a:ea typeface="Georgia"/>
                <a:cs typeface="Georgia"/>
                <a:sym typeface="Georgia"/>
              </a:rPr>
              <a:t>Park Street Area and Ballygaunge </a:t>
            </a:r>
            <a:r>
              <a:rPr lang="en-US" b="1" dirty="0" smtClean="0">
                <a:solidFill>
                  <a:schemeClr val="dk1"/>
                </a:solidFill>
                <a:highlight>
                  <a:srgbClr val="FFFFFF"/>
                </a:highlight>
                <a:latin typeface="Georgia"/>
                <a:ea typeface="Georgia"/>
                <a:cs typeface="Georgia"/>
                <a:sym typeface="Georgia"/>
              </a:rPr>
              <a:t>&amp;  </a:t>
            </a:r>
            <a:r>
              <a:rPr lang="en-US" b="1" dirty="0">
                <a:solidFill>
                  <a:schemeClr val="dk1"/>
                </a:solidFill>
                <a:highlight>
                  <a:srgbClr val="FFFFFF"/>
                </a:highlight>
                <a:latin typeface="Georgia"/>
                <a:ea typeface="Georgia"/>
                <a:cs typeface="Georgia"/>
                <a:sym typeface="Georgia"/>
              </a:rPr>
              <a:t>Acropolis Mall</a:t>
            </a:r>
            <a:r>
              <a:rPr lang="en-US" b="1" dirty="0" smtClean="0">
                <a:solidFill>
                  <a:schemeClr val="dk1"/>
                </a:solidFill>
                <a:highlight>
                  <a:srgbClr val="FFFFFF"/>
                </a:highlight>
                <a:latin typeface="Georgia"/>
                <a:ea typeface="Georgia"/>
                <a:cs typeface="Georgia"/>
                <a:sym typeface="Georgia"/>
              </a:rPr>
              <a:t> </a:t>
            </a:r>
            <a:r>
              <a:rPr lang="en-US" dirty="0" smtClean="0">
                <a:solidFill>
                  <a:schemeClr val="dk1"/>
                </a:solidFill>
                <a:highlight>
                  <a:srgbClr val="FFFFFF"/>
                </a:highlight>
                <a:latin typeface="Georgia"/>
                <a:ea typeface="Georgia"/>
                <a:cs typeface="Georgia"/>
                <a:sym typeface="Georgia"/>
              </a:rPr>
              <a:t>are </a:t>
            </a:r>
            <a:r>
              <a:rPr lang="en-US" dirty="0">
                <a:solidFill>
                  <a:schemeClr val="dk1"/>
                </a:solidFill>
                <a:highlight>
                  <a:srgbClr val="FFFFFF"/>
                </a:highlight>
                <a:latin typeface="Georgia"/>
                <a:ea typeface="Georgia"/>
                <a:cs typeface="Georgia"/>
                <a:sym typeface="Georgia"/>
              </a:rPr>
              <a:t>the best places for edible person.</a:t>
            </a:r>
            <a:endParaRPr dirty="0">
              <a:solidFill>
                <a:schemeClr val="dk1"/>
              </a:solidFill>
              <a:highlight>
                <a:srgbClr val="FFFFFF"/>
              </a:highlight>
              <a:latin typeface="Georgia"/>
              <a:ea typeface="Georgia"/>
              <a:cs typeface="Georgia"/>
              <a:sym typeface="Georgia"/>
            </a:endParaRPr>
          </a:p>
          <a:p>
            <a:pPr marL="749300" lvl="0" indent="-317500">
              <a:lnSpc>
                <a:spcPct val="158000"/>
              </a:lnSpc>
              <a:buClr>
                <a:schemeClr val="dk1"/>
              </a:buClr>
              <a:buSzPts val="1400"/>
              <a:buFont typeface="Georgia"/>
              <a:buChar char="●"/>
            </a:pPr>
            <a:r>
              <a:rPr lang="en-US" b="1" dirty="0">
                <a:solidFill>
                  <a:schemeClr val="dk1"/>
                </a:solidFill>
                <a:highlight>
                  <a:srgbClr val="FFFFFF"/>
                </a:highlight>
                <a:latin typeface="Georgia"/>
                <a:ea typeface="Georgia"/>
                <a:cs typeface="Georgia"/>
                <a:sym typeface="Georgia"/>
              </a:rPr>
              <a:t>Kidderpore, Acropolis Mall, Camac Street, Quest Mall </a:t>
            </a:r>
            <a:r>
              <a:rPr lang="en-US" dirty="0" smtClean="0">
                <a:solidFill>
                  <a:schemeClr val="dk1"/>
                </a:solidFill>
                <a:highlight>
                  <a:srgbClr val="FFFFFF"/>
                </a:highlight>
                <a:latin typeface="Georgia"/>
                <a:ea typeface="Georgia"/>
                <a:cs typeface="Georgia"/>
                <a:sym typeface="Georgia"/>
              </a:rPr>
              <a:t>have </a:t>
            </a:r>
            <a:r>
              <a:rPr lang="en-US" dirty="0">
                <a:solidFill>
                  <a:schemeClr val="dk1"/>
                </a:solidFill>
                <a:highlight>
                  <a:srgbClr val="FFFFFF"/>
                </a:highlight>
                <a:latin typeface="Georgia"/>
                <a:ea typeface="Georgia"/>
                <a:cs typeface="Georgia"/>
                <a:sym typeface="Georgia"/>
              </a:rPr>
              <a:t>best rated restaurants in </a:t>
            </a:r>
            <a:r>
              <a:rPr lang="en-US" dirty="0" smtClean="0">
                <a:solidFill>
                  <a:schemeClr val="dk1"/>
                </a:solidFill>
                <a:highlight>
                  <a:srgbClr val="FFFFFF"/>
                </a:highlight>
                <a:latin typeface="Georgia"/>
                <a:ea typeface="Georgia"/>
                <a:cs typeface="Georgia"/>
                <a:sym typeface="Georgia"/>
              </a:rPr>
              <a:t>Kolkata.</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dirty="0">
                <a:solidFill>
                  <a:srgbClr val="2A3990"/>
                </a:solidFill>
                <a:latin typeface="Roboto"/>
                <a:ea typeface="Roboto"/>
                <a:cs typeface="Roboto"/>
                <a:sym typeface="Roboto"/>
              </a:rPr>
              <a:t>Introduction</a:t>
            </a:r>
            <a:endParaRPr dirty="0"/>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r>
              <a:rPr lang="en-US" sz="1050" b="1" dirty="0">
                <a:latin typeface="Calibri" panose="020F0502020204030204" pitchFamily="34" charset="0"/>
                <a:cs typeface="Calibri" panose="020F0502020204030204" pitchFamily="34" charset="0"/>
              </a:rPr>
              <a:t>Background</a:t>
            </a:r>
          </a:p>
          <a:p>
            <a:r>
              <a:rPr lang="en-US" sz="1050" dirty="0">
                <a:latin typeface="Calibri" panose="020F0502020204030204" pitchFamily="34" charset="0"/>
                <a:cs typeface="Calibri" panose="020F0502020204030204" pitchFamily="34" charset="0"/>
              </a:rPr>
              <a:t>Kolkata is the capital of the Indian state of West Bengal. Located on the eastern bank of the Hooghly River, the city is approximately 80 kilometres (50 mi) west of the border with Bangladesh. It is the primary business, commercial, and financial hub of Eastern India and the main port of communication for North-East India, as well as having the third-largest urban economy of India. Kolkata is home to 9,600 millionaires and 4 billionaires with a total wealth of $290 billion. According to the 2011 Indian census, Kolkata is the seventh-most populous city in India, with a population of 4.5 million residents within the city limits, and a population of over 14.1 million residents in the Kolkata Metropolitan Area, making it the third-most populous metropolitan area in India. The Port of Kolkata is India's oldest operating port and its sole major riverine port. Kolkata is known as the "cultural capital of India" for the city's historical and architectural significance.</a:t>
            </a:r>
          </a:p>
          <a:p>
            <a:r>
              <a:rPr lang="en-US" sz="1050" dirty="0">
                <a:latin typeface="Calibri" panose="020F0502020204030204" pitchFamily="34" charset="0"/>
                <a:cs typeface="Calibri" panose="020F0502020204030204" pitchFamily="34" charset="0"/>
              </a:rPr>
              <a:t>The official language of Kolkata and the one that is most widely spoken is Bengali. However, English is also spoken as a formal language within businesses and government agencies. Over the last few years, it is continuously grown because of the city’s important role in government and commercial business</a:t>
            </a:r>
            <a:r>
              <a:rPr lang="en-US" sz="1050" dirty="0" smtClean="0">
                <a:latin typeface="Calibri" panose="020F0502020204030204" pitchFamily="34" charset="0"/>
                <a:cs typeface="Calibri" panose="020F0502020204030204" pitchFamily="34" charset="0"/>
              </a:rPr>
              <a:t>.</a:t>
            </a:r>
          </a:p>
          <a:p>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Business Problem</a:t>
            </a:r>
          </a:p>
          <a:p>
            <a:r>
              <a:rPr lang="en-US" sz="1050" dirty="0">
                <a:latin typeface="Calibri" panose="020F0502020204030204" pitchFamily="34" charset="0"/>
                <a:cs typeface="Calibri" panose="020F0502020204030204" pitchFamily="34" charset="0"/>
              </a:rPr>
              <a:t>With it’s diverse culture , comes diverse food items. There are many restaurants in Kolkata City, each belonging to different categories like Chinese , Italian , French etc. So as part of this project , we will list and </a:t>
            </a:r>
            <a:r>
              <a:rPr lang="en-US" sz="1050" dirty="0" smtClean="0">
                <a:latin typeface="Calibri" panose="020F0502020204030204" pitchFamily="34" charset="0"/>
                <a:cs typeface="Calibri" panose="020F0502020204030204" pitchFamily="34" charset="0"/>
              </a:rPr>
              <a:t>visualize </a:t>
            </a:r>
            <a:r>
              <a:rPr lang="en-US" sz="1050" dirty="0">
                <a:latin typeface="Calibri" panose="020F0502020204030204" pitchFamily="34" charset="0"/>
                <a:cs typeface="Calibri" panose="020F0502020204030204" pitchFamily="34" charset="0"/>
              </a:rPr>
              <a:t>all major parts of Kolkata City .</a:t>
            </a:r>
          </a:p>
          <a:p>
            <a:r>
              <a:rPr lang="en-US" sz="1050" dirty="0">
                <a:latin typeface="Calibri" panose="020F0502020204030204" pitchFamily="34" charset="0"/>
                <a:cs typeface="Calibri" panose="020F0502020204030204" pitchFamily="34" charset="0"/>
              </a:rPr>
              <a:t>What is best location in Kolkata City for Chinese Cuisine ?</a:t>
            </a:r>
            <a:br>
              <a:rPr lang="en-US" sz="1050" dirty="0">
                <a:latin typeface="Calibri" panose="020F0502020204030204" pitchFamily="34" charset="0"/>
                <a:cs typeface="Calibri" panose="020F0502020204030204" pitchFamily="34" charset="0"/>
              </a:rPr>
            </a:br>
            <a:r>
              <a:rPr lang="en-US" sz="1050" dirty="0">
                <a:latin typeface="Calibri" panose="020F0502020204030204" pitchFamily="34" charset="0"/>
                <a:cs typeface="Calibri" panose="020F0502020204030204" pitchFamily="34" charset="0"/>
              </a:rPr>
              <a:t>Which areas have large number of Chinese </a:t>
            </a:r>
            <a:r>
              <a:rPr lang="en-US" sz="1050" dirty="0" smtClean="0">
                <a:latin typeface="Calibri" panose="020F0502020204030204" pitchFamily="34" charset="0"/>
                <a:cs typeface="Calibri" panose="020F0502020204030204" pitchFamily="34" charset="0"/>
              </a:rPr>
              <a:t>Restaurant </a:t>
            </a:r>
            <a:r>
              <a:rPr lang="en-US" sz="1050" dirty="0">
                <a:latin typeface="Calibri" panose="020F0502020204030204" pitchFamily="34" charset="0"/>
                <a:cs typeface="Calibri" panose="020F0502020204030204" pitchFamily="34" charset="0"/>
              </a:rPr>
              <a:t>Market ?</a:t>
            </a:r>
            <a:br>
              <a:rPr lang="en-US" sz="1050" dirty="0">
                <a:latin typeface="Calibri" panose="020F0502020204030204" pitchFamily="34" charset="0"/>
                <a:cs typeface="Calibri" panose="020F0502020204030204" pitchFamily="34" charset="0"/>
              </a:rPr>
            </a:br>
            <a:r>
              <a:rPr lang="en-US" sz="1050" dirty="0">
                <a:latin typeface="Calibri" panose="020F0502020204030204" pitchFamily="34" charset="0"/>
                <a:cs typeface="Calibri" panose="020F0502020204030204" pitchFamily="34" charset="0"/>
              </a:rPr>
              <a:t>Which all areas have less number of </a:t>
            </a:r>
            <a:r>
              <a:rPr lang="en-US" sz="1050" dirty="0" smtClean="0">
                <a:latin typeface="Calibri" panose="020F0502020204030204" pitchFamily="34" charset="0"/>
                <a:cs typeface="Calibri" panose="020F0502020204030204" pitchFamily="34" charset="0"/>
              </a:rPr>
              <a:t>restaurant </a:t>
            </a:r>
            <a:r>
              <a:rPr lang="en-US" sz="1050" dirty="0">
                <a:latin typeface="Calibri" panose="020F0502020204030204" pitchFamily="34" charset="0"/>
                <a:cs typeface="Calibri" panose="020F0502020204030204" pitchFamily="34" charset="0"/>
              </a:rPr>
              <a:t>?</a:t>
            </a:r>
            <a:br>
              <a:rPr lang="en-US" sz="1050" dirty="0">
                <a:latin typeface="Calibri" panose="020F0502020204030204" pitchFamily="34" charset="0"/>
                <a:cs typeface="Calibri" panose="020F0502020204030204" pitchFamily="34" charset="0"/>
              </a:rPr>
            </a:br>
            <a:r>
              <a:rPr lang="en-US" sz="1050" dirty="0">
                <a:latin typeface="Calibri" panose="020F0502020204030204" pitchFamily="34" charset="0"/>
                <a:cs typeface="Calibri" panose="020F0502020204030204" pitchFamily="34" charset="0"/>
              </a:rPr>
              <a:t>Which is the best place to stay if I prefer Chinese Cuisine ?</a:t>
            </a:r>
            <a:br>
              <a:rPr lang="en-US" sz="1050" dirty="0">
                <a:latin typeface="Calibri" panose="020F0502020204030204" pitchFamily="34" charset="0"/>
                <a:cs typeface="Calibri" panose="020F0502020204030204" pitchFamily="34" charset="0"/>
              </a:rPr>
            </a:br>
            <a:r>
              <a:rPr lang="en-US" sz="1050" dirty="0">
                <a:latin typeface="Calibri" panose="020F0502020204030204" pitchFamily="34" charset="0"/>
                <a:cs typeface="Calibri" panose="020F0502020204030204" pitchFamily="34" charset="0"/>
              </a:rPr>
              <a:t>What places are have best restaurant in Kolkata?</a:t>
            </a:r>
          </a:p>
          <a:p>
            <a:pPr marL="0" lvl="0" indent="0" algn="l" rtl="0">
              <a:lnSpc>
                <a:spcPct val="158000"/>
              </a:lnSpc>
              <a:spcBef>
                <a:spcPts val="3200"/>
              </a:spcBef>
              <a:spcAft>
                <a:spcPts val="0"/>
              </a:spcAft>
              <a:buClr>
                <a:schemeClr val="dk1"/>
              </a:buClr>
              <a:buSzPts val="1100"/>
              <a:buFont typeface="Arial"/>
              <a:buNone/>
            </a:pPr>
            <a:endParaRPr sz="1050" dirty="0">
              <a:solidFill>
                <a:schemeClr val="dk1"/>
              </a:solidFill>
              <a:highlight>
                <a:srgbClr val="FFFFFF"/>
              </a:highlight>
              <a:latin typeface="Calibri" panose="020F0502020204030204" pitchFamily="34" charset="0"/>
              <a:ea typeface="Georgia"/>
              <a:cs typeface="Calibri" panose="020F0502020204030204" pitchFamily="34" charset="0"/>
              <a:sym typeface="Georgia"/>
            </a:endParaRPr>
          </a:p>
          <a:p>
            <a:pPr marL="0" lvl="0" indent="0" algn="l" rtl="0">
              <a:spcBef>
                <a:spcPts val="0"/>
              </a:spcBef>
              <a:spcAft>
                <a:spcPts val="0"/>
              </a:spcAft>
              <a:buNone/>
            </a:pPr>
            <a:endParaRPr sz="1050" dirty="0">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dirty="0">
                <a:solidFill>
                  <a:srgbClr val="2A3990"/>
                </a:solidFill>
                <a:latin typeface="Roboto"/>
                <a:ea typeface="Roboto"/>
                <a:cs typeface="Roboto"/>
                <a:sym typeface="Roboto"/>
              </a:rPr>
              <a:t>Objectives</a:t>
            </a:r>
            <a:endParaRPr dirty="0"/>
          </a:p>
        </p:txBody>
      </p:sp>
      <p:sp>
        <p:nvSpPr>
          <p:cNvPr id="34" name="Google Shape;34;p5"/>
          <p:cNvSpPr txBox="1"/>
          <p:nvPr/>
        </p:nvSpPr>
        <p:spPr>
          <a:xfrm>
            <a:off x="455600" y="654175"/>
            <a:ext cx="8140800" cy="39018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rPr>
              <a:t>Questions that can be asked using the above mentioned datasets</a:t>
            </a:r>
            <a:endParaRPr b="1" dirty="0">
              <a:solidFill>
                <a:schemeClr val="dk1"/>
              </a:solidFill>
              <a:highlight>
                <a:srgbClr val="FFFFFF"/>
              </a:highlight>
            </a:endParaRPr>
          </a:p>
          <a:p>
            <a:pPr marL="749300" lvl="0" indent="-317500">
              <a:lnSpc>
                <a:spcPct val="158000"/>
              </a:lnSpc>
              <a:spcBef>
                <a:spcPts val="1400"/>
              </a:spcBef>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What is best location in Kolkata City for Chinese Cuisine ?</a:t>
            </a:r>
          </a:p>
          <a:p>
            <a:pPr marL="749300" lvl="0" indent="-317500">
              <a:lnSpc>
                <a:spcPct val="158000"/>
              </a:lnSpc>
              <a:spcBef>
                <a:spcPts val="1400"/>
              </a:spcBef>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Which areas have large number of Chinese restaurant Market ?</a:t>
            </a:r>
          </a:p>
          <a:p>
            <a:pPr marL="749300" lvl="0" indent="-317500">
              <a:lnSpc>
                <a:spcPct val="158000"/>
              </a:lnSpc>
              <a:spcBef>
                <a:spcPts val="1400"/>
              </a:spcBef>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Which all areas have less number of restaurant ?</a:t>
            </a:r>
          </a:p>
          <a:p>
            <a:pPr marL="749300" lvl="0" indent="-317500">
              <a:lnSpc>
                <a:spcPct val="158000"/>
              </a:lnSpc>
              <a:spcBef>
                <a:spcPts val="1400"/>
              </a:spcBef>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Which is the best place to stay if I prefer Chinese Cuisine ?</a:t>
            </a:r>
          </a:p>
          <a:p>
            <a:pPr marL="749300" lvl="0" indent="-317500">
              <a:lnSpc>
                <a:spcPct val="158000"/>
              </a:lnSpc>
              <a:spcBef>
                <a:spcPts val="1400"/>
              </a:spcBef>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What places are have best restaurant in Kolkata?</a:t>
            </a:r>
            <a:endParaRPr sz="1600" dirty="0" smtClean="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Data</a:t>
            </a:r>
            <a:endParaRPr dirty="0"/>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lvl="0" algn="l" rtl="0">
              <a:lnSpc>
                <a:spcPct val="158000"/>
              </a:lnSpc>
              <a:spcBef>
                <a:spcPts val="1400"/>
              </a:spcBef>
              <a:spcAft>
                <a:spcPts val="0"/>
              </a:spcAft>
              <a:buClr>
                <a:schemeClr val="dk1"/>
              </a:buClr>
              <a:buSzPts val="1100"/>
            </a:pPr>
            <a:r>
              <a:rPr lang="en-US" sz="1200" dirty="0">
                <a:solidFill>
                  <a:schemeClr val="dk1"/>
                </a:solidFill>
                <a:highlight>
                  <a:srgbClr val="FFFFFF"/>
                </a:highlight>
                <a:latin typeface="Calibri" panose="020F0502020204030204" pitchFamily="34" charset="0"/>
                <a:ea typeface="Georgia"/>
                <a:cs typeface="Calibri" panose="020F0502020204030204" pitchFamily="34" charset="0"/>
                <a:sym typeface="Georgia"/>
              </a:rPr>
              <a:t>For this project we need the following data :</a:t>
            </a:r>
            <a:endParaRPr sz="1200" dirty="0">
              <a:solidFill>
                <a:schemeClr val="dk1"/>
              </a:solidFill>
              <a:highlight>
                <a:srgbClr val="FFFFFF"/>
              </a:highlight>
              <a:latin typeface="Calibri" panose="020F0502020204030204" pitchFamily="34" charset="0"/>
              <a:ea typeface="Georgia"/>
              <a:cs typeface="Calibri" panose="020F0502020204030204" pitchFamily="34" charset="0"/>
              <a:sym typeface="Georgia"/>
            </a:endParaRPr>
          </a:p>
          <a:p>
            <a:pPr marL="431800" lvl="0">
              <a:lnSpc>
                <a:spcPct val="158000"/>
              </a:lnSpc>
              <a:buClr>
                <a:schemeClr val="dk1"/>
              </a:buClr>
              <a:buSzPts val="1400"/>
            </a:pPr>
            <a:r>
              <a:rPr lang="en-US" sz="1200" dirty="0">
                <a:latin typeface="Calibri" panose="020F0502020204030204" pitchFamily="34" charset="0"/>
                <a:cs typeface="Calibri" panose="020F0502020204030204" pitchFamily="34" charset="0"/>
              </a:rPr>
              <a:t>Kolkata </a:t>
            </a:r>
            <a:r>
              <a:rPr lang="en-US" sz="1200" dirty="0" smtClean="0">
                <a:latin typeface="Calibri" panose="020F0502020204030204" pitchFamily="34" charset="0"/>
                <a:cs typeface="Calibri" panose="020F0502020204030204" pitchFamily="34" charset="0"/>
              </a:rPr>
              <a:t>Restaurants </a:t>
            </a:r>
            <a:r>
              <a:rPr lang="en-US" sz="1200" dirty="0">
                <a:latin typeface="Calibri" panose="020F0502020204030204" pitchFamily="34" charset="0"/>
                <a:cs typeface="Calibri" panose="020F0502020204030204" pitchFamily="34" charset="0"/>
              </a:rPr>
              <a:t>data that contains list Locality, </a:t>
            </a:r>
            <a:r>
              <a:rPr lang="en-US" sz="1200" dirty="0" smtClean="0">
                <a:latin typeface="Calibri" panose="020F0502020204030204" pitchFamily="34" charset="0"/>
                <a:cs typeface="Calibri" panose="020F0502020204030204" pitchFamily="34" charset="0"/>
              </a:rPr>
              <a:t>Restaurant name, Rating </a:t>
            </a:r>
            <a:r>
              <a:rPr lang="en-US" sz="1200" dirty="0">
                <a:latin typeface="Calibri" panose="020F0502020204030204" pitchFamily="34" charset="0"/>
                <a:cs typeface="Calibri" panose="020F0502020204030204" pitchFamily="34" charset="0"/>
              </a:rPr>
              <a:t>along with their latitude and longitude.</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Data source : Zomato kaggel dataset(</a:t>
            </a:r>
            <a:r>
              <a:rPr lang="en-US" sz="1200" u="sng" dirty="0">
                <a:latin typeface="Calibri" panose="020F0502020204030204" pitchFamily="34" charset="0"/>
                <a:cs typeface="Calibri" panose="020F0502020204030204" pitchFamily="34" charset="0"/>
                <a:hlinkClick r:id="rId3"/>
              </a:rPr>
              <a:t>https://www.kaggle.com/shrutimehta/zomato-restaurants-data</a:t>
            </a:r>
            <a:r>
              <a:rPr lang="en-US" sz="1200"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Description : This data set contains the required information. And we will use this data set to explore various locality of </a:t>
            </a:r>
            <a:r>
              <a:rPr lang="en-US" sz="1200" dirty="0" smtClean="0">
                <a:latin typeface="Calibri" panose="020F0502020204030204" pitchFamily="34" charset="0"/>
                <a:cs typeface="Calibri" panose="020F0502020204030204" pitchFamily="34" charset="0"/>
              </a:rPr>
              <a:t>Kolkata </a:t>
            </a:r>
            <a:r>
              <a:rPr lang="en-US" sz="1200" dirty="0">
                <a:latin typeface="Calibri" panose="020F0502020204030204" pitchFamily="34" charset="0"/>
                <a:cs typeface="Calibri" panose="020F0502020204030204" pitchFamily="34" charset="0"/>
              </a:rPr>
              <a:t>city.</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Nearby places in each locality of Kolkata city.</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Data source : Fousquare API (</a:t>
            </a:r>
            <a:r>
              <a:rPr lang="en-US" sz="1200" u="sng" dirty="0">
                <a:latin typeface="Calibri" panose="020F0502020204030204" pitchFamily="34" charset="0"/>
                <a:cs typeface="Calibri" panose="020F0502020204030204" pitchFamily="34" charset="0"/>
                <a:hlinkClick r:id="rId4"/>
              </a:rPr>
              <a:t>https://developer.foursquare.com</a:t>
            </a:r>
            <a:r>
              <a:rPr lang="en-US" sz="1200" u="sng" dirty="0" smtClean="0">
                <a:latin typeface="Calibri" panose="020F0502020204030204" pitchFamily="34" charset="0"/>
                <a:cs typeface="Calibri" panose="020F0502020204030204" pitchFamily="34" charset="0"/>
                <a:hlinkClick r:id="rId4"/>
              </a:rPr>
              <a:t>/</a:t>
            </a:r>
            <a:r>
              <a:rPr lang="en-US" sz="1200" u="sng" dirty="0" smtClean="0">
                <a:latin typeface="Calibri" panose="020F0502020204030204" pitchFamily="34" charset="0"/>
                <a:cs typeface="Calibri" panose="020F0502020204030204" pitchFamily="34" charset="0"/>
              </a:rPr>
              <a:t>)</a:t>
            </a:r>
          </a:p>
          <a:p>
            <a:pPr marL="431800" lvl="0">
              <a:lnSpc>
                <a:spcPct val="158000"/>
              </a:lnSpc>
              <a:buClr>
                <a:schemeClr val="dk1"/>
              </a:buClr>
              <a:buSzPts val="1400"/>
            </a:pPr>
            <a:r>
              <a:rPr lang="en-US" sz="1200" dirty="0" smtClean="0">
                <a:latin typeface="Calibri" panose="020F0502020204030204" pitchFamily="34" charset="0"/>
                <a:cs typeface="Calibri" panose="020F0502020204030204" pitchFamily="34" charset="0"/>
              </a:rPr>
              <a:t>Description </a:t>
            </a:r>
            <a:r>
              <a:rPr lang="en-US" sz="1200" dirty="0">
                <a:latin typeface="Calibri" panose="020F0502020204030204" pitchFamily="34" charset="0"/>
                <a:cs typeface="Calibri" panose="020F0502020204030204" pitchFamily="34" charset="0"/>
              </a:rPr>
              <a:t>: By using this api we will get all the venues in each neighborhood.</a:t>
            </a:r>
            <a:endParaRPr sz="1200" dirty="0">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Approach</a:t>
            </a:r>
            <a:endParaRPr dirty="0"/>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cs typeface="Calibri" panose="020F0502020204030204" pitchFamily="34" charset="0"/>
              </a:rPr>
              <a:t>The Methodology section will describe the main components of our analysis and predication system. The Methodology section comprises four stages:</a:t>
            </a:r>
          </a:p>
          <a:p>
            <a:r>
              <a:rPr lang="en-US" dirty="0">
                <a:latin typeface="Calibri" panose="020F0502020204030204" pitchFamily="34" charset="0"/>
                <a:cs typeface="Calibri" panose="020F0502020204030204" pitchFamily="34" charset="0"/>
              </a:rPr>
              <a:t>Collect Inspection Data</a:t>
            </a:r>
          </a:p>
          <a:p>
            <a:r>
              <a:rPr lang="en-US" dirty="0">
                <a:latin typeface="Calibri" panose="020F0502020204030204" pitchFamily="34" charset="0"/>
                <a:cs typeface="Calibri" panose="020F0502020204030204" pitchFamily="34" charset="0"/>
              </a:rPr>
              <a:t>Explore and Understand Data</a:t>
            </a:r>
          </a:p>
          <a:p>
            <a:r>
              <a:rPr lang="en-US" dirty="0">
                <a:latin typeface="Calibri" panose="020F0502020204030204" pitchFamily="34" charset="0"/>
                <a:cs typeface="Calibri" panose="020F0502020204030204" pitchFamily="34" charset="0"/>
              </a:rPr>
              <a:t>Data preparation and preprocessing</a:t>
            </a:r>
          </a:p>
          <a:p>
            <a:r>
              <a:rPr lang="en-US" dirty="0" smtClean="0">
                <a:latin typeface="Calibri" panose="020F0502020204030204" pitchFamily="34" charset="0"/>
                <a:cs typeface="Calibri" panose="020F0502020204030204" pitchFamily="34" charset="0"/>
              </a:rPr>
              <a:t>Modeling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Approach</a:t>
            </a:r>
          </a:p>
          <a:p>
            <a:r>
              <a:rPr lang="en-US" dirty="0">
                <a:latin typeface="Calibri" panose="020F0502020204030204" pitchFamily="34" charset="0"/>
                <a:cs typeface="Calibri" panose="020F0502020204030204" pitchFamily="34" charset="0"/>
              </a:rPr>
              <a:t>Collect the Kolkata city data from Zomato kaggel dataset(</a:t>
            </a:r>
            <a:r>
              <a:rPr lang="en-US" u="sng" dirty="0">
                <a:latin typeface="Calibri" panose="020F0502020204030204" pitchFamily="34" charset="0"/>
                <a:cs typeface="Calibri" panose="020F0502020204030204" pitchFamily="34" charset="0"/>
                <a:hlinkClick r:id="rId3"/>
              </a:rPr>
              <a:t>https://www.kaggle.com/shrutimehta/zomato-restaurants-data</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Using FourSquare API we will find all venues for each neighborhood.</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Filter out all venues that are nearby by locality.</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Using aggregative rating for each </a:t>
            </a:r>
            <a:r>
              <a:rPr lang="en-US" dirty="0" smtClean="0">
                <a:latin typeface="Calibri" panose="020F0502020204030204" pitchFamily="34" charset="0"/>
                <a:cs typeface="Calibri" panose="020F0502020204030204" pitchFamily="34" charset="0"/>
              </a:rPr>
              <a:t>restaurant </a:t>
            </a:r>
            <a:r>
              <a:rPr lang="en-US" dirty="0">
                <a:latin typeface="Calibri" panose="020F0502020204030204" pitchFamily="34" charset="0"/>
                <a:cs typeface="Calibri" panose="020F0502020204030204" pitchFamily="34" charset="0"/>
              </a:rPr>
              <a:t>to find the best places.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Visualize the Ranking of neighborhoods using folium library(python)</a:t>
            </a:r>
          </a:p>
          <a:p>
            <a:pPr marL="0" lvl="0" indent="0" algn="l" rtl="0">
              <a:spcBef>
                <a:spcPts val="0"/>
              </a:spcBef>
              <a:spcAft>
                <a:spcPts val="0"/>
              </a:spcAft>
              <a:buNone/>
            </a:pPr>
            <a:endParaRPr dirty="0">
              <a:solidFill>
                <a:schemeClr val="dk1"/>
              </a:solidFill>
              <a:highlight>
                <a:srgbClr val="FFFFFF"/>
              </a:highlight>
              <a:latin typeface="Calibri" panose="020F0502020204030204" pitchFamily="34" charset="0"/>
              <a:ea typeface="Georgia"/>
              <a:cs typeface="Calibri" panose="020F0502020204030204" pitchFamily="34" charset="0"/>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Results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28687" y="285750"/>
            <a:ext cx="7286625" cy="457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3887" y="171450"/>
            <a:ext cx="7896225" cy="4800600"/>
          </a:xfrm>
          <a:prstGeom prst="rect">
            <a:avLst/>
          </a:prstGeom>
        </p:spPr>
      </p:pic>
    </p:spTree>
    <p:extLst>
      <p:ext uri="{BB962C8B-B14F-4D97-AF65-F5344CB8AC3E}">
        <p14:creationId xmlns:p14="http://schemas.microsoft.com/office/powerpoint/2010/main" val="213900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62025" y="409575"/>
            <a:ext cx="7219950" cy="432435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727</Words>
  <Application>Microsoft Office PowerPoint</Application>
  <PresentationFormat>On-screen Show (16:9)</PresentationFormat>
  <Paragraphs>48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vt:lpstr>
      <vt:lpstr>Arial</vt:lpstr>
      <vt:lpstr>Roboto</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DilipKumar.Mondal@cognizant.com</dc:creator>
  <cp:lastModifiedBy>Mondal, Dilip Kumar (Cognizant)</cp:lastModifiedBy>
  <cp:revision>21</cp:revision>
  <dcterms:modified xsi:type="dcterms:W3CDTF">2021-03-12T21:05:18Z</dcterms:modified>
</cp:coreProperties>
</file>