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Comfortaa SemiBold"/>
      <p:regular r:id="rId26"/>
      <p:bold r:id="rId27"/>
    </p:embeddedFont>
    <p:embeddedFont>
      <p:font typeface="Raleway"/>
      <p:regular r:id="rId28"/>
      <p:bold r:id="rId29"/>
      <p:italic r:id="rId30"/>
      <p:boldItalic r:id="rId31"/>
    </p:embeddedFont>
    <p:embeddedFont>
      <p:font typeface="Lato"/>
      <p:regular r:id="rId32"/>
      <p:bold r:id="rId33"/>
      <p:italic r:id="rId34"/>
      <p:boldItalic r:id="rId35"/>
    </p:embeddedFont>
    <p:embeddedFont>
      <p:font typeface="Comfortaa"/>
      <p:regular r:id="rId36"/>
      <p:bold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ComfortaaSemiBold-regular.fntdata"/><Relationship Id="rId25" Type="http://schemas.openxmlformats.org/officeDocument/2006/relationships/slide" Target="slides/slide20.xml"/><Relationship Id="rId28" Type="http://schemas.openxmlformats.org/officeDocument/2006/relationships/font" Target="fonts/Raleway-regular.fntdata"/><Relationship Id="rId27" Type="http://schemas.openxmlformats.org/officeDocument/2006/relationships/font" Target="fonts/ComfortaaSemiBold-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aleway-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aleway-boldItalic.fntdata"/><Relationship Id="rId30" Type="http://schemas.openxmlformats.org/officeDocument/2006/relationships/font" Target="fonts/Raleway-italic.fntdata"/><Relationship Id="rId11" Type="http://schemas.openxmlformats.org/officeDocument/2006/relationships/slide" Target="slides/slide6.xml"/><Relationship Id="rId33" Type="http://schemas.openxmlformats.org/officeDocument/2006/relationships/font" Target="fonts/Lato-bold.fntdata"/><Relationship Id="rId10" Type="http://schemas.openxmlformats.org/officeDocument/2006/relationships/slide" Target="slides/slide5.xml"/><Relationship Id="rId32" Type="http://schemas.openxmlformats.org/officeDocument/2006/relationships/font" Target="fonts/Lato-regular.fntdata"/><Relationship Id="rId13" Type="http://schemas.openxmlformats.org/officeDocument/2006/relationships/slide" Target="slides/slide8.xml"/><Relationship Id="rId35" Type="http://schemas.openxmlformats.org/officeDocument/2006/relationships/font" Target="fonts/Lato-boldItalic.fntdata"/><Relationship Id="rId12" Type="http://schemas.openxmlformats.org/officeDocument/2006/relationships/slide" Target="slides/slide7.xml"/><Relationship Id="rId34" Type="http://schemas.openxmlformats.org/officeDocument/2006/relationships/font" Target="fonts/Lato-italic.fntdata"/><Relationship Id="rId15" Type="http://schemas.openxmlformats.org/officeDocument/2006/relationships/slide" Target="slides/slide10.xml"/><Relationship Id="rId37" Type="http://schemas.openxmlformats.org/officeDocument/2006/relationships/font" Target="fonts/Comfortaa-bold.fntdata"/><Relationship Id="rId14" Type="http://schemas.openxmlformats.org/officeDocument/2006/relationships/slide" Target="slides/slide9.xml"/><Relationship Id="rId36" Type="http://schemas.openxmlformats.org/officeDocument/2006/relationships/font" Target="fonts/Comfortaa-regular.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3da24d5695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3da24d5695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3da24d5695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3da24d5695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3da24d5695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3da24d5695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3da24d5695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3da24d5695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3da24d5695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3da24d5695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3da24d5695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3da24d5695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3da24d5695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3da24d5695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3da24d5695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3da24d5695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3da24d5695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3da24d5695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3da24d5695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3da24d5695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18c0b594d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18c0b594d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3da24d5695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23da24d5695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3da24d569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3da24d569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3da24d5695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3da24d5695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3da24d5695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3da24d5695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3da24d5695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3da24d5695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3da24d5695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3da24d5695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3da24d5695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3da24d5695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3da24d5695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3da24d5695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10" name="Shape 10"/>
        <p:cNvGrpSpPr/>
        <p:nvPr/>
      </p:nvGrpSpPr>
      <p:grpSpPr>
        <a:xfrm>
          <a:off x="0" y="0"/>
          <a:ext cx="0" cy="0"/>
          <a:chOff x="0" y="0"/>
          <a:chExt cx="0" cy="0"/>
        </a:xfrm>
      </p:grpSpPr>
      <p:sp>
        <p:nvSpPr>
          <p:cNvPr id="11" name="Google Shape;11;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814325" y="78940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3" name="Google Shape;13;p2"/>
          <p:cNvSpPr txBox="1"/>
          <p:nvPr>
            <p:ph idx="1" type="subTitle"/>
          </p:nvPr>
        </p:nvSpPr>
        <p:spPr>
          <a:xfrm>
            <a:off x="727952" y="2650525"/>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rgbClr val="000000"/>
              </a:buClr>
              <a:buSzPts val="1600"/>
              <a:buNone/>
              <a:defRPr sz="1600">
                <a:solidFill>
                  <a:srgbClr val="000000"/>
                </a:solidFill>
              </a:defRPr>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4" name="Google Shape;14;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15" name="Google Shape;15;p2"/>
          <p:cNvPicPr preferRelativeResize="0"/>
          <p:nvPr/>
        </p:nvPicPr>
        <p:blipFill>
          <a:blip r:embed="rId2">
            <a:alphaModFix/>
          </a:blip>
          <a:stretch>
            <a:fillRect/>
          </a:stretch>
        </p:blipFill>
        <p:spPr>
          <a:xfrm>
            <a:off x="7281275" y="16400"/>
            <a:ext cx="1803725" cy="4550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8" name="Shape 58"/>
        <p:cNvGrpSpPr/>
        <p:nvPr/>
      </p:nvGrpSpPr>
      <p:grpSpPr>
        <a:xfrm>
          <a:off x="0" y="0"/>
          <a:ext cx="0" cy="0"/>
          <a:chOff x="0" y="0"/>
          <a:chExt cx="0" cy="0"/>
        </a:xfrm>
      </p:grpSpPr>
      <p:grpSp>
        <p:nvGrpSpPr>
          <p:cNvPr id="59" name="Google Shape;59;p11"/>
          <p:cNvGrpSpPr/>
          <p:nvPr/>
        </p:nvGrpSpPr>
        <p:grpSpPr>
          <a:xfrm>
            <a:off x="830392" y="4169130"/>
            <a:ext cx="745763" cy="45826"/>
            <a:chOff x="4580561" y="2589004"/>
            <a:chExt cx="1064464" cy="25200"/>
          </a:xfrm>
        </p:grpSpPr>
        <p:sp>
          <p:nvSpPr>
            <p:cNvPr id="60" name="Google Shape;60;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2" name="Google Shape;62;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63" name="Google Shape;63;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64" name="Google Shape;64;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5" name="Shape 65"/>
        <p:cNvGrpSpPr/>
        <p:nvPr/>
      </p:nvGrpSpPr>
      <p:grpSpPr>
        <a:xfrm>
          <a:off x="0" y="0"/>
          <a:ext cx="0" cy="0"/>
          <a:chOff x="0" y="0"/>
          <a:chExt cx="0" cy="0"/>
        </a:xfrm>
      </p:grpSpPr>
      <p:sp>
        <p:nvSpPr>
          <p:cNvPr id="66" name="Google Shape;66;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sp>
        <p:nvSpPr>
          <p:cNvPr id="17" name="Google Shape;17;p3"/>
          <p:cNvSpPr txBox="1"/>
          <p:nvPr>
            <p:ph type="title"/>
          </p:nvPr>
        </p:nvSpPr>
        <p:spPr>
          <a:xfrm>
            <a:off x="727800" y="554525"/>
            <a:ext cx="7688400" cy="58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8" name="Google Shape;18;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729450" y="6560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2" name="Google Shape;22;p4"/>
          <p:cNvSpPr txBox="1"/>
          <p:nvPr>
            <p:ph idx="1" type="body"/>
          </p:nvPr>
        </p:nvSpPr>
        <p:spPr>
          <a:xfrm>
            <a:off x="847600" y="1441200"/>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3" name="Google Shape;23;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24" name="Google Shape;24;p4"/>
          <p:cNvPicPr preferRelativeResize="0"/>
          <p:nvPr/>
        </p:nvPicPr>
        <p:blipFill>
          <a:blip r:embed="rId2">
            <a:alphaModFix/>
          </a:blip>
          <a:stretch>
            <a:fillRect/>
          </a:stretch>
        </p:blipFill>
        <p:spPr>
          <a:xfrm>
            <a:off x="7326775" y="0"/>
            <a:ext cx="1758223" cy="4550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727800" y="635625"/>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8" name="Google Shape;28;p5"/>
          <p:cNvSpPr txBox="1"/>
          <p:nvPr>
            <p:ph idx="1" type="body"/>
          </p:nvPr>
        </p:nvSpPr>
        <p:spPr>
          <a:xfrm>
            <a:off x="830400" y="1318650"/>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9" name="Google Shape;29;p5"/>
          <p:cNvSpPr txBox="1"/>
          <p:nvPr>
            <p:ph idx="2" type="body"/>
          </p:nvPr>
        </p:nvSpPr>
        <p:spPr>
          <a:xfrm>
            <a:off x="4641904" y="1441200"/>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31" name="Google Shape;31;p5"/>
          <p:cNvPicPr preferRelativeResize="0"/>
          <p:nvPr/>
        </p:nvPicPr>
        <p:blipFill>
          <a:blip r:embed="rId2">
            <a:alphaModFix/>
          </a:blip>
          <a:stretch>
            <a:fillRect/>
          </a:stretch>
        </p:blipFill>
        <p:spPr>
          <a:xfrm>
            <a:off x="7326775" y="0"/>
            <a:ext cx="1758223" cy="4550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727800" y="619475"/>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5" name="Google Shape;35;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36" name="Google Shape;36;p6"/>
          <p:cNvPicPr preferRelativeResize="0"/>
          <p:nvPr/>
        </p:nvPicPr>
        <p:blipFill>
          <a:blip r:embed="rId2">
            <a:alphaModFix/>
          </a:blip>
          <a:stretch>
            <a:fillRect/>
          </a:stretch>
        </p:blipFill>
        <p:spPr>
          <a:xfrm>
            <a:off x="7326775" y="0"/>
            <a:ext cx="1758223" cy="4550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7" name="Shape 37"/>
        <p:cNvGrpSpPr/>
        <p:nvPr/>
      </p:nvGrpSpPr>
      <p:grpSpPr>
        <a:xfrm>
          <a:off x="0" y="0"/>
          <a:ext cx="0" cy="0"/>
          <a:chOff x="0" y="0"/>
          <a:chExt cx="0" cy="0"/>
        </a:xfrm>
      </p:grpSpPr>
      <p:sp>
        <p:nvSpPr>
          <p:cNvPr id="38" name="Google Shape;3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730000" y="595350"/>
            <a:ext cx="7338900" cy="5538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0" name="Google Shape;40;p7"/>
          <p:cNvSpPr txBox="1"/>
          <p:nvPr>
            <p:ph idx="1" type="body"/>
          </p:nvPr>
        </p:nvSpPr>
        <p:spPr>
          <a:xfrm>
            <a:off x="730000" y="1470675"/>
            <a:ext cx="56511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1" name="Google Shape;41;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42" name="Google Shape;42;p7"/>
          <p:cNvPicPr preferRelativeResize="0"/>
          <p:nvPr/>
        </p:nvPicPr>
        <p:blipFill>
          <a:blip r:embed="rId2">
            <a:alphaModFix/>
          </a:blip>
          <a:stretch>
            <a:fillRect/>
          </a:stretch>
        </p:blipFill>
        <p:spPr>
          <a:xfrm>
            <a:off x="7326775" y="0"/>
            <a:ext cx="1758223" cy="4550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3" name="Shape 43"/>
        <p:cNvGrpSpPr/>
        <p:nvPr/>
      </p:nvGrpSpPr>
      <p:grpSpPr>
        <a:xfrm>
          <a:off x="0" y="0"/>
          <a:ext cx="0" cy="0"/>
          <a:chOff x="0" y="0"/>
          <a:chExt cx="0" cy="0"/>
        </a:xfrm>
      </p:grpSpPr>
      <p:grpSp>
        <p:nvGrpSpPr>
          <p:cNvPr id="44" name="Google Shape;44;p8"/>
          <p:cNvGrpSpPr/>
          <p:nvPr/>
        </p:nvGrpSpPr>
        <p:grpSpPr>
          <a:xfrm>
            <a:off x="830392" y="4169130"/>
            <a:ext cx="745763" cy="45826"/>
            <a:chOff x="4580561" y="2589004"/>
            <a:chExt cx="1064464" cy="25200"/>
          </a:xfrm>
        </p:grpSpPr>
        <p:sp>
          <p:nvSpPr>
            <p:cNvPr id="45" name="Google Shape;45;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8" name="Google Shape;48;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9" name="Shape 49"/>
        <p:cNvGrpSpPr/>
        <p:nvPr/>
      </p:nvGrpSpPr>
      <p:grpSpPr>
        <a:xfrm>
          <a:off x="0" y="0"/>
          <a:ext cx="0" cy="0"/>
          <a:chOff x="0" y="0"/>
          <a:chExt cx="0" cy="0"/>
        </a:xfrm>
      </p:grpSpPr>
      <p:sp>
        <p:nvSpPr>
          <p:cNvPr id="50" name="Google Shape;50;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2" name="Google Shape;52;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53" name="Google Shape;53;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sp>
        <p:nvSpPr>
          <p:cNvPr id="56" name="Google Shape;56;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57" name="Google Shape;57;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Comfortaa"/>
              <a:buNone/>
              <a:defRPr b="1" sz="2800">
                <a:solidFill>
                  <a:schemeClr val="dk2"/>
                </a:solidFill>
                <a:latin typeface="Comfortaa"/>
                <a:ea typeface="Comfortaa"/>
                <a:cs typeface="Comfortaa"/>
                <a:sym typeface="Comfortaa"/>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SzPts val="1300"/>
              <a:buFont typeface="Comfortaa SemiBold"/>
              <a:buChar char="●"/>
              <a:defRPr sz="1300">
                <a:latin typeface="Comfortaa SemiBold"/>
                <a:ea typeface="Comfortaa SemiBold"/>
                <a:cs typeface="Comfortaa SemiBold"/>
                <a:sym typeface="Comfortaa SemiBold"/>
              </a:defRPr>
            </a:lvl1pPr>
            <a:lvl2pPr indent="-298450" lvl="1" marL="914400">
              <a:lnSpc>
                <a:spcPct val="115000"/>
              </a:lnSpc>
              <a:spcBef>
                <a:spcPts val="0"/>
              </a:spcBef>
              <a:spcAft>
                <a:spcPts val="0"/>
              </a:spcAft>
              <a:buSzPts val="1100"/>
              <a:buFont typeface="Comfortaa SemiBold"/>
              <a:buChar char="○"/>
              <a:defRPr sz="1100">
                <a:latin typeface="Comfortaa SemiBold"/>
                <a:ea typeface="Comfortaa SemiBold"/>
                <a:cs typeface="Comfortaa SemiBold"/>
                <a:sym typeface="Comfortaa SemiBold"/>
              </a:defRPr>
            </a:lvl2pPr>
            <a:lvl3pPr indent="-298450" lvl="2" marL="1371600">
              <a:lnSpc>
                <a:spcPct val="115000"/>
              </a:lnSpc>
              <a:spcBef>
                <a:spcPts val="0"/>
              </a:spcBef>
              <a:spcAft>
                <a:spcPts val="0"/>
              </a:spcAft>
              <a:buSzPts val="1100"/>
              <a:buFont typeface="Comfortaa SemiBold"/>
              <a:buChar char="■"/>
              <a:defRPr sz="1100">
                <a:latin typeface="Comfortaa SemiBold"/>
                <a:ea typeface="Comfortaa SemiBold"/>
                <a:cs typeface="Comfortaa SemiBold"/>
                <a:sym typeface="Comfortaa SemiBold"/>
              </a:defRPr>
            </a:lvl3pPr>
            <a:lvl4pPr indent="-298450" lvl="3" marL="1828800">
              <a:lnSpc>
                <a:spcPct val="115000"/>
              </a:lnSpc>
              <a:spcBef>
                <a:spcPts val="0"/>
              </a:spcBef>
              <a:spcAft>
                <a:spcPts val="0"/>
              </a:spcAft>
              <a:buSzPts val="1100"/>
              <a:buFont typeface="Comfortaa SemiBold"/>
              <a:buChar char="●"/>
              <a:defRPr sz="1100">
                <a:latin typeface="Comfortaa SemiBold"/>
                <a:ea typeface="Comfortaa SemiBold"/>
                <a:cs typeface="Comfortaa SemiBold"/>
                <a:sym typeface="Comfortaa SemiBold"/>
              </a:defRPr>
            </a:lvl4pPr>
            <a:lvl5pPr indent="-298450" lvl="4" marL="2286000">
              <a:lnSpc>
                <a:spcPct val="115000"/>
              </a:lnSpc>
              <a:spcBef>
                <a:spcPts val="0"/>
              </a:spcBef>
              <a:spcAft>
                <a:spcPts val="0"/>
              </a:spcAft>
              <a:buSzPts val="1100"/>
              <a:buFont typeface="Comfortaa SemiBold"/>
              <a:buChar char="○"/>
              <a:defRPr sz="1100">
                <a:latin typeface="Comfortaa SemiBold"/>
                <a:ea typeface="Comfortaa SemiBold"/>
                <a:cs typeface="Comfortaa SemiBold"/>
                <a:sym typeface="Comfortaa SemiBold"/>
              </a:defRPr>
            </a:lvl5pPr>
            <a:lvl6pPr indent="-298450" lvl="5" marL="2743200">
              <a:lnSpc>
                <a:spcPct val="115000"/>
              </a:lnSpc>
              <a:spcBef>
                <a:spcPts val="0"/>
              </a:spcBef>
              <a:spcAft>
                <a:spcPts val="0"/>
              </a:spcAft>
              <a:buSzPts val="1100"/>
              <a:buFont typeface="Comfortaa SemiBold"/>
              <a:buChar char="■"/>
              <a:defRPr sz="1100">
                <a:latin typeface="Comfortaa SemiBold"/>
                <a:ea typeface="Comfortaa SemiBold"/>
                <a:cs typeface="Comfortaa SemiBold"/>
                <a:sym typeface="Comfortaa SemiBold"/>
              </a:defRPr>
            </a:lvl6pPr>
            <a:lvl7pPr indent="-298450" lvl="6" marL="3200400">
              <a:lnSpc>
                <a:spcPct val="115000"/>
              </a:lnSpc>
              <a:spcBef>
                <a:spcPts val="0"/>
              </a:spcBef>
              <a:spcAft>
                <a:spcPts val="0"/>
              </a:spcAft>
              <a:buSzPts val="1100"/>
              <a:buFont typeface="Comfortaa SemiBold"/>
              <a:buChar char="●"/>
              <a:defRPr sz="1100">
                <a:latin typeface="Comfortaa SemiBold"/>
                <a:ea typeface="Comfortaa SemiBold"/>
                <a:cs typeface="Comfortaa SemiBold"/>
                <a:sym typeface="Comfortaa SemiBold"/>
              </a:defRPr>
            </a:lvl7pPr>
            <a:lvl8pPr indent="-298450" lvl="7" marL="3657600">
              <a:lnSpc>
                <a:spcPct val="115000"/>
              </a:lnSpc>
              <a:spcBef>
                <a:spcPts val="0"/>
              </a:spcBef>
              <a:spcAft>
                <a:spcPts val="0"/>
              </a:spcAft>
              <a:buSzPts val="1100"/>
              <a:buFont typeface="Comfortaa SemiBold"/>
              <a:buChar char="○"/>
              <a:defRPr sz="1100">
                <a:latin typeface="Comfortaa SemiBold"/>
                <a:ea typeface="Comfortaa SemiBold"/>
                <a:cs typeface="Comfortaa SemiBold"/>
                <a:sym typeface="Comfortaa SemiBold"/>
              </a:defRPr>
            </a:lvl8pPr>
            <a:lvl9pPr indent="-298450" lvl="8" marL="4114800">
              <a:lnSpc>
                <a:spcPct val="115000"/>
              </a:lnSpc>
              <a:spcBef>
                <a:spcPts val="0"/>
              </a:spcBef>
              <a:spcAft>
                <a:spcPts val="0"/>
              </a:spcAft>
              <a:buSzPts val="1100"/>
              <a:buFont typeface="Comfortaa SemiBold"/>
              <a:buChar char="■"/>
              <a:defRPr sz="1100">
                <a:latin typeface="Comfortaa SemiBold"/>
                <a:ea typeface="Comfortaa SemiBold"/>
                <a:cs typeface="Comfortaa SemiBold"/>
                <a:sym typeface="Comfortaa SemiBold"/>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pic>
        <p:nvPicPr>
          <p:cNvPr id="9" name="Google Shape;9;p1"/>
          <p:cNvPicPr preferRelativeResize="0"/>
          <p:nvPr/>
        </p:nvPicPr>
        <p:blipFill>
          <a:blip r:embed="rId1">
            <a:alphaModFix/>
          </a:blip>
          <a:stretch>
            <a:fillRect/>
          </a:stretch>
        </p:blipFill>
        <p:spPr>
          <a:xfrm>
            <a:off x="7326775" y="16400"/>
            <a:ext cx="1758223" cy="4550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0.png"/><Relationship Id="rId4" Type="http://schemas.openxmlformats.org/officeDocument/2006/relationships/image" Target="../media/image14.png"/><Relationship Id="rId5"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3.png"/><Relationship Id="rId4" Type="http://schemas.openxmlformats.org/officeDocument/2006/relationships/image" Target="../media/image22.png"/><Relationship Id="rId5"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2.png"/><Relationship Id="rId4" Type="http://schemas.openxmlformats.org/officeDocument/2006/relationships/image" Target="../media/image24.png"/><Relationship Id="rId5" Type="http://schemas.openxmlformats.org/officeDocument/2006/relationships/image" Target="../media/image2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3"/>
          <p:cNvSpPr txBox="1"/>
          <p:nvPr>
            <p:ph idx="1" type="subTitle"/>
          </p:nvPr>
        </p:nvSpPr>
        <p:spPr>
          <a:xfrm>
            <a:off x="729625" y="2185075"/>
            <a:ext cx="3842400" cy="27507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440"/>
              <a:buNone/>
            </a:pPr>
            <a:r>
              <a:rPr b="1" lang="en" sz="1440">
                <a:solidFill>
                  <a:srgbClr val="000000"/>
                </a:solidFill>
                <a:latin typeface="Comfortaa"/>
                <a:ea typeface="Comfortaa"/>
                <a:cs typeface="Comfortaa"/>
                <a:sym typeface="Comfortaa"/>
              </a:rPr>
              <a:t>Team Members</a:t>
            </a:r>
            <a:endParaRPr sz="1240">
              <a:solidFill>
                <a:srgbClr val="000000"/>
              </a:solidFill>
            </a:endParaRPr>
          </a:p>
          <a:p>
            <a:pPr indent="-307340" lvl="0" marL="457200" rtl="0" algn="l">
              <a:lnSpc>
                <a:spcPct val="150000"/>
              </a:lnSpc>
              <a:spcBef>
                <a:spcPts val="0"/>
              </a:spcBef>
              <a:spcAft>
                <a:spcPts val="0"/>
              </a:spcAft>
              <a:buClr>
                <a:srgbClr val="000000"/>
              </a:buClr>
              <a:buSzPts val="1240"/>
              <a:buChar char="●"/>
            </a:pPr>
            <a:r>
              <a:rPr lang="en" sz="1240"/>
              <a:t>DILIP KUMAR REDDY (ES20BTECH11020)</a:t>
            </a:r>
            <a:endParaRPr sz="1240"/>
          </a:p>
          <a:p>
            <a:pPr indent="-307340" lvl="0" marL="457200" rtl="0" algn="l">
              <a:lnSpc>
                <a:spcPct val="150000"/>
              </a:lnSpc>
              <a:spcBef>
                <a:spcPts val="0"/>
              </a:spcBef>
              <a:spcAft>
                <a:spcPts val="0"/>
              </a:spcAft>
              <a:buSzPts val="1240"/>
              <a:buChar char="●"/>
            </a:pPr>
            <a:r>
              <a:rPr lang="en" sz="1240"/>
              <a:t>BANU BHARADWAJ (ES20BTECH11021)</a:t>
            </a:r>
            <a:endParaRPr sz="1240"/>
          </a:p>
          <a:p>
            <a:pPr indent="-307340" lvl="0" marL="457200" rtl="0" algn="l">
              <a:lnSpc>
                <a:spcPct val="150000"/>
              </a:lnSpc>
              <a:spcBef>
                <a:spcPts val="0"/>
              </a:spcBef>
              <a:spcAft>
                <a:spcPts val="0"/>
              </a:spcAft>
              <a:buSzPts val="1240"/>
              <a:buChar char="●"/>
            </a:pPr>
            <a:r>
              <a:rPr lang="en" sz="1240"/>
              <a:t>CH VAMSI (ES20BTECH11011)</a:t>
            </a:r>
            <a:endParaRPr sz="1240"/>
          </a:p>
          <a:p>
            <a:pPr indent="-307340" lvl="0" marL="457200" rtl="0" algn="l">
              <a:lnSpc>
                <a:spcPct val="150000"/>
              </a:lnSpc>
              <a:spcBef>
                <a:spcPts val="0"/>
              </a:spcBef>
              <a:spcAft>
                <a:spcPts val="0"/>
              </a:spcAft>
              <a:buSzPts val="1240"/>
              <a:buChar char="●"/>
            </a:pPr>
            <a:r>
              <a:rPr lang="en" sz="1240"/>
              <a:t>T VARUN REDDY (ES20BTECH11028)</a:t>
            </a:r>
            <a:endParaRPr sz="1240"/>
          </a:p>
          <a:p>
            <a:pPr indent="-307340" lvl="0" marL="457200" rtl="0" algn="l">
              <a:lnSpc>
                <a:spcPct val="150000"/>
              </a:lnSpc>
              <a:spcBef>
                <a:spcPts val="0"/>
              </a:spcBef>
              <a:spcAft>
                <a:spcPts val="0"/>
              </a:spcAft>
              <a:buSzPts val="1240"/>
              <a:buChar char="●"/>
            </a:pPr>
            <a:r>
              <a:rPr lang="en" sz="1240"/>
              <a:t>B DEVAKI (ES20BTECH11008)</a:t>
            </a:r>
            <a:endParaRPr sz="1240"/>
          </a:p>
          <a:p>
            <a:pPr indent="-307340" lvl="0" marL="457200" rtl="0" algn="l">
              <a:lnSpc>
                <a:spcPct val="150000"/>
              </a:lnSpc>
              <a:spcBef>
                <a:spcPts val="0"/>
              </a:spcBef>
              <a:spcAft>
                <a:spcPts val="0"/>
              </a:spcAft>
              <a:buSzPts val="1240"/>
              <a:buChar char="●"/>
            </a:pPr>
            <a:r>
              <a:rPr lang="en" sz="1240"/>
              <a:t>G SAI SRAVYA (ES20BTECH11013)</a:t>
            </a:r>
            <a:endParaRPr sz="1240"/>
          </a:p>
          <a:p>
            <a:pPr indent="-307340" lvl="0" marL="457200" rtl="0" algn="l">
              <a:lnSpc>
                <a:spcPct val="150000"/>
              </a:lnSpc>
              <a:spcBef>
                <a:spcPts val="0"/>
              </a:spcBef>
              <a:spcAft>
                <a:spcPts val="0"/>
              </a:spcAft>
              <a:buSzPts val="1240"/>
              <a:buChar char="●"/>
            </a:pPr>
            <a:r>
              <a:rPr lang="en" sz="1240"/>
              <a:t>R PRASHANTH (CS19BTECH11042)</a:t>
            </a:r>
            <a:endParaRPr sz="1240"/>
          </a:p>
          <a:p>
            <a:pPr indent="-307340" lvl="0" marL="457200" rtl="0" algn="l">
              <a:lnSpc>
                <a:spcPct val="150000"/>
              </a:lnSpc>
              <a:spcBef>
                <a:spcPts val="0"/>
              </a:spcBef>
              <a:spcAft>
                <a:spcPts val="0"/>
              </a:spcAft>
              <a:buSzPts val="1240"/>
              <a:buChar char="●"/>
            </a:pPr>
            <a:r>
              <a:rPr lang="en" sz="1240"/>
              <a:t>G SREE TANAY (ES20BTECH11014)</a:t>
            </a:r>
            <a:endParaRPr sz="1240"/>
          </a:p>
        </p:txBody>
      </p:sp>
      <p:sp>
        <p:nvSpPr>
          <p:cNvPr id="72" name="Google Shape;72;p13"/>
          <p:cNvSpPr txBox="1"/>
          <p:nvPr>
            <p:ph type="ctrTitle"/>
          </p:nvPr>
        </p:nvSpPr>
        <p:spPr>
          <a:xfrm>
            <a:off x="729625" y="1035150"/>
            <a:ext cx="7082100" cy="799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SURVEY ON IPL</a:t>
            </a:r>
            <a:endParaRPr b="1">
              <a:latin typeface="Comfortaa"/>
              <a:ea typeface="Comfortaa"/>
              <a:cs typeface="Comfortaa"/>
              <a:sym typeface="Comfortaa"/>
            </a:endParaRPr>
          </a:p>
        </p:txBody>
      </p:sp>
      <p:sp>
        <p:nvSpPr>
          <p:cNvPr id="73" name="Google Shape;73;p13"/>
          <p:cNvSpPr txBox="1"/>
          <p:nvPr>
            <p:ph idx="1" type="subTitle"/>
          </p:nvPr>
        </p:nvSpPr>
        <p:spPr>
          <a:xfrm>
            <a:off x="729625" y="1834350"/>
            <a:ext cx="1947600" cy="799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540">
                <a:latin typeface="Comfortaa"/>
                <a:ea typeface="Comfortaa"/>
                <a:cs typeface="Comfortaa"/>
                <a:sym typeface="Comfortaa"/>
              </a:rPr>
              <a:t>GROUP 14</a:t>
            </a:r>
            <a:endParaRPr sz="1340">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2"/>
          <p:cNvSpPr txBox="1"/>
          <p:nvPr/>
        </p:nvSpPr>
        <p:spPr>
          <a:xfrm>
            <a:off x="386475" y="1292125"/>
            <a:ext cx="8431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omfortaa SemiBold"/>
              <a:ea typeface="Comfortaa SemiBold"/>
              <a:cs typeface="Comfortaa SemiBold"/>
              <a:sym typeface="Comfortaa SemiBold"/>
            </a:endParaRPr>
          </a:p>
        </p:txBody>
      </p:sp>
      <p:sp>
        <p:nvSpPr>
          <p:cNvPr id="136" name="Google Shape;136;p22"/>
          <p:cNvSpPr txBox="1"/>
          <p:nvPr>
            <p:ph idx="1" type="body"/>
          </p:nvPr>
        </p:nvSpPr>
        <p:spPr>
          <a:xfrm>
            <a:off x="386475" y="847650"/>
            <a:ext cx="8262900" cy="39525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lang="en" sz="1500"/>
              <a:t>For α = 0.05, Zα/2 = 1.96. Therefore, the confidence interval of p is:</a:t>
            </a:r>
            <a:endParaRPr sz="1500"/>
          </a:p>
          <a:p>
            <a:pPr indent="0" lvl="0" marL="0" rtl="0" algn="l">
              <a:lnSpc>
                <a:spcPct val="150000"/>
              </a:lnSpc>
              <a:spcBef>
                <a:spcPts val="1200"/>
              </a:spcBef>
              <a:spcAft>
                <a:spcPts val="0"/>
              </a:spcAft>
              <a:buNone/>
            </a:pPr>
            <a:r>
              <a:t/>
            </a:r>
            <a:endParaRPr sz="1500"/>
          </a:p>
          <a:p>
            <a:pPr indent="0" lvl="0" marL="0" rtl="0" algn="l">
              <a:lnSpc>
                <a:spcPct val="150000"/>
              </a:lnSpc>
              <a:spcBef>
                <a:spcPts val="1200"/>
              </a:spcBef>
              <a:spcAft>
                <a:spcPts val="0"/>
              </a:spcAft>
              <a:buNone/>
            </a:pPr>
            <a:r>
              <a:t/>
            </a:r>
            <a:endParaRPr sz="1500"/>
          </a:p>
          <a:p>
            <a:pPr indent="0" lvl="0" marL="0" rtl="0" algn="l">
              <a:lnSpc>
                <a:spcPct val="150000"/>
              </a:lnSpc>
              <a:spcBef>
                <a:spcPts val="1200"/>
              </a:spcBef>
              <a:spcAft>
                <a:spcPts val="0"/>
              </a:spcAft>
              <a:buNone/>
            </a:pPr>
            <a:r>
              <a:rPr lang="en" sz="1500"/>
              <a:t>Thus, we can be 95% confident that between 31.4% to 42.8% of IITH students are fans of CSK. This interval can be calculated for other teams as well.</a:t>
            </a:r>
            <a:endParaRPr sz="1500"/>
          </a:p>
          <a:p>
            <a:pPr indent="0" lvl="0" marL="0" rtl="0" algn="l">
              <a:lnSpc>
                <a:spcPct val="150000"/>
              </a:lnSpc>
              <a:spcBef>
                <a:spcPts val="1200"/>
              </a:spcBef>
              <a:spcAft>
                <a:spcPts val="1200"/>
              </a:spcAft>
              <a:buNone/>
            </a:pPr>
            <a:r>
              <a:rPr lang="en" sz="1500"/>
              <a:t>Note: For teams DC, LSG, GT, and PBKS, we cannot calculate confidence intervals for proportions since n*p &lt; 5 for these teams.</a:t>
            </a:r>
            <a:endParaRPr sz="1500"/>
          </a:p>
        </p:txBody>
      </p:sp>
      <p:pic>
        <p:nvPicPr>
          <p:cNvPr id="137" name="Google Shape;137;p22"/>
          <p:cNvPicPr preferRelativeResize="0"/>
          <p:nvPr/>
        </p:nvPicPr>
        <p:blipFill>
          <a:blip r:embed="rId3">
            <a:alphaModFix/>
          </a:blip>
          <a:stretch>
            <a:fillRect/>
          </a:stretch>
        </p:blipFill>
        <p:spPr>
          <a:xfrm>
            <a:off x="3196975" y="1197224"/>
            <a:ext cx="2415833" cy="1167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3"/>
          <p:cNvSpPr txBox="1"/>
          <p:nvPr/>
        </p:nvSpPr>
        <p:spPr>
          <a:xfrm>
            <a:off x="386475" y="1292125"/>
            <a:ext cx="8431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omfortaa SemiBold"/>
              <a:ea typeface="Comfortaa SemiBold"/>
              <a:cs typeface="Comfortaa SemiBold"/>
              <a:sym typeface="Comfortaa SemiBold"/>
            </a:endParaRPr>
          </a:p>
        </p:txBody>
      </p:sp>
      <p:sp>
        <p:nvSpPr>
          <p:cNvPr id="143" name="Google Shape;143;p23"/>
          <p:cNvSpPr txBox="1"/>
          <p:nvPr>
            <p:ph idx="1" type="body"/>
          </p:nvPr>
        </p:nvSpPr>
        <p:spPr>
          <a:xfrm>
            <a:off x="386475" y="847650"/>
            <a:ext cx="8262900" cy="3952500"/>
          </a:xfrm>
          <a:prstGeom prst="rect">
            <a:avLst/>
          </a:prstGeom>
        </p:spPr>
        <p:txBody>
          <a:bodyPr anchorCtr="0" anchor="t" bIns="91425" lIns="91425" spcFirstLastPara="1" rIns="91425" wrap="square" tIns="91425">
            <a:normAutofit/>
          </a:bodyPr>
          <a:lstStyle/>
          <a:p>
            <a:pPr indent="-323850" lvl="0" marL="457200" rtl="0" algn="l">
              <a:lnSpc>
                <a:spcPct val="150000"/>
              </a:lnSpc>
              <a:spcBef>
                <a:spcPts val="0"/>
              </a:spcBef>
              <a:spcAft>
                <a:spcPts val="0"/>
              </a:spcAft>
              <a:buSzPts val="1500"/>
              <a:buChar char="●"/>
            </a:pPr>
            <a:r>
              <a:rPr lang="en" sz="1500"/>
              <a:t>Now, we analyze the proportion of IITH students involved in IPL betting using confidence interval.</a:t>
            </a:r>
            <a:endParaRPr sz="1500"/>
          </a:p>
          <a:p>
            <a:pPr indent="0" lvl="0" marL="0" rtl="0" algn="l">
              <a:lnSpc>
                <a:spcPct val="150000"/>
              </a:lnSpc>
              <a:spcBef>
                <a:spcPts val="1200"/>
              </a:spcBef>
              <a:spcAft>
                <a:spcPts val="0"/>
              </a:spcAft>
              <a:buNone/>
            </a:pPr>
            <a:r>
              <a:rPr lang="en" sz="1500"/>
              <a:t>Out of 272 responses, 66 participants are involved in betting. Therefore, the sample proportion is:</a:t>
            </a:r>
            <a:endParaRPr sz="1500"/>
          </a:p>
          <a:p>
            <a:pPr indent="0" lvl="0" marL="0" rtl="0" algn="l">
              <a:lnSpc>
                <a:spcPct val="150000"/>
              </a:lnSpc>
              <a:spcBef>
                <a:spcPts val="1200"/>
              </a:spcBef>
              <a:spcAft>
                <a:spcPts val="0"/>
              </a:spcAft>
              <a:buNone/>
            </a:pPr>
            <a:r>
              <a:t/>
            </a:r>
            <a:endParaRPr sz="1500"/>
          </a:p>
          <a:p>
            <a:pPr indent="0" lvl="0" marL="0" rtl="0" algn="l">
              <a:lnSpc>
                <a:spcPct val="150000"/>
              </a:lnSpc>
              <a:spcBef>
                <a:spcPts val="1200"/>
              </a:spcBef>
              <a:spcAft>
                <a:spcPts val="1200"/>
              </a:spcAft>
              <a:buNone/>
            </a:pPr>
            <a:r>
              <a:t/>
            </a:r>
            <a:endParaRPr sz="1500"/>
          </a:p>
        </p:txBody>
      </p:sp>
      <p:pic>
        <p:nvPicPr>
          <p:cNvPr id="144" name="Google Shape;144;p23"/>
          <p:cNvPicPr preferRelativeResize="0"/>
          <p:nvPr/>
        </p:nvPicPr>
        <p:blipFill>
          <a:blip r:embed="rId3">
            <a:alphaModFix/>
          </a:blip>
          <a:stretch>
            <a:fillRect/>
          </a:stretch>
        </p:blipFill>
        <p:spPr>
          <a:xfrm>
            <a:off x="3544913" y="2300325"/>
            <a:ext cx="1235181" cy="542850"/>
          </a:xfrm>
          <a:prstGeom prst="rect">
            <a:avLst/>
          </a:prstGeom>
          <a:noFill/>
          <a:ln>
            <a:noFill/>
          </a:ln>
        </p:spPr>
      </p:pic>
      <p:pic>
        <p:nvPicPr>
          <p:cNvPr id="145" name="Google Shape;145;p23"/>
          <p:cNvPicPr preferRelativeResize="0"/>
          <p:nvPr/>
        </p:nvPicPr>
        <p:blipFill>
          <a:blip r:embed="rId4">
            <a:alphaModFix/>
          </a:blip>
          <a:stretch>
            <a:fillRect/>
          </a:stretch>
        </p:blipFill>
        <p:spPr>
          <a:xfrm>
            <a:off x="2339450" y="2781750"/>
            <a:ext cx="4157650" cy="23617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4"/>
          <p:cNvSpPr txBox="1"/>
          <p:nvPr/>
        </p:nvSpPr>
        <p:spPr>
          <a:xfrm>
            <a:off x="386475" y="1292125"/>
            <a:ext cx="8431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omfortaa SemiBold"/>
              <a:ea typeface="Comfortaa SemiBold"/>
              <a:cs typeface="Comfortaa SemiBold"/>
              <a:sym typeface="Comfortaa SemiBold"/>
            </a:endParaRPr>
          </a:p>
        </p:txBody>
      </p:sp>
      <p:sp>
        <p:nvSpPr>
          <p:cNvPr id="151" name="Google Shape;151;p24"/>
          <p:cNvSpPr txBox="1"/>
          <p:nvPr>
            <p:ph idx="1" type="body"/>
          </p:nvPr>
        </p:nvSpPr>
        <p:spPr>
          <a:xfrm>
            <a:off x="386475" y="847650"/>
            <a:ext cx="8262900" cy="39525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lang="en" sz="1500"/>
              <a:t>We use this sample proportion to estimate, with 95% confidence, the proportion p of IITH students involved in betting.</a:t>
            </a:r>
            <a:endParaRPr sz="1500"/>
          </a:p>
          <a:p>
            <a:pPr indent="0" lvl="0" marL="0" rtl="0" algn="l">
              <a:lnSpc>
                <a:spcPct val="150000"/>
              </a:lnSpc>
              <a:spcBef>
                <a:spcPts val="1200"/>
              </a:spcBef>
              <a:spcAft>
                <a:spcPts val="0"/>
              </a:spcAft>
              <a:buNone/>
            </a:pPr>
            <a:r>
              <a:rPr lang="en" sz="1500"/>
              <a:t>For α = 0.05, Zα/2 = 1.96. Therefore, the confidence interval of p is:</a:t>
            </a:r>
            <a:endParaRPr sz="1500"/>
          </a:p>
          <a:p>
            <a:pPr indent="0" lvl="0" marL="0" rtl="0" algn="l">
              <a:lnSpc>
                <a:spcPct val="150000"/>
              </a:lnSpc>
              <a:spcBef>
                <a:spcPts val="1200"/>
              </a:spcBef>
              <a:spcAft>
                <a:spcPts val="0"/>
              </a:spcAft>
              <a:buNone/>
            </a:pPr>
            <a:r>
              <a:t/>
            </a:r>
            <a:endParaRPr sz="1500"/>
          </a:p>
          <a:p>
            <a:pPr indent="0" lvl="0" marL="0" rtl="0" algn="l">
              <a:lnSpc>
                <a:spcPct val="150000"/>
              </a:lnSpc>
              <a:spcBef>
                <a:spcPts val="1200"/>
              </a:spcBef>
              <a:spcAft>
                <a:spcPts val="0"/>
              </a:spcAft>
              <a:buNone/>
            </a:pPr>
            <a:r>
              <a:t/>
            </a:r>
            <a:endParaRPr sz="1500"/>
          </a:p>
          <a:p>
            <a:pPr indent="0" lvl="0" marL="0" rtl="0" algn="l">
              <a:lnSpc>
                <a:spcPct val="150000"/>
              </a:lnSpc>
              <a:spcBef>
                <a:spcPts val="1200"/>
              </a:spcBef>
              <a:spcAft>
                <a:spcPts val="0"/>
              </a:spcAft>
              <a:buNone/>
            </a:pPr>
            <a:r>
              <a:t/>
            </a:r>
            <a:endParaRPr sz="1500"/>
          </a:p>
          <a:p>
            <a:pPr indent="0" lvl="0" marL="0" rtl="0" algn="l">
              <a:lnSpc>
                <a:spcPct val="150000"/>
              </a:lnSpc>
              <a:spcBef>
                <a:spcPts val="1200"/>
              </a:spcBef>
              <a:spcAft>
                <a:spcPts val="1200"/>
              </a:spcAft>
              <a:buNone/>
            </a:pPr>
            <a:r>
              <a:rPr lang="en" sz="1500"/>
              <a:t>Thus, we can be 95% confident that between 19.2% to 29.4% of IITH students are involved in IPL betting.</a:t>
            </a:r>
            <a:endParaRPr sz="1500"/>
          </a:p>
        </p:txBody>
      </p:sp>
      <p:pic>
        <p:nvPicPr>
          <p:cNvPr id="152" name="Google Shape;152;p24"/>
          <p:cNvPicPr preferRelativeResize="0"/>
          <p:nvPr/>
        </p:nvPicPr>
        <p:blipFill>
          <a:blip r:embed="rId3">
            <a:alphaModFix/>
          </a:blip>
          <a:stretch>
            <a:fillRect/>
          </a:stretch>
        </p:blipFill>
        <p:spPr>
          <a:xfrm>
            <a:off x="3044125" y="2215700"/>
            <a:ext cx="2552700" cy="10477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5"/>
          <p:cNvSpPr txBox="1"/>
          <p:nvPr/>
        </p:nvSpPr>
        <p:spPr>
          <a:xfrm>
            <a:off x="386475" y="1292125"/>
            <a:ext cx="8431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omfortaa SemiBold"/>
              <a:ea typeface="Comfortaa SemiBold"/>
              <a:cs typeface="Comfortaa SemiBold"/>
              <a:sym typeface="Comfortaa SemiBold"/>
            </a:endParaRPr>
          </a:p>
        </p:txBody>
      </p:sp>
      <p:sp>
        <p:nvSpPr>
          <p:cNvPr id="158" name="Google Shape;158;p25"/>
          <p:cNvSpPr txBox="1"/>
          <p:nvPr>
            <p:ph idx="1" type="body"/>
          </p:nvPr>
        </p:nvSpPr>
        <p:spPr>
          <a:xfrm>
            <a:off x="847600" y="1114425"/>
            <a:ext cx="7688700" cy="39621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t>Now, we have a hypothesis that the average number of matches watched by IITH students per week is 5. Now, we want to test this hypothesis. Let μo be the average number of matches watched by IITH students per week.</a:t>
            </a:r>
            <a:endParaRPr/>
          </a:p>
          <a:p>
            <a:pPr indent="0" lvl="0" marL="0" rtl="0" algn="l">
              <a:lnSpc>
                <a:spcPct val="150000"/>
              </a:lnSpc>
              <a:spcBef>
                <a:spcPts val="1200"/>
              </a:spcBef>
              <a:spcAft>
                <a:spcPts val="0"/>
              </a:spcAft>
              <a:buNone/>
            </a:pPr>
            <a:r>
              <a:t/>
            </a:r>
            <a:endParaRPr/>
          </a:p>
          <a:p>
            <a:pPr indent="0" lvl="0" marL="0" rtl="0" algn="l">
              <a:lnSpc>
                <a:spcPct val="150000"/>
              </a:lnSpc>
              <a:spcBef>
                <a:spcPts val="1200"/>
              </a:spcBef>
              <a:spcAft>
                <a:spcPts val="0"/>
              </a:spcAft>
              <a:buNone/>
            </a:pPr>
            <a:r>
              <a:rPr lang="en"/>
              <a:t>We know ¯x = 4.95, S = 2.83 and n = 272. Taking α = 0.05 and μo = 5, the test statistic is given by:</a:t>
            </a:r>
            <a:endParaRPr/>
          </a:p>
          <a:p>
            <a:pPr indent="0" lvl="0" marL="0" rtl="0" algn="l">
              <a:lnSpc>
                <a:spcPct val="150000"/>
              </a:lnSpc>
              <a:spcBef>
                <a:spcPts val="1200"/>
              </a:spcBef>
              <a:spcAft>
                <a:spcPts val="0"/>
              </a:spcAft>
              <a:buNone/>
            </a:pPr>
            <a:r>
              <a:t/>
            </a:r>
            <a:endParaRPr/>
          </a:p>
          <a:p>
            <a:pPr indent="0" lvl="0" marL="0" rtl="0" algn="l">
              <a:lnSpc>
                <a:spcPct val="150000"/>
              </a:lnSpc>
              <a:spcBef>
                <a:spcPts val="1200"/>
              </a:spcBef>
              <a:spcAft>
                <a:spcPts val="0"/>
              </a:spcAft>
              <a:buNone/>
            </a:pPr>
            <a:r>
              <a:rPr lang="en"/>
              <a:t>Since t &lt; tα/2,271 and t &gt; -tα/2,271, we failed to reject null hypothesis H0.</a:t>
            </a:r>
            <a:endParaRPr/>
          </a:p>
          <a:p>
            <a:pPr indent="0" lvl="0" marL="0" rtl="0" algn="l">
              <a:lnSpc>
                <a:spcPct val="150000"/>
              </a:lnSpc>
              <a:spcBef>
                <a:spcPts val="1200"/>
              </a:spcBef>
              <a:spcAft>
                <a:spcPts val="0"/>
              </a:spcAft>
              <a:buNone/>
            </a:pPr>
            <a:r>
              <a:rPr lang="en"/>
              <a:t>Thus, we cannot conclude the alternate hypothesis H1. So, we cannot say that the average number of matches watched by IITH students per week is 5.</a:t>
            </a:r>
            <a:endParaRPr/>
          </a:p>
          <a:p>
            <a:pPr indent="0" lvl="0" marL="0" rtl="0" algn="l">
              <a:lnSpc>
                <a:spcPct val="150000"/>
              </a:lnSpc>
              <a:spcBef>
                <a:spcPts val="1200"/>
              </a:spcBef>
              <a:spcAft>
                <a:spcPts val="0"/>
              </a:spcAft>
              <a:buNone/>
            </a:pPr>
            <a:r>
              <a:t/>
            </a:r>
            <a:endParaRPr/>
          </a:p>
          <a:p>
            <a:pPr indent="0" lvl="0" marL="0" rtl="0" algn="l">
              <a:lnSpc>
                <a:spcPct val="150000"/>
              </a:lnSpc>
              <a:spcBef>
                <a:spcPts val="1200"/>
              </a:spcBef>
              <a:spcAft>
                <a:spcPts val="0"/>
              </a:spcAft>
              <a:buNone/>
            </a:pPr>
            <a:r>
              <a:t/>
            </a:r>
            <a:endParaRPr/>
          </a:p>
          <a:p>
            <a:pPr indent="0" lvl="0" marL="0" rtl="0" algn="l">
              <a:lnSpc>
                <a:spcPct val="150000"/>
              </a:lnSpc>
              <a:spcBef>
                <a:spcPts val="1200"/>
              </a:spcBef>
              <a:spcAft>
                <a:spcPts val="1200"/>
              </a:spcAft>
              <a:buNone/>
            </a:pPr>
            <a:r>
              <a:t/>
            </a:r>
            <a:endParaRPr/>
          </a:p>
        </p:txBody>
      </p:sp>
      <p:sp>
        <p:nvSpPr>
          <p:cNvPr id="159" name="Google Shape;159;p25"/>
          <p:cNvSpPr txBox="1"/>
          <p:nvPr>
            <p:ph type="title"/>
          </p:nvPr>
        </p:nvSpPr>
        <p:spPr>
          <a:xfrm>
            <a:off x="727650" y="5079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Hypothesis Testing 1</a:t>
            </a:r>
            <a:endParaRPr/>
          </a:p>
        </p:txBody>
      </p:sp>
      <p:pic>
        <p:nvPicPr>
          <p:cNvPr id="160" name="Google Shape;160;p25"/>
          <p:cNvPicPr preferRelativeResize="0"/>
          <p:nvPr/>
        </p:nvPicPr>
        <p:blipFill rotWithShape="1">
          <a:blip r:embed="rId3">
            <a:alphaModFix/>
          </a:blip>
          <a:srcRect b="58578" l="0" r="0" t="0"/>
          <a:stretch/>
        </p:blipFill>
        <p:spPr>
          <a:xfrm>
            <a:off x="3917150" y="2090725"/>
            <a:ext cx="802950" cy="283850"/>
          </a:xfrm>
          <a:prstGeom prst="rect">
            <a:avLst/>
          </a:prstGeom>
          <a:noFill/>
          <a:ln>
            <a:noFill/>
          </a:ln>
        </p:spPr>
      </p:pic>
      <p:pic>
        <p:nvPicPr>
          <p:cNvPr id="161" name="Google Shape;161;p25"/>
          <p:cNvPicPr preferRelativeResize="0"/>
          <p:nvPr/>
        </p:nvPicPr>
        <p:blipFill rotWithShape="1">
          <a:blip r:embed="rId4">
            <a:alphaModFix/>
          </a:blip>
          <a:srcRect b="37162" l="0" r="0" t="0"/>
          <a:stretch/>
        </p:blipFill>
        <p:spPr>
          <a:xfrm>
            <a:off x="3562375" y="2950675"/>
            <a:ext cx="1699300" cy="615450"/>
          </a:xfrm>
          <a:prstGeom prst="rect">
            <a:avLst/>
          </a:prstGeom>
          <a:noFill/>
          <a:ln>
            <a:noFill/>
          </a:ln>
        </p:spPr>
      </p:pic>
      <p:pic>
        <p:nvPicPr>
          <p:cNvPr id="162" name="Google Shape;162;p25"/>
          <p:cNvPicPr preferRelativeResize="0"/>
          <p:nvPr/>
        </p:nvPicPr>
        <p:blipFill rotWithShape="1">
          <a:blip r:embed="rId3">
            <a:alphaModFix/>
          </a:blip>
          <a:srcRect b="11042" l="0" r="0" t="56004"/>
          <a:stretch/>
        </p:blipFill>
        <p:spPr>
          <a:xfrm>
            <a:off x="3917150" y="2374583"/>
            <a:ext cx="802950" cy="225825"/>
          </a:xfrm>
          <a:prstGeom prst="rect">
            <a:avLst/>
          </a:prstGeom>
          <a:noFill/>
          <a:ln>
            <a:noFill/>
          </a:ln>
        </p:spPr>
      </p:pic>
      <p:pic>
        <p:nvPicPr>
          <p:cNvPr id="163" name="Google Shape;163;p25"/>
          <p:cNvPicPr preferRelativeResize="0"/>
          <p:nvPr/>
        </p:nvPicPr>
        <p:blipFill rotWithShape="1">
          <a:blip r:embed="rId4">
            <a:alphaModFix/>
          </a:blip>
          <a:srcRect b="0" l="0" r="0" t="81549"/>
          <a:stretch/>
        </p:blipFill>
        <p:spPr>
          <a:xfrm>
            <a:off x="3722350" y="3566125"/>
            <a:ext cx="1699300" cy="180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6"/>
          <p:cNvSpPr txBox="1"/>
          <p:nvPr/>
        </p:nvSpPr>
        <p:spPr>
          <a:xfrm>
            <a:off x="386475" y="1292125"/>
            <a:ext cx="8431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omfortaa SemiBold"/>
              <a:ea typeface="Comfortaa SemiBold"/>
              <a:cs typeface="Comfortaa SemiBold"/>
              <a:sym typeface="Comfortaa SemiBold"/>
            </a:endParaRPr>
          </a:p>
        </p:txBody>
      </p:sp>
      <p:sp>
        <p:nvSpPr>
          <p:cNvPr id="169" name="Google Shape;169;p26"/>
          <p:cNvSpPr txBox="1"/>
          <p:nvPr>
            <p:ph idx="1" type="body"/>
          </p:nvPr>
        </p:nvSpPr>
        <p:spPr>
          <a:xfrm>
            <a:off x="847600" y="1114425"/>
            <a:ext cx="7688700" cy="39621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t>Now, we have a hypothesis that the average number of matches watched by IITH students per week is greater for the age group below 20 when compared with the age group above 20. Now, we want to test this hypothesis. Let μbelow20 be the average number of matches watched by IITH students per week in the below 20 age group and μabove20 be the other.</a:t>
            </a:r>
            <a:endParaRPr/>
          </a:p>
          <a:p>
            <a:pPr indent="0" lvl="0" marL="0" rtl="0" algn="l">
              <a:lnSpc>
                <a:spcPct val="150000"/>
              </a:lnSpc>
              <a:spcBef>
                <a:spcPts val="1200"/>
              </a:spcBef>
              <a:spcAft>
                <a:spcPts val="0"/>
              </a:spcAft>
              <a:buNone/>
            </a:pPr>
            <a:r>
              <a:t/>
            </a:r>
            <a:endParaRPr/>
          </a:p>
          <a:p>
            <a:pPr indent="0" lvl="0" marL="0" rtl="0" algn="l">
              <a:lnSpc>
                <a:spcPct val="150000"/>
              </a:lnSpc>
              <a:spcBef>
                <a:spcPts val="1200"/>
              </a:spcBef>
              <a:spcAft>
                <a:spcPts val="0"/>
              </a:spcAft>
              <a:buNone/>
            </a:pPr>
            <a:r>
              <a:rPr lang="en"/>
              <a:t>We know ¯xabove20 = 4.54, Sabove20 = 2.85, n1 = 108,¯xbelow20 = 5.19, Sbelow20 = 2.80, n2 = 164.</a:t>
            </a:r>
            <a:endParaRPr/>
          </a:p>
          <a:p>
            <a:pPr indent="0" lvl="0" marL="0" rtl="0" algn="l">
              <a:lnSpc>
                <a:spcPct val="150000"/>
              </a:lnSpc>
              <a:spcBef>
                <a:spcPts val="1200"/>
              </a:spcBef>
              <a:spcAft>
                <a:spcPts val="0"/>
              </a:spcAft>
              <a:buNone/>
            </a:pPr>
            <a:r>
              <a:rPr lang="en"/>
              <a:t>Since, 1/2 ≤ Sabove20/Sbelow20 , σabove20 ≃ σbelow20. So, the common standard deviation can be calculated as:</a:t>
            </a:r>
            <a:endParaRPr/>
          </a:p>
          <a:p>
            <a:pPr indent="0" lvl="0" marL="0" rtl="0" algn="l">
              <a:lnSpc>
                <a:spcPct val="150000"/>
              </a:lnSpc>
              <a:spcBef>
                <a:spcPts val="1200"/>
              </a:spcBef>
              <a:spcAft>
                <a:spcPts val="1200"/>
              </a:spcAft>
              <a:buNone/>
            </a:pPr>
            <a:r>
              <a:t/>
            </a:r>
            <a:endParaRPr/>
          </a:p>
        </p:txBody>
      </p:sp>
      <p:sp>
        <p:nvSpPr>
          <p:cNvPr id="170" name="Google Shape;170;p26"/>
          <p:cNvSpPr txBox="1"/>
          <p:nvPr>
            <p:ph type="title"/>
          </p:nvPr>
        </p:nvSpPr>
        <p:spPr>
          <a:xfrm>
            <a:off x="727650" y="5079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Hypothesis Testing 2</a:t>
            </a:r>
            <a:endParaRPr/>
          </a:p>
        </p:txBody>
      </p:sp>
      <p:pic>
        <p:nvPicPr>
          <p:cNvPr id="171" name="Google Shape;171;p26"/>
          <p:cNvPicPr preferRelativeResize="0"/>
          <p:nvPr/>
        </p:nvPicPr>
        <p:blipFill>
          <a:blip r:embed="rId3">
            <a:alphaModFix/>
          </a:blip>
          <a:stretch>
            <a:fillRect/>
          </a:stretch>
        </p:blipFill>
        <p:spPr>
          <a:xfrm>
            <a:off x="3616073" y="2519650"/>
            <a:ext cx="1638000" cy="255275"/>
          </a:xfrm>
          <a:prstGeom prst="rect">
            <a:avLst/>
          </a:prstGeom>
          <a:noFill/>
          <a:ln>
            <a:noFill/>
          </a:ln>
        </p:spPr>
      </p:pic>
      <p:pic>
        <p:nvPicPr>
          <p:cNvPr id="172" name="Google Shape;172;p26"/>
          <p:cNvPicPr preferRelativeResize="0"/>
          <p:nvPr/>
        </p:nvPicPr>
        <p:blipFill>
          <a:blip r:embed="rId4">
            <a:alphaModFix/>
          </a:blip>
          <a:stretch>
            <a:fillRect/>
          </a:stretch>
        </p:blipFill>
        <p:spPr>
          <a:xfrm>
            <a:off x="3616075" y="2827825"/>
            <a:ext cx="1638000" cy="282418"/>
          </a:xfrm>
          <a:prstGeom prst="rect">
            <a:avLst/>
          </a:prstGeom>
          <a:noFill/>
          <a:ln>
            <a:noFill/>
          </a:ln>
        </p:spPr>
      </p:pic>
      <p:pic>
        <p:nvPicPr>
          <p:cNvPr id="173" name="Google Shape;173;p26"/>
          <p:cNvPicPr preferRelativeResize="0"/>
          <p:nvPr/>
        </p:nvPicPr>
        <p:blipFill>
          <a:blip r:embed="rId5">
            <a:alphaModFix/>
          </a:blip>
          <a:stretch>
            <a:fillRect/>
          </a:stretch>
        </p:blipFill>
        <p:spPr>
          <a:xfrm>
            <a:off x="2765300" y="4568698"/>
            <a:ext cx="3514725" cy="5748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7"/>
          <p:cNvSpPr txBox="1"/>
          <p:nvPr/>
        </p:nvSpPr>
        <p:spPr>
          <a:xfrm>
            <a:off x="386475" y="1292125"/>
            <a:ext cx="8431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omfortaa SemiBold"/>
              <a:ea typeface="Comfortaa SemiBold"/>
              <a:cs typeface="Comfortaa SemiBold"/>
              <a:sym typeface="Comfortaa SemiBold"/>
            </a:endParaRPr>
          </a:p>
        </p:txBody>
      </p:sp>
      <p:sp>
        <p:nvSpPr>
          <p:cNvPr id="179" name="Google Shape;179;p27"/>
          <p:cNvSpPr txBox="1"/>
          <p:nvPr>
            <p:ph idx="1" type="body"/>
          </p:nvPr>
        </p:nvSpPr>
        <p:spPr>
          <a:xfrm>
            <a:off x="808125" y="877500"/>
            <a:ext cx="7688700" cy="39621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t>Taking α = 0.05, the test statistic is given by:</a:t>
            </a:r>
            <a:endParaRPr/>
          </a:p>
          <a:p>
            <a:pPr indent="0" lvl="0" marL="0" rtl="0" algn="l">
              <a:lnSpc>
                <a:spcPct val="150000"/>
              </a:lnSpc>
              <a:spcBef>
                <a:spcPts val="1200"/>
              </a:spcBef>
              <a:spcAft>
                <a:spcPts val="0"/>
              </a:spcAft>
              <a:buNone/>
            </a:pPr>
            <a:r>
              <a:t/>
            </a:r>
            <a:endParaRPr/>
          </a:p>
          <a:p>
            <a:pPr indent="0" lvl="0" marL="0" rtl="0" algn="l">
              <a:lnSpc>
                <a:spcPct val="150000"/>
              </a:lnSpc>
              <a:spcBef>
                <a:spcPts val="1200"/>
              </a:spcBef>
              <a:spcAft>
                <a:spcPts val="0"/>
              </a:spcAft>
              <a:buNone/>
            </a:pPr>
            <a:r>
              <a:t/>
            </a:r>
            <a:endParaRPr/>
          </a:p>
          <a:p>
            <a:pPr indent="0" lvl="0" marL="0" rtl="0" algn="l">
              <a:lnSpc>
                <a:spcPct val="150000"/>
              </a:lnSpc>
              <a:spcBef>
                <a:spcPts val="1200"/>
              </a:spcBef>
              <a:spcAft>
                <a:spcPts val="0"/>
              </a:spcAft>
              <a:buNone/>
            </a:pPr>
            <a:r>
              <a:t/>
            </a:r>
            <a:endParaRPr/>
          </a:p>
          <a:p>
            <a:pPr indent="0" lvl="0" marL="0" rtl="0" algn="l">
              <a:lnSpc>
                <a:spcPct val="150000"/>
              </a:lnSpc>
              <a:spcBef>
                <a:spcPts val="1200"/>
              </a:spcBef>
              <a:spcAft>
                <a:spcPts val="0"/>
              </a:spcAft>
              <a:buNone/>
            </a:pPr>
            <a:r>
              <a:t/>
            </a:r>
            <a:endParaRPr/>
          </a:p>
          <a:p>
            <a:pPr indent="0" lvl="0" marL="0" rtl="0" algn="l">
              <a:lnSpc>
                <a:spcPct val="150000"/>
              </a:lnSpc>
              <a:spcBef>
                <a:spcPts val="1200"/>
              </a:spcBef>
              <a:spcAft>
                <a:spcPts val="0"/>
              </a:spcAft>
              <a:buNone/>
            </a:pPr>
            <a:r>
              <a:rPr lang="en"/>
              <a:t>Since t &gt; tα,270, we reject the null hypothesis H0.</a:t>
            </a:r>
            <a:endParaRPr/>
          </a:p>
          <a:p>
            <a:pPr indent="0" lvl="0" marL="0" rtl="0" algn="l">
              <a:lnSpc>
                <a:spcPct val="150000"/>
              </a:lnSpc>
              <a:spcBef>
                <a:spcPts val="1200"/>
              </a:spcBef>
              <a:spcAft>
                <a:spcPts val="0"/>
              </a:spcAft>
              <a:buNone/>
            </a:pPr>
            <a:r>
              <a:rPr lang="en"/>
              <a:t>Thus, we can conclude the alternate hypothesis H1. So, we can conclude that the average number of matches watched by below 20 years of IITH students per week is greater than that of those above 20 years students.</a:t>
            </a:r>
            <a:endParaRPr/>
          </a:p>
          <a:p>
            <a:pPr indent="0" lvl="0" marL="0" rtl="0" algn="l">
              <a:lnSpc>
                <a:spcPct val="150000"/>
              </a:lnSpc>
              <a:spcBef>
                <a:spcPts val="1200"/>
              </a:spcBef>
              <a:spcAft>
                <a:spcPts val="0"/>
              </a:spcAft>
              <a:buNone/>
            </a:pPr>
            <a:r>
              <a:t/>
            </a:r>
            <a:endParaRPr/>
          </a:p>
          <a:p>
            <a:pPr indent="0" lvl="0" marL="0" rtl="0" algn="l">
              <a:lnSpc>
                <a:spcPct val="150000"/>
              </a:lnSpc>
              <a:spcBef>
                <a:spcPts val="1200"/>
              </a:spcBef>
              <a:spcAft>
                <a:spcPts val="1200"/>
              </a:spcAft>
              <a:buNone/>
            </a:pPr>
            <a:r>
              <a:t/>
            </a:r>
            <a:endParaRPr/>
          </a:p>
        </p:txBody>
      </p:sp>
      <p:pic>
        <p:nvPicPr>
          <p:cNvPr id="180" name="Google Shape;180;p27"/>
          <p:cNvPicPr preferRelativeResize="0"/>
          <p:nvPr/>
        </p:nvPicPr>
        <p:blipFill>
          <a:blip r:embed="rId3">
            <a:alphaModFix/>
          </a:blip>
          <a:stretch>
            <a:fillRect/>
          </a:stretch>
        </p:blipFill>
        <p:spPr>
          <a:xfrm>
            <a:off x="2882950" y="1292113"/>
            <a:ext cx="3438525" cy="16668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8"/>
          <p:cNvSpPr txBox="1"/>
          <p:nvPr/>
        </p:nvSpPr>
        <p:spPr>
          <a:xfrm>
            <a:off x="386475" y="1292125"/>
            <a:ext cx="8431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omfortaa SemiBold"/>
              <a:ea typeface="Comfortaa SemiBold"/>
              <a:cs typeface="Comfortaa SemiBold"/>
              <a:sym typeface="Comfortaa SemiBold"/>
            </a:endParaRPr>
          </a:p>
        </p:txBody>
      </p:sp>
      <p:sp>
        <p:nvSpPr>
          <p:cNvPr id="186" name="Google Shape;186;p28"/>
          <p:cNvSpPr txBox="1"/>
          <p:nvPr>
            <p:ph idx="1" type="body"/>
          </p:nvPr>
        </p:nvSpPr>
        <p:spPr>
          <a:xfrm>
            <a:off x="847600" y="1114425"/>
            <a:ext cx="7688700" cy="39621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t>Here, we have a hypothesis that the average number of matches watched per week is more for Bachelors than Masters and Research students in IITH. Let us test this hypothesis: Let μbachelors be the average number of matches watched by the Bachelors in a week and let μpg be the average number of matches watched by Masters and Research students in a week.</a:t>
            </a:r>
            <a:endParaRPr/>
          </a:p>
          <a:p>
            <a:pPr indent="0" lvl="0" marL="0" rtl="0" algn="l">
              <a:lnSpc>
                <a:spcPct val="150000"/>
              </a:lnSpc>
              <a:spcBef>
                <a:spcPts val="1200"/>
              </a:spcBef>
              <a:spcAft>
                <a:spcPts val="0"/>
              </a:spcAft>
              <a:buNone/>
            </a:pPr>
            <a:r>
              <a:t/>
            </a:r>
            <a:endParaRPr/>
          </a:p>
          <a:p>
            <a:pPr indent="0" lvl="0" marL="0" rtl="0" algn="l">
              <a:lnSpc>
                <a:spcPct val="150000"/>
              </a:lnSpc>
              <a:spcBef>
                <a:spcPts val="1200"/>
              </a:spcBef>
              <a:spcAft>
                <a:spcPts val="0"/>
              </a:spcAft>
              <a:buNone/>
            </a:pPr>
            <a:r>
              <a:rPr lang="en"/>
              <a:t>We see that, from the sample, ¯xbachelors = 5.217, Sbachelors = 2.806, n1 = 190, ¯xpg = 4.329, Spg = 2.789 and n2 = 82.</a:t>
            </a:r>
            <a:endParaRPr/>
          </a:p>
          <a:p>
            <a:pPr indent="0" lvl="0" marL="0" rtl="0" algn="l">
              <a:lnSpc>
                <a:spcPct val="150000"/>
              </a:lnSpc>
              <a:spcBef>
                <a:spcPts val="1200"/>
              </a:spcBef>
              <a:spcAft>
                <a:spcPts val="0"/>
              </a:spcAft>
              <a:buNone/>
            </a:pPr>
            <a:r>
              <a:rPr lang="en"/>
              <a:t>Here also, we can say that variances are similar. Since, 1/2 ≤ Spg/Sbachelors, σbachelors ≃ σpg. So, the common standard deviation can be calculated as:</a:t>
            </a:r>
            <a:endParaRPr/>
          </a:p>
          <a:p>
            <a:pPr indent="0" lvl="0" marL="0" rtl="0" algn="l">
              <a:lnSpc>
                <a:spcPct val="150000"/>
              </a:lnSpc>
              <a:spcBef>
                <a:spcPts val="1200"/>
              </a:spcBef>
              <a:spcAft>
                <a:spcPts val="0"/>
              </a:spcAft>
              <a:buNone/>
            </a:pPr>
            <a:r>
              <a:t/>
            </a:r>
            <a:endParaRPr/>
          </a:p>
          <a:p>
            <a:pPr indent="0" lvl="0" marL="0" rtl="0" algn="l">
              <a:lnSpc>
                <a:spcPct val="150000"/>
              </a:lnSpc>
              <a:spcBef>
                <a:spcPts val="1200"/>
              </a:spcBef>
              <a:spcAft>
                <a:spcPts val="1200"/>
              </a:spcAft>
              <a:buNone/>
            </a:pPr>
            <a:r>
              <a:t/>
            </a:r>
            <a:endParaRPr/>
          </a:p>
        </p:txBody>
      </p:sp>
      <p:sp>
        <p:nvSpPr>
          <p:cNvPr id="187" name="Google Shape;187;p28"/>
          <p:cNvSpPr txBox="1"/>
          <p:nvPr>
            <p:ph type="title"/>
          </p:nvPr>
        </p:nvSpPr>
        <p:spPr>
          <a:xfrm>
            <a:off x="727650" y="5079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Hypothesis Testing 3</a:t>
            </a:r>
            <a:endParaRPr/>
          </a:p>
        </p:txBody>
      </p:sp>
      <p:pic>
        <p:nvPicPr>
          <p:cNvPr id="188" name="Google Shape;188;p28"/>
          <p:cNvPicPr preferRelativeResize="0"/>
          <p:nvPr/>
        </p:nvPicPr>
        <p:blipFill>
          <a:blip r:embed="rId3">
            <a:alphaModFix/>
          </a:blip>
          <a:stretch>
            <a:fillRect/>
          </a:stretch>
        </p:blipFill>
        <p:spPr>
          <a:xfrm>
            <a:off x="3692930" y="2666850"/>
            <a:ext cx="1571398" cy="278187"/>
          </a:xfrm>
          <a:prstGeom prst="rect">
            <a:avLst/>
          </a:prstGeom>
          <a:noFill/>
          <a:ln>
            <a:noFill/>
          </a:ln>
        </p:spPr>
      </p:pic>
      <p:pic>
        <p:nvPicPr>
          <p:cNvPr id="189" name="Google Shape;189;p28"/>
          <p:cNvPicPr preferRelativeResize="0"/>
          <p:nvPr/>
        </p:nvPicPr>
        <p:blipFill>
          <a:blip r:embed="rId4">
            <a:alphaModFix/>
          </a:blip>
          <a:stretch>
            <a:fillRect/>
          </a:stretch>
        </p:blipFill>
        <p:spPr>
          <a:xfrm>
            <a:off x="3692925" y="2971106"/>
            <a:ext cx="1571400" cy="318819"/>
          </a:xfrm>
          <a:prstGeom prst="rect">
            <a:avLst/>
          </a:prstGeom>
          <a:noFill/>
          <a:ln>
            <a:noFill/>
          </a:ln>
        </p:spPr>
      </p:pic>
      <p:pic>
        <p:nvPicPr>
          <p:cNvPr id="190" name="Google Shape;190;p28"/>
          <p:cNvPicPr preferRelativeResize="0"/>
          <p:nvPr/>
        </p:nvPicPr>
        <p:blipFill>
          <a:blip r:embed="rId5">
            <a:alphaModFix/>
          </a:blip>
          <a:stretch>
            <a:fillRect/>
          </a:stretch>
        </p:blipFill>
        <p:spPr>
          <a:xfrm>
            <a:off x="2722425" y="4524363"/>
            <a:ext cx="3600450" cy="6191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9"/>
          <p:cNvSpPr txBox="1"/>
          <p:nvPr/>
        </p:nvSpPr>
        <p:spPr>
          <a:xfrm>
            <a:off x="386475" y="1292125"/>
            <a:ext cx="8431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omfortaa SemiBold"/>
              <a:ea typeface="Comfortaa SemiBold"/>
              <a:cs typeface="Comfortaa SemiBold"/>
              <a:sym typeface="Comfortaa SemiBold"/>
            </a:endParaRPr>
          </a:p>
        </p:txBody>
      </p:sp>
      <p:sp>
        <p:nvSpPr>
          <p:cNvPr id="196" name="Google Shape;196;p29"/>
          <p:cNvSpPr txBox="1"/>
          <p:nvPr>
            <p:ph idx="1" type="body"/>
          </p:nvPr>
        </p:nvSpPr>
        <p:spPr>
          <a:xfrm>
            <a:off x="808125" y="877500"/>
            <a:ext cx="7688700" cy="39621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t>Taking α = 0.05, the test statistic is given by:</a:t>
            </a:r>
            <a:endParaRPr/>
          </a:p>
          <a:p>
            <a:pPr indent="0" lvl="0" marL="0" rtl="0" algn="l">
              <a:lnSpc>
                <a:spcPct val="150000"/>
              </a:lnSpc>
              <a:spcBef>
                <a:spcPts val="1200"/>
              </a:spcBef>
              <a:spcAft>
                <a:spcPts val="0"/>
              </a:spcAft>
              <a:buNone/>
            </a:pPr>
            <a:r>
              <a:t/>
            </a:r>
            <a:endParaRPr/>
          </a:p>
          <a:p>
            <a:pPr indent="0" lvl="0" marL="0" rtl="0" algn="l">
              <a:lnSpc>
                <a:spcPct val="150000"/>
              </a:lnSpc>
              <a:spcBef>
                <a:spcPts val="1200"/>
              </a:spcBef>
              <a:spcAft>
                <a:spcPts val="0"/>
              </a:spcAft>
              <a:buNone/>
            </a:pPr>
            <a:r>
              <a:t/>
            </a:r>
            <a:endParaRPr/>
          </a:p>
          <a:p>
            <a:pPr indent="0" lvl="0" marL="0" rtl="0" algn="l">
              <a:lnSpc>
                <a:spcPct val="150000"/>
              </a:lnSpc>
              <a:spcBef>
                <a:spcPts val="1200"/>
              </a:spcBef>
              <a:spcAft>
                <a:spcPts val="0"/>
              </a:spcAft>
              <a:buNone/>
            </a:pPr>
            <a:r>
              <a:t/>
            </a:r>
            <a:endParaRPr/>
          </a:p>
          <a:p>
            <a:pPr indent="0" lvl="0" marL="0" rtl="0" algn="l">
              <a:lnSpc>
                <a:spcPct val="150000"/>
              </a:lnSpc>
              <a:spcBef>
                <a:spcPts val="1200"/>
              </a:spcBef>
              <a:spcAft>
                <a:spcPts val="0"/>
              </a:spcAft>
              <a:buNone/>
            </a:pPr>
            <a:r>
              <a:t/>
            </a:r>
            <a:endParaRPr/>
          </a:p>
          <a:p>
            <a:pPr indent="0" lvl="0" marL="0" rtl="0" algn="l">
              <a:lnSpc>
                <a:spcPct val="150000"/>
              </a:lnSpc>
              <a:spcBef>
                <a:spcPts val="1200"/>
              </a:spcBef>
              <a:spcAft>
                <a:spcPts val="0"/>
              </a:spcAft>
              <a:buNone/>
            </a:pPr>
            <a:r>
              <a:rPr lang="en"/>
              <a:t>Since t &gt; tα,270, we reject the null hypothesis H0.</a:t>
            </a:r>
            <a:endParaRPr/>
          </a:p>
          <a:p>
            <a:pPr indent="0" lvl="0" marL="0" rtl="0" algn="l">
              <a:lnSpc>
                <a:spcPct val="150000"/>
              </a:lnSpc>
              <a:spcBef>
                <a:spcPts val="1200"/>
              </a:spcBef>
              <a:spcAft>
                <a:spcPts val="0"/>
              </a:spcAft>
              <a:buNone/>
            </a:pPr>
            <a:r>
              <a:rPr lang="en"/>
              <a:t>Thus, we can conclude that the average number of matches watched by Bachelors in a week is greater than the average number of matches watched by Masters and Research students in a week in IITH.</a:t>
            </a:r>
            <a:endParaRPr/>
          </a:p>
          <a:p>
            <a:pPr indent="0" lvl="0" marL="0" rtl="0" algn="l">
              <a:lnSpc>
                <a:spcPct val="150000"/>
              </a:lnSpc>
              <a:spcBef>
                <a:spcPts val="1200"/>
              </a:spcBef>
              <a:spcAft>
                <a:spcPts val="0"/>
              </a:spcAft>
              <a:buNone/>
            </a:pPr>
            <a:r>
              <a:t/>
            </a:r>
            <a:endParaRPr/>
          </a:p>
          <a:p>
            <a:pPr indent="0" lvl="0" marL="0" rtl="0" algn="l">
              <a:lnSpc>
                <a:spcPct val="150000"/>
              </a:lnSpc>
              <a:spcBef>
                <a:spcPts val="1200"/>
              </a:spcBef>
              <a:spcAft>
                <a:spcPts val="0"/>
              </a:spcAft>
              <a:buNone/>
            </a:pPr>
            <a:r>
              <a:t/>
            </a:r>
            <a:endParaRPr/>
          </a:p>
          <a:p>
            <a:pPr indent="0" lvl="0" marL="0" rtl="0" algn="l">
              <a:lnSpc>
                <a:spcPct val="150000"/>
              </a:lnSpc>
              <a:spcBef>
                <a:spcPts val="1200"/>
              </a:spcBef>
              <a:spcAft>
                <a:spcPts val="1200"/>
              </a:spcAft>
              <a:buNone/>
            </a:pPr>
            <a:r>
              <a:t/>
            </a:r>
            <a:endParaRPr/>
          </a:p>
        </p:txBody>
      </p:sp>
      <p:pic>
        <p:nvPicPr>
          <p:cNvPr id="197" name="Google Shape;197;p29"/>
          <p:cNvPicPr preferRelativeResize="0"/>
          <p:nvPr/>
        </p:nvPicPr>
        <p:blipFill>
          <a:blip r:embed="rId3">
            <a:alphaModFix/>
          </a:blip>
          <a:stretch>
            <a:fillRect/>
          </a:stretch>
        </p:blipFill>
        <p:spPr>
          <a:xfrm>
            <a:off x="2876550" y="1368625"/>
            <a:ext cx="3390900" cy="16954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0"/>
          <p:cNvSpPr txBox="1"/>
          <p:nvPr/>
        </p:nvSpPr>
        <p:spPr>
          <a:xfrm>
            <a:off x="386475" y="1292125"/>
            <a:ext cx="8431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omfortaa SemiBold"/>
              <a:ea typeface="Comfortaa SemiBold"/>
              <a:cs typeface="Comfortaa SemiBold"/>
              <a:sym typeface="Comfortaa SemiBold"/>
            </a:endParaRPr>
          </a:p>
        </p:txBody>
      </p:sp>
      <p:sp>
        <p:nvSpPr>
          <p:cNvPr id="203" name="Google Shape;203;p30"/>
          <p:cNvSpPr txBox="1"/>
          <p:nvPr>
            <p:ph idx="1" type="body"/>
          </p:nvPr>
        </p:nvSpPr>
        <p:spPr>
          <a:xfrm>
            <a:off x="798250" y="983950"/>
            <a:ext cx="7688700" cy="39621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t>Now, we have a hypothesis that the average number of matches watched by male in a week is greater than the number of matches watched by female in a week in IITH.</a:t>
            </a:r>
            <a:endParaRPr/>
          </a:p>
          <a:p>
            <a:pPr indent="0" lvl="0" marL="0" rtl="0" algn="l">
              <a:lnSpc>
                <a:spcPct val="150000"/>
              </a:lnSpc>
              <a:spcBef>
                <a:spcPts val="1200"/>
              </a:spcBef>
              <a:spcAft>
                <a:spcPts val="0"/>
              </a:spcAft>
              <a:buNone/>
            </a:pPr>
            <a:r>
              <a:rPr lang="en"/>
              <a:t>Let μmale be the average number of matches watched by the male students in a week and let μfemale be the average number of matches watched by female students in a week.</a:t>
            </a:r>
            <a:endParaRPr/>
          </a:p>
          <a:p>
            <a:pPr indent="0" lvl="0" marL="0" rtl="0" algn="l">
              <a:lnSpc>
                <a:spcPct val="150000"/>
              </a:lnSpc>
              <a:spcBef>
                <a:spcPts val="1200"/>
              </a:spcBef>
              <a:spcAft>
                <a:spcPts val="0"/>
              </a:spcAft>
              <a:buNone/>
            </a:pPr>
            <a:r>
              <a:t/>
            </a:r>
            <a:endParaRPr/>
          </a:p>
          <a:p>
            <a:pPr indent="0" lvl="0" marL="0" rtl="0" algn="l">
              <a:lnSpc>
                <a:spcPct val="150000"/>
              </a:lnSpc>
              <a:spcBef>
                <a:spcPts val="1200"/>
              </a:spcBef>
              <a:spcAft>
                <a:spcPts val="0"/>
              </a:spcAft>
              <a:buNone/>
            </a:pPr>
            <a:r>
              <a:rPr lang="en"/>
              <a:t>We see that, from the sample, ¯xmale = 5.133, Smale = 2.825, n1 = 225, ¯xfemale = 4.043, Sfemale = 2.675 and n2 = 47. </a:t>
            </a:r>
            <a:endParaRPr/>
          </a:p>
          <a:p>
            <a:pPr indent="0" lvl="0" marL="0" rtl="0" algn="l">
              <a:lnSpc>
                <a:spcPct val="150000"/>
              </a:lnSpc>
              <a:spcBef>
                <a:spcPts val="1200"/>
              </a:spcBef>
              <a:spcAft>
                <a:spcPts val="0"/>
              </a:spcAft>
              <a:buNone/>
            </a:pPr>
            <a:r>
              <a:rPr lang="en"/>
              <a:t>Here also, we can say that variances are similar. Since, 1/2 ≤ Sfemale/Smale, σmale ≃ σfemale. So, the common standard deviation can be calculated as:</a:t>
            </a:r>
            <a:endParaRPr/>
          </a:p>
          <a:p>
            <a:pPr indent="0" lvl="0" marL="0" rtl="0" algn="l">
              <a:lnSpc>
                <a:spcPct val="150000"/>
              </a:lnSpc>
              <a:spcBef>
                <a:spcPts val="1200"/>
              </a:spcBef>
              <a:spcAft>
                <a:spcPts val="0"/>
              </a:spcAft>
              <a:buNone/>
            </a:pPr>
            <a:r>
              <a:t/>
            </a:r>
            <a:endParaRPr/>
          </a:p>
          <a:p>
            <a:pPr indent="0" lvl="0" marL="0" rtl="0" algn="l">
              <a:lnSpc>
                <a:spcPct val="150000"/>
              </a:lnSpc>
              <a:spcBef>
                <a:spcPts val="1200"/>
              </a:spcBef>
              <a:spcAft>
                <a:spcPts val="0"/>
              </a:spcAft>
              <a:buNone/>
            </a:pPr>
            <a:r>
              <a:t/>
            </a:r>
            <a:endParaRPr/>
          </a:p>
          <a:p>
            <a:pPr indent="0" lvl="0" marL="0" rtl="0" algn="l">
              <a:lnSpc>
                <a:spcPct val="150000"/>
              </a:lnSpc>
              <a:spcBef>
                <a:spcPts val="1200"/>
              </a:spcBef>
              <a:spcAft>
                <a:spcPts val="1200"/>
              </a:spcAft>
              <a:buNone/>
            </a:pPr>
            <a:r>
              <a:t/>
            </a:r>
            <a:endParaRPr/>
          </a:p>
        </p:txBody>
      </p:sp>
      <p:sp>
        <p:nvSpPr>
          <p:cNvPr id="204" name="Google Shape;204;p30"/>
          <p:cNvSpPr txBox="1"/>
          <p:nvPr>
            <p:ph type="title"/>
          </p:nvPr>
        </p:nvSpPr>
        <p:spPr>
          <a:xfrm>
            <a:off x="727650" y="4487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Hypothesis Testing 4</a:t>
            </a:r>
            <a:endParaRPr/>
          </a:p>
        </p:txBody>
      </p:sp>
      <p:pic>
        <p:nvPicPr>
          <p:cNvPr id="205" name="Google Shape;205;p30"/>
          <p:cNvPicPr preferRelativeResize="0"/>
          <p:nvPr/>
        </p:nvPicPr>
        <p:blipFill>
          <a:blip r:embed="rId3">
            <a:alphaModFix/>
          </a:blip>
          <a:stretch>
            <a:fillRect/>
          </a:stretch>
        </p:blipFill>
        <p:spPr>
          <a:xfrm>
            <a:off x="3728000" y="2502625"/>
            <a:ext cx="1589309" cy="284325"/>
          </a:xfrm>
          <a:prstGeom prst="rect">
            <a:avLst/>
          </a:prstGeom>
          <a:noFill/>
          <a:ln>
            <a:noFill/>
          </a:ln>
        </p:spPr>
      </p:pic>
      <p:pic>
        <p:nvPicPr>
          <p:cNvPr id="206" name="Google Shape;206;p30"/>
          <p:cNvPicPr preferRelativeResize="0"/>
          <p:nvPr/>
        </p:nvPicPr>
        <p:blipFill>
          <a:blip r:embed="rId4">
            <a:alphaModFix/>
          </a:blip>
          <a:stretch>
            <a:fillRect/>
          </a:stretch>
        </p:blipFill>
        <p:spPr>
          <a:xfrm>
            <a:off x="3728000" y="2786950"/>
            <a:ext cx="1589300" cy="305638"/>
          </a:xfrm>
          <a:prstGeom prst="rect">
            <a:avLst/>
          </a:prstGeom>
          <a:noFill/>
          <a:ln>
            <a:noFill/>
          </a:ln>
        </p:spPr>
      </p:pic>
      <p:pic>
        <p:nvPicPr>
          <p:cNvPr id="207" name="Google Shape;207;p30"/>
          <p:cNvPicPr preferRelativeResize="0"/>
          <p:nvPr/>
        </p:nvPicPr>
        <p:blipFill>
          <a:blip r:embed="rId5">
            <a:alphaModFix/>
          </a:blip>
          <a:stretch>
            <a:fillRect/>
          </a:stretch>
        </p:blipFill>
        <p:spPr>
          <a:xfrm>
            <a:off x="2932650" y="4608297"/>
            <a:ext cx="3524250" cy="5352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1"/>
          <p:cNvSpPr txBox="1"/>
          <p:nvPr/>
        </p:nvSpPr>
        <p:spPr>
          <a:xfrm>
            <a:off x="386475" y="1292125"/>
            <a:ext cx="8431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omfortaa SemiBold"/>
              <a:ea typeface="Comfortaa SemiBold"/>
              <a:cs typeface="Comfortaa SemiBold"/>
              <a:sym typeface="Comfortaa SemiBold"/>
            </a:endParaRPr>
          </a:p>
        </p:txBody>
      </p:sp>
      <p:sp>
        <p:nvSpPr>
          <p:cNvPr id="213" name="Google Shape;213;p31"/>
          <p:cNvSpPr txBox="1"/>
          <p:nvPr>
            <p:ph idx="1" type="body"/>
          </p:nvPr>
        </p:nvSpPr>
        <p:spPr>
          <a:xfrm>
            <a:off x="808125" y="877500"/>
            <a:ext cx="7688700" cy="39621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t>Taking α = 0.05, the test statistic is given by:</a:t>
            </a:r>
            <a:endParaRPr/>
          </a:p>
          <a:p>
            <a:pPr indent="0" lvl="0" marL="0" rtl="0" algn="l">
              <a:lnSpc>
                <a:spcPct val="150000"/>
              </a:lnSpc>
              <a:spcBef>
                <a:spcPts val="1200"/>
              </a:spcBef>
              <a:spcAft>
                <a:spcPts val="0"/>
              </a:spcAft>
              <a:buNone/>
            </a:pPr>
            <a:r>
              <a:t/>
            </a:r>
            <a:endParaRPr/>
          </a:p>
          <a:p>
            <a:pPr indent="0" lvl="0" marL="0" rtl="0" algn="l">
              <a:lnSpc>
                <a:spcPct val="150000"/>
              </a:lnSpc>
              <a:spcBef>
                <a:spcPts val="1200"/>
              </a:spcBef>
              <a:spcAft>
                <a:spcPts val="0"/>
              </a:spcAft>
              <a:buNone/>
            </a:pPr>
            <a:r>
              <a:t/>
            </a:r>
            <a:endParaRPr/>
          </a:p>
          <a:p>
            <a:pPr indent="0" lvl="0" marL="0" rtl="0" algn="l">
              <a:lnSpc>
                <a:spcPct val="150000"/>
              </a:lnSpc>
              <a:spcBef>
                <a:spcPts val="1200"/>
              </a:spcBef>
              <a:spcAft>
                <a:spcPts val="0"/>
              </a:spcAft>
              <a:buNone/>
            </a:pPr>
            <a:r>
              <a:t/>
            </a:r>
            <a:endParaRPr/>
          </a:p>
          <a:p>
            <a:pPr indent="0" lvl="0" marL="0" rtl="0" algn="l">
              <a:lnSpc>
                <a:spcPct val="150000"/>
              </a:lnSpc>
              <a:spcBef>
                <a:spcPts val="1200"/>
              </a:spcBef>
              <a:spcAft>
                <a:spcPts val="0"/>
              </a:spcAft>
              <a:buNone/>
            </a:pPr>
            <a:r>
              <a:t/>
            </a:r>
            <a:endParaRPr/>
          </a:p>
          <a:p>
            <a:pPr indent="0" lvl="0" marL="0" rtl="0" algn="l">
              <a:lnSpc>
                <a:spcPct val="150000"/>
              </a:lnSpc>
              <a:spcBef>
                <a:spcPts val="1200"/>
              </a:spcBef>
              <a:spcAft>
                <a:spcPts val="0"/>
              </a:spcAft>
              <a:buNone/>
            </a:pPr>
            <a:r>
              <a:rPr lang="en"/>
              <a:t>Since t &gt; tα,270, we reject the null hypothesis H0.</a:t>
            </a:r>
            <a:endParaRPr/>
          </a:p>
          <a:p>
            <a:pPr indent="0" lvl="0" marL="0" rtl="0" algn="l">
              <a:lnSpc>
                <a:spcPct val="150000"/>
              </a:lnSpc>
              <a:spcBef>
                <a:spcPts val="1200"/>
              </a:spcBef>
              <a:spcAft>
                <a:spcPts val="0"/>
              </a:spcAft>
              <a:buNone/>
            </a:pPr>
            <a:r>
              <a:rPr lang="en"/>
              <a:t>Thus, we can conclude that the average number of matches watched by male students in a week is greater than the average number of matches watched by female students in a week in IITH.</a:t>
            </a:r>
            <a:endParaRPr/>
          </a:p>
          <a:p>
            <a:pPr indent="0" lvl="0" marL="0" rtl="0" algn="l">
              <a:lnSpc>
                <a:spcPct val="150000"/>
              </a:lnSpc>
              <a:spcBef>
                <a:spcPts val="1200"/>
              </a:spcBef>
              <a:spcAft>
                <a:spcPts val="0"/>
              </a:spcAft>
              <a:buNone/>
            </a:pPr>
            <a:r>
              <a:t/>
            </a:r>
            <a:endParaRPr/>
          </a:p>
          <a:p>
            <a:pPr indent="0" lvl="0" marL="0" rtl="0" algn="l">
              <a:lnSpc>
                <a:spcPct val="150000"/>
              </a:lnSpc>
              <a:spcBef>
                <a:spcPts val="1200"/>
              </a:spcBef>
              <a:spcAft>
                <a:spcPts val="0"/>
              </a:spcAft>
              <a:buNone/>
            </a:pPr>
            <a:r>
              <a:t/>
            </a:r>
            <a:endParaRPr/>
          </a:p>
          <a:p>
            <a:pPr indent="0" lvl="0" marL="0" rtl="0" algn="l">
              <a:lnSpc>
                <a:spcPct val="150000"/>
              </a:lnSpc>
              <a:spcBef>
                <a:spcPts val="1200"/>
              </a:spcBef>
              <a:spcAft>
                <a:spcPts val="0"/>
              </a:spcAft>
              <a:buNone/>
            </a:pPr>
            <a:r>
              <a:t/>
            </a:r>
            <a:endParaRPr/>
          </a:p>
          <a:p>
            <a:pPr indent="0" lvl="0" marL="0" rtl="0" algn="l">
              <a:lnSpc>
                <a:spcPct val="150000"/>
              </a:lnSpc>
              <a:spcBef>
                <a:spcPts val="1200"/>
              </a:spcBef>
              <a:spcAft>
                <a:spcPts val="1200"/>
              </a:spcAft>
              <a:buNone/>
            </a:pPr>
            <a:r>
              <a:t/>
            </a:r>
            <a:endParaRPr/>
          </a:p>
        </p:txBody>
      </p:sp>
      <p:pic>
        <p:nvPicPr>
          <p:cNvPr id="214" name="Google Shape;214;p31"/>
          <p:cNvPicPr preferRelativeResize="0"/>
          <p:nvPr/>
        </p:nvPicPr>
        <p:blipFill>
          <a:blip r:embed="rId3">
            <a:alphaModFix/>
          </a:blip>
          <a:stretch>
            <a:fillRect/>
          </a:stretch>
        </p:blipFill>
        <p:spPr>
          <a:xfrm>
            <a:off x="2909875" y="1340750"/>
            <a:ext cx="3324225" cy="1790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4"/>
          <p:cNvSpPr txBox="1"/>
          <p:nvPr>
            <p:ph type="title"/>
          </p:nvPr>
        </p:nvSpPr>
        <p:spPr>
          <a:xfrm>
            <a:off x="729450" y="6560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Survey Method</a:t>
            </a:r>
            <a:endParaRPr/>
          </a:p>
        </p:txBody>
      </p:sp>
      <p:sp>
        <p:nvSpPr>
          <p:cNvPr id="79" name="Google Shape;79;p14"/>
          <p:cNvSpPr txBox="1"/>
          <p:nvPr/>
        </p:nvSpPr>
        <p:spPr>
          <a:xfrm>
            <a:off x="386475" y="1292125"/>
            <a:ext cx="8431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omfortaa SemiBold"/>
              <a:ea typeface="Comfortaa SemiBold"/>
              <a:cs typeface="Comfortaa SemiBold"/>
              <a:sym typeface="Comfortaa SemiBold"/>
            </a:endParaRPr>
          </a:p>
        </p:txBody>
      </p:sp>
      <p:sp>
        <p:nvSpPr>
          <p:cNvPr id="80" name="Google Shape;80;p14"/>
          <p:cNvSpPr txBox="1"/>
          <p:nvPr>
            <p:ph idx="1" type="body"/>
          </p:nvPr>
        </p:nvSpPr>
        <p:spPr>
          <a:xfrm>
            <a:off x="386475" y="1431575"/>
            <a:ext cx="7688700" cy="3324900"/>
          </a:xfrm>
          <a:prstGeom prst="rect">
            <a:avLst/>
          </a:prstGeom>
        </p:spPr>
        <p:txBody>
          <a:bodyPr anchorCtr="0" anchor="t" bIns="91425" lIns="91425" spcFirstLastPara="1" rIns="91425" wrap="square" tIns="91425">
            <a:normAutofit fontScale="92500" lnSpcReduction="20000"/>
          </a:bodyPr>
          <a:lstStyle/>
          <a:p>
            <a:pPr indent="-316706" lvl="0" marL="457200" rtl="0" algn="l">
              <a:lnSpc>
                <a:spcPct val="150000"/>
              </a:lnSpc>
              <a:spcBef>
                <a:spcPts val="0"/>
              </a:spcBef>
              <a:spcAft>
                <a:spcPts val="0"/>
              </a:spcAft>
              <a:buSzPct val="100000"/>
              <a:buChar char="●"/>
            </a:pPr>
            <a:r>
              <a:rPr lang="en" sz="1500"/>
              <a:t>The data required for the project was collected by conducting a survey.</a:t>
            </a:r>
            <a:endParaRPr sz="1500"/>
          </a:p>
          <a:p>
            <a:pPr indent="-316706" lvl="0" marL="457200" rtl="0" algn="l">
              <a:lnSpc>
                <a:spcPct val="150000"/>
              </a:lnSpc>
              <a:spcBef>
                <a:spcPts val="0"/>
              </a:spcBef>
              <a:spcAft>
                <a:spcPts val="0"/>
              </a:spcAft>
              <a:buSzPct val="100000"/>
              <a:buChar char="●"/>
            </a:pPr>
            <a:r>
              <a:rPr lang="en" sz="1500"/>
              <a:t>Data collection was done by rolling out a Google form by mail to the IITH community. </a:t>
            </a:r>
            <a:endParaRPr sz="1500"/>
          </a:p>
          <a:p>
            <a:pPr indent="-316706" lvl="0" marL="457200" rtl="0" algn="l">
              <a:lnSpc>
                <a:spcPct val="150000"/>
              </a:lnSpc>
              <a:spcBef>
                <a:spcPts val="0"/>
              </a:spcBef>
              <a:spcAft>
                <a:spcPts val="0"/>
              </a:spcAft>
              <a:buSzPct val="100000"/>
              <a:buChar char="●"/>
            </a:pPr>
            <a:r>
              <a:rPr lang="en" sz="1500"/>
              <a:t>We received a total of 272 responses. </a:t>
            </a:r>
            <a:endParaRPr sz="1500"/>
          </a:p>
          <a:p>
            <a:pPr indent="-316706" lvl="0" marL="457200" rtl="0" algn="l">
              <a:lnSpc>
                <a:spcPct val="150000"/>
              </a:lnSpc>
              <a:spcBef>
                <a:spcPts val="0"/>
              </a:spcBef>
              <a:spcAft>
                <a:spcPts val="0"/>
              </a:spcAft>
              <a:buSzPct val="100000"/>
              <a:buChar char="●"/>
            </a:pPr>
            <a:r>
              <a:rPr lang="en" sz="1500"/>
              <a:t>Except for gender, age, and program, no other personal information was recorded from the participants. </a:t>
            </a:r>
            <a:endParaRPr sz="1500"/>
          </a:p>
          <a:p>
            <a:pPr indent="-316706" lvl="0" marL="457200" rtl="0" algn="l">
              <a:lnSpc>
                <a:spcPct val="150000"/>
              </a:lnSpc>
              <a:spcBef>
                <a:spcPts val="0"/>
              </a:spcBef>
              <a:spcAft>
                <a:spcPts val="0"/>
              </a:spcAft>
              <a:buSzPct val="100000"/>
              <a:buChar char="●"/>
            </a:pPr>
            <a:r>
              <a:rPr lang="en" sz="1500"/>
              <a:t>The questionnaire had 3 questions for the demographic characteristic of the participants and the rest 13 aimed to understand their favorites such as team, player, batsman, etc. and their opinions on the greatest players of the league and betting.</a:t>
            </a:r>
            <a:endParaRPr sz="1500"/>
          </a:p>
          <a:p>
            <a:pPr indent="0" lvl="0" marL="457200" rtl="0" algn="l">
              <a:lnSpc>
                <a:spcPct val="150000"/>
              </a:lnSpc>
              <a:spcBef>
                <a:spcPts val="1200"/>
              </a:spcBef>
              <a:spcAft>
                <a:spcPts val="1200"/>
              </a:spcAft>
              <a:buNone/>
            </a:pPr>
            <a:r>
              <a:t/>
            </a:r>
            <a:endParaRPr sz="15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2"/>
          <p:cNvSpPr txBox="1"/>
          <p:nvPr>
            <p:ph type="title"/>
          </p:nvPr>
        </p:nvSpPr>
        <p:spPr>
          <a:xfrm>
            <a:off x="984525" y="2304150"/>
            <a:ext cx="7688400" cy="53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3440"/>
              <a:t>THANK YOU</a:t>
            </a:r>
            <a:endParaRPr sz="344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5"/>
          <p:cNvSpPr txBox="1"/>
          <p:nvPr>
            <p:ph type="title"/>
          </p:nvPr>
        </p:nvSpPr>
        <p:spPr>
          <a:xfrm>
            <a:off x="729450" y="6560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Visualizing the Data</a:t>
            </a:r>
            <a:endParaRPr/>
          </a:p>
        </p:txBody>
      </p:sp>
      <p:sp>
        <p:nvSpPr>
          <p:cNvPr id="86" name="Google Shape;86;p15"/>
          <p:cNvSpPr txBox="1"/>
          <p:nvPr/>
        </p:nvSpPr>
        <p:spPr>
          <a:xfrm>
            <a:off x="386475" y="1292125"/>
            <a:ext cx="8431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omfortaa SemiBold"/>
              <a:ea typeface="Comfortaa SemiBold"/>
              <a:cs typeface="Comfortaa SemiBold"/>
              <a:sym typeface="Comfortaa SemiBold"/>
            </a:endParaRPr>
          </a:p>
        </p:txBody>
      </p:sp>
      <p:sp>
        <p:nvSpPr>
          <p:cNvPr id="87" name="Google Shape;87;p15"/>
          <p:cNvSpPr txBox="1"/>
          <p:nvPr>
            <p:ph idx="1" type="body"/>
          </p:nvPr>
        </p:nvSpPr>
        <p:spPr>
          <a:xfrm>
            <a:off x="386475" y="1647288"/>
            <a:ext cx="5073900" cy="2625000"/>
          </a:xfrm>
          <a:prstGeom prst="rect">
            <a:avLst/>
          </a:prstGeom>
        </p:spPr>
        <p:txBody>
          <a:bodyPr anchorCtr="0" anchor="t" bIns="91425" lIns="91425" spcFirstLastPara="1" rIns="91425" wrap="square" tIns="91425">
            <a:normAutofit/>
          </a:bodyPr>
          <a:lstStyle/>
          <a:p>
            <a:pPr indent="-323850" lvl="0" marL="457200" rtl="0" algn="l">
              <a:lnSpc>
                <a:spcPct val="150000"/>
              </a:lnSpc>
              <a:spcBef>
                <a:spcPts val="0"/>
              </a:spcBef>
              <a:spcAft>
                <a:spcPts val="0"/>
              </a:spcAft>
              <a:buSzPts val="1500"/>
              <a:buChar char="●"/>
            </a:pPr>
            <a:r>
              <a:rPr lang="en" sz="1500"/>
              <a:t>Out of the 272 responses received, 226 (83%) were from males and the remaining 46 responses (17%) were from females.</a:t>
            </a:r>
            <a:endParaRPr sz="1500"/>
          </a:p>
          <a:p>
            <a:pPr indent="-323850" lvl="0" marL="457200" rtl="0" algn="l">
              <a:lnSpc>
                <a:spcPct val="150000"/>
              </a:lnSpc>
              <a:spcBef>
                <a:spcPts val="0"/>
              </a:spcBef>
              <a:spcAft>
                <a:spcPts val="0"/>
              </a:spcAft>
              <a:buSzPts val="1500"/>
              <a:buChar char="●"/>
            </a:pPr>
            <a:r>
              <a:rPr lang="en" sz="1500"/>
              <a:t>Out of the 272 responses received, 190 (69.9%) were from bachelors, 42 (15.4%) responses were from masters, and the remaining 40 (14.7%) responses were from research.</a:t>
            </a:r>
            <a:endParaRPr sz="1500"/>
          </a:p>
        </p:txBody>
      </p:sp>
      <p:pic>
        <p:nvPicPr>
          <p:cNvPr id="88" name="Google Shape;88;p15"/>
          <p:cNvPicPr preferRelativeResize="0"/>
          <p:nvPr/>
        </p:nvPicPr>
        <p:blipFill>
          <a:blip r:embed="rId3">
            <a:alphaModFix/>
          </a:blip>
          <a:stretch>
            <a:fillRect/>
          </a:stretch>
        </p:blipFill>
        <p:spPr>
          <a:xfrm>
            <a:off x="5460375" y="1647275"/>
            <a:ext cx="3378825" cy="262501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6"/>
          <p:cNvSpPr txBox="1"/>
          <p:nvPr/>
        </p:nvSpPr>
        <p:spPr>
          <a:xfrm>
            <a:off x="386475" y="1292125"/>
            <a:ext cx="8431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omfortaa SemiBold"/>
              <a:ea typeface="Comfortaa SemiBold"/>
              <a:cs typeface="Comfortaa SemiBold"/>
              <a:sym typeface="Comfortaa SemiBold"/>
            </a:endParaRPr>
          </a:p>
        </p:txBody>
      </p:sp>
      <p:sp>
        <p:nvSpPr>
          <p:cNvPr id="94" name="Google Shape;94;p16"/>
          <p:cNvSpPr txBox="1"/>
          <p:nvPr>
            <p:ph idx="1" type="body"/>
          </p:nvPr>
        </p:nvSpPr>
        <p:spPr>
          <a:xfrm>
            <a:off x="386475" y="861100"/>
            <a:ext cx="5054400" cy="3899700"/>
          </a:xfrm>
          <a:prstGeom prst="rect">
            <a:avLst/>
          </a:prstGeom>
        </p:spPr>
        <p:txBody>
          <a:bodyPr anchorCtr="0" anchor="t" bIns="91425" lIns="91425" spcFirstLastPara="1" rIns="91425" wrap="square" tIns="91425">
            <a:normAutofit fontScale="92500" lnSpcReduction="10000"/>
          </a:bodyPr>
          <a:lstStyle/>
          <a:p>
            <a:pPr indent="-316706" lvl="0" marL="457200" rtl="0" algn="l">
              <a:lnSpc>
                <a:spcPct val="150000"/>
              </a:lnSpc>
              <a:spcBef>
                <a:spcPts val="0"/>
              </a:spcBef>
              <a:spcAft>
                <a:spcPts val="0"/>
              </a:spcAft>
              <a:buSzPct val="100000"/>
              <a:buChar char="●"/>
            </a:pPr>
            <a:r>
              <a:rPr lang="en" sz="1500"/>
              <a:t>Age vs No. of participants is distributed as shown in the bar graph below. Most responses are from the age group of 18-20 which includes 156 (57.4%) responses among the total.</a:t>
            </a:r>
            <a:endParaRPr sz="1500"/>
          </a:p>
          <a:p>
            <a:pPr indent="-316706" lvl="0" marL="457200" rtl="0" algn="l">
              <a:lnSpc>
                <a:spcPct val="150000"/>
              </a:lnSpc>
              <a:spcBef>
                <a:spcPts val="0"/>
              </a:spcBef>
              <a:spcAft>
                <a:spcPts val="0"/>
              </a:spcAft>
              <a:buSzPct val="100000"/>
              <a:buChar char="●"/>
            </a:pPr>
            <a:r>
              <a:rPr lang="en" sz="1500"/>
              <a:t>Below are the statistics for the number of matches watched in a week by the participants:</a:t>
            </a:r>
            <a:endParaRPr sz="1500"/>
          </a:p>
          <a:p>
            <a:pPr indent="-316706" lvl="1" marL="914400" rtl="0" algn="l">
              <a:lnSpc>
                <a:spcPct val="150000"/>
              </a:lnSpc>
              <a:spcBef>
                <a:spcPts val="0"/>
              </a:spcBef>
              <a:spcAft>
                <a:spcPts val="0"/>
              </a:spcAft>
              <a:buSzPct val="100000"/>
              <a:buChar char="○"/>
            </a:pPr>
            <a:r>
              <a:rPr lang="en" sz="1500"/>
              <a:t>Mean: 4.95</a:t>
            </a:r>
            <a:endParaRPr sz="1500"/>
          </a:p>
          <a:p>
            <a:pPr indent="-316706" lvl="1" marL="914400" rtl="0" algn="l">
              <a:lnSpc>
                <a:spcPct val="150000"/>
              </a:lnSpc>
              <a:spcBef>
                <a:spcPts val="0"/>
              </a:spcBef>
              <a:spcAft>
                <a:spcPts val="0"/>
              </a:spcAft>
              <a:buSzPct val="100000"/>
              <a:buChar char="○"/>
            </a:pPr>
            <a:r>
              <a:rPr lang="en" sz="1500"/>
              <a:t>Standard deviation: 2.83</a:t>
            </a:r>
            <a:endParaRPr sz="1500"/>
          </a:p>
          <a:p>
            <a:pPr indent="-316706" lvl="1" marL="914400" rtl="0" algn="l">
              <a:lnSpc>
                <a:spcPct val="150000"/>
              </a:lnSpc>
              <a:spcBef>
                <a:spcPts val="0"/>
              </a:spcBef>
              <a:spcAft>
                <a:spcPts val="0"/>
              </a:spcAft>
              <a:buSzPct val="100000"/>
              <a:buChar char="○"/>
            </a:pPr>
            <a:r>
              <a:rPr lang="en" sz="1500"/>
              <a:t>1st Quartile: 3.00</a:t>
            </a:r>
            <a:endParaRPr sz="1500"/>
          </a:p>
          <a:p>
            <a:pPr indent="-316706" lvl="1" marL="914400" rtl="0" algn="l">
              <a:lnSpc>
                <a:spcPct val="150000"/>
              </a:lnSpc>
              <a:spcBef>
                <a:spcPts val="0"/>
              </a:spcBef>
              <a:spcAft>
                <a:spcPts val="0"/>
              </a:spcAft>
              <a:buSzPct val="100000"/>
              <a:buChar char="○"/>
            </a:pPr>
            <a:r>
              <a:rPr lang="en" sz="1500"/>
              <a:t>Median: 4.00</a:t>
            </a:r>
            <a:endParaRPr sz="1500"/>
          </a:p>
          <a:p>
            <a:pPr indent="-316706" lvl="1" marL="914400" rtl="0" algn="l">
              <a:lnSpc>
                <a:spcPct val="150000"/>
              </a:lnSpc>
              <a:spcBef>
                <a:spcPts val="0"/>
              </a:spcBef>
              <a:spcAft>
                <a:spcPts val="0"/>
              </a:spcAft>
              <a:buSzPct val="100000"/>
              <a:buChar char="○"/>
            </a:pPr>
            <a:r>
              <a:rPr lang="en" sz="1500"/>
              <a:t>3rd Quartile: 7.00 </a:t>
            </a:r>
            <a:endParaRPr sz="1500"/>
          </a:p>
          <a:p>
            <a:pPr indent="0" lvl="0" marL="0" rtl="0" algn="l">
              <a:lnSpc>
                <a:spcPct val="150000"/>
              </a:lnSpc>
              <a:spcBef>
                <a:spcPts val="1200"/>
              </a:spcBef>
              <a:spcAft>
                <a:spcPts val="1200"/>
              </a:spcAft>
              <a:buNone/>
            </a:pPr>
            <a:r>
              <a:t/>
            </a:r>
            <a:endParaRPr sz="1500"/>
          </a:p>
        </p:txBody>
      </p:sp>
      <p:pic>
        <p:nvPicPr>
          <p:cNvPr id="95" name="Google Shape;95;p16"/>
          <p:cNvPicPr preferRelativeResize="0"/>
          <p:nvPr/>
        </p:nvPicPr>
        <p:blipFill>
          <a:blip r:embed="rId3">
            <a:alphaModFix/>
          </a:blip>
          <a:stretch>
            <a:fillRect/>
          </a:stretch>
        </p:blipFill>
        <p:spPr>
          <a:xfrm>
            <a:off x="5440875" y="1463000"/>
            <a:ext cx="3606050" cy="26959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7"/>
          <p:cNvSpPr txBox="1"/>
          <p:nvPr/>
        </p:nvSpPr>
        <p:spPr>
          <a:xfrm>
            <a:off x="386475" y="1292125"/>
            <a:ext cx="8431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omfortaa SemiBold"/>
              <a:ea typeface="Comfortaa SemiBold"/>
              <a:cs typeface="Comfortaa SemiBold"/>
              <a:sym typeface="Comfortaa SemiBold"/>
            </a:endParaRPr>
          </a:p>
        </p:txBody>
      </p:sp>
      <p:sp>
        <p:nvSpPr>
          <p:cNvPr id="101" name="Google Shape;101;p17"/>
          <p:cNvSpPr txBox="1"/>
          <p:nvPr>
            <p:ph idx="1" type="body"/>
          </p:nvPr>
        </p:nvSpPr>
        <p:spPr>
          <a:xfrm>
            <a:off x="386475" y="680050"/>
            <a:ext cx="5054400" cy="3251400"/>
          </a:xfrm>
          <a:prstGeom prst="rect">
            <a:avLst/>
          </a:prstGeom>
        </p:spPr>
        <p:txBody>
          <a:bodyPr anchorCtr="0" anchor="t" bIns="91425" lIns="91425" spcFirstLastPara="1" rIns="91425" wrap="square" tIns="91425">
            <a:normAutofit/>
          </a:bodyPr>
          <a:lstStyle/>
          <a:p>
            <a:pPr indent="-323850" lvl="0" marL="457200" rtl="0" algn="l">
              <a:lnSpc>
                <a:spcPct val="150000"/>
              </a:lnSpc>
              <a:spcBef>
                <a:spcPts val="0"/>
              </a:spcBef>
              <a:spcAft>
                <a:spcPts val="0"/>
              </a:spcAft>
              <a:buSzPts val="1500"/>
              <a:buChar char="●"/>
            </a:pPr>
            <a:r>
              <a:rPr lang="en" sz="1500"/>
              <a:t>Below is the box plot for this data:</a:t>
            </a:r>
            <a:endParaRPr sz="1500"/>
          </a:p>
          <a:p>
            <a:pPr indent="0" lvl="0" marL="0" rtl="0" algn="l">
              <a:lnSpc>
                <a:spcPct val="150000"/>
              </a:lnSpc>
              <a:spcBef>
                <a:spcPts val="1200"/>
              </a:spcBef>
              <a:spcAft>
                <a:spcPts val="1200"/>
              </a:spcAft>
              <a:buNone/>
            </a:pPr>
            <a:r>
              <a:t/>
            </a:r>
            <a:endParaRPr sz="1500"/>
          </a:p>
        </p:txBody>
      </p:sp>
      <p:pic>
        <p:nvPicPr>
          <p:cNvPr id="102" name="Google Shape;102;p17"/>
          <p:cNvPicPr preferRelativeResize="0"/>
          <p:nvPr/>
        </p:nvPicPr>
        <p:blipFill>
          <a:blip r:embed="rId3">
            <a:alphaModFix/>
          </a:blip>
          <a:stretch>
            <a:fillRect/>
          </a:stretch>
        </p:blipFill>
        <p:spPr>
          <a:xfrm>
            <a:off x="2377050" y="1292125"/>
            <a:ext cx="4389911" cy="31659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8"/>
          <p:cNvSpPr txBox="1"/>
          <p:nvPr/>
        </p:nvSpPr>
        <p:spPr>
          <a:xfrm>
            <a:off x="386475" y="1292125"/>
            <a:ext cx="8431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omfortaa SemiBold"/>
              <a:ea typeface="Comfortaa SemiBold"/>
              <a:cs typeface="Comfortaa SemiBold"/>
              <a:sym typeface="Comfortaa SemiBold"/>
            </a:endParaRPr>
          </a:p>
        </p:txBody>
      </p:sp>
      <p:sp>
        <p:nvSpPr>
          <p:cNvPr id="108" name="Google Shape;108;p18"/>
          <p:cNvSpPr txBox="1"/>
          <p:nvPr>
            <p:ph idx="1" type="body"/>
          </p:nvPr>
        </p:nvSpPr>
        <p:spPr>
          <a:xfrm>
            <a:off x="386475" y="650425"/>
            <a:ext cx="8302200" cy="3251400"/>
          </a:xfrm>
          <a:prstGeom prst="rect">
            <a:avLst/>
          </a:prstGeom>
        </p:spPr>
        <p:txBody>
          <a:bodyPr anchorCtr="0" anchor="t" bIns="91425" lIns="91425" spcFirstLastPara="1" rIns="91425" wrap="square" tIns="91425">
            <a:normAutofit/>
          </a:bodyPr>
          <a:lstStyle/>
          <a:p>
            <a:pPr indent="-323850" lvl="0" marL="457200" rtl="0" algn="l">
              <a:lnSpc>
                <a:spcPct val="150000"/>
              </a:lnSpc>
              <a:spcBef>
                <a:spcPts val="0"/>
              </a:spcBef>
              <a:spcAft>
                <a:spcPts val="0"/>
              </a:spcAft>
              <a:buSzPts val="1500"/>
              <a:buChar char="●"/>
            </a:pPr>
            <a:r>
              <a:rPr lang="en" sz="1500"/>
              <a:t>101 (37.1%) of participants chose CSK as their favorite IPL team with RCB being the second highest chosen team with 74 (27.2%) responses.</a:t>
            </a:r>
            <a:endParaRPr sz="1500"/>
          </a:p>
          <a:p>
            <a:pPr indent="-323850" lvl="0" marL="457200" rtl="0" algn="l">
              <a:lnSpc>
                <a:spcPct val="150000"/>
              </a:lnSpc>
              <a:spcBef>
                <a:spcPts val="0"/>
              </a:spcBef>
              <a:spcAft>
                <a:spcPts val="0"/>
              </a:spcAft>
              <a:buSzPts val="1500"/>
              <a:buChar char="●"/>
            </a:pPr>
            <a:r>
              <a:rPr lang="en" sz="1500"/>
              <a:t>LSG and PBKS are the least favorite teams with just one favourable response each among 272 responses. </a:t>
            </a:r>
            <a:endParaRPr sz="1500"/>
          </a:p>
          <a:p>
            <a:pPr indent="-323850" lvl="0" marL="457200" rtl="0" algn="l">
              <a:lnSpc>
                <a:spcPct val="150000"/>
              </a:lnSpc>
              <a:spcBef>
                <a:spcPts val="0"/>
              </a:spcBef>
              <a:spcAft>
                <a:spcPts val="0"/>
              </a:spcAft>
              <a:buSzPts val="1500"/>
              <a:buChar char="●"/>
            </a:pPr>
            <a:r>
              <a:rPr lang="en" sz="1500"/>
              <a:t>Below is the bar corresponding bar graph:</a:t>
            </a:r>
            <a:endParaRPr sz="1500"/>
          </a:p>
          <a:p>
            <a:pPr indent="0" lvl="0" marL="0" rtl="0" algn="l">
              <a:lnSpc>
                <a:spcPct val="150000"/>
              </a:lnSpc>
              <a:spcBef>
                <a:spcPts val="1200"/>
              </a:spcBef>
              <a:spcAft>
                <a:spcPts val="1200"/>
              </a:spcAft>
              <a:buNone/>
            </a:pPr>
            <a:r>
              <a:t/>
            </a:r>
            <a:endParaRPr sz="1500"/>
          </a:p>
        </p:txBody>
      </p:sp>
      <p:pic>
        <p:nvPicPr>
          <p:cNvPr id="109" name="Google Shape;109;p18"/>
          <p:cNvPicPr preferRelativeResize="0"/>
          <p:nvPr/>
        </p:nvPicPr>
        <p:blipFill>
          <a:blip r:embed="rId3">
            <a:alphaModFix/>
          </a:blip>
          <a:stretch>
            <a:fillRect/>
          </a:stretch>
        </p:blipFill>
        <p:spPr>
          <a:xfrm>
            <a:off x="1646725" y="2653600"/>
            <a:ext cx="5781675" cy="23241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9"/>
          <p:cNvSpPr txBox="1"/>
          <p:nvPr/>
        </p:nvSpPr>
        <p:spPr>
          <a:xfrm>
            <a:off x="386475" y="1292125"/>
            <a:ext cx="8431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omfortaa SemiBold"/>
              <a:ea typeface="Comfortaa SemiBold"/>
              <a:cs typeface="Comfortaa SemiBold"/>
              <a:sym typeface="Comfortaa SemiBold"/>
            </a:endParaRPr>
          </a:p>
        </p:txBody>
      </p:sp>
      <p:sp>
        <p:nvSpPr>
          <p:cNvPr id="115" name="Google Shape;115;p19"/>
          <p:cNvSpPr txBox="1"/>
          <p:nvPr>
            <p:ph idx="1" type="body"/>
          </p:nvPr>
        </p:nvSpPr>
        <p:spPr>
          <a:xfrm>
            <a:off x="386475" y="650425"/>
            <a:ext cx="8302200" cy="3251400"/>
          </a:xfrm>
          <a:prstGeom prst="rect">
            <a:avLst/>
          </a:prstGeom>
        </p:spPr>
        <p:txBody>
          <a:bodyPr anchorCtr="0" anchor="t" bIns="91425" lIns="91425" spcFirstLastPara="1" rIns="91425" wrap="square" tIns="91425">
            <a:normAutofit/>
          </a:bodyPr>
          <a:lstStyle/>
          <a:p>
            <a:pPr indent="-323850" lvl="0" marL="457200" rtl="0" algn="l">
              <a:lnSpc>
                <a:spcPct val="150000"/>
              </a:lnSpc>
              <a:spcBef>
                <a:spcPts val="0"/>
              </a:spcBef>
              <a:spcAft>
                <a:spcPts val="0"/>
              </a:spcAft>
              <a:buSzPts val="1500"/>
              <a:buChar char="●"/>
            </a:pPr>
            <a:r>
              <a:rPr lang="en" sz="1500"/>
              <a:t>Out of the 272 responses received, 137 </a:t>
            </a:r>
            <a:r>
              <a:rPr lang="en" sz="1500"/>
              <a:t>(50.4%) </a:t>
            </a:r>
            <a:r>
              <a:rPr lang="en" sz="1500"/>
              <a:t>participants liked their favorite team because of their favorite player. </a:t>
            </a:r>
            <a:endParaRPr sz="1500"/>
          </a:p>
          <a:p>
            <a:pPr indent="-323850" lvl="0" marL="457200" rtl="0" algn="l">
              <a:lnSpc>
                <a:spcPct val="150000"/>
              </a:lnSpc>
              <a:spcBef>
                <a:spcPts val="0"/>
              </a:spcBef>
              <a:spcAft>
                <a:spcPts val="0"/>
              </a:spcAft>
              <a:buSzPts val="1500"/>
              <a:buChar char="●"/>
            </a:pPr>
            <a:r>
              <a:rPr lang="en" sz="1500"/>
              <a:t>Fan base influence and celebrity influence come out to be the least possible reasons for liking their favorite team with just 10 (3.7%) responses each. </a:t>
            </a:r>
            <a:endParaRPr sz="1500"/>
          </a:p>
          <a:p>
            <a:pPr indent="-323850" lvl="0" marL="457200" rtl="0" algn="l">
              <a:lnSpc>
                <a:spcPct val="150000"/>
              </a:lnSpc>
              <a:spcBef>
                <a:spcPts val="0"/>
              </a:spcBef>
              <a:spcAft>
                <a:spcPts val="0"/>
              </a:spcAft>
              <a:buSzPts val="1500"/>
              <a:buChar char="●"/>
            </a:pPr>
            <a:r>
              <a:rPr lang="en" sz="1500"/>
              <a:t>Below is the pie chart representing the reason for liking their favorite teams:</a:t>
            </a:r>
            <a:endParaRPr sz="1500"/>
          </a:p>
          <a:p>
            <a:pPr indent="0" lvl="0" marL="0" rtl="0" algn="l">
              <a:lnSpc>
                <a:spcPct val="150000"/>
              </a:lnSpc>
              <a:spcBef>
                <a:spcPts val="1200"/>
              </a:spcBef>
              <a:spcAft>
                <a:spcPts val="1200"/>
              </a:spcAft>
              <a:buNone/>
            </a:pPr>
            <a:r>
              <a:t/>
            </a:r>
            <a:endParaRPr sz="1500"/>
          </a:p>
        </p:txBody>
      </p:sp>
      <p:pic>
        <p:nvPicPr>
          <p:cNvPr id="116" name="Google Shape;116;p19"/>
          <p:cNvPicPr preferRelativeResize="0"/>
          <p:nvPr/>
        </p:nvPicPr>
        <p:blipFill>
          <a:blip r:embed="rId3">
            <a:alphaModFix/>
          </a:blip>
          <a:stretch>
            <a:fillRect/>
          </a:stretch>
        </p:blipFill>
        <p:spPr>
          <a:xfrm>
            <a:off x="1494325" y="2778825"/>
            <a:ext cx="6086475" cy="21526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0"/>
          <p:cNvSpPr txBox="1"/>
          <p:nvPr/>
        </p:nvSpPr>
        <p:spPr>
          <a:xfrm>
            <a:off x="386475" y="1292125"/>
            <a:ext cx="8431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omfortaa SemiBold"/>
              <a:ea typeface="Comfortaa SemiBold"/>
              <a:cs typeface="Comfortaa SemiBold"/>
              <a:sym typeface="Comfortaa SemiBold"/>
            </a:endParaRPr>
          </a:p>
        </p:txBody>
      </p:sp>
      <p:sp>
        <p:nvSpPr>
          <p:cNvPr id="122" name="Google Shape;122;p20"/>
          <p:cNvSpPr txBox="1"/>
          <p:nvPr>
            <p:ph idx="1" type="body"/>
          </p:nvPr>
        </p:nvSpPr>
        <p:spPr>
          <a:xfrm>
            <a:off x="386475" y="650425"/>
            <a:ext cx="8302200" cy="3962100"/>
          </a:xfrm>
          <a:prstGeom prst="rect">
            <a:avLst/>
          </a:prstGeom>
        </p:spPr>
        <p:txBody>
          <a:bodyPr anchorCtr="0" anchor="t" bIns="91425" lIns="91425" spcFirstLastPara="1" rIns="91425" wrap="square" tIns="91425">
            <a:normAutofit fontScale="85000"/>
          </a:bodyPr>
          <a:lstStyle/>
          <a:p>
            <a:pPr indent="0" lvl="0" marL="457200" rtl="0" algn="l">
              <a:lnSpc>
                <a:spcPct val="150000"/>
              </a:lnSpc>
              <a:spcBef>
                <a:spcPts val="0"/>
              </a:spcBef>
              <a:spcAft>
                <a:spcPts val="0"/>
              </a:spcAft>
              <a:buNone/>
            </a:pPr>
            <a:r>
              <a:rPr lang="en" sz="1500"/>
              <a:t>Below are the statistics on the opinions of participants on the greatest 5 players of the league:</a:t>
            </a:r>
            <a:endParaRPr sz="1500"/>
          </a:p>
          <a:p>
            <a:pPr indent="-309562" lvl="0" marL="457200" rtl="0" algn="l">
              <a:lnSpc>
                <a:spcPct val="150000"/>
              </a:lnSpc>
              <a:spcBef>
                <a:spcPts val="1200"/>
              </a:spcBef>
              <a:spcAft>
                <a:spcPts val="0"/>
              </a:spcAft>
              <a:buSzPct val="100000"/>
              <a:buChar char="●"/>
            </a:pPr>
            <a:r>
              <a:rPr lang="en" sz="1500"/>
              <a:t>For greatest captain, there are 201 (73.9%) responses favoring MS Dhoni and the second highest being just 30 (11%) responses for Rohit Sharma. The difference between the first two is 171 which clearly explains that the sample is biased towards just one player.</a:t>
            </a:r>
            <a:endParaRPr sz="1500"/>
          </a:p>
          <a:p>
            <a:pPr indent="-309562" lvl="0" marL="457200" rtl="0" algn="l">
              <a:lnSpc>
                <a:spcPct val="150000"/>
              </a:lnSpc>
              <a:spcBef>
                <a:spcPts val="0"/>
              </a:spcBef>
              <a:spcAft>
                <a:spcPts val="0"/>
              </a:spcAft>
              <a:buSzPct val="100000"/>
              <a:buChar char="●"/>
            </a:pPr>
            <a:r>
              <a:rPr lang="en" sz="1500"/>
              <a:t>For greatest batsman, there are 92 (33.8%) responses favoring Virat Kohli and the second highest being 69 (25.4%) responses for AB De Villiers. The difference between the first two is 23. </a:t>
            </a:r>
            <a:endParaRPr sz="1500"/>
          </a:p>
          <a:p>
            <a:pPr indent="-309562" lvl="0" marL="457200" rtl="0" algn="l">
              <a:lnSpc>
                <a:spcPct val="150000"/>
              </a:lnSpc>
              <a:spcBef>
                <a:spcPts val="0"/>
              </a:spcBef>
              <a:spcAft>
                <a:spcPts val="0"/>
              </a:spcAft>
              <a:buSzPct val="100000"/>
              <a:buChar char="●"/>
            </a:pPr>
            <a:r>
              <a:rPr lang="en" sz="1500"/>
              <a:t>For greatest bowler, there are 52 (19.1%) responses favoring Malinga and the second highest being 50 (18.4%) responses for Bumrah. The difference between the first two is just 2 which indicates that responses are more evenly distributed than the above two cases. Similar results can be obtained in the case of the greatest fielder and greatest all-rounder. </a:t>
            </a:r>
            <a:endParaRPr sz="15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1"/>
          <p:cNvSpPr txBox="1"/>
          <p:nvPr>
            <p:ph type="title"/>
          </p:nvPr>
        </p:nvSpPr>
        <p:spPr>
          <a:xfrm>
            <a:off x="729450" y="6560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Analysing the Data</a:t>
            </a:r>
            <a:endParaRPr/>
          </a:p>
        </p:txBody>
      </p:sp>
      <p:sp>
        <p:nvSpPr>
          <p:cNvPr id="128" name="Google Shape;128;p21"/>
          <p:cNvSpPr txBox="1"/>
          <p:nvPr/>
        </p:nvSpPr>
        <p:spPr>
          <a:xfrm>
            <a:off x="386475" y="1292125"/>
            <a:ext cx="8431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omfortaa SemiBold"/>
              <a:ea typeface="Comfortaa SemiBold"/>
              <a:cs typeface="Comfortaa SemiBold"/>
              <a:sym typeface="Comfortaa SemiBold"/>
            </a:endParaRPr>
          </a:p>
        </p:txBody>
      </p:sp>
      <p:sp>
        <p:nvSpPr>
          <p:cNvPr id="129" name="Google Shape;129;p21"/>
          <p:cNvSpPr txBox="1"/>
          <p:nvPr>
            <p:ph idx="1" type="body"/>
          </p:nvPr>
        </p:nvSpPr>
        <p:spPr>
          <a:xfrm>
            <a:off x="386475" y="1647300"/>
            <a:ext cx="8262900" cy="2625000"/>
          </a:xfrm>
          <a:prstGeom prst="rect">
            <a:avLst/>
          </a:prstGeom>
        </p:spPr>
        <p:txBody>
          <a:bodyPr anchorCtr="0" anchor="t" bIns="91425" lIns="91425" spcFirstLastPara="1" rIns="91425" wrap="square" tIns="91425">
            <a:normAutofit fontScale="85000" lnSpcReduction="10000"/>
          </a:bodyPr>
          <a:lstStyle/>
          <a:p>
            <a:pPr indent="-309562" lvl="0" marL="457200" rtl="0" algn="l">
              <a:lnSpc>
                <a:spcPct val="150000"/>
              </a:lnSpc>
              <a:spcBef>
                <a:spcPts val="0"/>
              </a:spcBef>
              <a:spcAft>
                <a:spcPts val="0"/>
              </a:spcAft>
              <a:buSzPct val="100000"/>
              <a:buChar char="●"/>
            </a:pPr>
            <a:r>
              <a:rPr lang="en" sz="1500"/>
              <a:t>We analyze the percentage of fans for each team in IITH using the confidence interval.</a:t>
            </a:r>
            <a:endParaRPr sz="1500"/>
          </a:p>
          <a:p>
            <a:pPr indent="0" lvl="0" marL="0" rtl="0" algn="l">
              <a:lnSpc>
                <a:spcPct val="150000"/>
              </a:lnSpc>
              <a:spcBef>
                <a:spcPts val="1200"/>
              </a:spcBef>
              <a:spcAft>
                <a:spcPts val="0"/>
              </a:spcAft>
              <a:buNone/>
            </a:pPr>
            <a:r>
              <a:rPr lang="en" sz="1500"/>
              <a:t>Let’s take the case of CSK. Out of 272 responses, 101 responses are favorable for CSK, therefore the sample proportion for CSK is:</a:t>
            </a:r>
            <a:endParaRPr sz="1500"/>
          </a:p>
          <a:p>
            <a:pPr indent="0" lvl="0" marL="0" rtl="0" algn="l">
              <a:lnSpc>
                <a:spcPct val="150000"/>
              </a:lnSpc>
              <a:spcBef>
                <a:spcPts val="1200"/>
              </a:spcBef>
              <a:spcAft>
                <a:spcPts val="0"/>
              </a:spcAft>
              <a:buNone/>
            </a:pPr>
            <a:r>
              <a:t/>
            </a:r>
            <a:endParaRPr sz="1500"/>
          </a:p>
          <a:p>
            <a:pPr indent="0" lvl="0" marL="0" rtl="0" algn="l">
              <a:lnSpc>
                <a:spcPct val="150000"/>
              </a:lnSpc>
              <a:spcBef>
                <a:spcPts val="1200"/>
              </a:spcBef>
              <a:spcAft>
                <a:spcPts val="0"/>
              </a:spcAft>
              <a:buNone/>
            </a:pPr>
            <a:r>
              <a:rPr lang="en" sz="1500"/>
              <a:t>We use this sample proportion to estimate, with 95% confidence, the proportion p of IITH students with CSK as their favorite team.</a:t>
            </a:r>
            <a:endParaRPr sz="1500"/>
          </a:p>
          <a:p>
            <a:pPr indent="0" lvl="0" marL="0" rtl="0" algn="l">
              <a:lnSpc>
                <a:spcPct val="150000"/>
              </a:lnSpc>
              <a:spcBef>
                <a:spcPts val="1200"/>
              </a:spcBef>
              <a:spcAft>
                <a:spcPts val="1200"/>
              </a:spcAft>
              <a:buNone/>
            </a:pPr>
            <a:r>
              <a:t/>
            </a:r>
            <a:endParaRPr sz="1500"/>
          </a:p>
        </p:txBody>
      </p:sp>
      <p:pic>
        <p:nvPicPr>
          <p:cNvPr id="130" name="Google Shape;130;p21"/>
          <p:cNvPicPr preferRelativeResize="0"/>
          <p:nvPr/>
        </p:nvPicPr>
        <p:blipFill>
          <a:blip r:embed="rId3">
            <a:alphaModFix/>
          </a:blip>
          <a:stretch>
            <a:fillRect/>
          </a:stretch>
        </p:blipFill>
        <p:spPr>
          <a:xfrm>
            <a:off x="3937363" y="2571750"/>
            <a:ext cx="1161120" cy="566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