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3.xml.rels" ContentType="application/vnd.openxmlformats-package.relationships+xml"/>
  <Override PartName="/ppt/notesSlides/notesSlide3.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1.png" ContentType="image/png"/>
  <Override PartName="/ppt/media/image9.png" ContentType="image/png"/>
  <Override PartName="/ppt/media/image12.png" ContentType="image/png"/>
  <Override PartName="/ppt/media/image16.jpeg" ContentType="image/jpeg"/>
  <Override PartName="/ppt/media/image15.jpeg" ContentType="image/jpe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jpeg" ContentType="image/jpeg"/>
  <Override PartName="/ppt/media/image8.png" ContentType="image/png"/>
  <Override PartName="/ppt/media/image13.png" ContentType="image/png"/>
  <Override PartName="/ppt/media/image7.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12192000" cy="6858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IN" sz="1400" spc="-1" strike="noStrike">
                <a:solidFill>
                  <a:srgbClr val="000000"/>
                </a:solidFill>
                <a:latin typeface="Arial"/>
              </a:rPr>
              <a:t>Click to move the slide</a:t>
            </a:r>
            <a:endParaRPr b="0" lang="en-IN" sz="1400" spc="-1" strike="noStrike">
              <a:solidFill>
                <a:srgbClr val="000000"/>
              </a:solidFill>
              <a:latin typeface="Arial"/>
            </a:endParaRPr>
          </a:p>
        </p:txBody>
      </p:sp>
      <p:sp>
        <p:nvSpPr>
          <p:cNvPr id="103"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104"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105"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106"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10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BDA7A4AD-0225-4788-8A6D-9DC6C35A318F}"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sldImg"/>
          </p:nvPr>
        </p:nvSpPr>
        <p:spPr>
          <a:xfrm>
            <a:off x="4038480" y="857160"/>
            <a:ext cx="4114440" cy="2314080"/>
          </a:xfrm>
          <a:prstGeom prst="rect">
            <a:avLst/>
          </a:prstGeom>
        </p:spPr>
      </p:sp>
      <p:sp>
        <p:nvSpPr>
          <p:cNvPr id="225" name="PlaceHolder 2"/>
          <p:cNvSpPr>
            <a:spLocks noGrp="1"/>
          </p:cNvSpPr>
          <p:nvPr>
            <p:ph type="body"/>
          </p:nvPr>
        </p:nvSpPr>
        <p:spPr>
          <a:xfrm>
            <a:off x="1219320" y="3300480"/>
            <a:ext cx="9753120" cy="2700000"/>
          </a:xfrm>
          <a:prstGeom prst="rect">
            <a:avLst/>
          </a:prstGeom>
        </p:spPr>
        <p:txBody>
          <a:bodyPr>
            <a:noAutofit/>
          </a:bodyPr>
          <a:p>
            <a:endParaRPr b="0" lang="en-IN" sz="2000" spc="-1" strike="noStrike">
              <a:latin typeface="Arial"/>
            </a:endParaRPr>
          </a:p>
        </p:txBody>
      </p:sp>
      <p:sp>
        <p:nvSpPr>
          <p:cNvPr id="226" name="TextShape 3"/>
          <p:cNvSpPr txBox="1"/>
          <p:nvPr/>
        </p:nvSpPr>
        <p:spPr>
          <a:xfrm>
            <a:off x="6905520" y="6513480"/>
            <a:ext cx="5283000" cy="344160"/>
          </a:xfrm>
          <a:prstGeom prst="rect">
            <a:avLst/>
          </a:prstGeom>
          <a:noFill/>
          <a:ln>
            <a:noFill/>
          </a:ln>
        </p:spPr>
        <p:txBody>
          <a:bodyPr anchor="b">
            <a:noAutofit/>
          </a:bodyPr>
          <a:p>
            <a:pPr algn="r">
              <a:lnSpc>
                <a:spcPct val="100000"/>
              </a:lnSpc>
              <a:tabLst>
                <a:tab algn="l" pos="0"/>
              </a:tabLst>
            </a:pPr>
            <a:fld id="{5CF50CB4-EC4F-4344-B94C-422A91B72179}" type="slidenum">
              <a:rPr b="0" lang="en-US" sz="1400" spc="-1" strike="noStrike">
                <a:latin typeface="Times New Roman"/>
              </a:rPr>
              <a:t>&lt;number&gt;</a:t>
            </a:fld>
            <a:endParaRPr b="0" lang="en-IN"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55280" y="385560"/>
            <a:ext cx="10680840" cy="114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755280" y="385560"/>
            <a:ext cx="10680840" cy="114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755280" y="385560"/>
            <a:ext cx="10680840" cy="114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5"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8"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5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755280" y="385560"/>
            <a:ext cx="10680840" cy="114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55280" y="385560"/>
            <a:ext cx="10680840" cy="114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55280" y="385560"/>
            <a:ext cx="10680840" cy="114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7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755280" y="385560"/>
            <a:ext cx="10680840" cy="114516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755280" y="385560"/>
            <a:ext cx="10680840" cy="5309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55280" y="385560"/>
            <a:ext cx="10680840" cy="114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840" cy="114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55280" y="385560"/>
            <a:ext cx="10680840" cy="114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0"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8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755280" y="385560"/>
            <a:ext cx="10680840" cy="114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8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55280" y="385560"/>
            <a:ext cx="10680840" cy="114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8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755280" y="385560"/>
            <a:ext cx="10680840" cy="114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9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9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9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55280" y="385560"/>
            <a:ext cx="10680840" cy="114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6"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9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9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99"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0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0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55280" y="385560"/>
            <a:ext cx="10680840" cy="114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55280" y="385560"/>
            <a:ext cx="10680840" cy="114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755280" y="385560"/>
            <a:ext cx="10680840" cy="114516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755280" y="385560"/>
            <a:ext cx="10680840" cy="5309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55280" y="385560"/>
            <a:ext cx="10680840" cy="114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2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55280" y="385560"/>
            <a:ext cx="10680840" cy="114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80840" cy="114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9377280" y="4680"/>
            <a:ext cx="1218240" cy="685332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1" name="CustomShape 2"/>
          <p:cNvSpPr/>
          <p:nvPr/>
        </p:nvSpPr>
        <p:spPr>
          <a:xfrm>
            <a:off x="7448760" y="3695040"/>
            <a:ext cx="4743000" cy="316332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2" name="CustomShape 3"/>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fillRef idx="0"/>
          <a:effectRef idx="0"/>
          <a:fontRef idx="minor"/>
        </p:style>
      </p:sp>
      <p:sp>
        <p:nvSpPr>
          <p:cNvPr id="3" name="CustomShape 4"/>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4" name="CustomShape 5"/>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5000"/>
            </a:srgbClr>
          </a:solidFill>
          <a:ln>
            <a:noFill/>
          </a:ln>
        </p:spPr>
        <p:style>
          <a:lnRef idx="0"/>
          <a:fillRef idx="0"/>
          <a:effectRef idx="0"/>
          <a:fontRef idx="minor"/>
        </p:style>
      </p:sp>
      <p:sp>
        <p:nvSpPr>
          <p:cNvPr id="5" name="CustomShape 6"/>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fillRef idx="0"/>
          <a:effectRef idx="0"/>
          <a:fontRef idx="minor"/>
        </p:style>
      </p:sp>
      <p:sp>
        <p:nvSpPr>
          <p:cNvPr id="6" name="CustomShape 7"/>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fillRef idx="0"/>
          <a:effectRef idx="0"/>
          <a:fontRef idx="minor"/>
        </p:style>
      </p:sp>
      <p:sp>
        <p:nvSpPr>
          <p:cNvPr id="7" name="CustomShape 8"/>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8" name="CustomShape 9"/>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5000"/>
            </a:srgbClr>
          </a:solidFill>
          <a:ln>
            <a:noFill/>
          </a:ln>
        </p:spPr>
        <p:style>
          <a:lnRef idx="0"/>
          <a:fillRef idx="0"/>
          <a:effectRef idx="0"/>
          <a:fontRef idx="minor"/>
        </p:style>
      </p:sp>
      <p:sp>
        <p:nvSpPr>
          <p:cNvPr id="9" name="CustomShape 10"/>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fillRef idx="0"/>
          <a:effectRef idx="0"/>
          <a:fontRef idx="minor"/>
        </p:style>
      </p:sp>
      <p:sp>
        <p:nvSpPr>
          <p:cNvPr id="10" name="PlaceHolder 11"/>
          <p:cNvSpPr>
            <a:spLocks noGrp="1"/>
          </p:cNvSpPr>
          <p:nvPr>
            <p:ph type="title"/>
          </p:nvPr>
        </p:nvSpPr>
        <p:spPr>
          <a:xfrm>
            <a:off x="3195720" y="2067480"/>
            <a:ext cx="5800320" cy="1145160"/>
          </a:xfrm>
          <a:prstGeom prst="rect">
            <a:avLst/>
          </a:prstGeom>
        </p:spPr>
        <p:txBody>
          <a:bodyPr lIns="0" rIns="0" tIns="0" bIns="0">
            <a:noAutofit/>
          </a:bodyPr>
          <a:p>
            <a:r>
              <a:rPr b="0" lang="en-IN" sz="3200" spc="-1" strike="noStrike">
                <a:solidFill>
                  <a:srgbClr val="000000"/>
                </a:solidFill>
                <a:latin typeface="Arial"/>
              </a:rPr>
              <a:t>Click to </a:t>
            </a:r>
            <a:r>
              <a:rPr b="0" lang="en-IN" sz="3200" spc="-1" strike="noStrike">
                <a:solidFill>
                  <a:srgbClr val="000000"/>
                </a:solidFill>
                <a:latin typeface="Arial"/>
              </a:rPr>
              <a:t>edit the </a:t>
            </a:r>
            <a:r>
              <a:rPr b="0" lang="en-IN" sz="3200" spc="-1" strike="noStrike">
                <a:solidFill>
                  <a:srgbClr val="000000"/>
                </a:solidFill>
                <a:latin typeface="Arial"/>
              </a:rPr>
              <a:t>title text </a:t>
            </a:r>
            <a:r>
              <a:rPr b="0" lang="en-IN" sz="3200" spc="-1" strike="noStrike">
                <a:solidFill>
                  <a:srgbClr val="000000"/>
                </a:solidFill>
                <a:latin typeface="Arial"/>
              </a:rPr>
              <a:t>format</a:t>
            </a:r>
            <a:endParaRPr b="0" lang="en-IN" sz="3200" spc="-1" strike="noStrike">
              <a:solidFill>
                <a:srgbClr val="000000"/>
              </a:solidFill>
              <a:latin typeface="Arial"/>
            </a:endParaRPr>
          </a:p>
        </p:txBody>
      </p:sp>
      <p:sp>
        <p:nvSpPr>
          <p:cNvPr id="11" name="PlaceHolder 12"/>
          <p:cNvSpPr>
            <a:spLocks noGrp="1"/>
          </p:cNvSpPr>
          <p:nvPr>
            <p:ph type="ftr"/>
          </p:nvPr>
        </p:nvSpPr>
        <p:spPr>
          <a:xfrm>
            <a:off x="4145400" y="6378120"/>
            <a:ext cx="3900960" cy="3977640"/>
          </a:xfrm>
          <a:prstGeom prst="rect">
            <a:avLst/>
          </a:prstGeom>
        </p:spPr>
        <p:txBody>
          <a:bodyPr lIns="0" rIns="0" tIns="0" bIns="0">
            <a:noAutofit/>
          </a:bodyPr>
          <a:p>
            <a:endParaRPr b="0" lang="en-IN" sz="2400" spc="-1" strike="noStrike">
              <a:latin typeface="Times New Roman"/>
            </a:endParaRPr>
          </a:p>
        </p:txBody>
      </p:sp>
      <p:sp>
        <p:nvSpPr>
          <p:cNvPr id="12" name="PlaceHolder 13"/>
          <p:cNvSpPr>
            <a:spLocks noGrp="1"/>
          </p:cNvSpPr>
          <p:nvPr>
            <p:ph type="dt"/>
          </p:nvPr>
        </p:nvSpPr>
        <p:spPr>
          <a:xfrm>
            <a:off x="609480" y="6378120"/>
            <a:ext cx="2803680" cy="3977640"/>
          </a:xfrm>
          <a:prstGeom prst="rect">
            <a:avLst/>
          </a:prstGeom>
        </p:spPr>
        <p:txBody>
          <a:bodyPr lIns="0" rIns="0" tIns="0" bIns="0">
            <a:noAutofit/>
          </a:bodyPr>
          <a:p>
            <a:endParaRPr b="0" lang="en-IN" sz="2400" spc="-1" strike="noStrike">
              <a:latin typeface="Times New Roman"/>
            </a:endParaRPr>
          </a:p>
        </p:txBody>
      </p:sp>
      <p:sp>
        <p:nvSpPr>
          <p:cNvPr id="13" name="PlaceHolder 14"/>
          <p:cNvSpPr>
            <a:spLocks noGrp="1"/>
          </p:cNvSpPr>
          <p:nvPr>
            <p:ph type="sldNum"/>
          </p:nvPr>
        </p:nvSpPr>
        <p:spPr>
          <a:xfrm>
            <a:off x="11353320" y="6473160"/>
            <a:ext cx="150840" cy="3977640"/>
          </a:xfrm>
          <a:prstGeom prst="rect">
            <a:avLst/>
          </a:prstGeom>
        </p:spPr>
        <p:txBody>
          <a:bodyPr lIns="0" rIns="0" tIns="0" bIns="0">
            <a:noAutofit/>
          </a:bodyPr>
          <a:p>
            <a:pPr marL="38160">
              <a:lnSpc>
                <a:spcPct val="100000"/>
              </a:lnSpc>
              <a:tabLst>
                <a:tab algn="l" pos="0"/>
              </a:tabLst>
            </a:pPr>
            <a:fld id="{B1D112B8-9CDC-4EEC-9BE9-0BDA98E29B3F}" type="slidenum">
              <a:rPr b="0" lang="en-US" sz="1100" spc="-1" strike="noStrike">
                <a:solidFill>
                  <a:srgbClr val="2d936b"/>
                </a:solidFill>
                <a:latin typeface="Trebuchet MS"/>
                <a:ea typeface="Trebuchet MS"/>
              </a:rPr>
              <a:t>&lt;number&gt;</a:t>
            </a:fld>
            <a:endParaRPr b="0" lang="en-IN" sz="1100" spc="-1" strike="noStrike">
              <a:latin typeface="Times New Roman"/>
            </a:endParaRPr>
          </a:p>
        </p:txBody>
      </p:sp>
      <p:sp>
        <p:nvSpPr>
          <p:cNvPr id="14" name="PlaceHolder 1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CustomShape 1"/>
          <p:cNvSpPr/>
          <p:nvPr/>
        </p:nvSpPr>
        <p:spPr>
          <a:xfrm>
            <a:off x="9377280" y="4680"/>
            <a:ext cx="1218240" cy="685332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52" name="CustomShape 2"/>
          <p:cNvSpPr/>
          <p:nvPr/>
        </p:nvSpPr>
        <p:spPr>
          <a:xfrm>
            <a:off x="7448760" y="3695040"/>
            <a:ext cx="4743000" cy="316332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53" name="CustomShape 3"/>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fillRef idx="0"/>
          <a:effectRef idx="0"/>
          <a:fontRef idx="minor"/>
        </p:style>
      </p:sp>
      <p:sp>
        <p:nvSpPr>
          <p:cNvPr id="54" name="CustomShape 4"/>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55" name="CustomShape 5"/>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5000"/>
            </a:srgbClr>
          </a:solidFill>
          <a:ln>
            <a:noFill/>
          </a:ln>
        </p:spPr>
        <p:style>
          <a:lnRef idx="0"/>
          <a:fillRef idx="0"/>
          <a:effectRef idx="0"/>
          <a:fontRef idx="minor"/>
        </p:style>
      </p:sp>
      <p:sp>
        <p:nvSpPr>
          <p:cNvPr id="56" name="CustomShape 6"/>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fillRef idx="0"/>
          <a:effectRef idx="0"/>
          <a:fontRef idx="minor"/>
        </p:style>
      </p:sp>
      <p:sp>
        <p:nvSpPr>
          <p:cNvPr id="57" name="CustomShape 7"/>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fillRef idx="0"/>
          <a:effectRef idx="0"/>
          <a:fontRef idx="minor"/>
        </p:style>
      </p:sp>
      <p:sp>
        <p:nvSpPr>
          <p:cNvPr id="58" name="CustomShape 8"/>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59" name="CustomShape 9"/>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5000"/>
            </a:srgbClr>
          </a:solidFill>
          <a:ln>
            <a:noFill/>
          </a:ln>
        </p:spPr>
        <p:style>
          <a:lnRef idx="0"/>
          <a:fillRef idx="0"/>
          <a:effectRef idx="0"/>
          <a:fontRef idx="minor"/>
        </p:style>
      </p:sp>
      <p:sp>
        <p:nvSpPr>
          <p:cNvPr id="60" name="CustomShape 10"/>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fillRef idx="0"/>
          <a:effectRef idx="0"/>
          <a:fontRef idx="minor"/>
        </p:style>
      </p:sp>
      <p:sp>
        <p:nvSpPr>
          <p:cNvPr id="61" name="PlaceHolder 11"/>
          <p:cNvSpPr>
            <a:spLocks noGrp="1"/>
          </p:cNvSpPr>
          <p:nvPr>
            <p:ph type="title"/>
          </p:nvPr>
        </p:nvSpPr>
        <p:spPr>
          <a:xfrm>
            <a:off x="755280" y="385560"/>
            <a:ext cx="10680840" cy="1145160"/>
          </a:xfrm>
          <a:prstGeom prst="rect">
            <a:avLst/>
          </a:prstGeom>
        </p:spPr>
        <p:txBody>
          <a:bodyPr lIns="0" rIns="0" tIns="0" bIns="0">
            <a:noAutofit/>
          </a:bodyPr>
          <a:p>
            <a:r>
              <a:rPr b="0" lang="en-IN" sz="4800" spc="-1" strike="noStrike">
                <a:solidFill>
                  <a:srgbClr val="000000"/>
                </a:solidFill>
                <a:latin typeface="Arial"/>
              </a:rPr>
              <a:t>Click </a:t>
            </a:r>
            <a:r>
              <a:rPr b="0" lang="en-IN" sz="4800" spc="-1" strike="noStrike">
                <a:solidFill>
                  <a:srgbClr val="000000"/>
                </a:solidFill>
                <a:latin typeface="Arial"/>
              </a:rPr>
              <a:t>to edit </a:t>
            </a:r>
            <a:r>
              <a:rPr b="0" lang="en-IN" sz="4800" spc="-1" strike="noStrike">
                <a:solidFill>
                  <a:srgbClr val="000000"/>
                </a:solidFill>
                <a:latin typeface="Arial"/>
              </a:rPr>
              <a:t>the </a:t>
            </a:r>
            <a:r>
              <a:rPr b="0" lang="en-IN" sz="4800" spc="-1" strike="noStrike">
                <a:solidFill>
                  <a:srgbClr val="000000"/>
                </a:solidFill>
                <a:latin typeface="Arial"/>
              </a:rPr>
              <a:t>title </a:t>
            </a:r>
            <a:r>
              <a:rPr b="0" lang="en-IN" sz="4800" spc="-1" strike="noStrike">
                <a:solidFill>
                  <a:srgbClr val="000000"/>
                </a:solidFill>
                <a:latin typeface="Arial"/>
              </a:rPr>
              <a:t>text </a:t>
            </a:r>
            <a:r>
              <a:rPr b="0" lang="en-IN" sz="4800" spc="-1" strike="noStrike">
                <a:solidFill>
                  <a:srgbClr val="000000"/>
                </a:solidFill>
                <a:latin typeface="Arial"/>
              </a:rPr>
              <a:t>format</a:t>
            </a:r>
            <a:endParaRPr b="0" lang="en-IN" sz="4800" spc="-1" strike="noStrike">
              <a:solidFill>
                <a:srgbClr val="000000"/>
              </a:solidFill>
              <a:latin typeface="Arial"/>
            </a:endParaRPr>
          </a:p>
        </p:txBody>
      </p:sp>
      <p:sp>
        <p:nvSpPr>
          <p:cNvPr id="62" name="PlaceHolder 12"/>
          <p:cNvSpPr>
            <a:spLocks noGrp="1"/>
          </p:cNvSpPr>
          <p:nvPr>
            <p:ph type="ftr"/>
          </p:nvPr>
        </p:nvSpPr>
        <p:spPr>
          <a:xfrm>
            <a:off x="4145400" y="6378120"/>
            <a:ext cx="3900960" cy="3977640"/>
          </a:xfrm>
          <a:prstGeom prst="rect">
            <a:avLst/>
          </a:prstGeom>
        </p:spPr>
        <p:txBody>
          <a:bodyPr lIns="0" rIns="0" tIns="0" bIns="0">
            <a:noAutofit/>
          </a:bodyPr>
          <a:p>
            <a:endParaRPr b="0" lang="en-IN" sz="2400" spc="-1" strike="noStrike">
              <a:latin typeface="Times New Roman"/>
            </a:endParaRPr>
          </a:p>
        </p:txBody>
      </p:sp>
      <p:sp>
        <p:nvSpPr>
          <p:cNvPr id="63" name="PlaceHolder 13"/>
          <p:cNvSpPr>
            <a:spLocks noGrp="1"/>
          </p:cNvSpPr>
          <p:nvPr>
            <p:ph type="dt"/>
          </p:nvPr>
        </p:nvSpPr>
        <p:spPr>
          <a:xfrm>
            <a:off x="609480" y="6378120"/>
            <a:ext cx="2803680" cy="3977640"/>
          </a:xfrm>
          <a:prstGeom prst="rect">
            <a:avLst/>
          </a:prstGeom>
        </p:spPr>
        <p:txBody>
          <a:bodyPr lIns="0" rIns="0" tIns="0" bIns="0">
            <a:noAutofit/>
          </a:bodyPr>
          <a:p>
            <a:endParaRPr b="0" lang="en-IN" sz="2400" spc="-1" strike="noStrike">
              <a:latin typeface="Times New Roman"/>
            </a:endParaRPr>
          </a:p>
        </p:txBody>
      </p:sp>
      <p:sp>
        <p:nvSpPr>
          <p:cNvPr id="64" name="PlaceHolder 14"/>
          <p:cNvSpPr>
            <a:spLocks noGrp="1"/>
          </p:cNvSpPr>
          <p:nvPr>
            <p:ph type="sldNum"/>
          </p:nvPr>
        </p:nvSpPr>
        <p:spPr>
          <a:xfrm>
            <a:off x="11353320" y="6473160"/>
            <a:ext cx="150840" cy="3977640"/>
          </a:xfrm>
          <a:prstGeom prst="rect">
            <a:avLst/>
          </a:prstGeom>
        </p:spPr>
        <p:txBody>
          <a:bodyPr lIns="0" rIns="0" tIns="0" bIns="0">
            <a:noAutofit/>
          </a:bodyPr>
          <a:p>
            <a:pPr marL="38160">
              <a:lnSpc>
                <a:spcPct val="100000"/>
              </a:lnSpc>
              <a:tabLst>
                <a:tab algn="l" pos="0"/>
              </a:tabLst>
            </a:pPr>
            <a:fld id="{6838D6BB-11A8-4487-B4AB-2694C8DA8C88}" type="slidenum">
              <a:rPr b="0" lang="en-US" sz="1100" spc="-1" strike="noStrike">
                <a:solidFill>
                  <a:srgbClr val="2d936b"/>
                </a:solidFill>
                <a:latin typeface="Trebuchet MS"/>
                <a:ea typeface="Trebuchet MS"/>
              </a:rPr>
              <a:t>&lt;number&gt;</a:t>
            </a:fld>
            <a:endParaRPr b="0" lang="en-IN" sz="1100" spc="-1" strike="noStrike">
              <a:latin typeface="Times New Roman"/>
            </a:endParaRPr>
          </a:p>
        </p:txBody>
      </p:sp>
      <p:sp>
        <p:nvSpPr>
          <p:cNvPr id="65" name="PlaceHolder 1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hyperlink" Target="https://github.com/0xHarrix/TNSDC-Generative-AI" TargetMode="External"/><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jpeg"/><Relationship Id="rId4" Type="http://schemas.openxmlformats.org/officeDocument/2006/relationships/slideLayout" Target="../slideLayouts/slideLayout13.xml"/><Relationship Id="rId5"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8" name="Group 1"/>
          <p:cNvGrpSpPr/>
          <p:nvPr/>
        </p:nvGrpSpPr>
        <p:grpSpPr>
          <a:xfrm>
            <a:off x="743040" y="1104840"/>
            <a:ext cx="1742400" cy="1333080"/>
            <a:chOff x="743040" y="1104840"/>
            <a:chExt cx="1742400" cy="1333080"/>
          </a:xfrm>
        </p:grpSpPr>
        <p:sp>
          <p:nvSpPr>
            <p:cNvPr id="109" name="CustomShape 2"/>
            <p:cNvSpPr/>
            <p:nvPr/>
          </p:nvSpPr>
          <p:spPr>
            <a:xfrm>
              <a:off x="743040" y="1380960"/>
              <a:ext cx="1228320" cy="1056960"/>
            </a:xfrm>
            <a:custGeom>
              <a:avLst/>
              <a:gd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style>
            <a:lnRef idx="0"/>
            <a:fillRef idx="0"/>
            <a:effectRef idx="0"/>
            <a:fontRef idx="minor"/>
          </p:style>
        </p:sp>
        <p:sp>
          <p:nvSpPr>
            <p:cNvPr id="110" name="CustomShape 3"/>
            <p:cNvSpPr/>
            <p:nvPr/>
          </p:nvSpPr>
          <p:spPr>
            <a:xfrm>
              <a:off x="1838160" y="1104840"/>
              <a:ext cx="647280" cy="561600"/>
            </a:xfrm>
            <a:custGeom>
              <a:avLst/>
              <a:gd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style>
            <a:lnRef idx="0"/>
            <a:fillRef idx="0"/>
            <a:effectRef idx="0"/>
            <a:fontRef idx="minor"/>
          </p:style>
        </p:sp>
      </p:grpSp>
      <p:sp>
        <p:nvSpPr>
          <p:cNvPr id="111" name="CustomShape 4"/>
          <p:cNvSpPr/>
          <p:nvPr/>
        </p:nvSpPr>
        <p:spPr>
          <a:xfrm>
            <a:off x="3753000" y="1190520"/>
            <a:ext cx="1666440" cy="1437840"/>
          </a:xfrm>
          <a:custGeom>
            <a:avLst/>
            <a:gd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style>
          <a:lnRef idx="0"/>
          <a:fillRef idx="0"/>
          <a:effectRef idx="0"/>
          <a:fontRef idx="minor"/>
        </p:style>
      </p:sp>
      <p:sp>
        <p:nvSpPr>
          <p:cNvPr id="112" name="CustomShape 5"/>
          <p:cNvSpPr/>
          <p:nvPr/>
        </p:nvSpPr>
        <p:spPr>
          <a:xfrm>
            <a:off x="3800520" y="5229360"/>
            <a:ext cx="723600" cy="618840"/>
          </a:xfrm>
          <a:custGeom>
            <a:avLst/>
            <a:gd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style>
          <a:lnRef idx="0"/>
          <a:fillRef idx="0"/>
          <a:effectRef idx="0"/>
          <a:fontRef idx="minor"/>
        </p:style>
      </p:sp>
      <p:sp>
        <p:nvSpPr>
          <p:cNvPr id="113" name="TextShape 6"/>
          <p:cNvSpPr txBox="1"/>
          <p:nvPr/>
        </p:nvSpPr>
        <p:spPr>
          <a:xfrm>
            <a:off x="5328000" y="3240000"/>
            <a:ext cx="2652120" cy="585720"/>
          </a:xfrm>
          <a:prstGeom prst="rect">
            <a:avLst/>
          </a:prstGeom>
          <a:noFill/>
          <a:ln>
            <a:noFill/>
          </a:ln>
        </p:spPr>
        <p:txBody>
          <a:bodyPr lIns="0" rIns="0" tIns="16560" bIns="0">
            <a:noAutofit/>
          </a:bodyPr>
          <a:p>
            <a:pPr marL="12600">
              <a:lnSpc>
                <a:spcPct val="100000"/>
              </a:lnSpc>
              <a:tabLst>
                <a:tab algn="l" pos="0"/>
              </a:tabLst>
            </a:pPr>
            <a:r>
              <a:rPr b="1" lang="en-US" sz="2400" spc="-1" strike="noStrike">
                <a:solidFill>
                  <a:srgbClr val="2d936b"/>
                </a:solidFill>
                <a:latin typeface="Trebuchet MS"/>
                <a:ea typeface="Trebuchet MS"/>
              </a:rPr>
              <a:t>Name</a:t>
            </a:r>
            <a:r>
              <a:rPr b="1" lang="en-US" sz="2400" spc="-1" strike="noStrike">
                <a:solidFill>
                  <a:srgbClr val="000000"/>
                </a:solidFill>
                <a:latin typeface="Calibri"/>
                <a:ea typeface="Calibri"/>
              </a:rPr>
              <a:t>: Dilip.R</a:t>
            </a:r>
            <a:endParaRPr b="0" lang="en-IN" sz="2400" spc="-1" strike="noStrike">
              <a:solidFill>
                <a:srgbClr val="000000"/>
              </a:solidFill>
              <a:latin typeface="Arial"/>
            </a:endParaRPr>
          </a:p>
        </p:txBody>
      </p:sp>
      <p:sp>
        <p:nvSpPr>
          <p:cNvPr id="114" name="CustomShape 7"/>
          <p:cNvSpPr/>
          <p:nvPr/>
        </p:nvSpPr>
        <p:spPr>
          <a:xfrm>
            <a:off x="5328000" y="3786480"/>
            <a:ext cx="4577040" cy="378720"/>
          </a:xfrm>
          <a:prstGeom prst="rect">
            <a:avLst/>
          </a:prstGeom>
          <a:noFill/>
          <a:ln>
            <a:noFill/>
          </a:ln>
        </p:spPr>
        <p:style>
          <a:lnRef idx="0"/>
          <a:fillRef idx="0"/>
          <a:effectRef idx="0"/>
          <a:fontRef idx="minor"/>
        </p:style>
        <p:txBody>
          <a:bodyPr lIns="0" rIns="0" tIns="12600" bIns="0">
            <a:spAutoFit/>
          </a:bodyPr>
          <a:p>
            <a:pPr marL="12600">
              <a:lnSpc>
                <a:spcPct val="100000"/>
              </a:lnSpc>
              <a:tabLst>
                <a:tab algn="l" pos="0"/>
              </a:tabLst>
            </a:pPr>
            <a:r>
              <a:rPr b="1" lang="en-US" sz="2400" spc="-1" strike="noStrike">
                <a:solidFill>
                  <a:srgbClr val="2d936b"/>
                </a:solidFill>
                <a:latin typeface="Trebuchet MS"/>
                <a:ea typeface="Trebuchet MS"/>
              </a:rPr>
              <a:t>Final Project</a:t>
            </a:r>
            <a:endParaRPr b="0" lang="en-IN" sz="2400" spc="-1" strike="noStrike">
              <a:latin typeface="Arial"/>
            </a:endParaRPr>
          </a:p>
        </p:txBody>
      </p:sp>
      <p:pic>
        <p:nvPicPr>
          <p:cNvPr id="115" name="Google Shape;64;p7" descr=""/>
          <p:cNvPicPr/>
          <p:nvPr/>
        </p:nvPicPr>
        <p:blipFill>
          <a:blip r:embed="rId1"/>
          <a:stretch/>
        </p:blipFill>
        <p:spPr>
          <a:xfrm>
            <a:off x="676440" y="6467400"/>
            <a:ext cx="2142720" cy="199800"/>
          </a:xfrm>
          <a:prstGeom prst="rect">
            <a:avLst/>
          </a:prstGeom>
          <a:ln>
            <a:noFill/>
          </a:ln>
        </p:spPr>
      </p:pic>
      <p:sp>
        <p:nvSpPr>
          <p:cNvPr id="116" name="CustomShape 8"/>
          <p:cNvSpPr/>
          <p:nvPr/>
        </p:nvSpPr>
        <p:spPr>
          <a:xfrm>
            <a:off x="739800" y="6473160"/>
            <a:ext cx="1798560" cy="341280"/>
          </a:xfrm>
          <a:prstGeom prst="rect">
            <a:avLst/>
          </a:prstGeom>
          <a:noFill/>
          <a:ln>
            <a:noFill/>
          </a:ln>
        </p:spPr>
        <p:style>
          <a:lnRef idx="0"/>
          <a:fillRef idx="0"/>
          <a:effectRef idx="0"/>
          <a:fontRef idx="minor"/>
        </p:style>
        <p:txBody>
          <a:bodyPr lIns="0" rIns="0" tIns="6840" bIns="0">
            <a:spAutoFit/>
          </a:bodyPr>
          <a:p>
            <a:pPr marL="12600">
              <a:lnSpc>
                <a:spcPct val="100000"/>
              </a:lnSpc>
              <a:tabLst>
                <a:tab algn="l" pos="0"/>
              </a:tabLst>
            </a:pPr>
            <a:r>
              <a:rPr b="0" lang="en-US" sz="1100" spc="-1" strike="noStrike">
                <a:solidFill>
                  <a:srgbClr val="2d83c3"/>
                </a:solidFill>
                <a:latin typeface="Trebuchet MS"/>
                <a:ea typeface="Trebuchet MS"/>
              </a:rPr>
              <a:t>3/21/2024  </a:t>
            </a:r>
            <a:r>
              <a:rPr b="1" lang="en-US" sz="1100" spc="-1" strike="noStrike">
                <a:solidFill>
                  <a:srgbClr val="2d83c3"/>
                </a:solidFill>
                <a:latin typeface="Trebuchet MS"/>
                <a:ea typeface="Trebuchet MS"/>
              </a:rPr>
              <a:t>Annual Review</a:t>
            </a:r>
            <a:endParaRPr b="0" lang="en-IN" sz="1100" spc="-1" strike="noStrike">
              <a:latin typeface="Arial"/>
            </a:endParaRPr>
          </a:p>
        </p:txBody>
      </p:sp>
      <p:sp>
        <p:nvSpPr>
          <p:cNvPr id="117" name="TextShape 9"/>
          <p:cNvSpPr txBox="1"/>
          <p:nvPr/>
        </p:nvSpPr>
        <p:spPr>
          <a:xfrm>
            <a:off x="11353320" y="6473160"/>
            <a:ext cx="150840" cy="3984480"/>
          </a:xfrm>
          <a:prstGeom prst="rect">
            <a:avLst/>
          </a:prstGeom>
          <a:noFill/>
          <a:ln>
            <a:noFill/>
          </a:ln>
        </p:spPr>
        <p:txBody>
          <a:bodyPr lIns="0" rIns="0" tIns="6840" bIns="0">
            <a:noAutofit/>
          </a:bodyPr>
          <a:p>
            <a:pPr marL="38160">
              <a:lnSpc>
                <a:spcPct val="100000"/>
              </a:lnSpc>
              <a:tabLst>
                <a:tab algn="l" pos="0"/>
              </a:tabLst>
            </a:pPr>
            <a:fld id="{D21CBC72-9026-43FD-9B52-FEFCF93A9DED}" type="slidenum">
              <a:rPr b="0" lang="en-US" sz="1100" spc="-1" strike="noStrike">
                <a:solidFill>
                  <a:srgbClr val="2d936b"/>
                </a:solidFill>
                <a:latin typeface="Trebuchet MS"/>
                <a:ea typeface="Trebuchet MS"/>
              </a:rPr>
              <a:t>&lt;number&gt;</a:t>
            </a:fld>
            <a:endParaRPr b="0" lang="en-IN" sz="11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752400" y="6486120"/>
            <a:ext cx="1773360" cy="383760"/>
          </a:xfrm>
          <a:prstGeom prst="rect">
            <a:avLst/>
          </a:prstGeom>
          <a:noFill/>
          <a:ln>
            <a:noFill/>
          </a:ln>
        </p:spPr>
        <p:style>
          <a:lnRef idx="0"/>
          <a:fillRef idx="0"/>
          <a:effectRef idx="0"/>
          <a:fontRef idx="minor"/>
        </p:style>
        <p:txBody>
          <a:bodyPr lIns="0" rIns="0" tIns="0" bIns="0">
            <a:spAutoFit/>
          </a:bodyPr>
          <a:p>
            <a:pPr>
              <a:lnSpc>
                <a:spcPct val="115000"/>
              </a:lnSpc>
              <a:tabLst>
                <a:tab algn="l" pos="0"/>
              </a:tabLst>
            </a:pPr>
            <a:r>
              <a:rPr b="0" lang="en-US" sz="1100" spc="-1" strike="noStrike">
                <a:solidFill>
                  <a:srgbClr val="2d83c3"/>
                </a:solidFill>
                <a:latin typeface="Trebuchet MS"/>
                <a:ea typeface="Trebuchet MS"/>
              </a:rPr>
              <a:t>3/21/2024  </a:t>
            </a:r>
            <a:r>
              <a:rPr b="1" lang="en-US" sz="1100" spc="-1" strike="noStrike">
                <a:solidFill>
                  <a:srgbClr val="2d83c3"/>
                </a:solidFill>
                <a:latin typeface="Trebuchet MS"/>
                <a:ea typeface="Trebuchet MS"/>
              </a:rPr>
              <a:t>Annual Review</a:t>
            </a:r>
            <a:endParaRPr b="0" lang="en-IN" sz="1100" spc="-1" strike="noStrike">
              <a:latin typeface="Arial"/>
            </a:endParaRPr>
          </a:p>
        </p:txBody>
      </p:sp>
      <p:sp>
        <p:nvSpPr>
          <p:cNvPr id="214" name="CustomShape 2"/>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215" name="CustomShape 3"/>
          <p:cNvSpPr/>
          <p:nvPr/>
        </p:nvSpPr>
        <p:spPr>
          <a:xfrm>
            <a:off x="6696000" y="169560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216" name="CustomShape 4"/>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217" name="Google Shape;206;p16" descr=""/>
          <p:cNvPicPr/>
          <p:nvPr/>
        </p:nvPicPr>
        <p:blipFill>
          <a:blip r:embed="rId1"/>
          <a:stretch/>
        </p:blipFill>
        <p:spPr>
          <a:xfrm>
            <a:off x="1666800" y="6467400"/>
            <a:ext cx="75960" cy="177480"/>
          </a:xfrm>
          <a:prstGeom prst="rect">
            <a:avLst/>
          </a:prstGeom>
          <a:ln>
            <a:noFill/>
          </a:ln>
        </p:spPr>
      </p:pic>
      <p:sp>
        <p:nvSpPr>
          <p:cNvPr id="218" name="TextShape 5"/>
          <p:cNvSpPr txBox="1"/>
          <p:nvPr/>
        </p:nvSpPr>
        <p:spPr>
          <a:xfrm>
            <a:off x="755280" y="385560"/>
            <a:ext cx="3348720" cy="1476000"/>
          </a:xfrm>
          <a:prstGeom prst="rect">
            <a:avLst/>
          </a:prstGeom>
          <a:noFill/>
          <a:ln>
            <a:noFill/>
          </a:ln>
        </p:spPr>
        <p:txBody>
          <a:bodyPr lIns="0" rIns="0" tIns="13320" bIns="0">
            <a:noAutofit/>
          </a:bodyPr>
          <a:p>
            <a:pPr marL="12600">
              <a:lnSpc>
                <a:spcPct val="100000"/>
              </a:lnSpc>
              <a:tabLst>
                <a:tab algn="l" pos="0"/>
              </a:tabLst>
            </a:pPr>
            <a:r>
              <a:rPr b="1" lang="en-US" sz="4800" spc="-1" strike="noStrike">
                <a:solidFill>
                  <a:srgbClr val="000000"/>
                </a:solidFill>
                <a:latin typeface="Trebuchet MS"/>
                <a:ea typeface="Trebuchet MS"/>
              </a:rPr>
              <a:t>RESULTS</a:t>
            </a:r>
            <a:endParaRPr b="0" lang="en-IN" sz="4800" spc="-1" strike="noStrike">
              <a:solidFill>
                <a:srgbClr val="000000"/>
              </a:solidFill>
              <a:latin typeface="Arial"/>
            </a:endParaRPr>
          </a:p>
        </p:txBody>
      </p:sp>
      <p:sp>
        <p:nvSpPr>
          <p:cNvPr id="219" name="CustomShape 6"/>
          <p:cNvSpPr/>
          <p:nvPr/>
        </p:nvSpPr>
        <p:spPr>
          <a:xfrm>
            <a:off x="11277360" y="6473160"/>
            <a:ext cx="228240" cy="174600"/>
          </a:xfrm>
          <a:prstGeom prst="rect">
            <a:avLst/>
          </a:prstGeom>
          <a:noFill/>
          <a:ln>
            <a:noFill/>
          </a:ln>
        </p:spPr>
        <p:style>
          <a:lnRef idx="0"/>
          <a:fillRef idx="0"/>
          <a:effectRef idx="0"/>
          <a:fontRef idx="minor"/>
        </p:style>
        <p:txBody>
          <a:bodyPr lIns="0" rIns="0" tIns="6840" bIns="0">
            <a:spAutoFit/>
          </a:bodyPr>
          <a:p>
            <a:pPr marL="38160">
              <a:lnSpc>
                <a:spcPct val="100000"/>
              </a:lnSpc>
              <a:tabLst>
                <a:tab algn="l" pos="0"/>
              </a:tabLst>
            </a:pPr>
            <a:fld id="{473C008A-004F-466B-8A4F-E0722E1E1F40}" type="slidenum">
              <a:rPr b="0" lang="en-US" sz="1100" spc="-1" strike="noStrike">
                <a:solidFill>
                  <a:srgbClr val="2d936b"/>
                </a:solidFill>
                <a:latin typeface="Trebuchet MS"/>
                <a:ea typeface="Trebuchet MS"/>
              </a:rPr>
              <a:t>&lt;number&gt;</a:t>
            </a:fld>
            <a:endParaRPr b="0" lang="en-IN" sz="1100" spc="-1" strike="noStrike">
              <a:latin typeface="Arial"/>
            </a:endParaRPr>
          </a:p>
        </p:txBody>
      </p:sp>
      <p:sp>
        <p:nvSpPr>
          <p:cNvPr id="220" name="CustomShape 7"/>
          <p:cNvSpPr/>
          <p:nvPr/>
        </p:nvSpPr>
        <p:spPr>
          <a:xfrm>
            <a:off x="0" y="0"/>
            <a:ext cx="850680" cy="360"/>
          </a:xfrm>
          <a:prstGeom prst="rect">
            <a:avLst/>
          </a:prstGeom>
          <a:noFill/>
          <a:ln>
            <a:noFill/>
          </a:ln>
        </p:spPr>
        <p:style>
          <a:lnRef idx="0"/>
          <a:fillRef idx="0"/>
          <a:effectRef idx="0"/>
          <a:fontRef idx="minor"/>
        </p:style>
        <p:txBody>
          <a:bodyPr anchor="ctr">
            <a:noAutofit/>
          </a:bodyPr>
          <a:p>
            <a:pPr>
              <a:lnSpc>
                <a:spcPct val="100000"/>
              </a:lnSpc>
              <a:tabLst>
                <a:tab algn="l" pos="0"/>
              </a:tabLst>
            </a:pPr>
            <a:br/>
            <a:endParaRPr b="0" lang="en-IN" sz="1800" spc="-1" strike="noStrike">
              <a:latin typeface="Arial"/>
            </a:endParaRPr>
          </a:p>
        </p:txBody>
      </p:sp>
      <p:sp>
        <p:nvSpPr>
          <p:cNvPr id="221" name="CustomShape 8"/>
          <p:cNvSpPr/>
          <p:nvPr/>
        </p:nvSpPr>
        <p:spPr>
          <a:xfrm>
            <a:off x="674640" y="5768280"/>
            <a:ext cx="5497200" cy="639720"/>
          </a:xfrm>
          <a:prstGeom prst="rect">
            <a:avLst/>
          </a:prstGeom>
          <a:noFill/>
          <a:ln>
            <a:noFill/>
          </a:ln>
        </p:spPr>
        <p:style>
          <a:lnRef idx="0"/>
          <a:fillRef idx="0"/>
          <a:effectRef idx="0"/>
          <a:fontRef idx="minor"/>
        </p:style>
        <p:txBody>
          <a:bodyPr>
            <a:spAutoFit/>
          </a:bodyPr>
          <a:p>
            <a:pPr>
              <a:lnSpc>
                <a:spcPct val="100000"/>
              </a:lnSpc>
              <a:tabLst>
                <a:tab algn="l" pos="0"/>
              </a:tabLst>
            </a:pPr>
            <a:r>
              <a:rPr b="0" lang="en-US" sz="1800" spc="-1" strike="noStrike" u="sng">
                <a:solidFill>
                  <a:srgbClr val="0000ff"/>
                </a:solidFill>
                <a:uFillTx/>
                <a:latin typeface="Calibri"/>
                <a:ea typeface="Calibri"/>
                <a:hlinkClick r:id="rId2"/>
              </a:rPr>
              <a:t>Demo Link</a:t>
            </a:r>
            <a:r>
              <a:rPr b="0" lang="en-US" sz="1800" spc="-1" strike="noStrike">
                <a:solidFill>
                  <a:srgbClr val="000000"/>
                </a:solidFill>
                <a:latin typeface="Calibri"/>
                <a:ea typeface="Calibri"/>
              </a:rPr>
              <a:t>:https://github.com/DilipRavikumar/TNSDC-Generative-AI-</a:t>
            </a:r>
            <a:endParaRPr b="0" lang="en-IN" sz="1800" spc="-1" strike="noStrike">
              <a:latin typeface="Arial"/>
            </a:endParaRPr>
          </a:p>
        </p:txBody>
      </p:sp>
      <p:pic>
        <p:nvPicPr>
          <p:cNvPr id="222" name="" descr=""/>
          <p:cNvPicPr/>
          <p:nvPr/>
        </p:nvPicPr>
        <p:blipFill>
          <a:blip r:embed="rId3"/>
          <a:srcRect l="17315" t="0" r="22446" b="6303"/>
          <a:stretch/>
        </p:blipFill>
        <p:spPr>
          <a:xfrm>
            <a:off x="720000" y="1584000"/>
            <a:ext cx="4278960" cy="3744000"/>
          </a:xfrm>
          <a:prstGeom prst="rect">
            <a:avLst/>
          </a:prstGeom>
          <a:ln>
            <a:noFill/>
          </a:ln>
        </p:spPr>
      </p:pic>
      <p:pic>
        <p:nvPicPr>
          <p:cNvPr id="223" name="" descr=""/>
          <p:cNvPicPr/>
          <p:nvPr/>
        </p:nvPicPr>
        <p:blipFill>
          <a:blip r:embed="rId4"/>
          <a:srcRect l="20861" t="44266" r="32483" b="0"/>
          <a:stretch/>
        </p:blipFill>
        <p:spPr>
          <a:xfrm>
            <a:off x="5256360" y="2142000"/>
            <a:ext cx="5687640" cy="30420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570960" y="2162160"/>
            <a:ext cx="8933760" cy="6857640"/>
          </a:xfrm>
          <a:custGeom>
            <a:avLst/>
            <a:gdLst/>
            <a:ahLst/>
            <a:rect l="l" t="t" r="r" b="b"/>
            <a:pathLst>
              <a:path w="12192000" h="6858000">
                <a:moveTo>
                  <a:pt x="12192000" y="0"/>
                </a:moveTo>
                <a:lnTo>
                  <a:pt x="0" y="0"/>
                </a:lnTo>
                <a:lnTo>
                  <a:pt x="0" y="6858000"/>
                </a:lnTo>
                <a:lnTo>
                  <a:pt x="12192000" y="6858000"/>
                </a:lnTo>
                <a:lnTo>
                  <a:pt x="12192000" y="0"/>
                </a:lnTo>
                <a:close/>
              </a:path>
            </a:pathLst>
          </a:custGeom>
          <a:noFill/>
          <a:ln>
            <a:noFill/>
          </a:ln>
        </p:spPr>
        <p:style>
          <a:lnRef idx="0"/>
          <a:fillRef idx="0"/>
          <a:effectRef idx="0"/>
          <a:fontRef idx="minor"/>
        </p:style>
        <p:txBody>
          <a:bodyPr lIns="0" rIns="0" tIns="0" bIns="0">
            <a:noAutofit/>
          </a:bodyPr>
          <a:p>
            <a:pPr marL="12600">
              <a:lnSpc>
                <a:spcPct val="100000"/>
              </a:lnSpc>
              <a:tabLst>
                <a:tab algn="l" pos="0"/>
              </a:tabLst>
            </a:pPr>
            <a:r>
              <a:rPr b="1" lang="en-US" sz="2000" spc="-1" strike="noStrike">
                <a:solidFill>
                  <a:srgbClr val="000000"/>
                </a:solidFill>
                <a:latin typeface="Calibri"/>
                <a:ea typeface="Calibri"/>
              </a:rPr>
              <a:t>Project Title: </a:t>
            </a:r>
            <a:r>
              <a:rPr b="0" lang="en-US" sz="2400" spc="-1" strike="noStrike">
                <a:solidFill>
                  <a:srgbClr val="000000"/>
                </a:solidFill>
                <a:latin typeface="Calibri"/>
                <a:ea typeface="Calibri"/>
              </a:rPr>
              <a:t> AI Chatbot Development: Creating a Versatile Virtual Assistant</a:t>
            </a:r>
            <a:endParaRPr b="0" lang="en-IN" sz="2400" spc="-1" strike="noStrike">
              <a:latin typeface="Arial"/>
            </a:endParaRPr>
          </a:p>
          <a:p>
            <a:pPr>
              <a:lnSpc>
                <a:spcPct val="100000"/>
              </a:lnSpc>
              <a:tabLst>
                <a:tab algn="l" pos="0"/>
              </a:tabLst>
            </a:pPr>
            <a:endParaRPr b="0" lang="en-IN" sz="2400" spc="-1" strike="noStrike">
              <a:latin typeface="Arial"/>
            </a:endParaRPr>
          </a:p>
          <a:p>
            <a:pPr>
              <a:lnSpc>
                <a:spcPct val="100000"/>
              </a:lnSpc>
              <a:tabLst>
                <a:tab algn="l" pos="0"/>
              </a:tabLst>
            </a:pPr>
            <a:r>
              <a:rPr b="1" lang="en-US" sz="2000" spc="-1" strike="noStrike">
                <a:solidFill>
                  <a:srgbClr val="000000"/>
                </a:solidFill>
                <a:latin typeface="Calibri"/>
                <a:ea typeface="Calibri"/>
              </a:rPr>
              <a:t>Problem Statement:</a:t>
            </a:r>
            <a:endParaRPr b="0" lang="en-IN" sz="2000" spc="-1" strike="noStrike">
              <a:latin typeface="Arial"/>
            </a:endParaRPr>
          </a:p>
          <a:p>
            <a:pPr>
              <a:lnSpc>
                <a:spcPct val="100000"/>
              </a:lnSpc>
              <a:tabLst>
                <a:tab algn="l" pos="0"/>
              </a:tabLst>
            </a:pPr>
            <a:endParaRPr b="0" lang="en-IN" sz="2000" spc="-1" strike="noStrike">
              <a:latin typeface="Arial"/>
            </a:endParaRPr>
          </a:p>
          <a:p>
            <a:pPr>
              <a:lnSpc>
                <a:spcPct val="100000"/>
              </a:lnSpc>
              <a:tabLst>
                <a:tab algn="l" pos="0"/>
              </a:tabLst>
            </a:pPr>
            <a:r>
              <a:rPr b="0" lang="en-US" sz="2000" spc="-1" strike="noStrike">
                <a:solidFill>
                  <a:srgbClr val="000000"/>
                </a:solidFill>
                <a:latin typeface="Calibri"/>
                <a:ea typeface="Calibri"/>
              </a:rPr>
              <a:t>Develop a chatbot application using Python and TensorFlow/Keras to facilitate natural language interactions between users and the system. The chatbot should be capable of understanding user queries, providing relevant responses, and engaging in meaningful conversations on various topics. The primary goal is to create an intelligent conversational interface that enhances user experience and assists users in obtaining information or completing tasks efficiently.</a:t>
            </a:r>
            <a:endParaRPr b="0" lang="en-IN" sz="2000" spc="-1" strike="noStrike">
              <a:latin typeface="Arial"/>
            </a:endParaRPr>
          </a:p>
        </p:txBody>
      </p:sp>
      <p:grpSp>
        <p:nvGrpSpPr>
          <p:cNvPr id="119" name="Group 2"/>
          <p:cNvGrpSpPr/>
          <p:nvPr/>
        </p:nvGrpSpPr>
        <p:grpSpPr>
          <a:xfrm>
            <a:off x="7448760" y="0"/>
            <a:ext cx="4743360" cy="6858360"/>
            <a:chOff x="7448760" y="0"/>
            <a:chExt cx="4743360" cy="6858360"/>
          </a:xfrm>
        </p:grpSpPr>
        <p:sp>
          <p:nvSpPr>
            <p:cNvPr id="120" name="CustomShape 3"/>
            <p:cNvSpPr/>
            <p:nvPr/>
          </p:nvSpPr>
          <p:spPr>
            <a:xfrm>
              <a:off x="9377280" y="4680"/>
              <a:ext cx="1218240" cy="685332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121" name="CustomShape 4"/>
            <p:cNvSpPr/>
            <p:nvPr/>
          </p:nvSpPr>
          <p:spPr>
            <a:xfrm>
              <a:off x="7448760" y="3695040"/>
              <a:ext cx="4743000" cy="316332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122" name="CustomShape 5"/>
            <p:cNvSpPr/>
            <p:nvPr/>
          </p:nvSpPr>
          <p:spPr>
            <a:xfrm>
              <a:off x="9182160" y="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fillRef idx="0"/>
            <a:effectRef idx="0"/>
            <a:fontRef idx="minor"/>
          </p:style>
        </p:sp>
        <p:sp>
          <p:nvSpPr>
            <p:cNvPr id="123" name="CustomShape 6"/>
            <p:cNvSpPr/>
            <p:nvPr/>
          </p:nvSpPr>
          <p:spPr>
            <a:xfrm>
              <a:off x="9603000" y="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124" name="CustomShape 7"/>
            <p:cNvSpPr/>
            <p:nvPr/>
          </p:nvSpPr>
          <p:spPr>
            <a:xfrm>
              <a:off x="8934480" y="304812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5000"/>
              </a:srgbClr>
            </a:solidFill>
            <a:ln>
              <a:noFill/>
            </a:ln>
          </p:spPr>
          <p:style>
            <a:lnRef idx="0"/>
            <a:fillRef idx="0"/>
            <a:effectRef idx="0"/>
            <a:fontRef idx="minor"/>
          </p:style>
        </p:sp>
        <p:sp>
          <p:nvSpPr>
            <p:cNvPr id="125" name="CustomShape 8"/>
            <p:cNvSpPr/>
            <p:nvPr/>
          </p:nvSpPr>
          <p:spPr>
            <a:xfrm>
              <a:off x="9338040" y="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fillRef idx="0"/>
            <a:effectRef idx="0"/>
            <a:fontRef idx="minor"/>
          </p:style>
        </p:sp>
        <p:sp>
          <p:nvSpPr>
            <p:cNvPr id="126" name="CustomShape 9"/>
            <p:cNvSpPr/>
            <p:nvPr/>
          </p:nvSpPr>
          <p:spPr>
            <a:xfrm>
              <a:off x="10896480" y="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fillRef idx="0"/>
            <a:effectRef idx="0"/>
            <a:fontRef idx="minor"/>
          </p:style>
        </p:sp>
        <p:sp>
          <p:nvSpPr>
            <p:cNvPr id="127" name="CustomShape 10"/>
            <p:cNvSpPr/>
            <p:nvPr/>
          </p:nvSpPr>
          <p:spPr>
            <a:xfrm>
              <a:off x="10936080" y="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128" name="CustomShape 11"/>
            <p:cNvSpPr/>
            <p:nvPr/>
          </p:nvSpPr>
          <p:spPr>
            <a:xfrm>
              <a:off x="10372680" y="359100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5000"/>
              </a:srgbClr>
            </a:solidFill>
            <a:ln>
              <a:noFill/>
            </a:ln>
          </p:spPr>
          <p:style>
            <a:lnRef idx="0"/>
            <a:fillRef idx="0"/>
            <a:effectRef idx="0"/>
            <a:fontRef idx="minor"/>
          </p:style>
        </p:sp>
      </p:grpSp>
      <p:sp>
        <p:nvSpPr>
          <p:cNvPr id="129" name="CustomShape 12"/>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fillRef idx="0"/>
          <a:effectRef idx="0"/>
          <a:fontRef idx="minor"/>
        </p:style>
      </p:sp>
      <p:sp>
        <p:nvSpPr>
          <p:cNvPr id="130" name="CustomShape 13"/>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131" name="CustomShape 14"/>
          <p:cNvSpPr/>
          <p:nvPr/>
        </p:nvSpPr>
        <p:spPr>
          <a:xfrm>
            <a:off x="8542080" y="115200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132" name="CustomShape 15"/>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sp>
        <p:nvSpPr>
          <p:cNvPr id="133" name="TextShape 16"/>
          <p:cNvSpPr txBox="1"/>
          <p:nvPr/>
        </p:nvSpPr>
        <p:spPr>
          <a:xfrm>
            <a:off x="576000" y="632520"/>
            <a:ext cx="6748200" cy="1311480"/>
          </a:xfrm>
          <a:prstGeom prst="rect">
            <a:avLst/>
          </a:prstGeom>
          <a:noFill/>
          <a:ln>
            <a:noFill/>
          </a:ln>
        </p:spPr>
        <p:txBody>
          <a:bodyPr lIns="0" rIns="0" tIns="16560" bIns="0">
            <a:noAutofit/>
          </a:bodyPr>
          <a:p>
            <a:pPr marL="12600">
              <a:lnSpc>
                <a:spcPct val="100000"/>
              </a:lnSpc>
              <a:tabLst>
                <a:tab algn="l" pos="0"/>
              </a:tabLst>
            </a:pPr>
            <a:r>
              <a:rPr b="1" lang="en-US" sz="4250" spc="-1" strike="noStrike">
                <a:solidFill>
                  <a:srgbClr val="000000"/>
                </a:solidFill>
                <a:latin typeface="Trebuchet MS"/>
                <a:ea typeface="Trebuchet MS"/>
              </a:rPr>
              <a:t>PROJECT TITLE</a:t>
            </a:r>
            <a:endParaRPr b="0" lang="en-IN" sz="4250" spc="-1" strike="noStrike">
              <a:solidFill>
                <a:srgbClr val="000000"/>
              </a:solidFill>
              <a:latin typeface="Arial"/>
            </a:endParaRPr>
          </a:p>
        </p:txBody>
      </p:sp>
      <p:grpSp>
        <p:nvGrpSpPr>
          <p:cNvPr id="134" name="Group 17"/>
          <p:cNvGrpSpPr/>
          <p:nvPr/>
        </p:nvGrpSpPr>
        <p:grpSpPr>
          <a:xfrm>
            <a:off x="466560" y="6410160"/>
            <a:ext cx="3704760" cy="294840"/>
            <a:chOff x="466560" y="6410160"/>
            <a:chExt cx="3704760" cy="294840"/>
          </a:xfrm>
        </p:grpSpPr>
        <p:pic>
          <p:nvPicPr>
            <p:cNvPr id="135" name="Google Shape;88;p8" descr=""/>
            <p:cNvPicPr/>
            <p:nvPr/>
          </p:nvPicPr>
          <p:blipFill>
            <a:blip r:embed="rId1"/>
            <a:stretch/>
          </p:blipFill>
          <p:spPr>
            <a:xfrm>
              <a:off x="676440" y="6467400"/>
              <a:ext cx="2142720" cy="199800"/>
            </a:xfrm>
            <a:prstGeom prst="rect">
              <a:avLst/>
            </a:prstGeom>
            <a:ln>
              <a:noFill/>
            </a:ln>
          </p:spPr>
        </p:pic>
        <p:pic>
          <p:nvPicPr>
            <p:cNvPr id="136" name="Google Shape;89;p8" descr=""/>
            <p:cNvPicPr/>
            <p:nvPr/>
          </p:nvPicPr>
          <p:blipFill>
            <a:blip r:embed="rId2"/>
            <a:stretch/>
          </p:blipFill>
          <p:spPr>
            <a:xfrm>
              <a:off x="466560" y="6410160"/>
              <a:ext cx="3704760" cy="294840"/>
            </a:xfrm>
            <a:prstGeom prst="rect">
              <a:avLst/>
            </a:prstGeom>
            <a:ln>
              <a:noFill/>
            </a:ln>
          </p:spPr>
        </p:pic>
      </p:grpSp>
      <p:sp>
        <p:nvSpPr>
          <p:cNvPr id="137" name="CustomShape 18"/>
          <p:cNvSpPr/>
          <p:nvPr/>
        </p:nvSpPr>
        <p:spPr>
          <a:xfrm>
            <a:off x="739800" y="6473160"/>
            <a:ext cx="1798560" cy="341280"/>
          </a:xfrm>
          <a:prstGeom prst="rect">
            <a:avLst/>
          </a:prstGeom>
          <a:noFill/>
          <a:ln>
            <a:noFill/>
          </a:ln>
        </p:spPr>
        <p:style>
          <a:lnRef idx="0"/>
          <a:fillRef idx="0"/>
          <a:effectRef idx="0"/>
          <a:fontRef idx="minor"/>
        </p:style>
        <p:txBody>
          <a:bodyPr lIns="0" rIns="0" tIns="6840" bIns="0">
            <a:spAutoFit/>
          </a:bodyPr>
          <a:p>
            <a:pPr marL="12600">
              <a:lnSpc>
                <a:spcPct val="100000"/>
              </a:lnSpc>
              <a:tabLst>
                <a:tab algn="l" pos="0"/>
              </a:tabLst>
            </a:pPr>
            <a:r>
              <a:rPr b="0" lang="en-US" sz="1100" spc="-1" strike="noStrike">
                <a:solidFill>
                  <a:srgbClr val="2d83c3"/>
                </a:solidFill>
                <a:latin typeface="Trebuchet MS"/>
                <a:ea typeface="Trebuchet MS"/>
              </a:rPr>
              <a:t>3/21/2024  </a:t>
            </a:r>
            <a:r>
              <a:rPr b="1" lang="en-US" sz="1100" spc="-1" strike="noStrike">
                <a:solidFill>
                  <a:srgbClr val="2d83c3"/>
                </a:solidFill>
                <a:latin typeface="Trebuchet MS"/>
                <a:ea typeface="Trebuchet MS"/>
              </a:rPr>
              <a:t>Annual Review</a:t>
            </a:r>
            <a:endParaRPr b="0" lang="en-IN" sz="1100" spc="-1" strike="noStrike">
              <a:latin typeface="Arial"/>
            </a:endParaRPr>
          </a:p>
        </p:txBody>
      </p:sp>
      <p:sp>
        <p:nvSpPr>
          <p:cNvPr id="138" name="TextShape 19"/>
          <p:cNvSpPr txBox="1"/>
          <p:nvPr/>
        </p:nvSpPr>
        <p:spPr>
          <a:xfrm>
            <a:off x="11353320" y="6473160"/>
            <a:ext cx="150840" cy="3984480"/>
          </a:xfrm>
          <a:prstGeom prst="rect">
            <a:avLst/>
          </a:prstGeom>
          <a:noFill/>
          <a:ln>
            <a:noFill/>
          </a:ln>
        </p:spPr>
        <p:txBody>
          <a:bodyPr lIns="0" rIns="0" tIns="6840" bIns="0">
            <a:noAutofit/>
          </a:bodyPr>
          <a:p>
            <a:pPr marL="38160">
              <a:lnSpc>
                <a:spcPct val="100000"/>
              </a:lnSpc>
              <a:tabLst>
                <a:tab algn="l" pos="0"/>
              </a:tabLst>
            </a:pPr>
            <a:fld id="{2E8639E3-1CD9-48D8-9486-321E030A6342}" type="slidenum">
              <a:rPr b="0" lang="en-US" sz="1100" spc="-1" strike="noStrike">
                <a:solidFill>
                  <a:srgbClr val="2d936b"/>
                </a:solidFill>
                <a:latin typeface="Trebuchet MS"/>
                <a:ea typeface="Trebuchet MS"/>
              </a:rPr>
              <a:t>&lt;number&gt;</a:t>
            </a:fld>
            <a:endParaRPr b="0" lang="en-IN" sz="11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1872000" y="864000"/>
            <a:ext cx="7920000" cy="5824440"/>
          </a:xfrm>
          <a:custGeom>
            <a:avLst/>
            <a:gdLst/>
            <a:ahLst/>
            <a:rect l="l" t="t" r="r" b="b"/>
            <a:pathLst>
              <a:path w="12192000" h="6858000">
                <a:moveTo>
                  <a:pt x="12192000" y="0"/>
                </a:moveTo>
                <a:lnTo>
                  <a:pt x="0" y="0"/>
                </a:lnTo>
                <a:lnTo>
                  <a:pt x="0" y="6858000"/>
                </a:lnTo>
                <a:lnTo>
                  <a:pt x="12192000" y="6858000"/>
                </a:lnTo>
                <a:lnTo>
                  <a:pt x="12192000" y="0"/>
                </a:lnTo>
                <a:close/>
              </a:path>
            </a:pathLst>
          </a:custGeom>
          <a:solidFill>
            <a:srgbClr val="f1f1f1">
              <a:alpha val="3000"/>
            </a:srgbClr>
          </a:solidFill>
          <a:ln>
            <a:noFill/>
          </a:ln>
        </p:spPr>
        <p:style>
          <a:lnRef idx="0"/>
          <a:fillRef idx="0"/>
          <a:effectRef idx="0"/>
          <a:fontRef idx="minor"/>
        </p:style>
        <p:txBody>
          <a:bodyPr lIns="0" rIns="0" tIns="0" bIns="0">
            <a:noAutofit/>
          </a:bodyPr>
          <a:p>
            <a:pPr>
              <a:lnSpc>
                <a:spcPct val="100000"/>
              </a:lnSpc>
            </a:pP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US" sz="1400" spc="-1" strike="noStrike">
                <a:solidFill>
                  <a:srgbClr val="000000"/>
                </a:solidFill>
                <a:latin typeface="Arial"/>
                <a:ea typeface="Arial"/>
              </a:rPr>
              <a:t>1. Project Goals and Objectives:</a:t>
            </a:r>
            <a:endParaRPr b="0" lang="en-IN" sz="1400" spc="-1" strike="noStrike">
              <a:latin typeface="Arial"/>
            </a:endParaRPr>
          </a:p>
          <a:p>
            <a:pPr>
              <a:lnSpc>
                <a:spcPct val="100000"/>
              </a:lnSpc>
            </a:pPr>
            <a:r>
              <a:rPr b="1" lang="en-US" sz="1400" spc="-1" strike="noStrike">
                <a:solidFill>
                  <a:srgbClr val="000000"/>
                </a:solidFill>
                <a:latin typeface="Arial"/>
                <a:ea typeface="Arial"/>
              </a:rPr>
              <a:t>   </a:t>
            </a:r>
            <a:r>
              <a:rPr b="1" lang="en-US" sz="1400" spc="-1" strike="noStrike">
                <a:solidFill>
                  <a:srgbClr val="000000"/>
                </a:solidFill>
                <a:latin typeface="Arial"/>
                <a:ea typeface="Arial"/>
              </a:rPr>
              <a:t>-</a:t>
            </a:r>
            <a:r>
              <a:rPr b="0" lang="en-US" sz="1400" spc="-1" strike="noStrike">
                <a:solidFill>
                  <a:srgbClr val="000000"/>
                </a:solidFill>
                <a:latin typeface="Arial"/>
                <a:ea typeface="Arial"/>
              </a:rPr>
              <a:t> Overview of the main goals and objectives of the project.</a:t>
            </a:r>
            <a:endParaRPr b="0" lang="en-IN"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Highlights what the project aims to achieve.</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US" sz="1400" spc="-1" strike="noStrike">
                <a:solidFill>
                  <a:srgbClr val="000000"/>
                </a:solidFill>
                <a:latin typeface="Arial"/>
                <a:ea typeface="Arial"/>
              </a:rPr>
              <a:t>2. Target Audience:</a:t>
            </a:r>
            <a:endParaRPr b="0" lang="en-IN" sz="1400" spc="-1" strike="noStrike">
              <a:latin typeface="Arial"/>
            </a:endParaRPr>
          </a:p>
          <a:p>
            <a:pPr>
              <a:lnSpc>
                <a:spcPct val="100000"/>
              </a:lnSpc>
            </a:pPr>
            <a:r>
              <a:rPr b="1" lang="en-US" sz="1400" spc="-1" strike="noStrike">
                <a:solidFill>
                  <a:srgbClr val="000000"/>
                </a:solidFill>
                <a:latin typeface="Arial"/>
                <a:ea typeface="Arial"/>
              </a:rPr>
              <a:t>   </a:t>
            </a:r>
            <a:r>
              <a:rPr b="1" lang="en-US" sz="1400" spc="-1" strike="noStrike">
                <a:solidFill>
                  <a:srgbClr val="000000"/>
                </a:solidFill>
                <a:latin typeface="Arial"/>
                <a:ea typeface="Arial"/>
              </a:rPr>
              <a:t>-</a:t>
            </a:r>
            <a:r>
              <a:rPr b="0" lang="en-US" sz="1400" spc="-1" strike="noStrike">
                <a:solidFill>
                  <a:srgbClr val="000000"/>
                </a:solidFill>
                <a:latin typeface="Arial"/>
                <a:ea typeface="Arial"/>
              </a:rPr>
              <a:t> Description of the intended users or audience for the chatbot application.</a:t>
            </a:r>
            <a:endParaRPr b="0" lang="en-IN"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Helps in understanding user needs and preferences.</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US" sz="1400" spc="-1" strike="noStrike">
                <a:solidFill>
                  <a:srgbClr val="000000"/>
                </a:solidFill>
                <a:latin typeface="Arial"/>
                <a:ea typeface="Arial"/>
              </a:rPr>
              <a:t>3. Scope of Work:</a:t>
            </a:r>
            <a:endParaRPr b="0" lang="en-IN" sz="1400" spc="-1" strike="noStrike">
              <a:latin typeface="Arial"/>
            </a:endParaRPr>
          </a:p>
          <a:p>
            <a:pPr>
              <a:lnSpc>
                <a:spcPct val="100000"/>
              </a:lnSpc>
            </a:pPr>
            <a:r>
              <a:rPr b="1" lang="en-US" sz="1400" spc="-1" strike="noStrike">
                <a:solidFill>
                  <a:srgbClr val="000000"/>
                </a:solidFill>
                <a:latin typeface="Arial"/>
                <a:ea typeface="Arial"/>
              </a:rPr>
              <a:t>   </a:t>
            </a:r>
            <a:r>
              <a:rPr b="1" lang="en-US" sz="1400" spc="-1" strike="noStrike">
                <a:solidFill>
                  <a:srgbClr val="000000"/>
                </a:solidFill>
                <a:latin typeface="Arial"/>
                <a:ea typeface="Arial"/>
              </a:rPr>
              <a:t>-</a:t>
            </a:r>
            <a:r>
              <a:rPr b="0" lang="en-US" sz="1400" spc="-1" strike="noStrike">
                <a:solidFill>
                  <a:srgbClr val="000000"/>
                </a:solidFill>
                <a:latin typeface="Arial"/>
                <a:ea typeface="Arial"/>
              </a:rPr>
              <a:t> Definition of the boundaries and extent of the project.</a:t>
            </a:r>
            <a:endParaRPr b="0" lang="en-IN"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Clarifies what functionalities and features are included.</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US" sz="1400" spc="-1" strike="noStrike">
                <a:solidFill>
                  <a:srgbClr val="000000"/>
                </a:solidFill>
                <a:latin typeface="Arial"/>
                <a:ea typeface="Arial"/>
              </a:rPr>
              <a:t>4. Research and Planning:</a:t>
            </a:r>
            <a:endParaRPr b="0" lang="en-IN" sz="1400" spc="-1" strike="noStrike">
              <a:latin typeface="Arial"/>
            </a:endParaRPr>
          </a:p>
          <a:p>
            <a:pPr>
              <a:lnSpc>
                <a:spcPct val="100000"/>
              </a:lnSpc>
            </a:pPr>
            <a:r>
              <a:rPr b="1"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Brief overview of the research conducted on mental health issues and </a:t>
            </a:r>
            <a:r>
              <a:rPr b="0" lang="en-US" sz="1400" spc="-1" strike="noStrike">
                <a:solidFill>
                  <a:srgbClr val="000000"/>
                </a:solidFill>
                <a:latin typeface="Arial"/>
                <a:ea typeface="Arial"/>
              </a:rPr>
              <a:t>existing chatbots.</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US" sz="1400" spc="-1" strike="noStrike">
                <a:solidFill>
                  <a:srgbClr val="000000"/>
                </a:solidFill>
                <a:latin typeface="Arial"/>
                <a:ea typeface="Arial"/>
              </a:rPr>
              <a:t>5. Challenges and Opportunities:</a:t>
            </a:r>
            <a:endParaRPr b="0" lang="en-IN"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Identification of potential challenges and opportunities associated with </a:t>
            </a:r>
            <a:r>
              <a:rPr b="0" lang="en-US" sz="1400" spc="-1" strike="noStrike">
                <a:solidFill>
                  <a:srgbClr val="000000"/>
                </a:solidFill>
                <a:latin typeface="Arial"/>
                <a:ea typeface="Arial"/>
              </a:rPr>
              <a:t>the project.</a:t>
            </a:r>
            <a:endParaRPr b="0" lang="en-IN" sz="1400" spc="-1" strike="noStrike">
              <a:latin typeface="Arial"/>
            </a:endParaRPr>
          </a:p>
          <a:p>
            <a:pPr>
              <a:lnSpc>
                <a:spcPct val="100000"/>
              </a:lnSpc>
            </a:pPr>
            <a:r>
              <a:rPr b="1" lang="en-US" sz="1400" spc="-1" strike="noStrike">
                <a:solidFill>
                  <a:srgbClr val="000000"/>
                </a:solidFill>
                <a:latin typeface="Arial"/>
                <a:ea typeface="Arial"/>
              </a:rPr>
              <a:t>6. Expected Outcomes:</a:t>
            </a:r>
            <a:endParaRPr b="0" lang="en-IN" sz="1400" spc="-1" strike="noStrike">
              <a:latin typeface="Arial"/>
            </a:endParaRPr>
          </a:p>
          <a:p>
            <a:pPr>
              <a:lnSpc>
                <a:spcPct val="100000"/>
              </a:lnSpc>
            </a:pPr>
            <a:r>
              <a:rPr b="1"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Description of the expected outcomes and deliverables of the project.</a:t>
            </a:r>
            <a:endParaRPr b="0" lang="en-IN"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Provides a vision of what success looks like for the project.</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US" sz="1400" spc="-1" strike="noStrike">
                <a:solidFill>
                  <a:srgbClr val="000000"/>
                </a:solidFill>
                <a:latin typeface="Arial"/>
                <a:ea typeface="Arial"/>
              </a:rPr>
              <a:t>7. Timeline and Milestones:</a:t>
            </a:r>
            <a:endParaRPr b="0" lang="en-IN"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Overview of the project timeline and key milestones.</a:t>
            </a:r>
            <a:endParaRPr b="0" lang="en-IN" sz="1400" spc="-1" strike="noStrike">
              <a:latin typeface="Arial"/>
            </a:endParaRPr>
          </a:p>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Helps in tracking progress and managing project deadlines.</a:t>
            </a:r>
            <a:endParaRPr b="0" lang="en-IN" sz="1400" spc="-1" strike="noStrike">
              <a:latin typeface="Arial"/>
            </a:endParaRPr>
          </a:p>
        </p:txBody>
      </p:sp>
      <p:grpSp>
        <p:nvGrpSpPr>
          <p:cNvPr id="140" name="Group 2"/>
          <p:cNvGrpSpPr/>
          <p:nvPr/>
        </p:nvGrpSpPr>
        <p:grpSpPr>
          <a:xfrm>
            <a:off x="7416000" y="-720"/>
            <a:ext cx="4743360" cy="6858360"/>
            <a:chOff x="7416000" y="-720"/>
            <a:chExt cx="4743360" cy="6858360"/>
          </a:xfrm>
        </p:grpSpPr>
        <p:sp>
          <p:nvSpPr>
            <p:cNvPr id="141" name="CustomShape 3"/>
            <p:cNvSpPr/>
            <p:nvPr/>
          </p:nvSpPr>
          <p:spPr>
            <a:xfrm>
              <a:off x="9344520" y="3960"/>
              <a:ext cx="1218240" cy="685332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142" name="CustomShape 4"/>
            <p:cNvSpPr/>
            <p:nvPr/>
          </p:nvSpPr>
          <p:spPr>
            <a:xfrm>
              <a:off x="7416000" y="3694320"/>
              <a:ext cx="4743000" cy="316332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143" name="CustomShape 5"/>
            <p:cNvSpPr/>
            <p:nvPr/>
          </p:nvSpPr>
          <p:spPr>
            <a:xfrm>
              <a:off x="9149400" y="-720"/>
              <a:ext cx="3009600" cy="685764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fillRef idx="0"/>
            <a:effectRef idx="0"/>
            <a:fontRef idx="minor"/>
          </p:style>
        </p:sp>
        <p:sp>
          <p:nvSpPr>
            <p:cNvPr id="144" name="CustomShape 6"/>
            <p:cNvSpPr/>
            <p:nvPr/>
          </p:nvSpPr>
          <p:spPr>
            <a:xfrm>
              <a:off x="9570240" y="-720"/>
              <a:ext cx="2589120" cy="685764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145" name="CustomShape 7"/>
            <p:cNvSpPr/>
            <p:nvPr/>
          </p:nvSpPr>
          <p:spPr>
            <a:xfrm>
              <a:off x="8901720" y="3047400"/>
              <a:ext cx="3257280" cy="380952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5000"/>
              </a:srgbClr>
            </a:solidFill>
            <a:ln>
              <a:noFill/>
            </a:ln>
          </p:spPr>
          <p:style>
            <a:lnRef idx="0"/>
            <a:fillRef idx="0"/>
            <a:effectRef idx="0"/>
            <a:fontRef idx="minor"/>
          </p:style>
        </p:sp>
        <p:sp>
          <p:nvSpPr>
            <p:cNvPr id="146" name="CustomShape 8"/>
            <p:cNvSpPr/>
            <p:nvPr/>
          </p:nvSpPr>
          <p:spPr>
            <a:xfrm>
              <a:off x="9305280" y="-720"/>
              <a:ext cx="2854080" cy="685764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fillRef idx="0"/>
            <a:effectRef idx="0"/>
            <a:fontRef idx="minor"/>
          </p:style>
        </p:sp>
        <p:sp>
          <p:nvSpPr>
            <p:cNvPr id="147" name="CustomShape 9"/>
            <p:cNvSpPr/>
            <p:nvPr/>
          </p:nvSpPr>
          <p:spPr>
            <a:xfrm>
              <a:off x="10863720" y="-720"/>
              <a:ext cx="1294920" cy="685764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fillRef idx="0"/>
            <a:effectRef idx="0"/>
            <a:fontRef idx="minor"/>
          </p:style>
        </p:sp>
        <p:sp>
          <p:nvSpPr>
            <p:cNvPr id="148" name="CustomShape 10"/>
            <p:cNvSpPr/>
            <p:nvPr/>
          </p:nvSpPr>
          <p:spPr>
            <a:xfrm>
              <a:off x="10903320" y="-720"/>
              <a:ext cx="1255680" cy="685764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149" name="CustomShape 11"/>
            <p:cNvSpPr/>
            <p:nvPr/>
          </p:nvSpPr>
          <p:spPr>
            <a:xfrm>
              <a:off x="10339920" y="3590280"/>
              <a:ext cx="1819080" cy="326664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5000"/>
              </a:srgbClr>
            </a:solidFill>
            <a:ln>
              <a:noFill/>
            </a:ln>
          </p:spPr>
          <p:style>
            <a:lnRef idx="0"/>
            <a:fillRef idx="0"/>
            <a:effectRef idx="0"/>
            <a:fontRef idx="minor"/>
          </p:style>
        </p:sp>
      </p:grpSp>
      <p:sp>
        <p:nvSpPr>
          <p:cNvPr id="150" name="CustomShape 12"/>
          <p:cNvSpPr/>
          <p:nvPr/>
        </p:nvSpPr>
        <p:spPr>
          <a:xfrm>
            <a:off x="0" y="4010040"/>
            <a:ext cx="447480" cy="284760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fillRef idx="0"/>
          <a:effectRef idx="0"/>
          <a:fontRef idx="minor"/>
        </p:style>
      </p:sp>
      <p:sp>
        <p:nvSpPr>
          <p:cNvPr id="151" name="CustomShape 13"/>
          <p:cNvSpPr/>
          <p:nvPr/>
        </p:nvSpPr>
        <p:spPr>
          <a:xfrm>
            <a:off x="752400" y="6486120"/>
            <a:ext cx="1773360" cy="383760"/>
          </a:xfrm>
          <a:prstGeom prst="rect">
            <a:avLst/>
          </a:prstGeom>
          <a:noFill/>
          <a:ln>
            <a:noFill/>
          </a:ln>
        </p:spPr>
        <p:style>
          <a:lnRef idx="0"/>
          <a:fillRef idx="0"/>
          <a:effectRef idx="0"/>
          <a:fontRef idx="minor"/>
        </p:style>
        <p:txBody>
          <a:bodyPr lIns="0" rIns="0" tIns="0" bIns="0">
            <a:spAutoFit/>
          </a:bodyPr>
          <a:p>
            <a:pPr>
              <a:lnSpc>
                <a:spcPct val="115000"/>
              </a:lnSpc>
              <a:tabLst>
                <a:tab algn="l" pos="0"/>
              </a:tabLst>
            </a:pPr>
            <a:r>
              <a:rPr b="0" lang="en-US" sz="1100" spc="-1" strike="noStrike">
                <a:solidFill>
                  <a:srgbClr val="2d83c3"/>
                </a:solidFill>
                <a:latin typeface="Trebuchet MS"/>
                <a:ea typeface="Trebuchet MS"/>
              </a:rPr>
              <a:t>3/21/2024  </a:t>
            </a:r>
            <a:r>
              <a:rPr b="1" lang="en-US" sz="1100" spc="-1" strike="noStrike">
                <a:solidFill>
                  <a:srgbClr val="2d83c3"/>
                </a:solidFill>
                <a:latin typeface="Trebuchet MS"/>
                <a:ea typeface="Trebuchet MS"/>
              </a:rPr>
              <a:t>Annual Review</a:t>
            </a:r>
            <a:endParaRPr b="0" lang="en-IN" sz="1100" spc="-1" strike="noStrike">
              <a:latin typeface="Arial"/>
            </a:endParaRPr>
          </a:p>
        </p:txBody>
      </p:sp>
      <p:sp>
        <p:nvSpPr>
          <p:cNvPr id="152" name="CustomShape 14"/>
          <p:cNvSpPr/>
          <p:nvPr/>
        </p:nvSpPr>
        <p:spPr>
          <a:xfrm>
            <a:off x="7362720" y="447840"/>
            <a:ext cx="361440" cy="361440"/>
          </a:xfrm>
          <a:custGeom>
            <a:avLst/>
            <a:gd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style>
          <a:lnRef idx="0"/>
          <a:fillRef idx="0"/>
          <a:effectRef idx="0"/>
          <a:fontRef idx="minor"/>
        </p:style>
      </p:sp>
      <p:sp>
        <p:nvSpPr>
          <p:cNvPr id="153" name="CustomShape 15"/>
          <p:cNvSpPr/>
          <p:nvPr/>
        </p:nvSpPr>
        <p:spPr>
          <a:xfrm>
            <a:off x="11010960" y="5610240"/>
            <a:ext cx="647280" cy="647280"/>
          </a:xfrm>
          <a:custGeom>
            <a:avLst/>
            <a:gd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style>
          <a:lnRef idx="0"/>
          <a:fillRef idx="0"/>
          <a:effectRef idx="0"/>
          <a:fontRef idx="minor"/>
        </p:style>
      </p:sp>
      <p:pic>
        <p:nvPicPr>
          <p:cNvPr id="154" name="Google Shape;112;p9" descr=""/>
          <p:cNvPicPr/>
          <p:nvPr/>
        </p:nvPicPr>
        <p:blipFill>
          <a:blip r:embed="rId1"/>
          <a:stretch/>
        </p:blipFill>
        <p:spPr>
          <a:xfrm>
            <a:off x="10686960" y="6134040"/>
            <a:ext cx="247320" cy="247320"/>
          </a:xfrm>
          <a:prstGeom prst="rect">
            <a:avLst/>
          </a:prstGeom>
          <a:ln>
            <a:noFill/>
          </a:ln>
        </p:spPr>
      </p:pic>
      <p:grpSp>
        <p:nvGrpSpPr>
          <p:cNvPr id="155" name="Group 16"/>
          <p:cNvGrpSpPr/>
          <p:nvPr/>
        </p:nvGrpSpPr>
        <p:grpSpPr>
          <a:xfrm>
            <a:off x="47520" y="3819600"/>
            <a:ext cx="4123800" cy="3009600"/>
            <a:chOff x="47520" y="3819600"/>
            <a:chExt cx="4123800" cy="3009600"/>
          </a:xfrm>
        </p:grpSpPr>
        <p:pic>
          <p:nvPicPr>
            <p:cNvPr id="156" name="Google Shape;114;p9" descr=""/>
            <p:cNvPicPr/>
            <p:nvPr/>
          </p:nvPicPr>
          <p:blipFill>
            <a:blip r:embed="rId2"/>
            <a:stretch/>
          </p:blipFill>
          <p:spPr>
            <a:xfrm>
              <a:off x="466560" y="6410160"/>
              <a:ext cx="3704760" cy="294840"/>
            </a:xfrm>
            <a:prstGeom prst="rect">
              <a:avLst/>
            </a:prstGeom>
            <a:ln>
              <a:noFill/>
            </a:ln>
          </p:spPr>
        </p:pic>
        <p:pic>
          <p:nvPicPr>
            <p:cNvPr id="157" name="Google Shape;115;p9" descr=""/>
            <p:cNvPicPr/>
            <p:nvPr/>
          </p:nvPicPr>
          <p:blipFill>
            <a:blip r:embed="rId3"/>
            <a:stretch/>
          </p:blipFill>
          <p:spPr>
            <a:xfrm>
              <a:off x="47520" y="3819600"/>
              <a:ext cx="1733040" cy="3009600"/>
            </a:xfrm>
            <a:prstGeom prst="rect">
              <a:avLst/>
            </a:prstGeom>
            <a:ln>
              <a:noFill/>
            </a:ln>
          </p:spPr>
        </p:pic>
      </p:grpSp>
      <p:sp>
        <p:nvSpPr>
          <p:cNvPr id="158" name="TextShape 17"/>
          <p:cNvSpPr txBox="1"/>
          <p:nvPr/>
        </p:nvSpPr>
        <p:spPr>
          <a:xfrm>
            <a:off x="1666440" y="252000"/>
            <a:ext cx="3877560" cy="1476000"/>
          </a:xfrm>
          <a:prstGeom prst="rect">
            <a:avLst/>
          </a:prstGeom>
          <a:noFill/>
          <a:ln>
            <a:noFill/>
          </a:ln>
        </p:spPr>
        <p:txBody>
          <a:bodyPr lIns="0" rIns="0" tIns="13320" bIns="0">
            <a:noAutofit/>
          </a:bodyPr>
          <a:p>
            <a:pPr marL="12600" algn="ctr">
              <a:lnSpc>
                <a:spcPct val="100000"/>
              </a:lnSpc>
              <a:tabLst>
                <a:tab algn="l" pos="0"/>
              </a:tabLst>
            </a:pPr>
            <a:r>
              <a:rPr b="1" lang="en-US" sz="4800" spc="-1" strike="noStrike">
                <a:solidFill>
                  <a:srgbClr val="000000"/>
                </a:solidFill>
                <a:latin typeface="Trebuchet MS"/>
                <a:ea typeface="Trebuchet MS"/>
              </a:rPr>
              <a:t>AGENDA</a:t>
            </a:r>
            <a:endParaRPr b="0" lang="en-IN" sz="4800" spc="-1" strike="noStrike">
              <a:solidFill>
                <a:srgbClr val="000000"/>
              </a:solidFill>
              <a:latin typeface="Arial"/>
            </a:endParaRPr>
          </a:p>
        </p:txBody>
      </p:sp>
      <p:sp>
        <p:nvSpPr>
          <p:cNvPr id="159" name="TextShape 18"/>
          <p:cNvSpPr txBox="1"/>
          <p:nvPr/>
        </p:nvSpPr>
        <p:spPr>
          <a:xfrm>
            <a:off x="11353320" y="6473160"/>
            <a:ext cx="150840" cy="3984480"/>
          </a:xfrm>
          <a:prstGeom prst="rect">
            <a:avLst/>
          </a:prstGeom>
          <a:noFill/>
          <a:ln>
            <a:noFill/>
          </a:ln>
        </p:spPr>
        <p:txBody>
          <a:bodyPr lIns="0" rIns="0" tIns="6840" bIns="0">
            <a:noAutofit/>
          </a:bodyPr>
          <a:p>
            <a:pPr marL="38160">
              <a:lnSpc>
                <a:spcPct val="100000"/>
              </a:lnSpc>
              <a:tabLst>
                <a:tab algn="l" pos="0"/>
              </a:tabLst>
            </a:pPr>
            <a:fld id="{735F7CE3-13E2-4E5E-B77B-BC15D62C3DE2}" type="slidenum">
              <a:rPr b="0" lang="en-US" sz="1100" spc="-1" strike="noStrike">
                <a:solidFill>
                  <a:srgbClr val="2d936b"/>
                </a:solidFill>
                <a:latin typeface="Trebuchet MS"/>
                <a:ea typeface="Trebuchet MS"/>
              </a:rPr>
              <a:t>&lt;number&gt;</a:t>
            </a:fld>
            <a:endParaRPr b="0" lang="en-IN" sz="11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7920000" y="97236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161" name="TextShape 2"/>
          <p:cNvSpPr txBox="1"/>
          <p:nvPr/>
        </p:nvSpPr>
        <p:spPr>
          <a:xfrm>
            <a:off x="648000" y="288000"/>
            <a:ext cx="7229880" cy="1311480"/>
          </a:xfrm>
          <a:prstGeom prst="rect">
            <a:avLst/>
          </a:prstGeom>
          <a:noFill/>
          <a:ln>
            <a:noFill/>
          </a:ln>
        </p:spPr>
        <p:txBody>
          <a:bodyPr lIns="0" rIns="0" tIns="16560" bIns="0">
            <a:noAutofit/>
          </a:bodyPr>
          <a:p>
            <a:pPr marL="12600">
              <a:lnSpc>
                <a:spcPct val="100000"/>
              </a:lnSpc>
              <a:tabLst>
                <a:tab algn="l" pos="0"/>
              </a:tabLst>
            </a:pPr>
            <a:r>
              <a:rPr b="1" lang="en-US" sz="4250" spc="-1" strike="noStrike">
                <a:solidFill>
                  <a:srgbClr val="000000"/>
                </a:solidFill>
                <a:latin typeface="Trebuchet MS"/>
                <a:ea typeface="Trebuchet MS"/>
              </a:rPr>
              <a:t>PROBLEM</a:t>
            </a:r>
            <a:r>
              <a:rPr b="1" lang="en-US" sz="4250" spc="-1" strike="noStrike">
                <a:solidFill>
                  <a:srgbClr val="000000"/>
                </a:solidFill>
                <a:latin typeface="Trebuchet MS"/>
                <a:ea typeface="Trebuchet MS"/>
              </a:rPr>
              <a:t>	</a:t>
            </a:r>
            <a:r>
              <a:rPr b="1" lang="en-US" sz="4250" spc="-1" strike="noStrike">
                <a:solidFill>
                  <a:srgbClr val="000000"/>
                </a:solidFill>
                <a:latin typeface="Trebuchet MS"/>
                <a:ea typeface="Trebuchet MS"/>
              </a:rPr>
              <a:t>STATEMENT</a:t>
            </a:r>
            <a:endParaRPr b="0" lang="en-IN" sz="4250" spc="-1" strike="noStrike">
              <a:solidFill>
                <a:srgbClr val="000000"/>
              </a:solidFill>
              <a:latin typeface="Arial"/>
            </a:endParaRPr>
          </a:p>
        </p:txBody>
      </p:sp>
      <p:pic>
        <p:nvPicPr>
          <p:cNvPr id="162" name="Google Shape;124;p10" descr=""/>
          <p:cNvPicPr/>
          <p:nvPr/>
        </p:nvPicPr>
        <p:blipFill>
          <a:blip r:embed="rId1"/>
          <a:stretch/>
        </p:blipFill>
        <p:spPr>
          <a:xfrm>
            <a:off x="676440" y="6467400"/>
            <a:ext cx="2142720" cy="199800"/>
          </a:xfrm>
          <a:prstGeom prst="rect">
            <a:avLst/>
          </a:prstGeom>
          <a:ln>
            <a:noFill/>
          </a:ln>
        </p:spPr>
      </p:pic>
      <p:sp>
        <p:nvSpPr>
          <p:cNvPr id="163" name="CustomShape 3"/>
          <p:cNvSpPr/>
          <p:nvPr/>
        </p:nvSpPr>
        <p:spPr>
          <a:xfrm>
            <a:off x="739800" y="6473160"/>
            <a:ext cx="1798560" cy="341280"/>
          </a:xfrm>
          <a:prstGeom prst="rect">
            <a:avLst/>
          </a:prstGeom>
          <a:noFill/>
          <a:ln>
            <a:noFill/>
          </a:ln>
        </p:spPr>
        <p:style>
          <a:lnRef idx="0"/>
          <a:fillRef idx="0"/>
          <a:effectRef idx="0"/>
          <a:fontRef idx="minor"/>
        </p:style>
        <p:txBody>
          <a:bodyPr lIns="0" rIns="0" tIns="6840" bIns="0">
            <a:spAutoFit/>
          </a:bodyPr>
          <a:p>
            <a:pPr marL="12600">
              <a:lnSpc>
                <a:spcPct val="100000"/>
              </a:lnSpc>
              <a:tabLst>
                <a:tab algn="l" pos="0"/>
              </a:tabLst>
            </a:pPr>
            <a:r>
              <a:rPr b="0" lang="en-US" sz="1100" spc="-1" strike="noStrike">
                <a:solidFill>
                  <a:srgbClr val="2d83c3"/>
                </a:solidFill>
                <a:latin typeface="Trebuchet MS"/>
                <a:ea typeface="Trebuchet MS"/>
              </a:rPr>
              <a:t>3/21/2024  </a:t>
            </a:r>
            <a:r>
              <a:rPr b="1" lang="en-US" sz="1100" spc="-1" strike="noStrike">
                <a:solidFill>
                  <a:srgbClr val="2d83c3"/>
                </a:solidFill>
                <a:latin typeface="Trebuchet MS"/>
                <a:ea typeface="Trebuchet MS"/>
              </a:rPr>
              <a:t>Annual Review</a:t>
            </a:r>
            <a:endParaRPr b="0" lang="en-IN" sz="1100" spc="-1" strike="noStrike">
              <a:latin typeface="Arial"/>
            </a:endParaRPr>
          </a:p>
        </p:txBody>
      </p:sp>
      <p:sp>
        <p:nvSpPr>
          <p:cNvPr id="164" name="TextShape 4"/>
          <p:cNvSpPr txBox="1"/>
          <p:nvPr/>
        </p:nvSpPr>
        <p:spPr>
          <a:xfrm>
            <a:off x="11353320" y="6473160"/>
            <a:ext cx="150840" cy="3984480"/>
          </a:xfrm>
          <a:prstGeom prst="rect">
            <a:avLst/>
          </a:prstGeom>
          <a:noFill/>
          <a:ln>
            <a:noFill/>
          </a:ln>
        </p:spPr>
        <p:txBody>
          <a:bodyPr lIns="0" rIns="0" tIns="6840" bIns="0">
            <a:noAutofit/>
          </a:bodyPr>
          <a:p>
            <a:pPr marL="38160">
              <a:lnSpc>
                <a:spcPct val="100000"/>
              </a:lnSpc>
              <a:tabLst>
                <a:tab algn="l" pos="0"/>
              </a:tabLst>
            </a:pPr>
            <a:fld id="{EA1E0C65-0DF0-455D-A601-E5664FEB524F}" type="slidenum">
              <a:rPr b="0" lang="en-US" sz="1100" spc="-1" strike="noStrike">
                <a:solidFill>
                  <a:srgbClr val="2d936b"/>
                </a:solidFill>
                <a:latin typeface="Trebuchet MS"/>
                <a:ea typeface="Trebuchet MS"/>
              </a:rPr>
              <a:t>&lt;number&gt;</a:t>
            </a:fld>
            <a:endParaRPr b="0" lang="en-IN" sz="1100" spc="-1" strike="noStrike">
              <a:latin typeface="Times New Roman"/>
            </a:endParaRPr>
          </a:p>
        </p:txBody>
      </p:sp>
      <p:sp>
        <p:nvSpPr>
          <p:cNvPr id="165" name="CustomShape 5"/>
          <p:cNvSpPr/>
          <p:nvPr/>
        </p:nvSpPr>
        <p:spPr>
          <a:xfrm>
            <a:off x="576000" y="1176840"/>
            <a:ext cx="7576200" cy="5029560"/>
          </a:xfrm>
          <a:prstGeom prst="rect">
            <a:avLst/>
          </a:prstGeom>
          <a:noFill/>
          <a:ln>
            <a:noFill/>
          </a:ln>
        </p:spPr>
        <p:style>
          <a:lnRef idx="0"/>
          <a:fillRef idx="0"/>
          <a:effectRef idx="0"/>
          <a:fontRef idx="minor"/>
        </p:style>
        <p:txBody>
          <a:bodyPr>
            <a:spAutoFit/>
          </a:bodyPr>
          <a:p>
            <a:pPr>
              <a:lnSpc>
                <a:spcPct val="100000"/>
              </a:lnSpc>
              <a:tabLst>
                <a:tab algn="l" pos="0"/>
              </a:tabLst>
            </a:pPr>
            <a:r>
              <a:rPr b="0" lang="en-US" sz="1800" spc="-1" strike="noStrike">
                <a:solidFill>
                  <a:srgbClr val="000000"/>
                </a:solidFill>
                <a:latin typeface="Arial"/>
                <a:ea typeface="Arial"/>
              </a:rPr>
              <a:t>Develop an AI-powered chatbot application aimed at providing mental health support and resources to users. The chatbot should be capable of engaging in empathetic and supportive conversations, offering relevant information, resources, and guidance on various mental health issues. The primary goal is to create a user-friendly and accessible platform that empowers individuals to seek assistance, reduce stigma surrounding mental health, and promote well-being in the digital space.</a:t>
            </a:r>
            <a:endParaRPr b="0" lang="en-IN" sz="1800" spc="-1" strike="noStrike">
              <a:latin typeface="Arial"/>
            </a:endParaRPr>
          </a:p>
          <a:p>
            <a:pPr>
              <a:lnSpc>
                <a:spcPct val="100000"/>
              </a:lnSpc>
              <a:tabLst>
                <a:tab algn="l" pos="0"/>
              </a:tabLst>
            </a:pPr>
            <a:endParaRPr b="0" lang="en-IN" sz="1800" spc="-1" strike="noStrike">
              <a:latin typeface="Arial"/>
            </a:endParaRPr>
          </a:p>
          <a:p>
            <a:pPr indent="-114120">
              <a:lnSpc>
                <a:spcPct val="100000"/>
              </a:lnSpc>
              <a:buClr>
                <a:srgbClr val="000000"/>
              </a:buClr>
              <a:buFont typeface="Arial"/>
              <a:buChar char="•"/>
              <a:tabLst>
                <a:tab algn="l" pos="0"/>
              </a:tabLst>
            </a:pPr>
            <a:r>
              <a:rPr b="0" lang="en-US" sz="1800" spc="-1" strike="noStrike">
                <a:solidFill>
                  <a:srgbClr val="000000"/>
                </a:solidFill>
                <a:latin typeface="Arial"/>
                <a:ea typeface="Arial"/>
              </a:rPr>
              <a:t>Develop an AI-powered chatbot application to provide mental health support and resources.</a:t>
            </a:r>
            <a:endParaRPr b="0" lang="en-IN" sz="1800" spc="-1" strike="noStrike">
              <a:latin typeface="Arial"/>
            </a:endParaRPr>
          </a:p>
          <a:p>
            <a:pPr indent="-114120">
              <a:lnSpc>
                <a:spcPct val="100000"/>
              </a:lnSpc>
              <a:buClr>
                <a:srgbClr val="000000"/>
              </a:buClr>
              <a:buFont typeface="Arial"/>
              <a:buChar char="•"/>
              <a:tabLst>
                <a:tab algn="l" pos="0"/>
              </a:tabLst>
            </a:pPr>
            <a:r>
              <a:rPr b="0" lang="en-US" sz="1800" spc="-1" strike="noStrike">
                <a:solidFill>
                  <a:srgbClr val="000000"/>
                </a:solidFill>
                <a:latin typeface="Arial"/>
                <a:ea typeface="Arial"/>
              </a:rPr>
              <a:t>Create empathetic conversations and offer relevant information on various mental health issues.</a:t>
            </a:r>
            <a:endParaRPr b="0" lang="en-IN" sz="1800" spc="-1" strike="noStrike">
              <a:latin typeface="Arial"/>
            </a:endParaRPr>
          </a:p>
          <a:p>
            <a:pPr indent="-114120">
              <a:lnSpc>
                <a:spcPct val="100000"/>
              </a:lnSpc>
              <a:buClr>
                <a:srgbClr val="000000"/>
              </a:buClr>
              <a:buFont typeface="Arial"/>
              <a:buChar char="•"/>
              <a:tabLst>
                <a:tab algn="l" pos="0"/>
              </a:tabLst>
            </a:pPr>
            <a:r>
              <a:rPr b="0" lang="en-US" sz="1800" spc="-1" strike="noStrike">
                <a:solidFill>
                  <a:srgbClr val="000000"/>
                </a:solidFill>
                <a:latin typeface="Arial"/>
                <a:ea typeface="Arial"/>
              </a:rPr>
              <a:t>Enable crisis intervention features and connections with mental health professionals.</a:t>
            </a:r>
            <a:endParaRPr b="0" lang="en-IN" sz="1800" spc="-1" strike="noStrike">
              <a:latin typeface="Arial"/>
            </a:endParaRPr>
          </a:p>
          <a:p>
            <a:pPr indent="-114120">
              <a:lnSpc>
                <a:spcPct val="100000"/>
              </a:lnSpc>
              <a:buClr>
                <a:srgbClr val="000000"/>
              </a:buClr>
              <a:buFont typeface="Arial"/>
              <a:buChar char="•"/>
              <a:tabLst>
                <a:tab algn="l" pos="0"/>
              </a:tabLst>
            </a:pPr>
            <a:r>
              <a:rPr b="0" lang="en-US" sz="1800" spc="-1" strike="noStrike">
                <a:solidFill>
                  <a:srgbClr val="000000"/>
                </a:solidFill>
                <a:latin typeface="Arial"/>
                <a:ea typeface="Arial"/>
              </a:rPr>
              <a:t>Tailor responses based on individual user profiles while ensuring privacy and confidentiality.</a:t>
            </a:r>
            <a:endParaRPr b="0" lang="en-IN" sz="1800" spc="-1" strike="noStrike">
              <a:latin typeface="Arial"/>
            </a:endParaRPr>
          </a:p>
          <a:p>
            <a:pPr indent="-114120">
              <a:lnSpc>
                <a:spcPct val="100000"/>
              </a:lnSpc>
              <a:buClr>
                <a:srgbClr val="000000"/>
              </a:buClr>
              <a:buFont typeface="Arial"/>
              <a:buChar char="•"/>
              <a:tabLst>
                <a:tab algn="l" pos="0"/>
              </a:tabLst>
            </a:pPr>
            <a:r>
              <a:rPr b="0" lang="en-US" sz="1800" spc="-1" strike="noStrike">
                <a:solidFill>
                  <a:srgbClr val="000000"/>
                </a:solidFill>
                <a:latin typeface="Arial"/>
                <a:ea typeface="Arial"/>
              </a:rPr>
              <a:t>Aim to reduce stigma surrounding mental health and promote well-being in the digital space.</a:t>
            </a:r>
            <a:endParaRPr b="0" lang="en-IN" sz="1800" spc="-1" strike="noStrike">
              <a:latin typeface="Arial"/>
            </a:endParaRPr>
          </a:p>
        </p:txBody>
      </p:sp>
      <p:grpSp>
        <p:nvGrpSpPr>
          <p:cNvPr id="166" name="Group 6"/>
          <p:cNvGrpSpPr/>
          <p:nvPr/>
        </p:nvGrpSpPr>
        <p:grpSpPr>
          <a:xfrm>
            <a:off x="8458200" y="3309840"/>
            <a:ext cx="2761920" cy="3257280"/>
            <a:chOff x="8458200" y="3309840"/>
            <a:chExt cx="2761920" cy="3257280"/>
          </a:xfrm>
        </p:grpSpPr>
        <p:sp>
          <p:nvSpPr>
            <p:cNvPr id="167" name="CustomShape 7"/>
            <p:cNvSpPr/>
            <p:nvPr/>
          </p:nvSpPr>
          <p:spPr>
            <a:xfrm>
              <a:off x="9820440" y="57387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168" name="CustomShape 8"/>
            <p:cNvSpPr/>
            <p:nvPr/>
          </p:nvSpPr>
          <p:spPr>
            <a:xfrm>
              <a:off x="9820440" y="62722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169" name="Google Shape;131;p10" descr=""/>
            <p:cNvPicPr/>
            <p:nvPr/>
          </p:nvPicPr>
          <p:blipFill>
            <a:blip r:embed="rId2"/>
            <a:stretch/>
          </p:blipFill>
          <p:spPr>
            <a:xfrm>
              <a:off x="8458200" y="3309840"/>
              <a:ext cx="2761920" cy="3257280"/>
            </a:xfrm>
            <a:prstGeom prst="rect">
              <a:avLst/>
            </a:prstGeom>
            <a:ln>
              <a:noFill/>
            </a:ln>
          </p:spPr>
        </p:pic>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0" name="Group 1"/>
          <p:cNvGrpSpPr/>
          <p:nvPr/>
        </p:nvGrpSpPr>
        <p:grpSpPr>
          <a:xfrm>
            <a:off x="8658360" y="2647800"/>
            <a:ext cx="3533400" cy="3809520"/>
            <a:chOff x="8658360" y="2647800"/>
            <a:chExt cx="3533400" cy="3809520"/>
          </a:xfrm>
        </p:grpSpPr>
        <p:sp>
          <p:nvSpPr>
            <p:cNvPr id="171" name="CustomShape 2"/>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172" name="CustomShape 3"/>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173" name="Google Shape;139;p11" descr=""/>
            <p:cNvPicPr/>
            <p:nvPr/>
          </p:nvPicPr>
          <p:blipFill>
            <a:blip r:embed="rId1"/>
            <a:stretch/>
          </p:blipFill>
          <p:spPr>
            <a:xfrm>
              <a:off x="8658360" y="2647800"/>
              <a:ext cx="3533400" cy="3809520"/>
            </a:xfrm>
            <a:prstGeom prst="rect">
              <a:avLst/>
            </a:prstGeom>
            <a:ln>
              <a:noFill/>
            </a:ln>
          </p:spPr>
        </p:pic>
      </p:grpSp>
      <p:sp>
        <p:nvSpPr>
          <p:cNvPr id="174" name="CustomShape 4"/>
          <p:cNvSpPr/>
          <p:nvPr/>
        </p:nvSpPr>
        <p:spPr>
          <a:xfrm>
            <a:off x="6696000" y="169560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175" name="TextShape 5"/>
          <p:cNvSpPr txBox="1"/>
          <p:nvPr/>
        </p:nvSpPr>
        <p:spPr>
          <a:xfrm>
            <a:off x="739800" y="829800"/>
            <a:ext cx="7612200" cy="1311480"/>
          </a:xfrm>
          <a:prstGeom prst="rect">
            <a:avLst/>
          </a:prstGeom>
          <a:noFill/>
          <a:ln>
            <a:noFill/>
          </a:ln>
        </p:spPr>
        <p:txBody>
          <a:bodyPr lIns="0" rIns="0" tIns="16560" bIns="0">
            <a:noAutofit/>
          </a:bodyPr>
          <a:p>
            <a:pPr marL="12600">
              <a:lnSpc>
                <a:spcPct val="100000"/>
              </a:lnSpc>
              <a:tabLst>
                <a:tab algn="l" pos="0"/>
              </a:tabLst>
            </a:pPr>
            <a:r>
              <a:rPr b="1" lang="en-US" sz="4250" spc="-1" strike="noStrike">
                <a:solidFill>
                  <a:srgbClr val="000000"/>
                </a:solidFill>
                <a:latin typeface="Trebuchet MS"/>
                <a:ea typeface="Trebuchet MS"/>
              </a:rPr>
              <a:t>PROJECT</a:t>
            </a:r>
            <a:r>
              <a:rPr b="1" lang="en-US" sz="4250" spc="-1" strike="noStrike">
                <a:solidFill>
                  <a:srgbClr val="000000"/>
                </a:solidFill>
                <a:latin typeface="Trebuchet MS"/>
                <a:ea typeface="Trebuchet MS"/>
              </a:rPr>
              <a:t>	</a:t>
            </a:r>
            <a:r>
              <a:rPr b="1" lang="en-US" sz="4250" spc="-1" strike="noStrike">
                <a:solidFill>
                  <a:srgbClr val="000000"/>
                </a:solidFill>
                <a:latin typeface="Trebuchet MS"/>
                <a:ea typeface="Trebuchet MS"/>
              </a:rPr>
              <a:t>OVERVIEW</a:t>
            </a:r>
            <a:endParaRPr b="0" lang="en-IN" sz="4250" spc="-1" strike="noStrike">
              <a:solidFill>
                <a:srgbClr val="000000"/>
              </a:solidFill>
              <a:latin typeface="Arial"/>
            </a:endParaRPr>
          </a:p>
        </p:txBody>
      </p:sp>
      <p:pic>
        <p:nvPicPr>
          <p:cNvPr id="176" name="Google Shape;142;p11" descr=""/>
          <p:cNvPicPr/>
          <p:nvPr/>
        </p:nvPicPr>
        <p:blipFill>
          <a:blip r:embed="rId2"/>
          <a:stretch/>
        </p:blipFill>
        <p:spPr>
          <a:xfrm>
            <a:off x="676440" y="6467400"/>
            <a:ext cx="2142720" cy="199800"/>
          </a:xfrm>
          <a:prstGeom prst="rect">
            <a:avLst/>
          </a:prstGeom>
          <a:ln>
            <a:noFill/>
          </a:ln>
        </p:spPr>
      </p:pic>
      <p:sp>
        <p:nvSpPr>
          <p:cNvPr id="177" name="CustomShape 6"/>
          <p:cNvSpPr/>
          <p:nvPr/>
        </p:nvSpPr>
        <p:spPr>
          <a:xfrm>
            <a:off x="739800" y="6473160"/>
            <a:ext cx="1798560" cy="341280"/>
          </a:xfrm>
          <a:prstGeom prst="rect">
            <a:avLst/>
          </a:prstGeom>
          <a:noFill/>
          <a:ln>
            <a:noFill/>
          </a:ln>
        </p:spPr>
        <p:style>
          <a:lnRef idx="0"/>
          <a:fillRef idx="0"/>
          <a:effectRef idx="0"/>
          <a:fontRef idx="minor"/>
        </p:style>
        <p:txBody>
          <a:bodyPr lIns="0" rIns="0" tIns="6840" bIns="0">
            <a:spAutoFit/>
          </a:bodyPr>
          <a:p>
            <a:pPr marL="12600">
              <a:lnSpc>
                <a:spcPct val="100000"/>
              </a:lnSpc>
              <a:tabLst>
                <a:tab algn="l" pos="0"/>
              </a:tabLst>
            </a:pPr>
            <a:r>
              <a:rPr b="0" lang="en-US" sz="1100" spc="-1" strike="noStrike">
                <a:solidFill>
                  <a:srgbClr val="2d83c3"/>
                </a:solidFill>
                <a:latin typeface="Trebuchet MS"/>
                <a:ea typeface="Trebuchet MS"/>
              </a:rPr>
              <a:t>3/21/2024  </a:t>
            </a:r>
            <a:r>
              <a:rPr b="1" lang="en-US" sz="1100" spc="-1" strike="noStrike">
                <a:solidFill>
                  <a:srgbClr val="2d83c3"/>
                </a:solidFill>
                <a:latin typeface="Trebuchet MS"/>
                <a:ea typeface="Trebuchet MS"/>
              </a:rPr>
              <a:t>Annual Review</a:t>
            </a:r>
            <a:endParaRPr b="0" lang="en-IN" sz="1100" spc="-1" strike="noStrike">
              <a:latin typeface="Arial"/>
            </a:endParaRPr>
          </a:p>
        </p:txBody>
      </p:sp>
      <p:sp>
        <p:nvSpPr>
          <p:cNvPr id="178" name="TextShape 7"/>
          <p:cNvSpPr txBox="1"/>
          <p:nvPr/>
        </p:nvSpPr>
        <p:spPr>
          <a:xfrm>
            <a:off x="11353320" y="6473160"/>
            <a:ext cx="150840" cy="3984480"/>
          </a:xfrm>
          <a:prstGeom prst="rect">
            <a:avLst/>
          </a:prstGeom>
          <a:noFill/>
          <a:ln>
            <a:noFill/>
          </a:ln>
        </p:spPr>
        <p:txBody>
          <a:bodyPr lIns="0" rIns="0" tIns="6840" bIns="0">
            <a:noAutofit/>
          </a:bodyPr>
          <a:p>
            <a:pPr marL="38160">
              <a:lnSpc>
                <a:spcPct val="100000"/>
              </a:lnSpc>
              <a:tabLst>
                <a:tab algn="l" pos="0"/>
              </a:tabLst>
            </a:pPr>
            <a:fld id="{116C5AB6-3843-4B9C-8F45-E62525D34C27}" type="slidenum">
              <a:rPr b="0" lang="en-US" sz="1100" spc="-1" strike="noStrike">
                <a:solidFill>
                  <a:srgbClr val="2d936b"/>
                </a:solidFill>
                <a:latin typeface="Trebuchet MS"/>
                <a:ea typeface="Trebuchet MS"/>
              </a:rPr>
              <a:t>&lt;number&gt;</a:t>
            </a:fld>
            <a:endParaRPr b="0" lang="en-IN" sz="1100" spc="-1" strike="noStrike">
              <a:latin typeface="Times New Roman"/>
            </a:endParaRPr>
          </a:p>
        </p:txBody>
      </p:sp>
      <p:sp>
        <p:nvSpPr>
          <p:cNvPr id="179" name="CustomShape 8"/>
          <p:cNvSpPr/>
          <p:nvPr/>
        </p:nvSpPr>
        <p:spPr>
          <a:xfrm>
            <a:off x="656640" y="2019240"/>
            <a:ext cx="7846560" cy="3931560"/>
          </a:xfrm>
          <a:prstGeom prst="rect">
            <a:avLst/>
          </a:prstGeom>
          <a:noFill/>
          <a:ln>
            <a:noFill/>
          </a:ln>
        </p:spPr>
        <p:style>
          <a:lnRef idx="0"/>
          <a:fillRef idx="0"/>
          <a:effectRef idx="0"/>
          <a:fontRef idx="minor"/>
        </p:style>
        <p:txBody>
          <a:bodyPr>
            <a:spAutoFit/>
          </a:bodyPr>
          <a:p>
            <a:pPr indent="-139320">
              <a:lnSpc>
                <a:spcPct val="100000"/>
              </a:lnSpc>
              <a:spcBef>
                <a:spcPts val="567"/>
              </a:spcBef>
              <a:buClr>
                <a:srgbClr val="000000"/>
              </a:buClr>
              <a:buFont typeface="Arial"/>
              <a:buChar char="•"/>
            </a:pPr>
            <a:r>
              <a:rPr b="1" lang="en-US" sz="1800" spc="-1" strike="noStrike">
                <a:solidFill>
                  <a:srgbClr val="000000"/>
                </a:solidFill>
                <a:latin typeface="Arial"/>
                <a:ea typeface="Arial"/>
              </a:rPr>
              <a:t>Chatbot Application Project:</a:t>
            </a:r>
            <a:endParaRPr b="0" lang="en-IN" sz="1800" spc="-1" strike="noStrike">
              <a:latin typeface="Arial"/>
            </a:endParaRPr>
          </a:p>
          <a:p>
            <a:pPr indent="-139320">
              <a:lnSpc>
                <a:spcPct val="100000"/>
              </a:lnSpc>
              <a:buClr>
                <a:srgbClr val="000000"/>
              </a:buClr>
              <a:buFont typeface="Arial"/>
              <a:buChar char="•"/>
            </a:pPr>
            <a:r>
              <a:rPr b="0" lang="en-US" sz="1800" spc="-1" strike="noStrike">
                <a:solidFill>
                  <a:srgbClr val="000000"/>
                </a:solidFill>
                <a:latin typeface="Arial"/>
                <a:ea typeface="Arial"/>
              </a:rPr>
              <a:t>Develop a chatbot application leveraging AI and NLP for mental health support.</a:t>
            </a:r>
            <a:endParaRPr b="0" lang="en-IN" sz="1800" spc="-1" strike="noStrike">
              <a:latin typeface="Arial"/>
            </a:endParaRPr>
          </a:p>
          <a:p>
            <a:pPr indent="-139320">
              <a:lnSpc>
                <a:spcPct val="100000"/>
              </a:lnSpc>
              <a:buClr>
                <a:srgbClr val="000000"/>
              </a:buClr>
              <a:buFont typeface="Arial"/>
              <a:buChar char="•"/>
            </a:pPr>
            <a:r>
              <a:rPr b="1" lang="en-US" sz="1800" spc="-1" strike="noStrike">
                <a:solidFill>
                  <a:srgbClr val="000000"/>
                </a:solidFill>
                <a:latin typeface="Arial"/>
                <a:ea typeface="Arial"/>
              </a:rPr>
              <a:t>Goals and Objectives:</a:t>
            </a:r>
            <a:endParaRPr b="0" lang="en-IN" sz="1800" spc="-1" strike="noStrike">
              <a:latin typeface="Arial"/>
            </a:endParaRPr>
          </a:p>
          <a:p>
            <a:pPr indent="-139320">
              <a:lnSpc>
                <a:spcPct val="100000"/>
              </a:lnSpc>
              <a:buClr>
                <a:srgbClr val="000000"/>
              </a:buClr>
              <a:buFont typeface="Arial"/>
              <a:buChar char="•"/>
            </a:pPr>
            <a:r>
              <a:rPr b="0" lang="en-US" sz="1800" spc="-1" strike="noStrike">
                <a:solidFill>
                  <a:srgbClr val="000000"/>
                </a:solidFill>
                <a:latin typeface="Arial"/>
                <a:ea typeface="Arial"/>
              </a:rPr>
              <a:t>Provide empathetic conversations, crisis intervention, and personalized resources.</a:t>
            </a:r>
            <a:endParaRPr b="0" lang="en-IN" sz="1800" spc="-1" strike="noStrike">
              <a:latin typeface="Arial"/>
            </a:endParaRPr>
          </a:p>
          <a:p>
            <a:pPr indent="-139320">
              <a:lnSpc>
                <a:spcPct val="100000"/>
              </a:lnSpc>
              <a:buClr>
                <a:srgbClr val="000000"/>
              </a:buClr>
              <a:buFont typeface="Arial"/>
              <a:buChar char="•"/>
            </a:pPr>
            <a:r>
              <a:rPr b="1" lang="en-US" sz="1800" spc="-1" strike="noStrike">
                <a:solidFill>
                  <a:srgbClr val="000000"/>
                </a:solidFill>
                <a:latin typeface="Arial"/>
                <a:ea typeface="Arial"/>
              </a:rPr>
              <a:t>Target Audience:</a:t>
            </a:r>
            <a:endParaRPr b="0" lang="en-IN" sz="1800" spc="-1" strike="noStrike">
              <a:latin typeface="Arial"/>
            </a:endParaRPr>
          </a:p>
          <a:p>
            <a:pPr indent="-139320">
              <a:lnSpc>
                <a:spcPct val="100000"/>
              </a:lnSpc>
              <a:buClr>
                <a:srgbClr val="000000"/>
              </a:buClr>
              <a:buFont typeface="Arial"/>
              <a:buChar char="•"/>
            </a:pPr>
            <a:r>
              <a:rPr b="0" lang="en-US" sz="1800" spc="-1" strike="noStrike">
                <a:solidFill>
                  <a:srgbClr val="000000"/>
                </a:solidFill>
                <a:latin typeface="Arial"/>
                <a:ea typeface="Arial"/>
              </a:rPr>
              <a:t>Individuals seeking mental health assistance, support, and information.</a:t>
            </a:r>
            <a:endParaRPr b="0" lang="en-IN" sz="1800" spc="-1" strike="noStrike">
              <a:latin typeface="Arial"/>
            </a:endParaRPr>
          </a:p>
          <a:p>
            <a:pPr indent="-139320">
              <a:lnSpc>
                <a:spcPct val="100000"/>
              </a:lnSpc>
              <a:buClr>
                <a:srgbClr val="000000"/>
              </a:buClr>
              <a:buFont typeface="Arial"/>
              <a:buChar char="•"/>
            </a:pPr>
            <a:r>
              <a:rPr b="1" lang="en-US" sz="1800" spc="-1" strike="noStrike">
                <a:solidFill>
                  <a:srgbClr val="000000"/>
                </a:solidFill>
                <a:latin typeface="Arial"/>
                <a:ea typeface="Arial"/>
              </a:rPr>
              <a:t>Scope of Work:</a:t>
            </a:r>
            <a:endParaRPr b="0" lang="en-IN" sz="1800" spc="-1" strike="noStrike">
              <a:latin typeface="Arial"/>
            </a:endParaRPr>
          </a:p>
          <a:p>
            <a:pPr indent="-139320">
              <a:lnSpc>
                <a:spcPct val="100000"/>
              </a:lnSpc>
              <a:buClr>
                <a:srgbClr val="000000"/>
              </a:buClr>
              <a:buFont typeface="Arial"/>
              <a:buChar char="•"/>
            </a:pPr>
            <a:r>
              <a:rPr b="0" lang="en-US" sz="1800" spc="-1" strike="noStrike">
                <a:solidFill>
                  <a:srgbClr val="000000"/>
                </a:solidFill>
                <a:latin typeface="Arial"/>
                <a:ea typeface="Arial"/>
              </a:rPr>
              <a:t>Design conversational flow, develop NLP models, and integrate with mental health resources.</a:t>
            </a:r>
            <a:endParaRPr b="0" lang="en-IN" sz="1800" spc="-1" strike="noStrike">
              <a:latin typeface="Arial"/>
            </a:endParaRPr>
          </a:p>
          <a:p>
            <a:pPr indent="-139320">
              <a:lnSpc>
                <a:spcPct val="100000"/>
              </a:lnSpc>
              <a:buClr>
                <a:srgbClr val="000000"/>
              </a:buClr>
              <a:buFont typeface="Arial"/>
              <a:buChar char="•"/>
            </a:pPr>
            <a:r>
              <a:rPr b="1" lang="en-US" sz="1800" spc="-1" strike="noStrike">
                <a:solidFill>
                  <a:srgbClr val="000000"/>
                </a:solidFill>
                <a:latin typeface="Arial"/>
                <a:ea typeface="Arial"/>
              </a:rPr>
              <a:t>Expected Outcome:</a:t>
            </a:r>
            <a:endParaRPr b="0" lang="en-IN" sz="1800" spc="-1" strike="noStrike">
              <a:latin typeface="Arial"/>
            </a:endParaRPr>
          </a:p>
          <a:p>
            <a:pPr indent="-139320">
              <a:lnSpc>
                <a:spcPct val="100000"/>
              </a:lnSpc>
              <a:buClr>
                <a:srgbClr val="000000"/>
              </a:buClr>
              <a:buFont typeface="Arial"/>
              <a:buChar char="•"/>
            </a:pPr>
            <a:r>
              <a:rPr b="0" lang="en-US" sz="1800" spc="-1" strike="noStrike">
                <a:solidFill>
                  <a:srgbClr val="000000"/>
                </a:solidFill>
                <a:latin typeface="Arial"/>
                <a:ea typeface="Arial"/>
              </a:rPr>
              <a:t>A user-friendly chatbot platform offering accessible and reliable mental health support.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181" name="CustomShape 2"/>
          <p:cNvSpPr/>
          <p:nvPr/>
        </p:nvSpPr>
        <p:spPr>
          <a:xfrm>
            <a:off x="6696000" y="169560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182" name="CustomShape 3"/>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sp>
        <p:nvSpPr>
          <p:cNvPr id="183" name="TextShape 4"/>
          <p:cNvSpPr txBox="1"/>
          <p:nvPr/>
        </p:nvSpPr>
        <p:spPr>
          <a:xfrm>
            <a:off x="699480" y="891720"/>
            <a:ext cx="7004520" cy="1161720"/>
          </a:xfrm>
          <a:prstGeom prst="rect">
            <a:avLst/>
          </a:prstGeom>
          <a:noFill/>
          <a:ln>
            <a:noFill/>
          </a:ln>
        </p:spPr>
        <p:txBody>
          <a:bodyPr lIns="0" rIns="0" tIns="16560" bIns="0">
            <a:noAutofit/>
          </a:bodyPr>
          <a:p>
            <a:pPr marL="12600">
              <a:lnSpc>
                <a:spcPct val="100000"/>
              </a:lnSpc>
              <a:tabLst>
                <a:tab algn="l" pos="0"/>
              </a:tabLst>
            </a:pPr>
            <a:r>
              <a:rPr b="1" lang="en-US" sz="3200" spc="-1" strike="noStrike">
                <a:solidFill>
                  <a:srgbClr val="000000"/>
                </a:solidFill>
                <a:latin typeface="Trebuchet MS"/>
                <a:ea typeface="Trebuchet MS"/>
              </a:rPr>
              <a:t>WHO ARE THE END USERS?</a:t>
            </a:r>
            <a:endParaRPr b="0" lang="en-IN" sz="3200" spc="-1" strike="noStrike">
              <a:solidFill>
                <a:srgbClr val="000000"/>
              </a:solidFill>
              <a:latin typeface="Arial"/>
            </a:endParaRPr>
          </a:p>
        </p:txBody>
      </p:sp>
      <p:pic>
        <p:nvPicPr>
          <p:cNvPr id="184" name="Google Shape;154;p12" descr=""/>
          <p:cNvPicPr/>
          <p:nvPr/>
        </p:nvPicPr>
        <p:blipFill>
          <a:blip r:embed="rId1"/>
          <a:stretch/>
        </p:blipFill>
        <p:spPr>
          <a:xfrm>
            <a:off x="723960" y="6172200"/>
            <a:ext cx="2180880" cy="485280"/>
          </a:xfrm>
          <a:prstGeom prst="rect">
            <a:avLst/>
          </a:prstGeom>
          <a:ln>
            <a:noFill/>
          </a:ln>
        </p:spPr>
      </p:pic>
      <p:sp>
        <p:nvSpPr>
          <p:cNvPr id="185" name="CustomShape 5"/>
          <p:cNvSpPr/>
          <p:nvPr/>
        </p:nvSpPr>
        <p:spPr>
          <a:xfrm>
            <a:off x="739800" y="6473160"/>
            <a:ext cx="1798560" cy="341280"/>
          </a:xfrm>
          <a:prstGeom prst="rect">
            <a:avLst/>
          </a:prstGeom>
          <a:noFill/>
          <a:ln>
            <a:noFill/>
          </a:ln>
        </p:spPr>
        <p:style>
          <a:lnRef idx="0"/>
          <a:fillRef idx="0"/>
          <a:effectRef idx="0"/>
          <a:fontRef idx="minor"/>
        </p:style>
        <p:txBody>
          <a:bodyPr lIns="0" rIns="0" tIns="6840" bIns="0">
            <a:spAutoFit/>
          </a:bodyPr>
          <a:p>
            <a:pPr marL="12600">
              <a:lnSpc>
                <a:spcPct val="100000"/>
              </a:lnSpc>
              <a:tabLst>
                <a:tab algn="l" pos="0"/>
              </a:tabLst>
            </a:pPr>
            <a:r>
              <a:rPr b="0" lang="en-US" sz="1100" spc="-1" strike="noStrike">
                <a:solidFill>
                  <a:srgbClr val="2d83c3"/>
                </a:solidFill>
                <a:latin typeface="Trebuchet MS"/>
                <a:ea typeface="Trebuchet MS"/>
              </a:rPr>
              <a:t>3/21/2024  </a:t>
            </a:r>
            <a:r>
              <a:rPr b="1" lang="en-US" sz="1100" spc="-1" strike="noStrike">
                <a:solidFill>
                  <a:srgbClr val="2d83c3"/>
                </a:solidFill>
                <a:latin typeface="Trebuchet MS"/>
                <a:ea typeface="Trebuchet MS"/>
              </a:rPr>
              <a:t>Annual Review</a:t>
            </a:r>
            <a:endParaRPr b="0" lang="en-IN" sz="1100" spc="-1" strike="noStrike">
              <a:latin typeface="Arial"/>
            </a:endParaRPr>
          </a:p>
        </p:txBody>
      </p:sp>
      <p:sp>
        <p:nvSpPr>
          <p:cNvPr id="186" name="TextShape 6"/>
          <p:cNvSpPr txBox="1"/>
          <p:nvPr/>
        </p:nvSpPr>
        <p:spPr>
          <a:xfrm>
            <a:off x="11353320" y="6473160"/>
            <a:ext cx="150840" cy="3984480"/>
          </a:xfrm>
          <a:prstGeom prst="rect">
            <a:avLst/>
          </a:prstGeom>
          <a:noFill/>
          <a:ln>
            <a:noFill/>
          </a:ln>
        </p:spPr>
        <p:txBody>
          <a:bodyPr lIns="0" rIns="0" tIns="6840" bIns="0">
            <a:noAutofit/>
          </a:bodyPr>
          <a:p>
            <a:pPr marL="38160">
              <a:lnSpc>
                <a:spcPct val="100000"/>
              </a:lnSpc>
              <a:tabLst>
                <a:tab algn="l" pos="0"/>
              </a:tabLst>
            </a:pPr>
            <a:fld id="{C8F92F7A-B3E4-4856-974E-02261004F517}" type="slidenum">
              <a:rPr b="0" lang="en-US" sz="1100" spc="-1" strike="noStrike">
                <a:solidFill>
                  <a:srgbClr val="2d936b"/>
                </a:solidFill>
                <a:latin typeface="Trebuchet MS"/>
                <a:ea typeface="Trebuchet MS"/>
              </a:rPr>
              <a:t>&lt;number&gt;</a:t>
            </a:fld>
            <a:endParaRPr b="0" lang="en-IN" sz="1100" spc="-1" strike="noStrike">
              <a:latin typeface="Times New Roman"/>
            </a:endParaRPr>
          </a:p>
        </p:txBody>
      </p:sp>
      <p:sp>
        <p:nvSpPr>
          <p:cNvPr id="187" name="CustomShape 7"/>
          <p:cNvSpPr/>
          <p:nvPr/>
        </p:nvSpPr>
        <p:spPr>
          <a:xfrm>
            <a:off x="594360" y="2088000"/>
            <a:ext cx="9053640" cy="3714120"/>
          </a:xfrm>
          <a:prstGeom prst="rect">
            <a:avLst/>
          </a:prstGeom>
          <a:noFill/>
          <a:ln>
            <a:noFill/>
          </a:ln>
        </p:spPr>
        <p:style>
          <a:lnRef idx="0"/>
          <a:fillRef idx="0"/>
          <a:effectRef idx="0"/>
          <a:fontRef idx="minor"/>
        </p:style>
        <p:txBody>
          <a:bodyPr>
            <a:spAutoFit/>
          </a:bodyPr>
          <a:p>
            <a:pPr indent="-114120">
              <a:lnSpc>
                <a:spcPct val="100000"/>
              </a:lnSpc>
              <a:buClr>
                <a:srgbClr val="000000"/>
              </a:buClr>
              <a:buFont typeface="Arial"/>
              <a:buChar char="•"/>
            </a:pPr>
            <a:r>
              <a:rPr b="1" lang="en-US" sz="1400" spc="-1" strike="noStrike">
                <a:solidFill>
                  <a:srgbClr val="000000"/>
                </a:solidFill>
                <a:latin typeface="Arial"/>
                <a:ea typeface="Arial"/>
              </a:rPr>
              <a:t>Individuals Seeking Mental Health Support:</a:t>
            </a:r>
            <a:r>
              <a:rPr b="0" lang="en-US" sz="1400" spc="-1" strike="noStrike">
                <a:solidFill>
                  <a:srgbClr val="000000"/>
                </a:solidFill>
                <a:latin typeface="Arial"/>
                <a:ea typeface="Arial"/>
              </a:rPr>
              <a:t> People experiencing mental health challenges such as stress, anxiety, depression, or other mental health conditions who are looking for guidance, resources, or someone to talk to.</a:t>
            </a:r>
            <a:endParaRPr b="0" lang="en-IN" sz="1400" spc="-1" strike="noStrike">
              <a:latin typeface="Arial"/>
            </a:endParaRPr>
          </a:p>
          <a:p>
            <a:pPr indent="-114120">
              <a:lnSpc>
                <a:spcPct val="100000"/>
              </a:lnSpc>
              <a:buClr>
                <a:srgbClr val="000000"/>
              </a:buClr>
              <a:buFont typeface="Arial"/>
              <a:buChar char="•"/>
            </a:pPr>
            <a:endParaRPr b="0" lang="en-IN" sz="1400" spc="-1" strike="noStrike">
              <a:latin typeface="Arial"/>
            </a:endParaRPr>
          </a:p>
          <a:p>
            <a:pPr indent="-114120">
              <a:lnSpc>
                <a:spcPct val="100000"/>
              </a:lnSpc>
              <a:buClr>
                <a:srgbClr val="000000"/>
              </a:buClr>
              <a:buFont typeface="Arial"/>
              <a:buChar char="•"/>
            </a:pPr>
            <a:r>
              <a:rPr b="1" lang="en-US" sz="1400" spc="-1" strike="noStrike">
                <a:solidFill>
                  <a:srgbClr val="000000"/>
                </a:solidFill>
                <a:latin typeface="Arial"/>
                <a:ea typeface="Arial"/>
              </a:rPr>
              <a:t>Caregivers and Support Networks:</a:t>
            </a:r>
            <a:r>
              <a:rPr b="0" lang="en-US" sz="1400" spc="-1" strike="noStrike">
                <a:solidFill>
                  <a:srgbClr val="000000"/>
                </a:solidFill>
                <a:latin typeface="Arial"/>
                <a:ea typeface="Arial"/>
              </a:rPr>
              <a:t> Family members, friends, or caregivers of individuals dealing with mental health issues who seek information, advice, or support on how to assist their loved ones.</a:t>
            </a:r>
            <a:endParaRPr b="0" lang="en-IN" sz="1400" spc="-1" strike="noStrike">
              <a:latin typeface="Arial"/>
            </a:endParaRPr>
          </a:p>
          <a:p>
            <a:pPr indent="-114120">
              <a:lnSpc>
                <a:spcPct val="100000"/>
              </a:lnSpc>
              <a:buClr>
                <a:srgbClr val="000000"/>
              </a:buClr>
              <a:buFont typeface="Arial"/>
              <a:buChar char="•"/>
            </a:pPr>
            <a:endParaRPr b="0" lang="en-IN" sz="1400" spc="-1" strike="noStrike">
              <a:latin typeface="Arial"/>
            </a:endParaRPr>
          </a:p>
          <a:p>
            <a:pPr indent="-114120">
              <a:lnSpc>
                <a:spcPct val="100000"/>
              </a:lnSpc>
              <a:buClr>
                <a:srgbClr val="000000"/>
              </a:buClr>
              <a:buFont typeface="Arial"/>
              <a:buChar char="•"/>
            </a:pPr>
            <a:r>
              <a:rPr b="1" lang="en-US" sz="1400" spc="-1" strike="noStrike">
                <a:solidFill>
                  <a:srgbClr val="000000"/>
                </a:solidFill>
                <a:latin typeface="Arial"/>
                <a:ea typeface="Arial"/>
              </a:rPr>
              <a:t>Students and Young Adults:</a:t>
            </a:r>
            <a:r>
              <a:rPr b="0" lang="en-US" sz="1400" spc="-1" strike="noStrike">
                <a:solidFill>
                  <a:srgbClr val="000000"/>
                </a:solidFill>
                <a:latin typeface="Arial"/>
                <a:ea typeface="Arial"/>
              </a:rPr>
              <a:t> Students, adolescents, or young adults facing academic, social, or personal stressors who may benefit from access to mental health resources and coping strategies.</a:t>
            </a:r>
            <a:endParaRPr b="0" lang="en-IN" sz="1400" spc="-1" strike="noStrike">
              <a:latin typeface="Arial"/>
            </a:endParaRPr>
          </a:p>
          <a:p>
            <a:pPr indent="-114120">
              <a:lnSpc>
                <a:spcPct val="100000"/>
              </a:lnSpc>
              <a:buClr>
                <a:srgbClr val="000000"/>
              </a:buClr>
              <a:buFont typeface="Arial"/>
              <a:buChar char="•"/>
            </a:pPr>
            <a:endParaRPr b="0" lang="en-IN" sz="1400" spc="-1" strike="noStrike">
              <a:latin typeface="Arial"/>
            </a:endParaRPr>
          </a:p>
          <a:p>
            <a:pPr indent="-114120">
              <a:lnSpc>
                <a:spcPct val="100000"/>
              </a:lnSpc>
              <a:buClr>
                <a:srgbClr val="000000"/>
              </a:buClr>
              <a:buFont typeface="Arial"/>
              <a:buChar char="•"/>
            </a:pPr>
            <a:r>
              <a:rPr b="1" lang="en-US" sz="1400" spc="-1" strike="noStrike">
                <a:solidFill>
                  <a:srgbClr val="000000"/>
                </a:solidFill>
                <a:latin typeface="Arial"/>
                <a:ea typeface="Arial"/>
              </a:rPr>
              <a:t>Professionals in the Mental Health Field:</a:t>
            </a:r>
            <a:r>
              <a:rPr b="0" lang="en-US" sz="1400" spc="-1" strike="noStrike">
                <a:solidFill>
                  <a:srgbClr val="000000"/>
                </a:solidFill>
                <a:latin typeface="Arial"/>
                <a:ea typeface="Arial"/>
              </a:rPr>
              <a:t> Mental health professionals, therapists, counselors, or psychologists who may use the chatbot as a supplementary tool for their practice or recommend it to their clients for additional support.</a:t>
            </a:r>
            <a:endParaRPr b="0" lang="en-IN" sz="1400" spc="-1" strike="noStrike">
              <a:latin typeface="Arial"/>
            </a:endParaRPr>
          </a:p>
          <a:p>
            <a:pPr indent="-114120">
              <a:lnSpc>
                <a:spcPct val="100000"/>
              </a:lnSpc>
              <a:buClr>
                <a:srgbClr val="000000"/>
              </a:buClr>
              <a:buFont typeface="Arial"/>
              <a:buChar char="•"/>
            </a:pPr>
            <a:endParaRPr b="0" lang="en-IN" sz="1400" spc="-1" strike="noStrike">
              <a:latin typeface="Arial"/>
            </a:endParaRPr>
          </a:p>
          <a:p>
            <a:pPr indent="-114120">
              <a:lnSpc>
                <a:spcPct val="100000"/>
              </a:lnSpc>
              <a:buClr>
                <a:srgbClr val="000000"/>
              </a:buClr>
              <a:buFont typeface="Arial"/>
              <a:buChar char="•"/>
            </a:pPr>
            <a:r>
              <a:rPr b="1" lang="en-US" sz="1400" spc="-1" strike="noStrike">
                <a:solidFill>
                  <a:srgbClr val="000000"/>
                </a:solidFill>
                <a:latin typeface="Arial"/>
                <a:ea typeface="Arial"/>
              </a:rPr>
              <a:t>General Public: </a:t>
            </a:r>
            <a:r>
              <a:rPr b="0" lang="en-US" sz="1400" spc="-1" strike="noStrike">
                <a:solidFill>
                  <a:srgbClr val="000000"/>
                </a:solidFill>
                <a:latin typeface="Arial"/>
                <a:ea typeface="Arial"/>
              </a:rPr>
              <a:t>Individuals interested in learning more about mental health, self-care practices, or ways to support others in their community, regardless of whether they are currently experiencing mental health challenges themselves.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189" name="CustomShape 2"/>
          <p:cNvSpPr/>
          <p:nvPr/>
        </p:nvSpPr>
        <p:spPr>
          <a:xfrm>
            <a:off x="6696000" y="169560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190" name="CustomShape 3"/>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sp>
        <p:nvSpPr>
          <p:cNvPr id="191" name="TextShape 4"/>
          <p:cNvSpPr txBox="1"/>
          <p:nvPr/>
        </p:nvSpPr>
        <p:spPr>
          <a:xfrm>
            <a:off x="504000" y="432000"/>
            <a:ext cx="9762840" cy="1158480"/>
          </a:xfrm>
          <a:prstGeom prst="rect">
            <a:avLst/>
          </a:prstGeom>
          <a:noFill/>
          <a:ln>
            <a:noFill/>
          </a:ln>
        </p:spPr>
        <p:txBody>
          <a:bodyPr lIns="0" rIns="0" tIns="13320" bIns="0">
            <a:noAutofit/>
          </a:bodyPr>
          <a:p>
            <a:pPr marL="12600">
              <a:lnSpc>
                <a:spcPct val="100000"/>
              </a:lnSpc>
              <a:tabLst>
                <a:tab algn="l" pos="0"/>
              </a:tabLst>
            </a:pPr>
            <a:r>
              <a:rPr b="1" lang="en-US" sz="3600" spc="-1" strike="noStrike">
                <a:solidFill>
                  <a:srgbClr val="000000"/>
                </a:solidFill>
                <a:latin typeface="Trebuchet MS"/>
                <a:ea typeface="Trebuchet MS"/>
              </a:rPr>
              <a:t>YOUR SOLUTION AND ITS VALUE PROPOSITION</a:t>
            </a:r>
            <a:endParaRPr b="0" lang="en-IN" sz="3600" spc="-1" strike="noStrike">
              <a:solidFill>
                <a:srgbClr val="000000"/>
              </a:solidFill>
              <a:latin typeface="Arial"/>
            </a:endParaRPr>
          </a:p>
        </p:txBody>
      </p:sp>
      <p:pic>
        <p:nvPicPr>
          <p:cNvPr id="192" name="Google Shape;166;p13" descr=""/>
          <p:cNvPicPr/>
          <p:nvPr/>
        </p:nvPicPr>
        <p:blipFill>
          <a:blip r:embed="rId1"/>
          <a:stretch/>
        </p:blipFill>
        <p:spPr>
          <a:xfrm>
            <a:off x="676440" y="6467400"/>
            <a:ext cx="2142720" cy="199800"/>
          </a:xfrm>
          <a:prstGeom prst="rect">
            <a:avLst/>
          </a:prstGeom>
          <a:ln>
            <a:noFill/>
          </a:ln>
        </p:spPr>
      </p:pic>
      <p:sp>
        <p:nvSpPr>
          <p:cNvPr id="193" name="CustomShape 5"/>
          <p:cNvSpPr/>
          <p:nvPr/>
        </p:nvSpPr>
        <p:spPr>
          <a:xfrm>
            <a:off x="739800" y="6473160"/>
            <a:ext cx="1798560" cy="341280"/>
          </a:xfrm>
          <a:prstGeom prst="rect">
            <a:avLst/>
          </a:prstGeom>
          <a:noFill/>
          <a:ln>
            <a:noFill/>
          </a:ln>
        </p:spPr>
        <p:style>
          <a:lnRef idx="0"/>
          <a:fillRef idx="0"/>
          <a:effectRef idx="0"/>
          <a:fontRef idx="minor"/>
        </p:style>
        <p:txBody>
          <a:bodyPr lIns="0" rIns="0" tIns="6840" bIns="0">
            <a:spAutoFit/>
          </a:bodyPr>
          <a:p>
            <a:pPr marL="12600">
              <a:lnSpc>
                <a:spcPct val="100000"/>
              </a:lnSpc>
              <a:tabLst>
                <a:tab algn="l" pos="0"/>
              </a:tabLst>
            </a:pPr>
            <a:r>
              <a:rPr b="0" lang="en-US" sz="1100" spc="-1" strike="noStrike">
                <a:solidFill>
                  <a:srgbClr val="2d83c3"/>
                </a:solidFill>
                <a:latin typeface="Trebuchet MS"/>
                <a:ea typeface="Trebuchet MS"/>
              </a:rPr>
              <a:t>3/21/2024  </a:t>
            </a:r>
            <a:r>
              <a:rPr b="1" lang="en-US" sz="1100" spc="-1" strike="noStrike">
                <a:solidFill>
                  <a:srgbClr val="2d83c3"/>
                </a:solidFill>
                <a:latin typeface="Trebuchet MS"/>
                <a:ea typeface="Trebuchet MS"/>
              </a:rPr>
              <a:t>Annual Review</a:t>
            </a:r>
            <a:endParaRPr b="0" lang="en-IN" sz="1100" spc="-1" strike="noStrike">
              <a:latin typeface="Arial"/>
            </a:endParaRPr>
          </a:p>
        </p:txBody>
      </p:sp>
      <p:sp>
        <p:nvSpPr>
          <p:cNvPr id="194" name="TextShape 6"/>
          <p:cNvSpPr txBox="1"/>
          <p:nvPr/>
        </p:nvSpPr>
        <p:spPr>
          <a:xfrm>
            <a:off x="11353320" y="6473160"/>
            <a:ext cx="150840" cy="3984480"/>
          </a:xfrm>
          <a:prstGeom prst="rect">
            <a:avLst/>
          </a:prstGeom>
          <a:noFill/>
          <a:ln>
            <a:noFill/>
          </a:ln>
        </p:spPr>
        <p:txBody>
          <a:bodyPr lIns="0" rIns="0" tIns="6840" bIns="0">
            <a:noAutofit/>
          </a:bodyPr>
          <a:p>
            <a:pPr marL="38160">
              <a:lnSpc>
                <a:spcPct val="100000"/>
              </a:lnSpc>
              <a:tabLst>
                <a:tab algn="l" pos="0"/>
              </a:tabLst>
            </a:pPr>
            <a:fld id="{167ADB3B-41F2-4549-971E-AE359B23C4E4}" type="slidenum">
              <a:rPr b="0" lang="en-US" sz="1100" spc="-1" strike="noStrike">
                <a:solidFill>
                  <a:srgbClr val="2d936b"/>
                </a:solidFill>
                <a:latin typeface="Trebuchet MS"/>
                <a:ea typeface="Trebuchet MS"/>
              </a:rPr>
              <a:t>&lt;number&gt;</a:t>
            </a:fld>
            <a:endParaRPr b="0" lang="en-IN" sz="1100" spc="-1" strike="noStrike">
              <a:latin typeface="Times New Roman"/>
            </a:endParaRPr>
          </a:p>
        </p:txBody>
      </p:sp>
      <p:sp>
        <p:nvSpPr>
          <p:cNvPr id="195" name="CustomShape 7"/>
          <p:cNvSpPr/>
          <p:nvPr/>
        </p:nvSpPr>
        <p:spPr>
          <a:xfrm>
            <a:off x="0" y="0"/>
            <a:ext cx="3149280" cy="360"/>
          </a:xfrm>
          <a:prstGeom prst="rect">
            <a:avLst/>
          </a:prstGeom>
          <a:noFill/>
          <a:ln>
            <a:noFill/>
          </a:ln>
        </p:spPr>
        <p:style>
          <a:lnRef idx="0"/>
          <a:fillRef idx="0"/>
          <a:effectRef idx="0"/>
          <a:fontRef idx="minor"/>
        </p:style>
        <p:txBody>
          <a:bodyPr anchor="ctr">
            <a:noAutofit/>
          </a:bodyPr>
          <a:p>
            <a:pPr>
              <a:lnSpc>
                <a:spcPct val="100000"/>
              </a:lnSpc>
              <a:tabLst>
                <a:tab algn="l" pos="0"/>
              </a:tabLst>
            </a:pPr>
            <a:br/>
            <a:endParaRPr b="0" lang="en-IN" sz="1800" spc="-1" strike="noStrike">
              <a:latin typeface="Arial"/>
            </a:endParaRPr>
          </a:p>
        </p:txBody>
      </p:sp>
      <p:sp>
        <p:nvSpPr>
          <p:cNvPr id="196" name="CustomShape 8"/>
          <p:cNvSpPr/>
          <p:nvPr/>
        </p:nvSpPr>
        <p:spPr>
          <a:xfrm>
            <a:off x="668520" y="1256040"/>
            <a:ext cx="8141400" cy="4816440"/>
          </a:xfrm>
          <a:prstGeom prst="rect">
            <a:avLst/>
          </a:prstGeom>
          <a:noFill/>
          <a:ln>
            <a:noFill/>
          </a:ln>
        </p:spPr>
        <p:style>
          <a:lnRef idx="0"/>
          <a:fillRef idx="0"/>
          <a:effectRef idx="0"/>
          <a:fontRef idx="minor"/>
        </p:style>
        <p:txBody>
          <a:bodyPr lIns="0" rIns="0" tIns="198360" bIns="0" anchor="ctr">
            <a:noAutofit/>
          </a:bodyPr>
          <a:p>
            <a:pPr marL="216000" indent="-216000">
              <a:lnSpc>
                <a:spcPct val="100000"/>
              </a:lnSpc>
              <a:buClr>
                <a:srgbClr val="000000"/>
              </a:buClr>
              <a:buSzPct val="45000"/>
              <a:buFont typeface="Wingdings" charset="2"/>
              <a:buChar char=""/>
              <a:tabLst>
                <a:tab algn="l" pos="0"/>
              </a:tabLst>
            </a:pPr>
            <a:r>
              <a:rPr b="1" lang="en-US" sz="1600" spc="-1" strike="noStrike">
                <a:solidFill>
                  <a:srgbClr val="000000"/>
                </a:solidFill>
                <a:latin typeface="Arial"/>
                <a:ea typeface="Arial"/>
              </a:rPr>
              <a:t>Empathetic Support:</a:t>
            </a:r>
            <a:r>
              <a:rPr b="0" lang="en-US" sz="1600" spc="-1" strike="noStrike">
                <a:solidFill>
                  <a:srgbClr val="000000"/>
                </a:solidFill>
                <a:latin typeface="Arial"/>
                <a:ea typeface="Arial"/>
              </a:rPr>
              <a:t> Our chatbot engages users in empathetic conversations, demonstrating sensitivity and understanding towards their mental health concerns. This creates a safe and non-judgmental space for users to express themselves and seek assistance.</a:t>
            </a:r>
            <a:endParaRPr b="0" lang="en-IN" sz="1600" spc="-1" strike="noStrike">
              <a:latin typeface="Arial"/>
            </a:endParaRPr>
          </a:p>
          <a:p>
            <a:pPr marL="216000" indent="-216000">
              <a:lnSpc>
                <a:spcPct val="100000"/>
              </a:lnSpc>
              <a:buClr>
                <a:srgbClr val="000000"/>
              </a:buClr>
              <a:buSzPct val="45000"/>
              <a:buFont typeface="Wingdings" charset="2"/>
              <a:buChar char=""/>
              <a:tabLst>
                <a:tab algn="l" pos="0"/>
              </a:tabLst>
            </a:pPr>
            <a:endParaRPr b="0" lang="en-IN" sz="1600" spc="-1" strike="noStrike">
              <a:latin typeface="Arial"/>
            </a:endParaRPr>
          </a:p>
          <a:p>
            <a:pPr marL="216000" indent="-216000">
              <a:lnSpc>
                <a:spcPct val="100000"/>
              </a:lnSpc>
              <a:buClr>
                <a:srgbClr val="000000"/>
              </a:buClr>
              <a:buSzPct val="45000"/>
              <a:buFont typeface="Wingdings" charset="2"/>
              <a:buChar char=""/>
              <a:tabLst>
                <a:tab algn="l" pos="0"/>
              </a:tabLst>
            </a:pPr>
            <a:r>
              <a:rPr b="1" lang="en-US" sz="1600" spc="-1" strike="noStrike">
                <a:solidFill>
                  <a:srgbClr val="000000"/>
                </a:solidFill>
                <a:latin typeface="Arial"/>
                <a:ea typeface="Arial"/>
              </a:rPr>
              <a:t>Personalized Assistance:</a:t>
            </a:r>
            <a:r>
              <a:rPr b="0" lang="en-US" sz="1600" spc="-1" strike="noStrike">
                <a:solidFill>
                  <a:srgbClr val="000000"/>
                </a:solidFill>
                <a:latin typeface="Arial"/>
                <a:ea typeface="Arial"/>
              </a:rPr>
              <a:t> By tailoring responses based on individual user profiles and preferences, our chatbot delivers personalized recommendations, coping strategies, and resources tailored to each user's unique needs and circumstances.</a:t>
            </a:r>
            <a:endParaRPr b="0" lang="en-IN" sz="1600" spc="-1" strike="noStrike">
              <a:latin typeface="Arial"/>
            </a:endParaRPr>
          </a:p>
          <a:p>
            <a:pPr marL="216000" indent="-216000">
              <a:lnSpc>
                <a:spcPct val="100000"/>
              </a:lnSpc>
              <a:buClr>
                <a:srgbClr val="000000"/>
              </a:buClr>
              <a:buSzPct val="45000"/>
              <a:buFont typeface="Wingdings" charset="2"/>
              <a:buChar char=""/>
              <a:tabLst>
                <a:tab algn="l" pos="0"/>
              </a:tabLst>
            </a:pPr>
            <a:endParaRPr b="0" lang="en-IN" sz="1600" spc="-1" strike="noStrike">
              <a:latin typeface="Arial"/>
            </a:endParaRPr>
          </a:p>
          <a:p>
            <a:pPr marL="216000" indent="-216000">
              <a:lnSpc>
                <a:spcPct val="100000"/>
              </a:lnSpc>
              <a:buClr>
                <a:srgbClr val="000000"/>
              </a:buClr>
              <a:buSzPct val="45000"/>
              <a:buFont typeface="Wingdings" charset="2"/>
              <a:buChar char=""/>
              <a:tabLst>
                <a:tab algn="l" pos="0"/>
              </a:tabLst>
            </a:pPr>
            <a:r>
              <a:rPr b="1" lang="en-US" sz="1600" spc="-1" strike="noStrike">
                <a:solidFill>
                  <a:srgbClr val="000000"/>
                </a:solidFill>
                <a:latin typeface="Arial"/>
                <a:ea typeface="Arial"/>
              </a:rPr>
              <a:t>Crisis Intervention:</a:t>
            </a:r>
            <a:r>
              <a:rPr b="0" lang="en-US" sz="1600" spc="-1" strike="noStrike">
                <a:solidFill>
                  <a:srgbClr val="000000"/>
                </a:solidFill>
                <a:latin typeface="Arial"/>
                <a:ea typeface="Arial"/>
              </a:rPr>
              <a:t> Our chatbot includes features for crisis intervention, providing immediate access to helplines, de-escalation techniques, and emergency response protocols. This ensures timely support and assistance during critical situations.</a:t>
            </a:r>
            <a:endParaRPr b="0" lang="en-IN" sz="1600" spc="-1" strike="noStrike">
              <a:latin typeface="Arial"/>
            </a:endParaRPr>
          </a:p>
          <a:p>
            <a:pPr marL="216000" indent="-216000">
              <a:lnSpc>
                <a:spcPct val="100000"/>
              </a:lnSpc>
              <a:buClr>
                <a:srgbClr val="000000"/>
              </a:buClr>
              <a:buSzPct val="45000"/>
              <a:buFont typeface="Wingdings" charset="2"/>
              <a:buChar char=""/>
              <a:tabLst>
                <a:tab algn="l" pos="0"/>
              </a:tabLst>
            </a:pPr>
            <a:endParaRPr b="0" lang="en-IN" sz="1600" spc="-1" strike="noStrike">
              <a:latin typeface="Arial"/>
            </a:endParaRPr>
          </a:p>
          <a:p>
            <a:pPr marL="216000" indent="-216000">
              <a:lnSpc>
                <a:spcPct val="100000"/>
              </a:lnSpc>
              <a:buClr>
                <a:srgbClr val="000000"/>
              </a:buClr>
              <a:buSzPct val="45000"/>
              <a:buFont typeface="Wingdings" charset="2"/>
              <a:buChar char=""/>
              <a:tabLst>
                <a:tab algn="l" pos="0"/>
              </a:tabLst>
            </a:pPr>
            <a:r>
              <a:rPr b="1" lang="en-US" sz="1600" spc="-1" strike="noStrike">
                <a:solidFill>
                  <a:srgbClr val="000000"/>
                </a:solidFill>
                <a:latin typeface="Arial"/>
                <a:ea typeface="Arial"/>
              </a:rPr>
              <a:t>Accessible Resources:</a:t>
            </a:r>
            <a:r>
              <a:rPr b="0" lang="en-US" sz="1600" spc="-1" strike="noStrike">
                <a:solidFill>
                  <a:srgbClr val="000000"/>
                </a:solidFill>
                <a:latin typeface="Arial"/>
                <a:ea typeface="Arial"/>
              </a:rPr>
              <a:t> Users can access a comprehensive repository of mental health resources, including articles, self-help tips, coping strategies, and professional support services. This empowers users to learn more about mental health, develop self-care practices, and connect with relevant support networks.</a:t>
            </a:r>
            <a:endParaRPr b="0" lang="en-IN" sz="1600" spc="-1" strike="noStrike">
              <a:latin typeface="Arial"/>
            </a:endParaRPr>
          </a:p>
        </p:txBody>
      </p:sp>
      <p:sp>
        <p:nvSpPr>
          <p:cNvPr id="197" name="CustomShape 9"/>
          <p:cNvSpPr/>
          <p:nvPr/>
        </p:nvSpPr>
        <p:spPr>
          <a:xfrm>
            <a:off x="152280" y="152280"/>
            <a:ext cx="3149280" cy="360"/>
          </a:xfrm>
          <a:prstGeom prst="rect">
            <a:avLst/>
          </a:prstGeom>
          <a:noFill/>
          <a:ln>
            <a:noFill/>
          </a:ln>
        </p:spPr>
        <p:style>
          <a:lnRef idx="0"/>
          <a:fillRef idx="0"/>
          <a:effectRef idx="0"/>
          <a:fontRef idx="minor"/>
        </p:style>
        <p:txBody>
          <a:bodyPr anchor="ctr">
            <a:noAutofit/>
          </a:bodyPr>
          <a:p>
            <a:pPr>
              <a:lnSpc>
                <a:spcPct val="100000"/>
              </a:lnSpc>
              <a:tabLst>
                <a:tab algn="l" pos="0"/>
              </a:tabLst>
            </a:pPr>
            <a:b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752400" y="6486120"/>
            <a:ext cx="1773360" cy="383760"/>
          </a:xfrm>
          <a:prstGeom prst="rect">
            <a:avLst/>
          </a:prstGeom>
          <a:noFill/>
          <a:ln>
            <a:noFill/>
          </a:ln>
        </p:spPr>
        <p:style>
          <a:lnRef idx="0"/>
          <a:fillRef idx="0"/>
          <a:effectRef idx="0"/>
          <a:fontRef idx="minor"/>
        </p:style>
        <p:txBody>
          <a:bodyPr lIns="0" rIns="0" tIns="0" bIns="0">
            <a:spAutoFit/>
          </a:bodyPr>
          <a:p>
            <a:pPr>
              <a:lnSpc>
                <a:spcPct val="115000"/>
              </a:lnSpc>
              <a:tabLst>
                <a:tab algn="l" pos="0"/>
              </a:tabLst>
            </a:pPr>
            <a:r>
              <a:rPr b="0" lang="en-US" sz="1100" spc="-1" strike="noStrike">
                <a:solidFill>
                  <a:srgbClr val="2d83c3"/>
                </a:solidFill>
                <a:latin typeface="Trebuchet MS"/>
                <a:ea typeface="Trebuchet MS"/>
              </a:rPr>
              <a:t>3/21/2024  </a:t>
            </a:r>
            <a:r>
              <a:rPr b="1" lang="en-US" sz="1100" spc="-1" strike="noStrike">
                <a:solidFill>
                  <a:srgbClr val="2d83c3"/>
                </a:solidFill>
                <a:latin typeface="Trebuchet MS"/>
                <a:ea typeface="Trebuchet MS"/>
              </a:rPr>
              <a:t>Annual Review</a:t>
            </a:r>
            <a:endParaRPr b="0" lang="en-IN" sz="1100" spc="-1" strike="noStrike">
              <a:latin typeface="Arial"/>
            </a:endParaRPr>
          </a:p>
        </p:txBody>
      </p:sp>
      <p:sp>
        <p:nvSpPr>
          <p:cNvPr id="199" name="CustomShape 2"/>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200" name="CustomShape 3"/>
          <p:cNvSpPr/>
          <p:nvPr/>
        </p:nvSpPr>
        <p:spPr>
          <a:xfrm>
            <a:off x="6696000" y="169560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201" name="CustomShape 4"/>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sp>
        <p:nvSpPr>
          <p:cNvPr id="202" name="TextShape 5"/>
          <p:cNvSpPr txBox="1"/>
          <p:nvPr/>
        </p:nvSpPr>
        <p:spPr>
          <a:xfrm>
            <a:off x="739800" y="474840"/>
            <a:ext cx="8620200" cy="1311480"/>
          </a:xfrm>
          <a:prstGeom prst="rect">
            <a:avLst/>
          </a:prstGeom>
          <a:noFill/>
          <a:ln>
            <a:noFill/>
          </a:ln>
        </p:spPr>
        <p:txBody>
          <a:bodyPr lIns="0" rIns="0" tIns="16560" bIns="0">
            <a:noAutofit/>
          </a:bodyPr>
          <a:p>
            <a:pPr marL="12600">
              <a:lnSpc>
                <a:spcPct val="100000"/>
              </a:lnSpc>
              <a:tabLst>
                <a:tab algn="l" pos="0"/>
              </a:tabLst>
            </a:pPr>
            <a:r>
              <a:rPr b="1" lang="en-US" sz="4250" spc="-1" strike="noStrike">
                <a:solidFill>
                  <a:srgbClr val="000000"/>
                </a:solidFill>
                <a:latin typeface="Trebuchet MS"/>
                <a:ea typeface="Trebuchet MS"/>
              </a:rPr>
              <a:t>THE WOW IN YOUR SOLUTION</a:t>
            </a:r>
            <a:endParaRPr b="0" lang="en-IN" sz="4250" spc="-1" strike="noStrike">
              <a:solidFill>
                <a:srgbClr val="000000"/>
              </a:solidFill>
              <a:latin typeface="Arial"/>
            </a:endParaRPr>
          </a:p>
        </p:txBody>
      </p:sp>
      <p:sp>
        <p:nvSpPr>
          <p:cNvPr id="203" name="CustomShape 6"/>
          <p:cNvSpPr/>
          <p:nvPr/>
        </p:nvSpPr>
        <p:spPr>
          <a:xfrm>
            <a:off x="11277360" y="6473160"/>
            <a:ext cx="228240" cy="174600"/>
          </a:xfrm>
          <a:prstGeom prst="rect">
            <a:avLst/>
          </a:prstGeom>
          <a:noFill/>
          <a:ln>
            <a:noFill/>
          </a:ln>
        </p:spPr>
        <p:style>
          <a:lnRef idx="0"/>
          <a:fillRef idx="0"/>
          <a:effectRef idx="0"/>
          <a:fontRef idx="minor"/>
        </p:style>
        <p:txBody>
          <a:bodyPr lIns="0" rIns="0" tIns="6840" bIns="0">
            <a:spAutoFit/>
          </a:bodyPr>
          <a:p>
            <a:pPr marL="38160">
              <a:lnSpc>
                <a:spcPct val="100000"/>
              </a:lnSpc>
              <a:tabLst>
                <a:tab algn="l" pos="0"/>
              </a:tabLst>
            </a:pPr>
            <a:fld id="{F4085097-CEA0-49E8-80A2-035FA46687C3}" type="slidenum">
              <a:rPr b="0" lang="en-US" sz="1100" spc="-1" strike="noStrike">
                <a:solidFill>
                  <a:srgbClr val="2d936b"/>
                </a:solidFill>
                <a:latin typeface="Trebuchet MS"/>
                <a:ea typeface="Trebuchet MS"/>
              </a:rPr>
              <a:t>&lt;number&gt;</a:t>
            </a:fld>
            <a:endParaRPr b="0" lang="en-IN" sz="1100" spc="-1" strike="noStrike">
              <a:latin typeface="Arial"/>
            </a:endParaRPr>
          </a:p>
        </p:txBody>
      </p:sp>
      <p:sp>
        <p:nvSpPr>
          <p:cNvPr id="204" name="CustomShape 7"/>
          <p:cNvSpPr/>
          <p:nvPr/>
        </p:nvSpPr>
        <p:spPr>
          <a:xfrm>
            <a:off x="685800" y="1995840"/>
            <a:ext cx="8848440" cy="4353480"/>
          </a:xfrm>
          <a:prstGeom prst="rect">
            <a:avLst/>
          </a:prstGeom>
          <a:noFill/>
          <a:ln>
            <a:noFill/>
          </a:ln>
        </p:spPr>
        <p:style>
          <a:lnRef idx="0"/>
          <a:fillRef idx="0"/>
          <a:effectRef idx="0"/>
          <a:fontRef idx="minor"/>
        </p:style>
        <p:txBody>
          <a:bodyPr>
            <a:spAutoFit/>
          </a:bodyPr>
          <a:p>
            <a:pPr indent="-114120">
              <a:lnSpc>
                <a:spcPct val="100000"/>
              </a:lnSpc>
              <a:buClr>
                <a:srgbClr val="000000"/>
              </a:buClr>
              <a:buFont typeface="Arial"/>
              <a:buChar char="•"/>
            </a:pPr>
            <a:r>
              <a:rPr b="1" lang="en-US" sz="1400" spc="-1" strike="noStrike">
                <a:solidFill>
                  <a:srgbClr val="000000"/>
                </a:solidFill>
                <a:latin typeface="Arial"/>
                <a:ea typeface="Arial"/>
              </a:rPr>
              <a:t>Empathetic Conversations:</a:t>
            </a:r>
            <a:r>
              <a:rPr b="0" lang="en-US" sz="1400" spc="-1" strike="noStrike">
                <a:solidFill>
                  <a:srgbClr val="000000"/>
                </a:solidFill>
                <a:latin typeface="Arial"/>
                <a:ea typeface="Arial"/>
              </a:rPr>
              <a:t> Our chatbot engages users in conversations that feel natural, empathetic, and human-like, thanks to advanced natural language processing (NLP) techniques. Users feel understood, heard, and supported, creating a profound emotional connection.</a:t>
            </a:r>
            <a:endParaRPr b="0" lang="en-IN" sz="1400" spc="-1" strike="noStrike">
              <a:latin typeface="Arial"/>
            </a:endParaRPr>
          </a:p>
          <a:p>
            <a:pPr indent="-114120">
              <a:lnSpc>
                <a:spcPct val="100000"/>
              </a:lnSpc>
              <a:buClr>
                <a:srgbClr val="000000"/>
              </a:buClr>
              <a:buFont typeface="Arial"/>
              <a:buChar char="•"/>
            </a:pPr>
            <a:endParaRPr b="0" lang="en-IN" sz="1400" spc="-1" strike="noStrike">
              <a:latin typeface="Arial"/>
            </a:endParaRPr>
          </a:p>
          <a:p>
            <a:pPr indent="-114120">
              <a:lnSpc>
                <a:spcPct val="100000"/>
              </a:lnSpc>
              <a:buClr>
                <a:srgbClr val="000000"/>
              </a:buClr>
              <a:buFont typeface="Arial"/>
              <a:buChar char="•"/>
            </a:pPr>
            <a:r>
              <a:rPr b="1" lang="en-US" sz="1400" spc="-1" strike="noStrike">
                <a:solidFill>
                  <a:srgbClr val="000000"/>
                </a:solidFill>
                <a:latin typeface="Arial"/>
                <a:ea typeface="Arial"/>
              </a:rPr>
              <a:t>Crisis Intervention Features: </a:t>
            </a:r>
            <a:r>
              <a:rPr b="0" lang="en-US" sz="1400" spc="-1" strike="noStrike">
                <a:solidFill>
                  <a:srgbClr val="000000"/>
                </a:solidFill>
                <a:latin typeface="Arial"/>
                <a:ea typeface="Arial"/>
              </a:rPr>
              <a:t>In moments of crisis, our chatbot provides immediate access to helplines, de-escalation techniques, and emergency response protocols. This proactive approach can make a life-saving difference during critical situations, offering reassurance and support when it's needed most.</a:t>
            </a:r>
            <a:endParaRPr b="0" lang="en-IN" sz="1400" spc="-1" strike="noStrike">
              <a:latin typeface="Arial"/>
            </a:endParaRPr>
          </a:p>
          <a:p>
            <a:pPr indent="-114120">
              <a:lnSpc>
                <a:spcPct val="100000"/>
              </a:lnSpc>
              <a:buClr>
                <a:srgbClr val="000000"/>
              </a:buClr>
              <a:buFont typeface="Arial"/>
              <a:buChar char="•"/>
            </a:pPr>
            <a:endParaRPr b="0" lang="en-IN" sz="1400" spc="-1" strike="noStrike">
              <a:latin typeface="Arial"/>
            </a:endParaRPr>
          </a:p>
          <a:p>
            <a:pPr indent="-114120">
              <a:lnSpc>
                <a:spcPct val="100000"/>
              </a:lnSpc>
              <a:buClr>
                <a:srgbClr val="000000"/>
              </a:buClr>
              <a:buFont typeface="Arial"/>
              <a:buChar char="•"/>
            </a:pPr>
            <a:r>
              <a:rPr b="1" lang="en-US" sz="1400" spc="-1" strike="noStrike">
                <a:solidFill>
                  <a:srgbClr val="000000"/>
                </a:solidFill>
                <a:latin typeface="Arial"/>
                <a:ea typeface="Arial"/>
              </a:rPr>
              <a:t>Personalized Assistance:</a:t>
            </a:r>
            <a:r>
              <a:rPr b="0" lang="en-US" sz="1400" spc="-1" strike="noStrike">
                <a:solidFill>
                  <a:srgbClr val="000000"/>
                </a:solidFill>
                <a:latin typeface="Arial"/>
                <a:ea typeface="Arial"/>
              </a:rPr>
              <a:t> Our chatbot delivers personalized recommendations, coping strategies, and resources tailored to each user's unique needs and circumstances. By understanding and adapting to individual preferences and challenges, it provides highly relevant and impactful support.</a:t>
            </a:r>
            <a:endParaRPr b="0" lang="en-IN" sz="1400" spc="-1" strike="noStrike">
              <a:latin typeface="Arial"/>
            </a:endParaRPr>
          </a:p>
          <a:p>
            <a:pPr indent="-114120">
              <a:lnSpc>
                <a:spcPct val="100000"/>
              </a:lnSpc>
              <a:buClr>
                <a:srgbClr val="000000"/>
              </a:buClr>
              <a:buFont typeface="Arial"/>
              <a:buChar char="•"/>
            </a:pPr>
            <a:endParaRPr b="0" lang="en-IN" sz="1400" spc="-1" strike="noStrike">
              <a:latin typeface="Arial"/>
            </a:endParaRPr>
          </a:p>
          <a:p>
            <a:pPr indent="-114120">
              <a:lnSpc>
                <a:spcPct val="100000"/>
              </a:lnSpc>
              <a:buClr>
                <a:srgbClr val="000000"/>
              </a:buClr>
              <a:buFont typeface="Arial"/>
              <a:buChar char="•"/>
            </a:pPr>
            <a:r>
              <a:rPr b="1" lang="en-US" sz="1400" spc="-1" strike="noStrike">
                <a:solidFill>
                  <a:srgbClr val="000000"/>
                </a:solidFill>
                <a:latin typeface="Arial"/>
                <a:ea typeface="Arial"/>
              </a:rPr>
              <a:t>Comprehensive Resource Repository:</a:t>
            </a:r>
            <a:r>
              <a:rPr b="0" lang="en-US" sz="1400" spc="-1" strike="noStrike">
                <a:solidFill>
                  <a:srgbClr val="000000"/>
                </a:solidFill>
                <a:latin typeface="Arial"/>
                <a:ea typeface="Arial"/>
              </a:rPr>
              <a:t> Users have access to a wealth of mental health resources, including articles, self-help tips, coping strategies, and professional support services. This comprehensive repository empowers users to explore, learn, and take proactive steps towards improving their mental well-being.</a:t>
            </a:r>
            <a:endParaRPr b="0" lang="en-IN" sz="1400" spc="-1" strike="noStrike">
              <a:latin typeface="Arial"/>
            </a:endParaRPr>
          </a:p>
          <a:p>
            <a:pPr indent="-114120">
              <a:lnSpc>
                <a:spcPct val="100000"/>
              </a:lnSpc>
              <a:buClr>
                <a:srgbClr val="000000"/>
              </a:buClr>
              <a:buFont typeface="Arial"/>
              <a:buChar char="•"/>
            </a:pPr>
            <a:endParaRPr b="0" lang="en-IN" sz="1400" spc="-1" strike="noStrike">
              <a:latin typeface="Arial"/>
            </a:endParaRPr>
          </a:p>
          <a:p>
            <a:pPr indent="-114120">
              <a:lnSpc>
                <a:spcPct val="100000"/>
              </a:lnSpc>
              <a:buClr>
                <a:srgbClr val="000000"/>
              </a:buClr>
              <a:buFont typeface="Arial"/>
              <a:buChar char="•"/>
            </a:pPr>
            <a:r>
              <a:rPr b="1" lang="en-US" sz="1400" spc="-1" strike="noStrike">
                <a:solidFill>
                  <a:srgbClr val="000000"/>
                </a:solidFill>
                <a:latin typeface="Arial"/>
                <a:ea typeface="Arial"/>
              </a:rPr>
              <a:t>User-Friendly Interface: </a:t>
            </a:r>
            <a:r>
              <a:rPr b="0" lang="en-US" sz="1400" spc="-1" strike="noStrike">
                <a:solidFill>
                  <a:srgbClr val="000000"/>
                </a:solidFill>
                <a:latin typeface="Arial"/>
                <a:ea typeface="Arial"/>
              </a:rPr>
              <a:t>Our chatbot features a user-friendly interface designed for ease of use and accessibility. Whether users are tech-savvy or not, they can navigate the chatbot effortlessly, ensuring that everyone can benefit from its support and resources.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752400" y="6486120"/>
            <a:ext cx="1773360" cy="383760"/>
          </a:xfrm>
          <a:prstGeom prst="rect">
            <a:avLst/>
          </a:prstGeom>
          <a:noFill/>
          <a:ln>
            <a:noFill/>
          </a:ln>
        </p:spPr>
        <p:style>
          <a:lnRef idx="0"/>
          <a:fillRef idx="0"/>
          <a:effectRef idx="0"/>
          <a:fontRef idx="minor"/>
        </p:style>
        <p:txBody>
          <a:bodyPr lIns="0" rIns="0" tIns="0" bIns="0">
            <a:spAutoFit/>
          </a:bodyPr>
          <a:p>
            <a:pPr>
              <a:lnSpc>
                <a:spcPct val="115000"/>
              </a:lnSpc>
              <a:tabLst>
                <a:tab algn="l" pos="0"/>
              </a:tabLst>
            </a:pPr>
            <a:r>
              <a:rPr b="0" lang="en-US" sz="1100" spc="-1" strike="noStrike">
                <a:solidFill>
                  <a:srgbClr val="2d83c3"/>
                </a:solidFill>
                <a:latin typeface="Trebuchet MS"/>
                <a:ea typeface="Trebuchet MS"/>
              </a:rPr>
              <a:t>3/21/2024  </a:t>
            </a:r>
            <a:r>
              <a:rPr b="1" lang="en-US" sz="1100" spc="-1" strike="noStrike">
                <a:solidFill>
                  <a:srgbClr val="2d83c3"/>
                </a:solidFill>
                <a:latin typeface="Trebuchet MS"/>
                <a:ea typeface="Trebuchet MS"/>
              </a:rPr>
              <a:t>Annual Review</a:t>
            </a:r>
            <a:endParaRPr b="0" lang="en-IN" sz="1100" spc="-1" strike="noStrike">
              <a:latin typeface="Arial"/>
            </a:endParaRPr>
          </a:p>
        </p:txBody>
      </p:sp>
      <p:sp>
        <p:nvSpPr>
          <p:cNvPr id="206" name="CustomShape 2"/>
          <p:cNvSpPr/>
          <p:nvPr/>
        </p:nvSpPr>
        <p:spPr>
          <a:xfrm>
            <a:off x="9353520" y="5362560"/>
            <a:ext cx="456840" cy="45684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207" name="CustomShape 3"/>
          <p:cNvSpPr/>
          <p:nvPr/>
        </p:nvSpPr>
        <p:spPr>
          <a:xfrm>
            <a:off x="8424000" y="540360"/>
            <a:ext cx="313920" cy="32364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208" name="CustomShape 4"/>
          <p:cNvSpPr/>
          <p:nvPr/>
        </p:nvSpPr>
        <p:spPr>
          <a:xfrm>
            <a:off x="9353520" y="5896080"/>
            <a:ext cx="180720" cy="18072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209" name="Google Shape;191;p15" descr=""/>
          <p:cNvPicPr/>
          <p:nvPr/>
        </p:nvPicPr>
        <p:blipFill>
          <a:blip r:embed="rId1"/>
          <a:stretch/>
        </p:blipFill>
        <p:spPr>
          <a:xfrm>
            <a:off x="1666800" y="6467400"/>
            <a:ext cx="75960" cy="177480"/>
          </a:xfrm>
          <a:prstGeom prst="rect">
            <a:avLst/>
          </a:prstGeom>
          <a:ln>
            <a:noFill/>
          </a:ln>
        </p:spPr>
      </p:pic>
      <p:sp>
        <p:nvSpPr>
          <p:cNvPr id="210" name="CustomShape 5"/>
          <p:cNvSpPr/>
          <p:nvPr/>
        </p:nvSpPr>
        <p:spPr>
          <a:xfrm>
            <a:off x="11277360" y="6473160"/>
            <a:ext cx="228240" cy="174600"/>
          </a:xfrm>
          <a:prstGeom prst="rect">
            <a:avLst/>
          </a:prstGeom>
          <a:noFill/>
          <a:ln>
            <a:noFill/>
          </a:ln>
        </p:spPr>
        <p:style>
          <a:lnRef idx="0"/>
          <a:fillRef idx="0"/>
          <a:effectRef idx="0"/>
          <a:fontRef idx="minor"/>
        </p:style>
        <p:txBody>
          <a:bodyPr lIns="0" rIns="0" tIns="6840" bIns="0">
            <a:spAutoFit/>
          </a:bodyPr>
          <a:p>
            <a:pPr marL="38160">
              <a:lnSpc>
                <a:spcPct val="100000"/>
              </a:lnSpc>
              <a:tabLst>
                <a:tab algn="l" pos="0"/>
              </a:tabLst>
            </a:pPr>
            <a:fld id="{C33DB65C-2208-46D6-AF63-4D77C1BF08C2}" type="slidenum">
              <a:rPr b="0" lang="en-US" sz="1100" spc="-1" strike="noStrike">
                <a:solidFill>
                  <a:srgbClr val="2d936b"/>
                </a:solidFill>
                <a:latin typeface="Trebuchet MS"/>
                <a:ea typeface="Trebuchet MS"/>
              </a:rPr>
              <a:t>&lt;number&gt;</a:t>
            </a:fld>
            <a:endParaRPr b="0" lang="en-IN" sz="1100" spc="-1" strike="noStrike">
              <a:latin typeface="Arial"/>
            </a:endParaRPr>
          </a:p>
        </p:txBody>
      </p:sp>
      <p:sp>
        <p:nvSpPr>
          <p:cNvPr id="211" name="CustomShape 6"/>
          <p:cNvSpPr/>
          <p:nvPr/>
        </p:nvSpPr>
        <p:spPr>
          <a:xfrm>
            <a:off x="739800" y="291240"/>
            <a:ext cx="5380200" cy="744840"/>
          </a:xfrm>
          <a:prstGeom prst="rect">
            <a:avLst/>
          </a:prstGeom>
          <a:noFill/>
          <a:ln>
            <a:noFill/>
          </a:ln>
        </p:spPr>
        <p:style>
          <a:lnRef idx="0"/>
          <a:fillRef idx="0"/>
          <a:effectRef idx="0"/>
          <a:fontRef idx="minor"/>
        </p:style>
        <p:txBody>
          <a:bodyPr lIns="0" rIns="0" tIns="13320" bIns="0">
            <a:spAutoFit/>
          </a:bodyPr>
          <a:p>
            <a:pPr marL="12600">
              <a:lnSpc>
                <a:spcPct val="100000"/>
              </a:lnSpc>
              <a:tabLst>
                <a:tab algn="l" pos="0"/>
              </a:tabLst>
            </a:pPr>
            <a:r>
              <a:rPr b="1" lang="en-US" sz="4800" spc="-1" strike="noStrike">
                <a:solidFill>
                  <a:srgbClr val="000000"/>
                </a:solidFill>
                <a:latin typeface="Trebuchet MS"/>
                <a:ea typeface="Trebuchet MS"/>
              </a:rPr>
              <a:t>MODELLING</a:t>
            </a:r>
            <a:endParaRPr b="0" lang="en-IN" sz="4800" spc="-1" strike="noStrike">
              <a:latin typeface="Arial"/>
            </a:endParaRPr>
          </a:p>
        </p:txBody>
      </p:sp>
      <p:sp>
        <p:nvSpPr>
          <p:cNvPr id="212" name="CustomShape 7"/>
          <p:cNvSpPr/>
          <p:nvPr/>
        </p:nvSpPr>
        <p:spPr>
          <a:xfrm>
            <a:off x="648000" y="1080000"/>
            <a:ext cx="7394760" cy="5352840"/>
          </a:xfrm>
          <a:prstGeom prst="rect">
            <a:avLst/>
          </a:prstGeom>
          <a:noFill/>
          <a:ln>
            <a:noFill/>
          </a:ln>
        </p:spPr>
        <p:style>
          <a:lnRef idx="0"/>
          <a:fillRef idx="0"/>
          <a:effectRef idx="0"/>
          <a:fontRef idx="minor"/>
        </p:style>
        <p:txBody>
          <a:bodyPr>
            <a:spAutoFit/>
          </a:bodyPr>
          <a:p>
            <a:pPr indent="-114120">
              <a:lnSpc>
                <a:spcPct val="100000"/>
              </a:lnSpc>
              <a:spcBef>
                <a:spcPts val="283"/>
              </a:spcBef>
              <a:buClr>
                <a:srgbClr val="000000"/>
              </a:buClr>
              <a:buFont typeface="Arial"/>
              <a:buChar char="•"/>
            </a:pPr>
            <a:r>
              <a:rPr b="1" lang="en-US" sz="1400" spc="-1" strike="noStrike">
                <a:solidFill>
                  <a:srgbClr val="000000"/>
                </a:solidFill>
                <a:latin typeface="Arial"/>
                <a:ea typeface="Arial"/>
              </a:rPr>
              <a:t>Data Collection:</a:t>
            </a:r>
            <a:r>
              <a:rPr b="0" lang="en-US" sz="1400" spc="-1" strike="noStrike">
                <a:solidFill>
                  <a:srgbClr val="000000"/>
                </a:solidFill>
                <a:latin typeface="Arial"/>
                <a:ea typeface="Arial"/>
              </a:rPr>
              <a:t> We gather a diverse range of conversational data </a:t>
            </a:r>
            <a:r>
              <a:rPr b="0" lang="en-US" sz="1400" spc="-1" strike="noStrike">
                <a:solidFill>
                  <a:srgbClr val="000000"/>
                </a:solidFill>
                <a:latin typeface="Arial"/>
                <a:ea typeface="Arial"/>
              </a:rPr>
              <a:t>relevant to mental health topics. This data includes user queries, </a:t>
            </a:r>
            <a:r>
              <a:rPr b="0" lang="en-US" sz="1400" spc="-1" strike="noStrike">
                <a:solidFill>
                  <a:srgbClr val="000000"/>
                </a:solidFill>
                <a:latin typeface="Arial"/>
                <a:ea typeface="Arial"/>
              </a:rPr>
              <a:t>responses, and context-rich interactions to train our chatbot effectively.</a:t>
            </a:r>
            <a:endParaRPr b="0" lang="en-IN" sz="1400" spc="-1" strike="noStrike">
              <a:latin typeface="Arial"/>
            </a:endParaRPr>
          </a:p>
          <a:p>
            <a:pPr indent="-114120">
              <a:lnSpc>
                <a:spcPct val="100000"/>
              </a:lnSpc>
              <a:spcBef>
                <a:spcPts val="283"/>
              </a:spcBef>
              <a:buClr>
                <a:srgbClr val="000000"/>
              </a:buClr>
              <a:buFont typeface="Arial"/>
              <a:buChar char="•"/>
            </a:pPr>
            <a:endParaRPr b="0" lang="en-IN" sz="1400" spc="-1" strike="noStrike">
              <a:latin typeface="Arial"/>
            </a:endParaRPr>
          </a:p>
          <a:p>
            <a:pPr indent="-114120">
              <a:lnSpc>
                <a:spcPct val="100000"/>
              </a:lnSpc>
              <a:spcBef>
                <a:spcPts val="283"/>
              </a:spcBef>
              <a:buClr>
                <a:srgbClr val="000000"/>
              </a:buClr>
              <a:buFont typeface="Arial"/>
              <a:buChar char="•"/>
            </a:pPr>
            <a:r>
              <a:rPr b="1" lang="en-US" sz="1400" spc="-1" strike="noStrike">
                <a:solidFill>
                  <a:srgbClr val="000000"/>
                </a:solidFill>
                <a:latin typeface="Arial"/>
                <a:ea typeface="Arial"/>
              </a:rPr>
              <a:t>Data Preprocessing:</a:t>
            </a:r>
            <a:r>
              <a:rPr b="0" lang="en-US" sz="1400" spc="-1" strike="noStrike">
                <a:solidFill>
                  <a:srgbClr val="000000"/>
                </a:solidFill>
                <a:latin typeface="Arial"/>
                <a:ea typeface="Arial"/>
              </a:rPr>
              <a:t> The collected data undergoes preprocessing </a:t>
            </a:r>
            <a:r>
              <a:rPr b="0" lang="en-US" sz="1400" spc="-1" strike="noStrike">
                <a:solidFill>
                  <a:srgbClr val="000000"/>
                </a:solidFill>
                <a:latin typeface="Arial"/>
                <a:ea typeface="Arial"/>
              </a:rPr>
              <a:t>steps such as tokenization, lemmatization, and cleaning to ensure </a:t>
            </a:r>
            <a:r>
              <a:rPr b="0" lang="en-US" sz="1400" spc="-1" strike="noStrike">
                <a:solidFill>
                  <a:srgbClr val="000000"/>
                </a:solidFill>
                <a:latin typeface="Arial"/>
                <a:ea typeface="Arial"/>
              </a:rPr>
              <a:t>consistency and prepare it for modeling.</a:t>
            </a:r>
            <a:endParaRPr b="0" lang="en-IN" sz="1400" spc="-1" strike="noStrike">
              <a:latin typeface="Arial"/>
            </a:endParaRPr>
          </a:p>
          <a:p>
            <a:pPr indent="-114120">
              <a:lnSpc>
                <a:spcPct val="100000"/>
              </a:lnSpc>
              <a:spcBef>
                <a:spcPts val="283"/>
              </a:spcBef>
              <a:buClr>
                <a:srgbClr val="000000"/>
              </a:buClr>
              <a:buFont typeface="Arial"/>
              <a:buChar char="•"/>
            </a:pPr>
            <a:endParaRPr b="0" lang="en-IN" sz="1400" spc="-1" strike="noStrike">
              <a:latin typeface="Arial"/>
            </a:endParaRPr>
          </a:p>
          <a:p>
            <a:pPr indent="-114120">
              <a:lnSpc>
                <a:spcPct val="100000"/>
              </a:lnSpc>
              <a:spcBef>
                <a:spcPts val="283"/>
              </a:spcBef>
              <a:buClr>
                <a:srgbClr val="000000"/>
              </a:buClr>
              <a:buFont typeface="Arial"/>
              <a:buChar char="•"/>
            </a:pPr>
            <a:r>
              <a:rPr b="1" lang="en-US" sz="1400" spc="-1" strike="noStrike">
                <a:solidFill>
                  <a:srgbClr val="000000"/>
                </a:solidFill>
                <a:latin typeface="Arial"/>
                <a:ea typeface="Arial"/>
              </a:rPr>
              <a:t>Model Selection: </a:t>
            </a:r>
            <a:r>
              <a:rPr b="0" lang="en-US" sz="1400" spc="-1" strike="noStrike">
                <a:solidFill>
                  <a:srgbClr val="000000"/>
                </a:solidFill>
                <a:latin typeface="Arial"/>
                <a:ea typeface="Arial"/>
              </a:rPr>
              <a:t>We choose a suitable machine learning or deep </a:t>
            </a:r>
            <a:r>
              <a:rPr b="0" lang="en-US" sz="1400" spc="-1" strike="noStrike">
                <a:solidFill>
                  <a:srgbClr val="000000"/>
                </a:solidFill>
                <a:latin typeface="Arial"/>
                <a:ea typeface="Arial"/>
              </a:rPr>
              <a:t>learning model architecture for our chatbot. This could include recurrent </a:t>
            </a:r>
            <a:r>
              <a:rPr b="0" lang="en-US" sz="1400" spc="-1" strike="noStrike">
                <a:solidFill>
                  <a:srgbClr val="000000"/>
                </a:solidFill>
                <a:latin typeface="Arial"/>
                <a:ea typeface="Arial"/>
              </a:rPr>
              <a:t>neural networks (RNNs), long short-term memory networks (LSTMs), or </a:t>
            </a:r>
            <a:r>
              <a:rPr b="0" lang="en-US" sz="1400" spc="-1" strike="noStrike">
                <a:solidFill>
                  <a:srgbClr val="000000"/>
                </a:solidFill>
                <a:latin typeface="Arial"/>
                <a:ea typeface="Arial"/>
              </a:rPr>
              <a:t>transformer-based models like BERT or GPT.</a:t>
            </a:r>
            <a:endParaRPr b="0" lang="en-IN" sz="1400" spc="-1" strike="noStrike">
              <a:latin typeface="Arial"/>
            </a:endParaRPr>
          </a:p>
          <a:p>
            <a:pPr indent="-114120">
              <a:lnSpc>
                <a:spcPct val="100000"/>
              </a:lnSpc>
              <a:spcBef>
                <a:spcPts val="283"/>
              </a:spcBef>
              <a:buClr>
                <a:srgbClr val="000000"/>
              </a:buClr>
              <a:buFont typeface="Arial"/>
              <a:buChar char="•"/>
            </a:pPr>
            <a:endParaRPr b="0" lang="en-IN" sz="1400" spc="-1" strike="noStrike">
              <a:latin typeface="Arial"/>
            </a:endParaRPr>
          </a:p>
          <a:p>
            <a:pPr indent="-114120">
              <a:lnSpc>
                <a:spcPct val="100000"/>
              </a:lnSpc>
              <a:spcBef>
                <a:spcPts val="283"/>
              </a:spcBef>
              <a:buClr>
                <a:srgbClr val="000000"/>
              </a:buClr>
              <a:buFont typeface="Arial"/>
              <a:buChar char="•"/>
            </a:pPr>
            <a:r>
              <a:rPr b="1" lang="en-US" sz="1400" spc="-1" strike="noStrike">
                <a:solidFill>
                  <a:srgbClr val="000000"/>
                </a:solidFill>
                <a:latin typeface="Arial"/>
                <a:ea typeface="Arial"/>
              </a:rPr>
              <a:t>Training: </a:t>
            </a:r>
            <a:r>
              <a:rPr b="0" lang="en-US" sz="1400" spc="-1" strike="noStrike">
                <a:solidFill>
                  <a:srgbClr val="000000"/>
                </a:solidFill>
                <a:latin typeface="Arial"/>
                <a:ea typeface="Arial"/>
              </a:rPr>
              <a:t>The selected model is trained on the preprocessed data to </a:t>
            </a:r>
            <a:r>
              <a:rPr b="0" lang="en-US" sz="1400" spc="-1" strike="noStrike">
                <a:solidFill>
                  <a:srgbClr val="000000"/>
                </a:solidFill>
                <a:latin typeface="Arial"/>
                <a:ea typeface="Arial"/>
              </a:rPr>
              <a:t>learn patterns and relationships between user queries and responses. </a:t>
            </a:r>
            <a:r>
              <a:rPr b="0" lang="en-US" sz="1400" spc="-1" strike="noStrike">
                <a:solidFill>
                  <a:srgbClr val="000000"/>
                </a:solidFill>
                <a:latin typeface="Arial"/>
                <a:ea typeface="Arial"/>
              </a:rPr>
              <a:t>We use techniques like backpropagation and gradient descent to </a:t>
            </a:r>
            <a:r>
              <a:rPr b="0" lang="en-US" sz="1400" spc="-1" strike="noStrike">
                <a:solidFill>
                  <a:srgbClr val="000000"/>
                </a:solidFill>
                <a:latin typeface="Arial"/>
                <a:ea typeface="Arial"/>
              </a:rPr>
              <a:t>optimize the model's parameters.</a:t>
            </a:r>
            <a:endParaRPr b="0" lang="en-IN" sz="1400" spc="-1" strike="noStrike">
              <a:latin typeface="Arial"/>
            </a:endParaRPr>
          </a:p>
          <a:p>
            <a:pPr indent="-114120">
              <a:lnSpc>
                <a:spcPct val="100000"/>
              </a:lnSpc>
              <a:spcBef>
                <a:spcPts val="283"/>
              </a:spcBef>
              <a:buClr>
                <a:srgbClr val="000000"/>
              </a:buClr>
              <a:buFont typeface="Arial"/>
              <a:buChar char="•"/>
            </a:pPr>
            <a:endParaRPr b="0" lang="en-IN" sz="1400" spc="-1" strike="noStrike">
              <a:latin typeface="Arial"/>
            </a:endParaRPr>
          </a:p>
          <a:p>
            <a:pPr indent="-114120">
              <a:lnSpc>
                <a:spcPct val="100000"/>
              </a:lnSpc>
              <a:spcBef>
                <a:spcPts val="283"/>
              </a:spcBef>
              <a:buClr>
                <a:srgbClr val="000000"/>
              </a:buClr>
              <a:buFont typeface="Arial"/>
              <a:buChar char="•"/>
            </a:pPr>
            <a:r>
              <a:rPr b="1" lang="en-US" sz="1400" spc="-1" strike="noStrike">
                <a:solidFill>
                  <a:srgbClr val="000000"/>
                </a:solidFill>
                <a:latin typeface="Arial"/>
                <a:ea typeface="Arial"/>
              </a:rPr>
              <a:t>Validation: </a:t>
            </a:r>
            <a:r>
              <a:rPr b="0" lang="en-US" sz="1400" spc="-1" strike="noStrike">
                <a:solidFill>
                  <a:srgbClr val="000000"/>
                </a:solidFill>
                <a:latin typeface="Arial"/>
                <a:ea typeface="Arial"/>
              </a:rPr>
              <a:t>We validate the trained model using separate validation </a:t>
            </a:r>
            <a:r>
              <a:rPr b="0" lang="en-US" sz="1400" spc="-1" strike="noStrike">
                <a:solidFill>
                  <a:srgbClr val="000000"/>
                </a:solidFill>
                <a:latin typeface="Arial"/>
                <a:ea typeface="Arial"/>
              </a:rPr>
              <a:t>data to ensure its performance and generalization ability. This step helps </a:t>
            </a:r>
            <a:r>
              <a:rPr b="0" lang="en-US" sz="1400" spc="-1" strike="noStrike">
                <a:solidFill>
                  <a:srgbClr val="000000"/>
                </a:solidFill>
                <a:latin typeface="Arial"/>
                <a:ea typeface="Arial"/>
              </a:rPr>
              <a:t>us identify and address any overfitting or underfitting issues.</a:t>
            </a:r>
            <a:endParaRPr b="0" lang="en-IN" sz="1400" spc="-1" strike="noStrike">
              <a:latin typeface="Arial"/>
            </a:endParaRPr>
          </a:p>
          <a:p>
            <a:pPr indent="-114120">
              <a:lnSpc>
                <a:spcPct val="100000"/>
              </a:lnSpc>
              <a:spcBef>
                <a:spcPts val="283"/>
              </a:spcBef>
              <a:buClr>
                <a:srgbClr val="000000"/>
              </a:buClr>
              <a:buFont typeface="Arial"/>
              <a:buChar char="•"/>
            </a:pPr>
            <a:endParaRPr b="0" lang="en-IN" sz="1400" spc="-1" strike="noStrike">
              <a:latin typeface="Arial"/>
            </a:endParaRPr>
          </a:p>
          <a:p>
            <a:pPr indent="-114120">
              <a:lnSpc>
                <a:spcPct val="100000"/>
              </a:lnSpc>
              <a:spcBef>
                <a:spcPts val="283"/>
              </a:spcBef>
              <a:buClr>
                <a:srgbClr val="000000"/>
              </a:buClr>
              <a:buFont typeface="Arial"/>
              <a:buChar char="•"/>
            </a:pPr>
            <a:r>
              <a:rPr b="1" lang="en-US" sz="1400" spc="-1" strike="noStrike">
                <a:solidFill>
                  <a:srgbClr val="000000"/>
                </a:solidFill>
                <a:latin typeface="Arial"/>
                <a:ea typeface="Arial"/>
              </a:rPr>
              <a:t>Evaluation: </a:t>
            </a:r>
            <a:r>
              <a:rPr b="0" lang="en-US" sz="1400" spc="-1" strike="noStrike">
                <a:solidFill>
                  <a:srgbClr val="000000"/>
                </a:solidFill>
                <a:latin typeface="Arial"/>
                <a:ea typeface="Arial"/>
              </a:rPr>
              <a:t>The model's performance is evaluated using metrics such </a:t>
            </a:r>
            <a:r>
              <a:rPr b="0" lang="en-US" sz="1400" spc="-1" strike="noStrike">
                <a:solidFill>
                  <a:srgbClr val="000000"/>
                </a:solidFill>
                <a:latin typeface="Arial"/>
                <a:ea typeface="Arial"/>
              </a:rPr>
              <a:t>as accuracy, precision, recall, and F1-score. We analyze the model's </a:t>
            </a:r>
            <a:r>
              <a:rPr b="0" lang="en-US" sz="1400" spc="-1" strike="noStrike">
                <a:solidFill>
                  <a:srgbClr val="000000"/>
                </a:solidFill>
                <a:latin typeface="Arial"/>
                <a:ea typeface="Arial"/>
              </a:rPr>
              <a:t>ability to understand user intents, generate relevant responses, and </a:t>
            </a:r>
            <a:r>
              <a:rPr b="0" lang="en-US" sz="1400" spc="-1" strike="noStrike">
                <a:solidFill>
                  <a:srgbClr val="000000"/>
                </a:solidFill>
                <a:latin typeface="Arial"/>
                <a:ea typeface="Arial"/>
              </a:rPr>
              <a:t>handle various conversational scenarios.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2024-04-04T11:14:01Z</dcterms:modified>
  <cp:revision>1</cp:revision>
  <dc:subject/>
  <dc:title/>
</cp:coreProperties>
</file>