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1" r:id="rId4"/>
    <p:sldId id="259" r:id="rId5"/>
    <p:sldId id="263" r:id="rId6"/>
    <p:sldId id="262" r:id="rId7"/>
    <p:sldId id="264" r:id="rId8"/>
    <p:sldId id="265" r:id="rId9"/>
    <p:sldId id="266" r:id="rId10"/>
    <p:sldId id="258" r:id="rId11"/>
    <p:sldId id="26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249" autoAdjust="0"/>
  </p:normalViewPr>
  <p:slideViewPr>
    <p:cSldViewPr snapToGrid="0">
      <p:cViewPr>
        <p:scale>
          <a:sx n="125" d="100"/>
          <a:sy n="125" d="100"/>
        </p:scale>
        <p:origin x="90"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79A8D-D8EA-4283-AF80-7773E8045089}" type="datetimeFigureOut">
              <a:rPr lang="en-AE" smtClean="0"/>
              <a:t>18/08/2025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FD0848-59FC-4356-B60F-1DE5C87947A9}" type="slidenum">
              <a:rPr lang="en-AE" smtClean="0"/>
              <a:t>‹#›</a:t>
            </a:fld>
            <a:endParaRPr lang="en-AE"/>
          </a:p>
        </p:txBody>
      </p:sp>
    </p:spTree>
    <p:extLst>
      <p:ext uri="{BB962C8B-B14F-4D97-AF65-F5344CB8AC3E}">
        <p14:creationId xmlns:p14="http://schemas.microsoft.com/office/powerpoint/2010/main" val="1616448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1. Protein secondary structure prediction</a:t>
            </a:r>
          </a:p>
          <a:p>
            <a:r>
              <a:rPr lang="en-US" sz="1200" b="0" i="0" kern="1200" dirty="0">
                <a:solidFill>
                  <a:schemeClr val="tx1"/>
                </a:solidFill>
                <a:effectLst/>
                <a:latin typeface="+mn-lt"/>
                <a:ea typeface="+mn-ea"/>
                <a:cs typeface="+mn-cs"/>
              </a:rPr>
              <a:t>Task: Predicting the local structural elements of a protein (alpha-helices, beta-sheets, coils) based on its amino acid sequence.</a:t>
            </a:r>
          </a:p>
          <a:p>
            <a:r>
              <a:rPr lang="en-US" sz="1200" b="0" i="0" kern="1200" dirty="0">
                <a:solidFill>
                  <a:schemeClr val="tx1"/>
                </a:solidFill>
                <a:effectLst/>
                <a:latin typeface="+mn-lt"/>
                <a:ea typeface="+mn-ea"/>
                <a:cs typeface="+mn-cs"/>
              </a:rPr>
              <a:t>Why simpler CNNs work: Secondary structure is primarily determined by local interactions between nearby amino acids, making CNNs with their ability to capture local patterns well-suited.</a:t>
            </a:r>
          </a:p>
          <a:p>
            <a:r>
              <a:rPr lang="en-US" sz="1200" b="0" i="0" kern="1200" dirty="0">
                <a:solidFill>
                  <a:schemeClr val="tx1"/>
                </a:solidFill>
                <a:effectLst/>
                <a:latin typeface="+mn-lt"/>
                <a:ea typeface="+mn-ea"/>
                <a:cs typeface="+mn-cs"/>
              </a:rPr>
              <a:t>Achieving simplicity:</a:t>
            </a:r>
          </a:p>
          <a:p>
            <a:pPr lvl="1"/>
            <a:r>
              <a:rPr lang="en-US" sz="1200" b="0" i="0" kern="1200" dirty="0">
                <a:solidFill>
                  <a:schemeClr val="tx1"/>
                </a:solidFill>
                <a:effectLst/>
                <a:latin typeface="+mn-lt"/>
                <a:ea typeface="+mn-ea"/>
                <a:cs typeface="+mn-cs"/>
              </a:rPr>
              <a:t>Fewer layers: A CNN with just a couple of convolutional layers can achieve decent accuracy.</a:t>
            </a:r>
          </a:p>
          <a:p>
            <a:pPr lvl="1"/>
            <a:r>
              <a:rPr lang="en-US" sz="1200" b="0" i="0" kern="1200" dirty="0">
                <a:solidFill>
                  <a:schemeClr val="tx1"/>
                </a:solidFill>
                <a:effectLst/>
                <a:latin typeface="+mn-lt"/>
                <a:ea typeface="+mn-ea"/>
                <a:cs typeface="+mn-cs"/>
              </a:rPr>
              <a:t>Smaller kernel sizes: Focusing on smaller kernels (e.g., 3x3) to capture motifs of 3 amino acids or local physicochemical patterns can be sufficient.</a:t>
            </a:r>
          </a:p>
          <a:p>
            <a:pPr lvl="1"/>
            <a:r>
              <a:rPr lang="en-US" sz="1200" b="0" i="0" kern="1200" dirty="0">
                <a:solidFill>
                  <a:schemeClr val="tx1"/>
                </a:solidFill>
                <a:effectLst/>
                <a:latin typeface="+mn-lt"/>
                <a:ea typeface="+mn-ea"/>
                <a:cs typeface="+mn-cs"/>
              </a:rPr>
              <a:t>Simpler pooling: Use max-pooling or average pooling layers with small window sizes to retain crucial information while reducing dimensions.</a:t>
            </a:r>
          </a:p>
          <a:p>
            <a:pPr lvl="1"/>
            <a:r>
              <a:rPr lang="en-US" sz="1200" b="0" i="0" kern="1200" dirty="0">
                <a:solidFill>
                  <a:schemeClr val="tx1"/>
                </a:solidFill>
                <a:effectLst/>
                <a:latin typeface="+mn-lt"/>
                <a:ea typeface="+mn-ea"/>
                <a:cs typeface="+mn-cs"/>
              </a:rPr>
              <a:t>Combine with shallow classifiers: Features extracted by the CNN can be fed to a simpler classifier like a Support Vector Machine (SVM) or a Random Forest.</a:t>
            </a:r>
          </a:p>
          <a:p>
            <a:r>
              <a:rPr lang="en-US" sz="1200" b="0" i="0" kern="1200" dirty="0">
                <a:solidFill>
                  <a:schemeClr val="tx1"/>
                </a:solidFill>
                <a:effectLst/>
                <a:latin typeface="+mn-lt"/>
                <a:ea typeface="+mn-ea"/>
                <a:cs typeface="+mn-cs"/>
              </a:rPr>
              <a:t>Example: Predicting 3-state secondary structure with a 2-layer CNN, max-pooling,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activations, and a </a:t>
            </a:r>
            <a:r>
              <a:rPr lang="en-US" sz="1200" b="0" i="0" kern="1200" dirty="0" err="1">
                <a:solidFill>
                  <a:schemeClr val="tx1"/>
                </a:solidFill>
                <a:effectLst/>
                <a:latin typeface="+mn-lt"/>
                <a:ea typeface="+mn-ea"/>
                <a:cs typeface="+mn-cs"/>
              </a:rPr>
              <a:t>softmax</a:t>
            </a:r>
            <a:r>
              <a:rPr lang="en-US" sz="1200" b="0" i="0" kern="1200" dirty="0">
                <a:solidFill>
                  <a:schemeClr val="tx1"/>
                </a:solidFill>
                <a:effectLst/>
                <a:latin typeface="+mn-lt"/>
                <a:ea typeface="+mn-ea"/>
                <a:cs typeface="+mn-cs"/>
              </a:rPr>
              <a:t> classifier can achieve good performance, especially when complemented by a simpler classifier for a combined model.</a:t>
            </a:r>
          </a:p>
          <a:p>
            <a:endParaRPr lang="en-AE" dirty="0"/>
          </a:p>
          <a:p>
            <a:endParaRPr lang="en-AE" dirty="0"/>
          </a:p>
          <a:p>
            <a:r>
              <a:rPr lang="en-US" sz="1200" b="0" i="0" kern="1200" dirty="0">
                <a:solidFill>
                  <a:schemeClr val="tx1"/>
                </a:solidFill>
                <a:effectLst/>
                <a:latin typeface="+mn-lt"/>
                <a:ea typeface="+mn-ea"/>
                <a:cs typeface="+mn-cs"/>
              </a:rPr>
              <a:t>2. Protein remote homology detection</a:t>
            </a:r>
          </a:p>
          <a:p>
            <a:r>
              <a:rPr lang="en-US" sz="1200" b="0" i="0" kern="1200" dirty="0">
                <a:solidFill>
                  <a:schemeClr val="tx1"/>
                </a:solidFill>
                <a:effectLst/>
                <a:latin typeface="+mn-lt"/>
                <a:ea typeface="+mn-ea"/>
                <a:cs typeface="+mn-cs"/>
              </a:rPr>
              <a:t>Task: Identifying proteins with similar 3D structures or functions even when their sequences are very divergent (low sequence similarity).</a:t>
            </a:r>
          </a:p>
          <a:p>
            <a:r>
              <a:rPr lang="en-US" sz="1200" b="0" i="0" kern="1200" dirty="0">
                <a:solidFill>
                  <a:schemeClr val="tx1"/>
                </a:solidFill>
                <a:effectLst/>
                <a:latin typeface="+mn-lt"/>
                <a:ea typeface="+mn-ea"/>
                <a:cs typeface="+mn-cs"/>
              </a:rPr>
              <a:t>Why simpler CNNs work: While sequence similarity is low, remote homologs often share subtle patterns or conserved motifs that CNNs can learn to detect.</a:t>
            </a:r>
          </a:p>
          <a:p>
            <a:r>
              <a:rPr lang="en-US" sz="1200" b="0" i="0" kern="1200" dirty="0">
                <a:solidFill>
                  <a:schemeClr val="tx1"/>
                </a:solidFill>
                <a:effectLst/>
                <a:latin typeface="+mn-lt"/>
                <a:ea typeface="+mn-ea"/>
                <a:cs typeface="+mn-cs"/>
              </a:rPr>
              <a:t>Achieving simplicity: </a:t>
            </a:r>
          </a:p>
          <a:p>
            <a:pPr lvl="1"/>
            <a:r>
              <a:rPr lang="en-US" sz="1200" b="0" i="0" kern="1200" dirty="0">
                <a:solidFill>
                  <a:schemeClr val="tx1"/>
                </a:solidFill>
                <a:effectLst/>
                <a:latin typeface="+mn-lt"/>
                <a:ea typeface="+mn-ea"/>
                <a:cs typeface="+mn-cs"/>
              </a:rPr>
              <a:t>Focus on capturing short and long-range interactions using dilated CNNs or by combining CNN with other models like GRU.</a:t>
            </a:r>
          </a:p>
          <a:p>
            <a:pPr lvl="1"/>
            <a:r>
              <a:rPr lang="en-US" sz="1200" b="0" i="0" kern="1200" dirty="0">
                <a:solidFill>
                  <a:schemeClr val="tx1"/>
                </a:solidFill>
                <a:effectLst/>
                <a:latin typeface="+mn-lt"/>
                <a:ea typeface="+mn-ea"/>
                <a:cs typeface="+mn-cs"/>
              </a:rPr>
              <a:t>Utilizing a smaller number of convolutional layers to keep the model's complexity in check.</a:t>
            </a:r>
          </a:p>
          <a:p>
            <a:r>
              <a:rPr lang="en-US" sz="1200" b="0" i="0" kern="1200" dirty="0">
                <a:solidFill>
                  <a:schemeClr val="tx1"/>
                </a:solidFill>
                <a:effectLst/>
                <a:latin typeface="+mn-lt"/>
                <a:ea typeface="+mn-ea"/>
                <a:cs typeface="+mn-cs"/>
              </a:rPr>
              <a:t>Example: </a:t>
            </a:r>
            <a:r>
              <a:rPr lang="en-US" sz="1200" b="0" i="0" kern="1200" dirty="0" err="1">
                <a:solidFill>
                  <a:schemeClr val="tx1"/>
                </a:solidFill>
                <a:effectLst/>
                <a:latin typeface="+mn-lt"/>
                <a:ea typeface="+mn-ea"/>
                <a:cs typeface="+mn-cs"/>
              </a:rPr>
              <a:t>ConvRes</a:t>
            </a:r>
            <a:r>
              <a:rPr lang="en-US" sz="1200" b="0" i="0" kern="1200" dirty="0">
                <a:solidFill>
                  <a:schemeClr val="tx1"/>
                </a:solidFill>
                <a:effectLst/>
                <a:latin typeface="+mn-lt"/>
                <a:ea typeface="+mn-ea"/>
                <a:cs typeface="+mn-cs"/>
              </a:rPr>
              <a:t>, a CNN based model combining Inception and Resnet blocks, has been shown to achieve comparable precision to more complex methods like </a:t>
            </a:r>
            <a:r>
              <a:rPr lang="en-US" sz="1200" b="0" i="0" kern="1200" dirty="0" err="1">
                <a:solidFill>
                  <a:schemeClr val="tx1"/>
                </a:solidFill>
                <a:effectLst/>
                <a:latin typeface="+mn-lt"/>
                <a:ea typeface="+mn-ea"/>
                <a:cs typeface="+mn-cs"/>
              </a:rPr>
              <a:t>ProDec</a:t>
            </a:r>
            <a:r>
              <a:rPr lang="en-US" sz="1200" b="0" i="0" kern="1200" dirty="0">
                <a:solidFill>
                  <a:schemeClr val="tx1"/>
                </a:solidFill>
                <a:effectLst/>
                <a:latin typeface="+mn-lt"/>
                <a:ea typeface="+mn-ea"/>
                <a:cs typeface="+mn-cs"/>
              </a:rPr>
              <a:t>-BLSTM while significantly reducing training time.</a:t>
            </a:r>
          </a:p>
          <a:p>
            <a:endParaRPr lang="en-AE" dirty="0"/>
          </a:p>
          <a:p>
            <a:endParaRPr lang="en-AE" dirty="0"/>
          </a:p>
          <a:p>
            <a:r>
              <a:rPr lang="en-US" sz="1200" b="0" i="0" kern="1200" dirty="0">
                <a:solidFill>
                  <a:schemeClr val="tx1"/>
                </a:solidFill>
                <a:effectLst/>
                <a:latin typeface="+mn-lt"/>
                <a:ea typeface="+mn-ea"/>
                <a:cs typeface="+mn-cs"/>
              </a:rPr>
              <a:t>3. Protein feature prediction (specific, less complex features)</a:t>
            </a:r>
          </a:p>
          <a:p>
            <a:r>
              <a:rPr lang="en-US" sz="1200" b="0" i="0" kern="1200" dirty="0">
                <a:solidFill>
                  <a:schemeClr val="tx1"/>
                </a:solidFill>
                <a:effectLst/>
                <a:latin typeface="+mn-lt"/>
                <a:ea typeface="+mn-ea"/>
                <a:cs typeface="+mn-cs"/>
              </a:rPr>
              <a:t>Task: Predicting specific features or properties that are known to be determined by local sequence patterns.</a:t>
            </a:r>
          </a:p>
          <a:p>
            <a:r>
              <a:rPr lang="en-US" sz="1200" b="0" i="0" kern="1200" dirty="0">
                <a:solidFill>
                  <a:schemeClr val="tx1"/>
                </a:solidFill>
                <a:effectLst/>
                <a:latin typeface="+mn-lt"/>
                <a:ea typeface="+mn-ea"/>
                <a:cs typeface="+mn-cs"/>
              </a:rPr>
              <a:t>Examples: Predicting post-translational modification (PTM) sites (like phosphorylation or glycosylation) or predicting membrane-attachment sites based on hydrophobic patches.</a:t>
            </a:r>
          </a:p>
          <a:p>
            <a:r>
              <a:rPr lang="en-US" sz="1200" b="0" i="0" kern="1200" dirty="0">
                <a:solidFill>
                  <a:schemeClr val="tx1"/>
                </a:solidFill>
                <a:effectLst/>
                <a:latin typeface="+mn-lt"/>
                <a:ea typeface="+mn-ea"/>
                <a:cs typeface="+mn-cs"/>
              </a:rPr>
              <a:t>Why simpler CNNs work: These features are often linked to specific sequence motifs or physicochemical characteristics that a relatively shallow CNN can learn to identify.</a:t>
            </a:r>
          </a:p>
          <a:p>
            <a:r>
              <a:rPr lang="en-US" sz="1200" b="0" i="0" kern="1200" dirty="0">
                <a:solidFill>
                  <a:schemeClr val="tx1"/>
                </a:solidFill>
                <a:effectLst/>
                <a:latin typeface="+mn-lt"/>
                <a:ea typeface="+mn-ea"/>
                <a:cs typeface="+mn-cs"/>
              </a:rPr>
              <a:t>Achieving simplicity: </a:t>
            </a:r>
          </a:p>
          <a:p>
            <a:r>
              <a:rPr lang="en-US" sz="1200" b="0" i="0" kern="1200" dirty="0">
                <a:solidFill>
                  <a:schemeClr val="tx1"/>
                </a:solidFill>
                <a:effectLst/>
                <a:latin typeface="+mn-lt"/>
                <a:ea typeface="+mn-ea"/>
                <a:cs typeface="+mn-cs"/>
              </a:rPr>
              <a:t>            Employing filters specifically designed to recognize particular motifs or patterns related to the target feature.</a:t>
            </a:r>
          </a:p>
          <a:p>
            <a:pPr lvl="1"/>
            <a:r>
              <a:rPr lang="en-US" sz="1200" b="0" i="0" kern="1200" dirty="0">
                <a:solidFill>
                  <a:schemeClr val="tx1"/>
                </a:solidFill>
                <a:effectLst/>
                <a:latin typeface="+mn-lt"/>
                <a:ea typeface="+mn-ea"/>
                <a:cs typeface="+mn-cs"/>
              </a:rPr>
              <a:t>Using physicochemical property vectors as input, along with simple CNN layers, to train a classifier to predict the desired feature. </a:t>
            </a:r>
          </a:p>
          <a:p>
            <a:pPr lvl="1"/>
            <a:endParaRPr lang="en-US" sz="1200" b="0" i="0" kern="1200" dirty="0">
              <a:solidFill>
                <a:schemeClr val="tx1"/>
              </a:solidFill>
              <a:effectLst/>
              <a:latin typeface="+mn-lt"/>
              <a:ea typeface="+mn-ea"/>
              <a:cs typeface="+mn-cs"/>
            </a:endParaRPr>
          </a:p>
          <a:p>
            <a:pPr lvl="1"/>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4. Protein stability prediction upon point mutation</a:t>
            </a:r>
          </a:p>
          <a:p>
            <a:r>
              <a:rPr lang="en-US" sz="1200" b="0" i="0" kern="1200" dirty="0">
                <a:solidFill>
                  <a:schemeClr val="tx1"/>
                </a:solidFill>
                <a:effectLst/>
                <a:latin typeface="+mn-lt"/>
                <a:ea typeface="+mn-ea"/>
                <a:cs typeface="+mn-cs"/>
              </a:rPr>
              <a:t>Task: Predicting the change in stability of a protein when a single amino acid is mutated.</a:t>
            </a:r>
          </a:p>
          <a:p>
            <a:r>
              <a:rPr lang="en-US" sz="1200" b="0" i="0" kern="1200" dirty="0">
                <a:solidFill>
                  <a:schemeClr val="tx1"/>
                </a:solidFill>
                <a:effectLst/>
                <a:latin typeface="+mn-lt"/>
                <a:ea typeface="+mn-ea"/>
                <a:cs typeface="+mn-cs"/>
              </a:rPr>
              <a:t>Why simpler CNNs work: The impact of a single mutation is often localized, and a CNN can learn to recognize the local structural and chemical context around the mutation site to predict its effect on stability.</a:t>
            </a:r>
          </a:p>
          <a:p>
            <a:r>
              <a:rPr lang="en-US" sz="1200" b="0" i="0" kern="1200" dirty="0">
                <a:solidFill>
                  <a:schemeClr val="tx1"/>
                </a:solidFill>
                <a:effectLst/>
                <a:latin typeface="+mn-lt"/>
                <a:ea typeface="+mn-ea"/>
                <a:cs typeface="+mn-cs"/>
              </a:rPr>
              <a:t>Achieving simplicity: </a:t>
            </a:r>
          </a:p>
          <a:p>
            <a:r>
              <a:rPr lang="en-US" sz="1200" b="0" i="0" kern="1200" dirty="0">
                <a:solidFill>
                  <a:schemeClr val="tx1"/>
                </a:solidFill>
                <a:effectLst/>
                <a:latin typeface="+mn-lt"/>
                <a:ea typeface="+mn-ea"/>
                <a:cs typeface="+mn-cs"/>
              </a:rPr>
              <a:t>                                 Employing simpler CNN models alongside techniques like persistent homology to extract topological features, improving performance without excessive complexity. </a:t>
            </a:r>
          </a:p>
          <a:p>
            <a:endParaRPr lang="en-AE" dirty="0"/>
          </a:p>
        </p:txBody>
      </p:sp>
      <p:sp>
        <p:nvSpPr>
          <p:cNvPr id="4" name="Slide Number Placeholder 3"/>
          <p:cNvSpPr>
            <a:spLocks noGrp="1"/>
          </p:cNvSpPr>
          <p:nvPr>
            <p:ph type="sldNum" sz="quarter" idx="5"/>
          </p:nvPr>
        </p:nvSpPr>
        <p:spPr/>
        <p:txBody>
          <a:bodyPr/>
          <a:lstStyle/>
          <a:p>
            <a:fld id="{7CFD0848-59FC-4356-B60F-1DE5C87947A9}" type="slidenum">
              <a:rPr lang="en-AE" smtClean="0"/>
              <a:t>6</a:t>
            </a:fld>
            <a:endParaRPr lang="en-AE"/>
          </a:p>
        </p:txBody>
      </p:sp>
    </p:spTree>
    <p:extLst>
      <p:ext uri="{BB962C8B-B14F-4D97-AF65-F5344CB8AC3E}">
        <p14:creationId xmlns:p14="http://schemas.microsoft.com/office/powerpoint/2010/main" val="3838922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941E-1991-1D2F-6279-559B8DF751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9BEA3872-AD3B-4935-E5D5-0DD02C8189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F3C60F62-E4A1-876D-9445-BDF2954A4354}"/>
              </a:ext>
            </a:extLst>
          </p:cNvPr>
          <p:cNvSpPr>
            <a:spLocks noGrp="1"/>
          </p:cNvSpPr>
          <p:nvPr>
            <p:ph type="dt" sz="half" idx="10"/>
          </p:nvPr>
        </p:nvSpPr>
        <p:spPr/>
        <p:txBody>
          <a:bodyPr/>
          <a:lstStyle/>
          <a:p>
            <a:fld id="{A92CA215-DA4A-46A6-A285-DECA1D8B8729}" type="datetimeFigureOut">
              <a:rPr lang="en-AE" smtClean="0"/>
              <a:t>18/08/2025</a:t>
            </a:fld>
            <a:endParaRPr lang="en-AE"/>
          </a:p>
        </p:txBody>
      </p:sp>
      <p:sp>
        <p:nvSpPr>
          <p:cNvPr id="5" name="Footer Placeholder 4">
            <a:extLst>
              <a:ext uri="{FF2B5EF4-FFF2-40B4-BE49-F238E27FC236}">
                <a16:creationId xmlns:a16="http://schemas.microsoft.com/office/drawing/2014/main" id="{7EB70656-7C5F-253B-1C85-FFFA5622AFA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25947F7D-F392-0A25-9794-6D07B985F927}"/>
              </a:ext>
            </a:extLst>
          </p:cNvPr>
          <p:cNvSpPr>
            <a:spLocks noGrp="1"/>
          </p:cNvSpPr>
          <p:nvPr>
            <p:ph type="sldNum" sz="quarter" idx="12"/>
          </p:nvPr>
        </p:nvSpPr>
        <p:spPr/>
        <p:txBody>
          <a:bodyPr/>
          <a:lstStyle/>
          <a:p>
            <a:fld id="{8DCFD9AD-9941-41D7-9223-9567B17B999A}" type="slidenum">
              <a:rPr lang="en-AE" smtClean="0"/>
              <a:t>‹#›</a:t>
            </a:fld>
            <a:endParaRPr lang="en-AE"/>
          </a:p>
        </p:txBody>
      </p:sp>
    </p:spTree>
    <p:extLst>
      <p:ext uri="{BB962C8B-B14F-4D97-AF65-F5344CB8AC3E}">
        <p14:creationId xmlns:p14="http://schemas.microsoft.com/office/powerpoint/2010/main" val="1208996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29988-E60D-18CD-A962-FED71614B78F}"/>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ECB2390A-A696-B22E-8DBA-A7BB81EF76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D3ADF590-A388-1FFA-07D9-8148961B269C}"/>
              </a:ext>
            </a:extLst>
          </p:cNvPr>
          <p:cNvSpPr>
            <a:spLocks noGrp="1"/>
          </p:cNvSpPr>
          <p:nvPr>
            <p:ph type="dt" sz="half" idx="10"/>
          </p:nvPr>
        </p:nvSpPr>
        <p:spPr/>
        <p:txBody>
          <a:bodyPr/>
          <a:lstStyle/>
          <a:p>
            <a:fld id="{A92CA215-DA4A-46A6-A285-DECA1D8B8729}" type="datetimeFigureOut">
              <a:rPr lang="en-AE" smtClean="0"/>
              <a:t>18/08/2025</a:t>
            </a:fld>
            <a:endParaRPr lang="en-AE"/>
          </a:p>
        </p:txBody>
      </p:sp>
      <p:sp>
        <p:nvSpPr>
          <p:cNvPr id="5" name="Footer Placeholder 4">
            <a:extLst>
              <a:ext uri="{FF2B5EF4-FFF2-40B4-BE49-F238E27FC236}">
                <a16:creationId xmlns:a16="http://schemas.microsoft.com/office/drawing/2014/main" id="{78F2159F-FD8A-28DA-5E7F-8CDDAA6982E4}"/>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9C0DC8C-B082-2EED-42CF-F1BB99222139}"/>
              </a:ext>
            </a:extLst>
          </p:cNvPr>
          <p:cNvSpPr>
            <a:spLocks noGrp="1"/>
          </p:cNvSpPr>
          <p:nvPr>
            <p:ph type="sldNum" sz="quarter" idx="12"/>
          </p:nvPr>
        </p:nvSpPr>
        <p:spPr/>
        <p:txBody>
          <a:bodyPr/>
          <a:lstStyle/>
          <a:p>
            <a:fld id="{8DCFD9AD-9941-41D7-9223-9567B17B999A}" type="slidenum">
              <a:rPr lang="en-AE" smtClean="0"/>
              <a:t>‹#›</a:t>
            </a:fld>
            <a:endParaRPr lang="en-AE"/>
          </a:p>
        </p:txBody>
      </p:sp>
    </p:spTree>
    <p:extLst>
      <p:ext uri="{BB962C8B-B14F-4D97-AF65-F5344CB8AC3E}">
        <p14:creationId xmlns:p14="http://schemas.microsoft.com/office/powerpoint/2010/main" val="3823233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F228B7-E6FE-882B-7815-A9F8A0FC9BF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F0812D3E-5401-02AA-B146-7897CA9D14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5A2E8B4-C3C8-8B3E-80EF-3B0ACA35B672}"/>
              </a:ext>
            </a:extLst>
          </p:cNvPr>
          <p:cNvSpPr>
            <a:spLocks noGrp="1"/>
          </p:cNvSpPr>
          <p:nvPr>
            <p:ph type="dt" sz="half" idx="10"/>
          </p:nvPr>
        </p:nvSpPr>
        <p:spPr/>
        <p:txBody>
          <a:bodyPr/>
          <a:lstStyle/>
          <a:p>
            <a:fld id="{A92CA215-DA4A-46A6-A285-DECA1D8B8729}" type="datetimeFigureOut">
              <a:rPr lang="en-AE" smtClean="0"/>
              <a:t>18/08/2025</a:t>
            </a:fld>
            <a:endParaRPr lang="en-AE"/>
          </a:p>
        </p:txBody>
      </p:sp>
      <p:sp>
        <p:nvSpPr>
          <p:cNvPr id="5" name="Footer Placeholder 4">
            <a:extLst>
              <a:ext uri="{FF2B5EF4-FFF2-40B4-BE49-F238E27FC236}">
                <a16:creationId xmlns:a16="http://schemas.microsoft.com/office/drawing/2014/main" id="{53C83DE9-2667-CE3C-1577-62B6217736B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72625C4C-22A0-5A07-3FF6-6B429AFAB685}"/>
              </a:ext>
            </a:extLst>
          </p:cNvPr>
          <p:cNvSpPr>
            <a:spLocks noGrp="1"/>
          </p:cNvSpPr>
          <p:nvPr>
            <p:ph type="sldNum" sz="quarter" idx="12"/>
          </p:nvPr>
        </p:nvSpPr>
        <p:spPr/>
        <p:txBody>
          <a:bodyPr/>
          <a:lstStyle/>
          <a:p>
            <a:fld id="{8DCFD9AD-9941-41D7-9223-9567B17B999A}" type="slidenum">
              <a:rPr lang="en-AE" smtClean="0"/>
              <a:t>‹#›</a:t>
            </a:fld>
            <a:endParaRPr lang="en-AE"/>
          </a:p>
        </p:txBody>
      </p:sp>
    </p:spTree>
    <p:extLst>
      <p:ext uri="{BB962C8B-B14F-4D97-AF65-F5344CB8AC3E}">
        <p14:creationId xmlns:p14="http://schemas.microsoft.com/office/powerpoint/2010/main" val="2887234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CCAD9-460E-DF74-FC80-7B1D3F04B00E}"/>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6BAFD8F8-FC61-BFB2-FEBE-B2802A40E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3D2BABD0-E805-07FD-FB44-F95B39A6A908}"/>
              </a:ext>
            </a:extLst>
          </p:cNvPr>
          <p:cNvSpPr>
            <a:spLocks noGrp="1"/>
          </p:cNvSpPr>
          <p:nvPr>
            <p:ph type="dt" sz="half" idx="10"/>
          </p:nvPr>
        </p:nvSpPr>
        <p:spPr/>
        <p:txBody>
          <a:bodyPr/>
          <a:lstStyle/>
          <a:p>
            <a:fld id="{A92CA215-DA4A-46A6-A285-DECA1D8B8729}" type="datetimeFigureOut">
              <a:rPr lang="en-AE" smtClean="0"/>
              <a:t>18/08/2025</a:t>
            </a:fld>
            <a:endParaRPr lang="en-AE"/>
          </a:p>
        </p:txBody>
      </p:sp>
      <p:sp>
        <p:nvSpPr>
          <p:cNvPr id="5" name="Footer Placeholder 4">
            <a:extLst>
              <a:ext uri="{FF2B5EF4-FFF2-40B4-BE49-F238E27FC236}">
                <a16:creationId xmlns:a16="http://schemas.microsoft.com/office/drawing/2014/main" id="{7AF628DE-2CEF-540A-49B8-A27099124215}"/>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FB10B6ED-F275-0192-4765-CAC248A683B5}"/>
              </a:ext>
            </a:extLst>
          </p:cNvPr>
          <p:cNvSpPr>
            <a:spLocks noGrp="1"/>
          </p:cNvSpPr>
          <p:nvPr>
            <p:ph type="sldNum" sz="quarter" idx="12"/>
          </p:nvPr>
        </p:nvSpPr>
        <p:spPr/>
        <p:txBody>
          <a:bodyPr/>
          <a:lstStyle/>
          <a:p>
            <a:fld id="{8DCFD9AD-9941-41D7-9223-9567B17B999A}" type="slidenum">
              <a:rPr lang="en-AE" smtClean="0"/>
              <a:t>‹#›</a:t>
            </a:fld>
            <a:endParaRPr lang="en-AE"/>
          </a:p>
        </p:txBody>
      </p:sp>
    </p:spTree>
    <p:extLst>
      <p:ext uri="{BB962C8B-B14F-4D97-AF65-F5344CB8AC3E}">
        <p14:creationId xmlns:p14="http://schemas.microsoft.com/office/powerpoint/2010/main" val="4020335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13D35-79EF-407D-0552-F1F90D21A9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0F675556-957D-FABF-A469-D80513275A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F74984-A1CB-2FB8-1D56-3D888EE85901}"/>
              </a:ext>
            </a:extLst>
          </p:cNvPr>
          <p:cNvSpPr>
            <a:spLocks noGrp="1"/>
          </p:cNvSpPr>
          <p:nvPr>
            <p:ph type="dt" sz="half" idx="10"/>
          </p:nvPr>
        </p:nvSpPr>
        <p:spPr/>
        <p:txBody>
          <a:bodyPr/>
          <a:lstStyle/>
          <a:p>
            <a:fld id="{A92CA215-DA4A-46A6-A285-DECA1D8B8729}" type="datetimeFigureOut">
              <a:rPr lang="en-AE" smtClean="0"/>
              <a:t>18/08/2025</a:t>
            </a:fld>
            <a:endParaRPr lang="en-AE"/>
          </a:p>
        </p:txBody>
      </p:sp>
      <p:sp>
        <p:nvSpPr>
          <p:cNvPr id="5" name="Footer Placeholder 4">
            <a:extLst>
              <a:ext uri="{FF2B5EF4-FFF2-40B4-BE49-F238E27FC236}">
                <a16:creationId xmlns:a16="http://schemas.microsoft.com/office/drawing/2014/main" id="{9F47983E-7ABB-73DF-F51A-7037C6F1CFB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4D8E9B85-3816-5FD1-CC46-9EC22F1B4962}"/>
              </a:ext>
            </a:extLst>
          </p:cNvPr>
          <p:cNvSpPr>
            <a:spLocks noGrp="1"/>
          </p:cNvSpPr>
          <p:nvPr>
            <p:ph type="sldNum" sz="quarter" idx="12"/>
          </p:nvPr>
        </p:nvSpPr>
        <p:spPr/>
        <p:txBody>
          <a:bodyPr/>
          <a:lstStyle/>
          <a:p>
            <a:fld id="{8DCFD9AD-9941-41D7-9223-9567B17B999A}" type="slidenum">
              <a:rPr lang="en-AE" smtClean="0"/>
              <a:t>‹#›</a:t>
            </a:fld>
            <a:endParaRPr lang="en-AE"/>
          </a:p>
        </p:txBody>
      </p:sp>
    </p:spTree>
    <p:extLst>
      <p:ext uri="{BB962C8B-B14F-4D97-AF65-F5344CB8AC3E}">
        <p14:creationId xmlns:p14="http://schemas.microsoft.com/office/powerpoint/2010/main" val="74074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A6CCF-832A-4B87-EC00-A707C10FFB71}"/>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01D5F6F6-2B44-FEE6-4D34-8C8D62EED7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7A3C0B57-44B1-A8C5-D2F8-0E9E006E11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0B68108C-0625-20E2-580B-DBAC3DFE5DC3}"/>
              </a:ext>
            </a:extLst>
          </p:cNvPr>
          <p:cNvSpPr>
            <a:spLocks noGrp="1"/>
          </p:cNvSpPr>
          <p:nvPr>
            <p:ph type="dt" sz="half" idx="10"/>
          </p:nvPr>
        </p:nvSpPr>
        <p:spPr/>
        <p:txBody>
          <a:bodyPr/>
          <a:lstStyle/>
          <a:p>
            <a:fld id="{A92CA215-DA4A-46A6-A285-DECA1D8B8729}" type="datetimeFigureOut">
              <a:rPr lang="en-AE" smtClean="0"/>
              <a:t>18/08/2025</a:t>
            </a:fld>
            <a:endParaRPr lang="en-AE"/>
          </a:p>
        </p:txBody>
      </p:sp>
      <p:sp>
        <p:nvSpPr>
          <p:cNvPr id="6" name="Footer Placeholder 5">
            <a:extLst>
              <a:ext uri="{FF2B5EF4-FFF2-40B4-BE49-F238E27FC236}">
                <a16:creationId xmlns:a16="http://schemas.microsoft.com/office/drawing/2014/main" id="{EE8892E5-9676-131C-EED7-381C8ABC176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D023B61C-914E-70DF-F7D1-573F93D03767}"/>
              </a:ext>
            </a:extLst>
          </p:cNvPr>
          <p:cNvSpPr>
            <a:spLocks noGrp="1"/>
          </p:cNvSpPr>
          <p:nvPr>
            <p:ph type="sldNum" sz="quarter" idx="12"/>
          </p:nvPr>
        </p:nvSpPr>
        <p:spPr/>
        <p:txBody>
          <a:bodyPr/>
          <a:lstStyle/>
          <a:p>
            <a:fld id="{8DCFD9AD-9941-41D7-9223-9567B17B999A}" type="slidenum">
              <a:rPr lang="en-AE" smtClean="0"/>
              <a:t>‹#›</a:t>
            </a:fld>
            <a:endParaRPr lang="en-AE"/>
          </a:p>
        </p:txBody>
      </p:sp>
    </p:spTree>
    <p:extLst>
      <p:ext uri="{BB962C8B-B14F-4D97-AF65-F5344CB8AC3E}">
        <p14:creationId xmlns:p14="http://schemas.microsoft.com/office/powerpoint/2010/main" val="2376768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D3092-7EC6-11C2-6D36-D397BD998181}"/>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DEBCB079-BA09-12DF-CF91-E54F59C6E6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7BA2A7-AEB0-4847-A81F-273DB2F731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8621293F-311C-113C-31EE-74D181A932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B6C781-F18D-9037-56F7-19E2FC8AA8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384A9B9F-E578-C589-0A1B-96897CEBC4EA}"/>
              </a:ext>
            </a:extLst>
          </p:cNvPr>
          <p:cNvSpPr>
            <a:spLocks noGrp="1"/>
          </p:cNvSpPr>
          <p:nvPr>
            <p:ph type="dt" sz="half" idx="10"/>
          </p:nvPr>
        </p:nvSpPr>
        <p:spPr/>
        <p:txBody>
          <a:bodyPr/>
          <a:lstStyle/>
          <a:p>
            <a:fld id="{A92CA215-DA4A-46A6-A285-DECA1D8B8729}" type="datetimeFigureOut">
              <a:rPr lang="en-AE" smtClean="0"/>
              <a:t>18/08/2025</a:t>
            </a:fld>
            <a:endParaRPr lang="en-AE"/>
          </a:p>
        </p:txBody>
      </p:sp>
      <p:sp>
        <p:nvSpPr>
          <p:cNvPr id="8" name="Footer Placeholder 7">
            <a:extLst>
              <a:ext uri="{FF2B5EF4-FFF2-40B4-BE49-F238E27FC236}">
                <a16:creationId xmlns:a16="http://schemas.microsoft.com/office/drawing/2014/main" id="{110250CB-6642-F9F1-D2CC-D65D1A10795F}"/>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3B196514-0CEE-E7D3-6200-94BF9E54730D}"/>
              </a:ext>
            </a:extLst>
          </p:cNvPr>
          <p:cNvSpPr>
            <a:spLocks noGrp="1"/>
          </p:cNvSpPr>
          <p:nvPr>
            <p:ph type="sldNum" sz="quarter" idx="12"/>
          </p:nvPr>
        </p:nvSpPr>
        <p:spPr/>
        <p:txBody>
          <a:bodyPr/>
          <a:lstStyle/>
          <a:p>
            <a:fld id="{8DCFD9AD-9941-41D7-9223-9567B17B999A}" type="slidenum">
              <a:rPr lang="en-AE" smtClean="0"/>
              <a:t>‹#›</a:t>
            </a:fld>
            <a:endParaRPr lang="en-AE"/>
          </a:p>
        </p:txBody>
      </p:sp>
    </p:spTree>
    <p:extLst>
      <p:ext uri="{BB962C8B-B14F-4D97-AF65-F5344CB8AC3E}">
        <p14:creationId xmlns:p14="http://schemas.microsoft.com/office/powerpoint/2010/main" val="1008923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989A-7F86-359E-F2B1-225D4A677FAD}"/>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FF558CBA-1085-BFB6-361C-9A69B31E9A38}"/>
              </a:ext>
            </a:extLst>
          </p:cNvPr>
          <p:cNvSpPr>
            <a:spLocks noGrp="1"/>
          </p:cNvSpPr>
          <p:nvPr>
            <p:ph type="dt" sz="half" idx="10"/>
          </p:nvPr>
        </p:nvSpPr>
        <p:spPr/>
        <p:txBody>
          <a:bodyPr/>
          <a:lstStyle/>
          <a:p>
            <a:fld id="{A92CA215-DA4A-46A6-A285-DECA1D8B8729}" type="datetimeFigureOut">
              <a:rPr lang="en-AE" smtClean="0"/>
              <a:t>18/08/2025</a:t>
            </a:fld>
            <a:endParaRPr lang="en-AE"/>
          </a:p>
        </p:txBody>
      </p:sp>
      <p:sp>
        <p:nvSpPr>
          <p:cNvPr id="4" name="Footer Placeholder 3">
            <a:extLst>
              <a:ext uri="{FF2B5EF4-FFF2-40B4-BE49-F238E27FC236}">
                <a16:creationId xmlns:a16="http://schemas.microsoft.com/office/drawing/2014/main" id="{56458126-8C76-4244-1072-49CF79BE80C7}"/>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0D675A4D-6109-4AFB-8303-81636389010D}"/>
              </a:ext>
            </a:extLst>
          </p:cNvPr>
          <p:cNvSpPr>
            <a:spLocks noGrp="1"/>
          </p:cNvSpPr>
          <p:nvPr>
            <p:ph type="sldNum" sz="quarter" idx="12"/>
          </p:nvPr>
        </p:nvSpPr>
        <p:spPr/>
        <p:txBody>
          <a:bodyPr/>
          <a:lstStyle/>
          <a:p>
            <a:fld id="{8DCFD9AD-9941-41D7-9223-9567B17B999A}" type="slidenum">
              <a:rPr lang="en-AE" smtClean="0"/>
              <a:t>‹#›</a:t>
            </a:fld>
            <a:endParaRPr lang="en-AE"/>
          </a:p>
        </p:txBody>
      </p:sp>
    </p:spTree>
    <p:extLst>
      <p:ext uri="{BB962C8B-B14F-4D97-AF65-F5344CB8AC3E}">
        <p14:creationId xmlns:p14="http://schemas.microsoft.com/office/powerpoint/2010/main" val="30303412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4B1210-1B13-FA9E-6759-CAEADA784399}"/>
              </a:ext>
            </a:extLst>
          </p:cNvPr>
          <p:cNvSpPr>
            <a:spLocks noGrp="1"/>
          </p:cNvSpPr>
          <p:nvPr>
            <p:ph type="dt" sz="half" idx="10"/>
          </p:nvPr>
        </p:nvSpPr>
        <p:spPr/>
        <p:txBody>
          <a:bodyPr/>
          <a:lstStyle/>
          <a:p>
            <a:fld id="{A92CA215-DA4A-46A6-A285-DECA1D8B8729}" type="datetimeFigureOut">
              <a:rPr lang="en-AE" smtClean="0"/>
              <a:t>18/08/2025</a:t>
            </a:fld>
            <a:endParaRPr lang="en-AE"/>
          </a:p>
        </p:txBody>
      </p:sp>
      <p:sp>
        <p:nvSpPr>
          <p:cNvPr id="3" name="Footer Placeholder 2">
            <a:extLst>
              <a:ext uri="{FF2B5EF4-FFF2-40B4-BE49-F238E27FC236}">
                <a16:creationId xmlns:a16="http://schemas.microsoft.com/office/drawing/2014/main" id="{86C8E972-D6C8-D793-181A-DAB34C9BD6E4}"/>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FF031A9C-CB28-62A8-7905-E9549437C27B}"/>
              </a:ext>
            </a:extLst>
          </p:cNvPr>
          <p:cNvSpPr>
            <a:spLocks noGrp="1"/>
          </p:cNvSpPr>
          <p:nvPr>
            <p:ph type="sldNum" sz="quarter" idx="12"/>
          </p:nvPr>
        </p:nvSpPr>
        <p:spPr/>
        <p:txBody>
          <a:bodyPr/>
          <a:lstStyle/>
          <a:p>
            <a:fld id="{8DCFD9AD-9941-41D7-9223-9567B17B999A}" type="slidenum">
              <a:rPr lang="en-AE" smtClean="0"/>
              <a:t>‹#›</a:t>
            </a:fld>
            <a:endParaRPr lang="en-AE"/>
          </a:p>
        </p:txBody>
      </p:sp>
    </p:spTree>
    <p:extLst>
      <p:ext uri="{BB962C8B-B14F-4D97-AF65-F5344CB8AC3E}">
        <p14:creationId xmlns:p14="http://schemas.microsoft.com/office/powerpoint/2010/main" val="2417620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89CA-2DBC-92A6-7C3A-838D3F6143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52C53FA1-A5B5-72C9-49CC-D4ABAFCE78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338A27B5-4EB3-0A8A-5739-D8E9E8DDAF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8518DE-2B0B-8122-C787-C7936C618E37}"/>
              </a:ext>
            </a:extLst>
          </p:cNvPr>
          <p:cNvSpPr>
            <a:spLocks noGrp="1"/>
          </p:cNvSpPr>
          <p:nvPr>
            <p:ph type="dt" sz="half" idx="10"/>
          </p:nvPr>
        </p:nvSpPr>
        <p:spPr/>
        <p:txBody>
          <a:bodyPr/>
          <a:lstStyle/>
          <a:p>
            <a:fld id="{A92CA215-DA4A-46A6-A285-DECA1D8B8729}" type="datetimeFigureOut">
              <a:rPr lang="en-AE" smtClean="0"/>
              <a:t>18/08/2025</a:t>
            </a:fld>
            <a:endParaRPr lang="en-AE"/>
          </a:p>
        </p:txBody>
      </p:sp>
      <p:sp>
        <p:nvSpPr>
          <p:cNvPr id="6" name="Footer Placeholder 5">
            <a:extLst>
              <a:ext uri="{FF2B5EF4-FFF2-40B4-BE49-F238E27FC236}">
                <a16:creationId xmlns:a16="http://schemas.microsoft.com/office/drawing/2014/main" id="{8368C71F-6CFC-66A5-6675-0CA292EDEEA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1924A9B5-3954-5BFF-48C1-8EC58E321D0E}"/>
              </a:ext>
            </a:extLst>
          </p:cNvPr>
          <p:cNvSpPr>
            <a:spLocks noGrp="1"/>
          </p:cNvSpPr>
          <p:nvPr>
            <p:ph type="sldNum" sz="quarter" idx="12"/>
          </p:nvPr>
        </p:nvSpPr>
        <p:spPr/>
        <p:txBody>
          <a:bodyPr/>
          <a:lstStyle/>
          <a:p>
            <a:fld id="{8DCFD9AD-9941-41D7-9223-9567B17B999A}" type="slidenum">
              <a:rPr lang="en-AE" smtClean="0"/>
              <a:t>‹#›</a:t>
            </a:fld>
            <a:endParaRPr lang="en-AE"/>
          </a:p>
        </p:txBody>
      </p:sp>
    </p:spTree>
    <p:extLst>
      <p:ext uri="{BB962C8B-B14F-4D97-AF65-F5344CB8AC3E}">
        <p14:creationId xmlns:p14="http://schemas.microsoft.com/office/powerpoint/2010/main" val="1786052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1CD31-7064-839B-1B12-305DD07E97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E63E7BDB-B22F-79BF-5CD9-8A8A5A674F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4759560B-638E-F3E4-9E7D-026DB50D60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3D52B0-B306-1DDA-F24B-D217FF09F6CE}"/>
              </a:ext>
            </a:extLst>
          </p:cNvPr>
          <p:cNvSpPr>
            <a:spLocks noGrp="1"/>
          </p:cNvSpPr>
          <p:nvPr>
            <p:ph type="dt" sz="half" idx="10"/>
          </p:nvPr>
        </p:nvSpPr>
        <p:spPr/>
        <p:txBody>
          <a:bodyPr/>
          <a:lstStyle/>
          <a:p>
            <a:fld id="{A92CA215-DA4A-46A6-A285-DECA1D8B8729}" type="datetimeFigureOut">
              <a:rPr lang="en-AE" smtClean="0"/>
              <a:t>18/08/2025</a:t>
            </a:fld>
            <a:endParaRPr lang="en-AE"/>
          </a:p>
        </p:txBody>
      </p:sp>
      <p:sp>
        <p:nvSpPr>
          <p:cNvPr id="6" name="Footer Placeholder 5">
            <a:extLst>
              <a:ext uri="{FF2B5EF4-FFF2-40B4-BE49-F238E27FC236}">
                <a16:creationId xmlns:a16="http://schemas.microsoft.com/office/drawing/2014/main" id="{CD3E1BF0-631C-046F-5F07-2EDF818B3A3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CE58A70B-2C25-5CFB-1840-E6547621DAE7}"/>
              </a:ext>
            </a:extLst>
          </p:cNvPr>
          <p:cNvSpPr>
            <a:spLocks noGrp="1"/>
          </p:cNvSpPr>
          <p:nvPr>
            <p:ph type="sldNum" sz="quarter" idx="12"/>
          </p:nvPr>
        </p:nvSpPr>
        <p:spPr/>
        <p:txBody>
          <a:bodyPr/>
          <a:lstStyle/>
          <a:p>
            <a:fld id="{8DCFD9AD-9941-41D7-9223-9567B17B999A}" type="slidenum">
              <a:rPr lang="en-AE" smtClean="0"/>
              <a:t>‹#›</a:t>
            </a:fld>
            <a:endParaRPr lang="en-AE"/>
          </a:p>
        </p:txBody>
      </p:sp>
    </p:spTree>
    <p:extLst>
      <p:ext uri="{BB962C8B-B14F-4D97-AF65-F5344CB8AC3E}">
        <p14:creationId xmlns:p14="http://schemas.microsoft.com/office/powerpoint/2010/main" val="4284145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9F548A-A750-BB0A-E1AE-829AEC4B44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7D011C82-188F-59FA-D84F-E7039B4419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42B39A5C-BEB1-2F56-C839-B478E1A140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2CA215-DA4A-46A6-A285-DECA1D8B8729}" type="datetimeFigureOut">
              <a:rPr lang="en-AE" smtClean="0"/>
              <a:t>18/08/2025</a:t>
            </a:fld>
            <a:endParaRPr lang="en-AE"/>
          </a:p>
        </p:txBody>
      </p:sp>
      <p:sp>
        <p:nvSpPr>
          <p:cNvPr id="5" name="Footer Placeholder 4">
            <a:extLst>
              <a:ext uri="{FF2B5EF4-FFF2-40B4-BE49-F238E27FC236}">
                <a16:creationId xmlns:a16="http://schemas.microsoft.com/office/drawing/2014/main" id="{D0FD87D5-36E7-5FF9-FA67-C433123108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96007E90-1D07-05E5-E604-B8F542D3F9A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CFD9AD-9941-41D7-9223-9567B17B999A}" type="slidenum">
              <a:rPr lang="en-AE" smtClean="0"/>
              <a:t>‹#›</a:t>
            </a:fld>
            <a:endParaRPr lang="en-AE"/>
          </a:p>
        </p:txBody>
      </p:sp>
    </p:spTree>
    <p:extLst>
      <p:ext uri="{BB962C8B-B14F-4D97-AF65-F5344CB8AC3E}">
        <p14:creationId xmlns:p14="http://schemas.microsoft.com/office/powerpoint/2010/main" val="3963265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oogle.com/search?sca_esv=b9c8812b6c95ceb0&amp;cs=1&amp;sxsrf=AE3TifNFrgk9ymriqs7nczW9iklnfZNErg%3A1755515506111&amp;q=Motifs&amp;sa=X&amp;ved=2ahUKEwj_65LwnJSPAxU9T0EAHbKxKV8QxccNegUIjAEQAQ&amp;mstk=AUtExfD166iwO7bYF2VsNGIjp_8abDtB5depIiHisbZocblQ0DDoCW7IbKRHONNdEUgRxOgCloaKwsZh1XBTzFhCJpzjUQoxdZIhVXtapvUu-fp1qrRjOk7m2leJ9Yfij42n7x2WPw1cI2yCcWp_kn2g3iM-jP0DMtVRnSXYplVUZsxrEeEYM2OuLaD8R3M5oBEpTai3XXU24sUObLG2j-uZTIFE7uYkTxmScwIHnC9XxFIeqWBoX2ew1pLsUnOaiW2SnBjkYJxF1zEr3HVK8Ef8gFfK&amp;csui=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64E9C-FC1D-26C8-27F1-C41F1230DB4E}"/>
              </a:ext>
            </a:extLst>
          </p:cNvPr>
          <p:cNvSpPr>
            <a:spLocks noGrp="1"/>
          </p:cNvSpPr>
          <p:nvPr>
            <p:ph type="ctrTitle"/>
          </p:nvPr>
        </p:nvSpPr>
        <p:spPr/>
        <p:txBody>
          <a:bodyPr/>
          <a:lstStyle/>
          <a:p>
            <a:endParaRPr lang="en-AE"/>
          </a:p>
        </p:txBody>
      </p:sp>
      <p:sp>
        <p:nvSpPr>
          <p:cNvPr id="3" name="Subtitle 2">
            <a:extLst>
              <a:ext uri="{FF2B5EF4-FFF2-40B4-BE49-F238E27FC236}">
                <a16:creationId xmlns:a16="http://schemas.microsoft.com/office/drawing/2014/main" id="{847AA4EC-DA79-9DA1-AF74-39370BB37DDF}"/>
              </a:ext>
            </a:extLst>
          </p:cNvPr>
          <p:cNvSpPr>
            <a:spLocks noGrp="1"/>
          </p:cNvSpPr>
          <p:nvPr>
            <p:ph type="subTitle" idx="1"/>
          </p:nvPr>
        </p:nvSpPr>
        <p:spPr/>
        <p:txBody>
          <a:bodyPr/>
          <a:lstStyle/>
          <a:p>
            <a:endParaRPr lang="en-AE"/>
          </a:p>
        </p:txBody>
      </p:sp>
    </p:spTree>
    <p:extLst>
      <p:ext uri="{BB962C8B-B14F-4D97-AF65-F5344CB8AC3E}">
        <p14:creationId xmlns:p14="http://schemas.microsoft.com/office/powerpoint/2010/main" val="26274815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F2A53-3859-6AFD-A76F-DA5165B68AFF}"/>
              </a:ext>
            </a:extLst>
          </p:cNvPr>
          <p:cNvSpPr>
            <a:spLocks noGrp="1"/>
          </p:cNvSpPr>
          <p:nvPr>
            <p:ph type="title"/>
          </p:nvPr>
        </p:nvSpPr>
        <p:spPr/>
        <p:txBody>
          <a:bodyPr/>
          <a:lstStyle/>
          <a:p>
            <a:endParaRPr lang="en-AE"/>
          </a:p>
        </p:txBody>
      </p:sp>
      <p:sp>
        <p:nvSpPr>
          <p:cNvPr id="3" name="Content Placeholder 2">
            <a:extLst>
              <a:ext uri="{FF2B5EF4-FFF2-40B4-BE49-F238E27FC236}">
                <a16:creationId xmlns:a16="http://schemas.microsoft.com/office/drawing/2014/main" id="{C097FB0F-0A75-31C5-0CCB-B9455DA2FB2A}"/>
              </a:ext>
            </a:extLst>
          </p:cNvPr>
          <p:cNvSpPr>
            <a:spLocks noGrp="1"/>
          </p:cNvSpPr>
          <p:nvPr>
            <p:ph idx="1"/>
          </p:nvPr>
        </p:nvSpPr>
        <p:spPr/>
        <p:txBody>
          <a:bodyPr/>
          <a:lstStyle/>
          <a:p>
            <a:endParaRPr lang="en-AE"/>
          </a:p>
        </p:txBody>
      </p:sp>
      <p:pic>
        <p:nvPicPr>
          <p:cNvPr id="2050" name="Picture 2">
            <a:extLst>
              <a:ext uri="{FF2B5EF4-FFF2-40B4-BE49-F238E27FC236}">
                <a16:creationId xmlns:a16="http://schemas.microsoft.com/office/drawing/2014/main" id="{CAD7A631-F12A-CE66-EFA2-57AC968073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081" y="0"/>
            <a:ext cx="91138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5054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CCF49-1655-0F73-7D5E-6C77980F5462}"/>
              </a:ext>
            </a:extLst>
          </p:cNvPr>
          <p:cNvSpPr>
            <a:spLocks noGrp="1"/>
          </p:cNvSpPr>
          <p:nvPr>
            <p:ph type="title"/>
          </p:nvPr>
        </p:nvSpPr>
        <p:spPr/>
        <p:txBody>
          <a:bodyPr/>
          <a:lstStyle/>
          <a:p>
            <a:r>
              <a:rPr lang="en-US" dirty="0"/>
              <a:t>5. Key Concepts:</a:t>
            </a:r>
            <a:endParaRPr lang="en-AE" dirty="0"/>
          </a:p>
        </p:txBody>
      </p:sp>
      <p:sp>
        <p:nvSpPr>
          <p:cNvPr id="3" name="Content Placeholder 2">
            <a:extLst>
              <a:ext uri="{FF2B5EF4-FFF2-40B4-BE49-F238E27FC236}">
                <a16:creationId xmlns:a16="http://schemas.microsoft.com/office/drawing/2014/main" id="{56DAD07D-BDAE-2D33-7151-706EB07AE54E}"/>
              </a:ext>
            </a:extLst>
          </p:cNvPr>
          <p:cNvSpPr>
            <a:spLocks noGrp="1"/>
          </p:cNvSpPr>
          <p:nvPr>
            <p:ph idx="1"/>
          </p:nvPr>
        </p:nvSpPr>
        <p:spPr/>
        <p:txBody>
          <a:bodyPr>
            <a:normAutofit fontScale="85000" lnSpcReduction="10000"/>
          </a:bodyPr>
          <a:lstStyle/>
          <a:p>
            <a:r>
              <a:rPr lang="en-US" b="1" dirty="0">
                <a:hlinkClick r:id="rId2"/>
              </a:rPr>
              <a:t>Motifs</a:t>
            </a:r>
            <a:r>
              <a:rPr lang="en-US" b="1" dirty="0"/>
              <a:t>:</a:t>
            </a:r>
            <a:endParaRPr lang="en-US" dirty="0"/>
          </a:p>
          <a:p>
            <a:pPr marL="457200" lvl="1" indent="0" fontAlgn="ctr">
              <a:buNone/>
            </a:pPr>
            <a:r>
              <a:rPr lang="en-US" dirty="0"/>
              <a:t>Recurring sequence patterns that often have specific biological functions. </a:t>
            </a:r>
          </a:p>
          <a:p>
            <a:r>
              <a:rPr lang="en-US" b="1" dirty="0"/>
              <a:t>One-hot encoding:</a:t>
            </a:r>
            <a:endParaRPr lang="en-US" dirty="0"/>
          </a:p>
          <a:p>
            <a:pPr marL="457200" lvl="1" indent="0" fontAlgn="ctr">
              <a:buNone/>
            </a:pPr>
            <a:r>
              <a:rPr lang="en-US" dirty="0"/>
              <a:t>A common way to represent amino acids as vectors, where each position corresponds to an amino acid and is set to 1 if the amino acid is present at that position and 0 otherwise. </a:t>
            </a:r>
          </a:p>
          <a:p>
            <a:r>
              <a:rPr lang="en-US" b="1" dirty="0"/>
              <a:t>PSSM:</a:t>
            </a:r>
            <a:endParaRPr lang="en-US" dirty="0"/>
          </a:p>
          <a:p>
            <a:pPr marL="457200" lvl="1" indent="0" fontAlgn="ctr">
              <a:buNone/>
            </a:pPr>
            <a:r>
              <a:rPr lang="en-US" dirty="0"/>
              <a:t>Position-Specific Scoring Matrix, a matrix that represents the likelihood of each amino acid occurring at each position in a sequence. </a:t>
            </a:r>
          </a:p>
          <a:p>
            <a:r>
              <a:rPr lang="en-US" b="1" dirty="0"/>
              <a:t>Convolutional Layers:</a:t>
            </a:r>
            <a:endParaRPr lang="en-US" dirty="0"/>
          </a:p>
          <a:p>
            <a:pPr marL="457200" lvl="1" indent="0" fontAlgn="ctr">
              <a:buNone/>
            </a:pPr>
            <a:r>
              <a:rPr lang="en-US" dirty="0"/>
              <a:t>Layers in a CNN that apply kernels to extract features from the input data. </a:t>
            </a:r>
          </a:p>
          <a:p>
            <a:r>
              <a:rPr lang="en-US" b="1" dirty="0"/>
              <a:t>Pooling Layers:</a:t>
            </a:r>
            <a:endParaRPr lang="en-US" dirty="0"/>
          </a:p>
          <a:p>
            <a:pPr marL="457200" lvl="1" indent="0">
              <a:buNone/>
            </a:pPr>
            <a:r>
              <a:rPr lang="en-US" dirty="0"/>
              <a:t>Layers that reduce the spatial dimensions of the convolved output, typically using max or average pooling. </a:t>
            </a:r>
          </a:p>
          <a:p>
            <a:endParaRPr lang="en-AE" dirty="0"/>
          </a:p>
        </p:txBody>
      </p:sp>
    </p:spTree>
    <p:extLst>
      <p:ext uri="{BB962C8B-B14F-4D97-AF65-F5344CB8AC3E}">
        <p14:creationId xmlns:p14="http://schemas.microsoft.com/office/powerpoint/2010/main" val="52103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01E8-0AD9-0475-A2CF-DE3851E19224}"/>
              </a:ext>
            </a:extLst>
          </p:cNvPr>
          <p:cNvSpPr>
            <a:spLocks noGrp="1"/>
          </p:cNvSpPr>
          <p:nvPr>
            <p:ph type="title"/>
          </p:nvPr>
        </p:nvSpPr>
        <p:spPr/>
        <p:txBody>
          <a:bodyPr/>
          <a:lstStyle/>
          <a:p>
            <a:endParaRPr lang="en-AE"/>
          </a:p>
        </p:txBody>
      </p:sp>
      <p:sp>
        <p:nvSpPr>
          <p:cNvPr id="3" name="Content Placeholder 2">
            <a:extLst>
              <a:ext uri="{FF2B5EF4-FFF2-40B4-BE49-F238E27FC236}">
                <a16:creationId xmlns:a16="http://schemas.microsoft.com/office/drawing/2014/main" id="{5FA1F78A-4766-AFF9-0CB7-104410257A8C}"/>
              </a:ext>
            </a:extLst>
          </p:cNvPr>
          <p:cNvSpPr>
            <a:spLocks noGrp="1"/>
          </p:cNvSpPr>
          <p:nvPr>
            <p:ph idx="1"/>
          </p:nvPr>
        </p:nvSpPr>
        <p:spPr/>
        <p:txBody>
          <a:bodyPr/>
          <a:lstStyle/>
          <a:p>
            <a:endParaRPr lang="en-AE"/>
          </a:p>
        </p:txBody>
      </p:sp>
      <p:pic>
        <p:nvPicPr>
          <p:cNvPr id="1026" name="Picture 2" descr="Protein Sequence Classification Using Convolutional Neural Network and Natural  Language Processing | SpringerLink">
            <a:extLst>
              <a:ext uri="{FF2B5EF4-FFF2-40B4-BE49-F238E27FC236}">
                <a16:creationId xmlns:a16="http://schemas.microsoft.com/office/drawing/2014/main" id="{46338CDC-1672-8D8A-B96B-C99184F1DD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2126"/>
            <a:ext cx="12412301" cy="7248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3498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9FCB-B6CB-2473-F33D-29BB685DFEBA}"/>
              </a:ext>
            </a:extLst>
          </p:cNvPr>
          <p:cNvSpPr>
            <a:spLocks noGrp="1"/>
          </p:cNvSpPr>
          <p:nvPr>
            <p:ph type="title"/>
          </p:nvPr>
        </p:nvSpPr>
        <p:spPr/>
        <p:txBody>
          <a:bodyPr/>
          <a:lstStyle/>
          <a:p>
            <a:r>
              <a:rPr lang="en-US" dirty="0"/>
              <a:t> Input encoding</a:t>
            </a:r>
            <a:endParaRPr lang="en-AE" dirty="0"/>
          </a:p>
        </p:txBody>
      </p:sp>
      <p:sp>
        <p:nvSpPr>
          <p:cNvPr id="3" name="Content Placeholder 2">
            <a:extLst>
              <a:ext uri="{FF2B5EF4-FFF2-40B4-BE49-F238E27FC236}">
                <a16:creationId xmlns:a16="http://schemas.microsoft.com/office/drawing/2014/main" id="{E0FCAD6B-A213-1BF8-53A9-CAB8932A3F3D}"/>
              </a:ext>
            </a:extLst>
          </p:cNvPr>
          <p:cNvSpPr>
            <a:spLocks noGrp="1"/>
          </p:cNvSpPr>
          <p:nvPr>
            <p:ph idx="1"/>
          </p:nvPr>
        </p:nvSpPr>
        <p:spPr/>
        <p:txBody>
          <a:bodyPr/>
          <a:lstStyle/>
          <a:p>
            <a:pPr marL="514350" indent="-514350">
              <a:buFont typeface="+mj-lt"/>
              <a:buAutoNum type="arabicPeriod"/>
            </a:pPr>
            <a:r>
              <a:rPr lang="en-US" dirty="0"/>
              <a:t>One-Hot Encoding: 	</a:t>
            </a:r>
          </a:p>
          <a:p>
            <a:pPr marL="914400" lvl="2" indent="0">
              <a:buNone/>
            </a:pPr>
            <a:r>
              <a:rPr lang="en-US" dirty="0"/>
              <a:t>With one-hot encoding, we might start with a larger number of filters to capture various patterns from the basic amino acid identities. But this is just a way to identify amino acids and no biologically significant data can be encoded this way. </a:t>
            </a:r>
          </a:p>
          <a:p>
            <a:pPr marL="514350" indent="-514350">
              <a:buFont typeface="+mj-lt"/>
              <a:buAutoNum type="arabicPeriod"/>
            </a:pPr>
            <a:r>
              <a:rPr lang="en-US" dirty="0"/>
              <a:t>Physicochemical Property Vectors: </a:t>
            </a:r>
          </a:p>
          <a:p>
            <a:pPr marL="914400" lvl="2" indent="0">
              <a:buNone/>
            </a:pPr>
            <a:r>
              <a:rPr lang="en-US" dirty="0"/>
              <a:t>If we use property vectors, the kernels can be designed to capture patterns based on the numerical values of these properties, for instance, a kernel might learn to detect a sequence of hydrophobic amino acids</a:t>
            </a:r>
            <a:r>
              <a:rPr lang="en-AE" dirty="0"/>
              <a:t>.</a:t>
            </a:r>
            <a:endParaRPr lang="en-US" dirty="0"/>
          </a:p>
        </p:txBody>
      </p:sp>
    </p:spTree>
    <p:extLst>
      <p:ext uri="{BB962C8B-B14F-4D97-AF65-F5344CB8AC3E}">
        <p14:creationId xmlns:p14="http://schemas.microsoft.com/office/powerpoint/2010/main" val="1916922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E77DE-A824-C4F0-42D4-C99A5C98B85C}"/>
              </a:ext>
            </a:extLst>
          </p:cNvPr>
          <p:cNvSpPr>
            <a:spLocks noGrp="1"/>
          </p:cNvSpPr>
          <p:nvPr>
            <p:ph type="title"/>
          </p:nvPr>
        </p:nvSpPr>
        <p:spPr/>
        <p:txBody>
          <a:bodyPr/>
          <a:lstStyle/>
          <a:p>
            <a:r>
              <a:rPr lang="en-US" dirty="0"/>
              <a:t>Applications of CNN on Protein Sequences</a:t>
            </a:r>
            <a:endParaRPr lang="en-AE" dirty="0"/>
          </a:p>
        </p:txBody>
      </p:sp>
      <p:sp>
        <p:nvSpPr>
          <p:cNvPr id="3" name="Content Placeholder 2">
            <a:extLst>
              <a:ext uri="{FF2B5EF4-FFF2-40B4-BE49-F238E27FC236}">
                <a16:creationId xmlns:a16="http://schemas.microsoft.com/office/drawing/2014/main" id="{F36B53ED-A493-DFAD-9399-D5F5E16700BD}"/>
              </a:ext>
            </a:extLst>
          </p:cNvPr>
          <p:cNvSpPr>
            <a:spLocks noGrp="1"/>
          </p:cNvSpPr>
          <p:nvPr>
            <p:ph idx="1"/>
          </p:nvPr>
        </p:nvSpPr>
        <p:spPr>
          <a:xfrm>
            <a:off x="838200" y="1825625"/>
            <a:ext cx="10515600" cy="3959539"/>
          </a:xfrm>
        </p:spPr>
        <p:txBody>
          <a:bodyPr>
            <a:normAutofit/>
          </a:bodyPr>
          <a:lstStyle/>
          <a:p>
            <a:pPr marL="452438" indent="-363538">
              <a:buFont typeface="+mj-lt"/>
              <a:buAutoNum type="arabicPeriod"/>
            </a:pPr>
            <a:r>
              <a:rPr lang="en-US" sz="2400" b="1" dirty="0"/>
              <a:t>Motif Discovery:</a:t>
            </a:r>
            <a:endParaRPr lang="en-US" sz="2400" dirty="0"/>
          </a:p>
          <a:p>
            <a:pPr marL="452438" lvl="2" indent="0" fontAlgn="ctr">
              <a:buNone/>
            </a:pPr>
            <a:r>
              <a:rPr lang="en-US" dirty="0"/>
              <a:t>CNNs can learn motifs from sequences and be used in tasks like transcription factor binding site prediction. </a:t>
            </a:r>
          </a:p>
          <a:p>
            <a:pPr marL="452438" indent="-363538">
              <a:buFont typeface="+mj-lt"/>
              <a:buAutoNum type="arabicPeriod"/>
            </a:pPr>
            <a:r>
              <a:rPr lang="en-US" sz="2400" b="1" dirty="0"/>
              <a:t>Protein Function Prediction:</a:t>
            </a:r>
            <a:endParaRPr lang="en-US" sz="2400" dirty="0"/>
          </a:p>
          <a:p>
            <a:pPr marL="909638" lvl="2" indent="-457200" fontAlgn="ctr">
              <a:buNone/>
            </a:pPr>
            <a:r>
              <a:rPr lang="en-US" dirty="0"/>
              <a:t>CNNs can be trained to predict protein functions based on their sequences. </a:t>
            </a:r>
          </a:p>
          <a:p>
            <a:pPr marL="452438" indent="-363538">
              <a:buFont typeface="+mj-lt"/>
              <a:buAutoNum type="arabicPeriod"/>
            </a:pPr>
            <a:r>
              <a:rPr lang="en-US" sz="2400" b="1" dirty="0"/>
              <a:t>Protein-Protein Interaction Prediction:</a:t>
            </a:r>
            <a:endParaRPr lang="en-US" sz="2400" dirty="0"/>
          </a:p>
          <a:p>
            <a:pPr marL="909638" lvl="2" indent="-457200" fontAlgn="ctr">
              <a:buNone/>
            </a:pPr>
            <a:r>
              <a:rPr lang="en-US" dirty="0"/>
              <a:t>CNNs can be used to model protein interactions by analyzing sequence embeddings. </a:t>
            </a:r>
          </a:p>
          <a:p>
            <a:pPr marL="452438" indent="-363538">
              <a:buFont typeface="+mj-lt"/>
              <a:buAutoNum type="arabicPeriod"/>
            </a:pPr>
            <a:r>
              <a:rPr lang="en-US" sz="2400" b="1" dirty="0"/>
              <a:t>Protein Homology Detection:</a:t>
            </a:r>
            <a:endParaRPr lang="en-US" sz="2400" dirty="0"/>
          </a:p>
          <a:p>
            <a:pPr marL="909638" lvl="2" indent="-457200" fontAlgn="ctr">
              <a:lnSpc>
                <a:spcPct val="100000"/>
              </a:lnSpc>
              <a:buNone/>
            </a:pPr>
            <a:r>
              <a:rPr lang="en-US" dirty="0"/>
              <a:t>CNNs can be used to identify proteins with similar sequences and potentially similar functions. </a:t>
            </a:r>
          </a:p>
        </p:txBody>
      </p:sp>
    </p:spTree>
    <p:extLst>
      <p:ext uri="{BB962C8B-B14F-4D97-AF65-F5344CB8AC3E}">
        <p14:creationId xmlns:p14="http://schemas.microsoft.com/office/powerpoint/2010/main" val="3620111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1CBB-C63C-1CD0-7CED-1C8C29F624FE}"/>
              </a:ext>
            </a:extLst>
          </p:cNvPr>
          <p:cNvSpPr>
            <a:spLocks noGrp="1"/>
          </p:cNvSpPr>
          <p:nvPr>
            <p:ph type="title"/>
          </p:nvPr>
        </p:nvSpPr>
        <p:spPr/>
        <p:txBody>
          <a:bodyPr/>
          <a:lstStyle/>
          <a:p>
            <a:r>
              <a:rPr lang="en-US" dirty="0"/>
              <a:t>Complexity</a:t>
            </a:r>
            <a:endParaRPr lang="en-AE" dirty="0"/>
          </a:p>
        </p:txBody>
      </p:sp>
      <p:sp>
        <p:nvSpPr>
          <p:cNvPr id="3" name="Content Placeholder 2">
            <a:extLst>
              <a:ext uri="{FF2B5EF4-FFF2-40B4-BE49-F238E27FC236}">
                <a16:creationId xmlns:a16="http://schemas.microsoft.com/office/drawing/2014/main" id="{5ED07E0B-7303-C248-91DE-82A2C733BFEB}"/>
              </a:ext>
            </a:extLst>
          </p:cNvPr>
          <p:cNvSpPr>
            <a:spLocks noGrp="1"/>
          </p:cNvSpPr>
          <p:nvPr>
            <p:ph idx="1"/>
          </p:nvPr>
        </p:nvSpPr>
        <p:spPr/>
        <p:txBody>
          <a:bodyPr>
            <a:normAutofit fontScale="92500" lnSpcReduction="10000"/>
          </a:bodyPr>
          <a:lstStyle/>
          <a:p>
            <a:pPr marL="0" lvl="1" indent="0">
              <a:spcBef>
                <a:spcPts val="1000"/>
              </a:spcBef>
              <a:buNone/>
            </a:pPr>
            <a:r>
              <a:rPr lang="en-US" dirty="0"/>
              <a:t>To accurately predict a protein property (e.g., solubility, binding affinity), you might prioritize a larger number of kernels to capture more complex, and potentially more abstract, features. You may not need to explicitly interpret every feature that is being extracted. </a:t>
            </a:r>
          </a:p>
          <a:p>
            <a:pPr marL="0" lvl="1" indent="0">
              <a:spcBef>
                <a:spcPts val="1000"/>
              </a:spcBef>
              <a:buNone/>
            </a:pPr>
            <a:endParaRPr lang="en-US" dirty="0"/>
          </a:p>
          <a:p>
            <a:pPr marL="0" lvl="1" indent="0">
              <a:spcBef>
                <a:spcPts val="1000"/>
              </a:spcBef>
              <a:buNone/>
            </a:pPr>
            <a:r>
              <a:rPr lang="en-US" dirty="0"/>
              <a:t>To explicitly discover new sequence motifs related to a biological function, you might focus on techniques like kernel transformation to translate kernels into interpretable representations like position weight matrices (PWMs).</a:t>
            </a:r>
          </a:p>
          <a:p>
            <a:pPr marL="0" lvl="1" indent="0">
              <a:spcBef>
                <a:spcPts val="1000"/>
              </a:spcBef>
              <a:buNone/>
            </a:pPr>
            <a:endParaRPr lang="en-US" dirty="0"/>
          </a:p>
          <a:p>
            <a:pPr marL="0" lvl="1" indent="0">
              <a:spcBef>
                <a:spcPts val="1000"/>
              </a:spcBef>
              <a:buNone/>
            </a:pPr>
            <a:r>
              <a:rPr lang="en-US" dirty="0"/>
              <a:t>Therefore, instead we will focus on some tasks where you can achieve good results while maintaining a less complex CNN.</a:t>
            </a:r>
            <a:br>
              <a:rPr lang="en-US" dirty="0"/>
            </a:br>
            <a:br>
              <a:rPr lang="en-US" dirty="0"/>
            </a:br>
            <a:endParaRPr lang="en-AE" dirty="0"/>
          </a:p>
        </p:txBody>
      </p:sp>
    </p:spTree>
    <p:extLst>
      <p:ext uri="{BB962C8B-B14F-4D97-AF65-F5344CB8AC3E}">
        <p14:creationId xmlns:p14="http://schemas.microsoft.com/office/powerpoint/2010/main" val="157758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F59A-F3BB-7997-8A0E-8615380C9985}"/>
              </a:ext>
            </a:extLst>
          </p:cNvPr>
          <p:cNvSpPr>
            <a:spLocks noGrp="1"/>
          </p:cNvSpPr>
          <p:nvPr>
            <p:ph type="title"/>
          </p:nvPr>
        </p:nvSpPr>
        <p:spPr/>
        <p:txBody>
          <a:bodyPr/>
          <a:lstStyle/>
          <a:p>
            <a:r>
              <a:rPr lang="en-US" dirty="0"/>
              <a:t>Simplicity</a:t>
            </a:r>
            <a:endParaRPr lang="en-AE" dirty="0"/>
          </a:p>
        </p:txBody>
      </p:sp>
      <p:sp>
        <p:nvSpPr>
          <p:cNvPr id="3" name="Content Placeholder 2">
            <a:extLst>
              <a:ext uri="{FF2B5EF4-FFF2-40B4-BE49-F238E27FC236}">
                <a16:creationId xmlns:a16="http://schemas.microsoft.com/office/drawing/2014/main" id="{8B4839C2-1070-8BEC-753E-4A866D9DF447}"/>
              </a:ext>
            </a:extLst>
          </p:cNvPr>
          <p:cNvSpPr>
            <a:spLocks noGrp="1"/>
          </p:cNvSpPr>
          <p:nvPr>
            <p:ph idx="1"/>
          </p:nvPr>
        </p:nvSpPr>
        <p:spPr>
          <a:xfrm>
            <a:off x="838200" y="1825624"/>
            <a:ext cx="10515600" cy="4485965"/>
          </a:xfrm>
        </p:spPr>
        <p:txBody>
          <a:bodyPr>
            <a:normAutofit fontScale="25000" lnSpcReduction="20000"/>
          </a:bodyPr>
          <a:lstStyle/>
          <a:p>
            <a:pPr marL="452438" indent="-452438">
              <a:buFont typeface="+mj-lt"/>
              <a:buAutoNum type="arabicPeriod"/>
            </a:pPr>
            <a:r>
              <a:rPr lang="en-US" sz="7200" b="1" dirty="0"/>
              <a:t>Protein Secondary Structure Prediction</a:t>
            </a:r>
          </a:p>
          <a:p>
            <a:pPr marL="457200" lvl="1" indent="0">
              <a:buNone/>
            </a:pPr>
            <a:r>
              <a:rPr lang="en-US" sz="6000" b="1" dirty="0"/>
              <a:t>Task</a:t>
            </a:r>
            <a:r>
              <a:rPr lang="en-US" sz="6000" dirty="0"/>
              <a:t>: Secondary structure is primarily determined by local interactions between nearby amino acids, making CNNs with their ability to capture local patterns. Predict the local structural elements of a protein (alpha-helices, beta-sheets, coils) based on its amino acid sequence. </a:t>
            </a:r>
          </a:p>
          <a:p>
            <a:pPr marL="452438" indent="-452438">
              <a:buFont typeface="+mj-lt"/>
              <a:buAutoNum type="arabicPeriod"/>
            </a:pPr>
            <a:endParaRPr lang="en-US" sz="2400" dirty="0"/>
          </a:p>
          <a:p>
            <a:pPr marL="452438" indent="-452438">
              <a:buFont typeface="+mj-lt"/>
              <a:buAutoNum type="arabicPeriod"/>
            </a:pPr>
            <a:r>
              <a:rPr lang="en-US" sz="7200" b="1" dirty="0"/>
              <a:t>Protein Feature Prediction</a:t>
            </a:r>
          </a:p>
          <a:p>
            <a:pPr marL="457200" lvl="1" indent="0">
              <a:buNone/>
            </a:pPr>
            <a:r>
              <a:rPr lang="en-US" sz="6000" b="1" dirty="0"/>
              <a:t>Task</a:t>
            </a:r>
            <a:r>
              <a:rPr lang="en-US" sz="6000" dirty="0"/>
              <a:t>: Certain protein features are often linked to specific sequence motifs or physicochemical characteristics that a relatively shallow CNN can learn to identify. Predict specific features or properties like post-translational modification (PTM) sites (</a:t>
            </a:r>
            <a:r>
              <a:rPr lang="en-US" sz="6000" dirty="0" err="1"/>
              <a:t>Eg.</a:t>
            </a:r>
            <a:r>
              <a:rPr lang="en-US" sz="6000" dirty="0"/>
              <a:t>, phosphorylation or glycosylation) or predict membrane-attachment sites based on hydrophobic patches. </a:t>
            </a:r>
          </a:p>
          <a:p>
            <a:pPr marL="457200" lvl="1" indent="0">
              <a:buNone/>
            </a:pPr>
            <a:br>
              <a:rPr lang="en-US" dirty="0"/>
            </a:br>
            <a:endParaRPr lang="en-US" dirty="0"/>
          </a:p>
          <a:p>
            <a:pPr marL="446088" indent="-446088">
              <a:buFont typeface="+mj-lt"/>
              <a:buAutoNum type="arabicPeriod"/>
            </a:pPr>
            <a:r>
              <a:rPr lang="en-US" sz="7200" b="1" dirty="0"/>
              <a:t>Protein Stability Prediction Upon Point Mutation</a:t>
            </a:r>
          </a:p>
          <a:p>
            <a:pPr marL="457200" lvl="1" indent="0">
              <a:buNone/>
            </a:pPr>
            <a:r>
              <a:rPr lang="en-US" sz="6000" b="1" dirty="0"/>
              <a:t>Task</a:t>
            </a:r>
            <a:r>
              <a:rPr lang="en-US" sz="6000" dirty="0"/>
              <a:t>: The impact of a single mutation is often localized, and a CNN can learn to recognize the local structural and chemical context around the mutation site to predict its effect on stability. Predict the change in stability of a protein when a single amino acid is mutated.  </a:t>
            </a:r>
          </a:p>
          <a:p>
            <a:pPr marL="457200" lvl="1" indent="0">
              <a:buNone/>
            </a:pPr>
            <a:endParaRPr lang="en-US" dirty="0"/>
          </a:p>
          <a:p>
            <a:pPr marL="452438" indent="-452438">
              <a:buFont typeface="+mj-lt"/>
              <a:buAutoNum type="arabicPeriod"/>
            </a:pPr>
            <a:r>
              <a:rPr lang="en-US" sz="7200" b="1" dirty="0"/>
              <a:t>Protein Remote Homology Detection</a:t>
            </a:r>
          </a:p>
          <a:p>
            <a:pPr marL="457200" lvl="1" indent="0">
              <a:buNone/>
            </a:pPr>
            <a:r>
              <a:rPr lang="en-US" sz="6000" b="1" dirty="0"/>
              <a:t>Task</a:t>
            </a:r>
            <a:r>
              <a:rPr lang="en-US" sz="6000" dirty="0"/>
              <a:t>: While sequence similarity is low, remote homologs often share subtle patterns or conserved motifs that CNNs can learn to detect. Identifying proteins with similar 3D structures or functions even when their sequences are very divergent (low sequence similarity). </a:t>
            </a:r>
            <a:endParaRPr lang="en-AE" dirty="0"/>
          </a:p>
        </p:txBody>
      </p:sp>
    </p:spTree>
    <p:extLst>
      <p:ext uri="{BB962C8B-B14F-4D97-AF65-F5344CB8AC3E}">
        <p14:creationId xmlns:p14="http://schemas.microsoft.com/office/powerpoint/2010/main" val="22461751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F6B7F-7BD4-870C-A9D6-8B11E75F5593}"/>
              </a:ext>
            </a:extLst>
          </p:cNvPr>
          <p:cNvSpPr>
            <a:spLocks noGrp="1"/>
          </p:cNvSpPr>
          <p:nvPr>
            <p:ph type="title"/>
          </p:nvPr>
        </p:nvSpPr>
        <p:spPr/>
        <p:txBody>
          <a:bodyPr/>
          <a:lstStyle/>
          <a:p>
            <a:r>
              <a:rPr lang="en-US" dirty="0"/>
              <a:t>Kernels/Filters = Feature Extractions </a:t>
            </a:r>
            <a:endParaRPr lang="en-AE" dirty="0"/>
          </a:p>
        </p:txBody>
      </p:sp>
      <p:sp>
        <p:nvSpPr>
          <p:cNvPr id="3" name="Content Placeholder 2">
            <a:extLst>
              <a:ext uri="{FF2B5EF4-FFF2-40B4-BE49-F238E27FC236}">
                <a16:creationId xmlns:a16="http://schemas.microsoft.com/office/drawing/2014/main" id="{E517A315-20CC-6EAB-6767-C02DB90BEE42}"/>
              </a:ext>
            </a:extLst>
          </p:cNvPr>
          <p:cNvSpPr>
            <a:spLocks noGrp="1"/>
          </p:cNvSpPr>
          <p:nvPr>
            <p:ph idx="1"/>
          </p:nvPr>
        </p:nvSpPr>
        <p:spPr/>
        <p:txBody>
          <a:bodyPr>
            <a:normAutofit/>
          </a:bodyPr>
          <a:lstStyle/>
          <a:p>
            <a:pPr marL="452438" indent="-452438">
              <a:buFont typeface="+mj-lt"/>
              <a:buAutoNum type="arabicPeriod"/>
            </a:pPr>
            <a:r>
              <a:rPr lang="en-US" sz="1800" b="1" dirty="0"/>
              <a:t>Protein Secondary Structure Prediction</a:t>
            </a:r>
          </a:p>
          <a:p>
            <a:pPr marL="457200" lvl="1" indent="0">
              <a:buNone/>
            </a:pPr>
            <a:r>
              <a:rPr lang="en-US" sz="1200" b="1" dirty="0"/>
              <a:t>Task</a:t>
            </a:r>
            <a:r>
              <a:rPr lang="en-US" sz="1200" dirty="0"/>
              <a:t>: Secondary structure is primarily determined by local interactions between nearby amino acids, making CNNs with their ability to capture local patterns. Predict the local structural elements of a protein (alpha-helices, beta-sheets, coils) based on its amino acid sequence. </a:t>
            </a:r>
          </a:p>
          <a:p>
            <a:pPr marL="457200" lvl="1" indent="0">
              <a:buNone/>
            </a:pPr>
            <a:endParaRPr lang="en-US" sz="1200" dirty="0"/>
          </a:p>
          <a:p>
            <a:pPr marL="457200" lvl="1" indent="0">
              <a:buNone/>
            </a:pPr>
            <a:r>
              <a:rPr lang="en-US" sz="1200" b="1" dirty="0"/>
              <a:t>What Kernels Should Extract:</a:t>
            </a:r>
          </a:p>
          <a:p>
            <a:pPr lvl="1">
              <a:buFont typeface="+mj-lt"/>
              <a:buAutoNum type="arabicPeriod"/>
            </a:pPr>
            <a:r>
              <a:rPr lang="en-US" sz="1200" b="1" dirty="0"/>
              <a:t>Local Sequence Motifs</a:t>
            </a:r>
            <a:r>
              <a:rPr lang="en-US" sz="1200" dirty="0"/>
              <a:t>: Kernels should learn to detect short, recurring patterns of 3-7 amino acids (depending on the kernel size) that are characteristic of Alpha-helices, beta-sheets, or coils.</a:t>
            </a:r>
          </a:p>
          <a:p>
            <a:pPr lvl="1">
              <a:buFont typeface="+mj-lt"/>
              <a:buAutoNum type="arabicPeriod"/>
            </a:pPr>
            <a:r>
              <a:rPr lang="en-US" sz="1200" b="1" dirty="0"/>
              <a:t>Physicochemical Patterns</a:t>
            </a:r>
            <a:r>
              <a:rPr lang="en-US" sz="1200" dirty="0"/>
              <a:t>: Given input encodings that include properties like hydrophobicity, charge, and side-chain bulkiness, kernels should extract combinations of these properties. </a:t>
            </a:r>
          </a:p>
          <a:p>
            <a:pPr lvl="1">
              <a:buFont typeface="+mj-lt"/>
              <a:buAutoNum type="arabicPeriod"/>
            </a:pPr>
            <a:r>
              <a:rPr lang="en-US" sz="1200" b="1" dirty="0"/>
              <a:t>Evolutionary Conservation</a:t>
            </a:r>
            <a:r>
              <a:rPr lang="en-US" sz="1200" dirty="0"/>
              <a:t>: If PSSM profiles are used as input, kernels would extract patterns reflecting the degree of conservation at different positions, which is often crucial for secondary structure elements. </a:t>
            </a:r>
          </a:p>
          <a:p>
            <a:pPr lvl="1">
              <a:buFont typeface="+mj-lt"/>
              <a:buAutoNum type="arabicPeriod"/>
            </a:pPr>
            <a:endParaRPr lang="en-US" sz="1200" dirty="0"/>
          </a:p>
          <a:p>
            <a:pPr marL="457200" lvl="1" indent="0">
              <a:buNone/>
            </a:pPr>
            <a:r>
              <a:rPr lang="en-US" sz="1200" b="1" dirty="0"/>
              <a:t>For example: </a:t>
            </a:r>
          </a:p>
          <a:p>
            <a:pPr lvl="1" defTabSz="712788">
              <a:buFont typeface="+mj-lt"/>
              <a:buAutoNum type="arabicPeriod"/>
            </a:pPr>
            <a:r>
              <a:rPr lang="en-US" sz="1200" dirty="0"/>
              <a:t>	</a:t>
            </a:r>
            <a:r>
              <a:rPr lang="en-US" sz="1200" b="1" dirty="0"/>
              <a:t>Alpha-helix detection:</a:t>
            </a:r>
            <a:r>
              <a:rPr lang="en-US" sz="1200" dirty="0"/>
              <a:t> A kernel might learn to identify sequences with a periodic pattern of hydrophobic residues every ~3.6 residues, as is typical of 	alpha-helices.</a:t>
            </a:r>
          </a:p>
          <a:p>
            <a:pPr lvl="1" defTabSz="712788">
              <a:buFont typeface="+mj-lt"/>
              <a:buAutoNum type="arabicPeriod"/>
            </a:pPr>
            <a:r>
              <a:rPr lang="en-US" sz="1200" dirty="0"/>
              <a:t>	</a:t>
            </a:r>
            <a:r>
              <a:rPr lang="en-US" sz="1200" b="1" dirty="0"/>
              <a:t>Beta-sheet detection</a:t>
            </a:r>
            <a:r>
              <a:rPr lang="en-US" sz="1200" dirty="0"/>
              <a:t>: A kernel might become sensitive to alternating patterns of polar and nonpolar residues, characteristic of \(\beta \)-strands, 	especially when beta-sheets form a more rigid structure.</a:t>
            </a:r>
          </a:p>
          <a:p>
            <a:pPr lvl="1" defTabSz="712788">
              <a:buFont typeface="+mj-lt"/>
              <a:buAutoNum type="arabicPeriod"/>
            </a:pPr>
            <a:r>
              <a:rPr lang="en-US" sz="1200" dirty="0"/>
              <a:t>	</a:t>
            </a:r>
            <a:r>
              <a:rPr lang="en-US" sz="1200" b="1" dirty="0"/>
              <a:t>Coil detection: </a:t>
            </a:r>
            <a:r>
              <a:rPr lang="en-US" sz="1200" dirty="0"/>
              <a:t>Other kernels might learn to identify less structured, more flexible regions with a different distribution of amino acid types.</a:t>
            </a:r>
          </a:p>
          <a:p>
            <a:pPr marL="457200" lvl="1" indent="0">
              <a:buNone/>
            </a:pPr>
            <a:endParaRPr lang="en-US" sz="1200" dirty="0"/>
          </a:p>
          <a:p>
            <a:endParaRPr lang="en-AE" dirty="0"/>
          </a:p>
        </p:txBody>
      </p:sp>
    </p:spTree>
    <p:extLst>
      <p:ext uri="{BB962C8B-B14F-4D97-AF65-F5344CB8AC3E}">
        <p14:creationId xmlns:p14="http://schemas.microsoft.com/office/powerpoint/2010/main" val="371830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1FE1C-2F81-9BE1-63DE-BEA91C90B0A7}"/>
              </a:ext>
            </a:extLst>
          </p:cNvPr>
          <p:cNvSpPr>
            <a:spLocks noGrp="1"/>
          </p:cNvSpPr>
          <p:nvPr>
            <p:ph type="title"/>
          </p:nvPr>
        </p:nvSpPr>
        <p:spPr/>
        <p:txBody>
          <a:bodyPr/>
          <a:lstStyle/>
          <a:p>
            <a:r>
              <a:rPr lang="en-US" dirty="0"/>
              <a:t>Lets now build a 1D protein sequence CNN: </a:t>
            </a:r>
            <a:endParaRPr lang="en-AE" dirty="0"/>
          </a:p>
        </p:txBody>
      </p:sp>
      <p:sp>
        <p:nvSpPr>
          <p:cNvPr id="3" name="Content Placeholder 2">
            <a:extLst>
              <a:ext uri="{FF2B5EF4-FFF2-40B4-BE49-F238E27FC236}">
                <a16:creationId xmlns:a16="http://schemas.microsoft.com/office/drawing/2014/main" id="{25546089-01A4-6635-4300-F20CC16D3404}"/>
              </a:ext>
            </a:extLst>
          </p:cNvPr>
          <p:cNvSpPr>
            <a:spLocks noGrp="1"/>
          </p:cNvSpPr>
          <p:nvPr>
            <p:ph idx="1"/>
          </p:nvPr>
        </p:nvSpPr>
        <p:spPr/>
        <p:txBody>
          <a:bodyPr>
            <a:normAutofit fontScale="47500" lnSpcReduction="20000"/>
          </a:bodyPr>
          <a:lstStyle/>
          <a:p>
            <a:pPr marL="0" indent="0">
              <a:buNone/>
            </a:pPr>
            <a:r>
              <a:rPr lang="en-US" dirty="0"/>
              <a:t>Phase 1: </a:t>
            </a:r>
          </a:p>
          <a:p>
            <a:pPr marL="0" indent="0">
              <a:buNone/>
            </a:pPr>
            <a:r>
              <a:rPr lang="en-US" dirty="0"/>
              <a:t>Lets build a modern, interactive protein embedding and motif visualization platform suitable for computational biology and bioinformatics research. Later in the next phases, we implement CNN. </a:t>
            </a:r>
          </a:p>
          <a:p>
            <a:pPr marL="0" indent="0">
              <a:buNone/>
            </a:pPr>
            <a:r>
              <a:rPr lang="en-US" dirty="0"/>
              <a:t>The following is a product requirements document specific for Phase 1 Implementation: </a:t>
            </a:r>
          </a:p>
          <a:p>
            <a:pPr marL="182563" indent="-182563">
              <a:buFont typeface="+mj-lt"/>
              <a:buAutoNum type="arabicPeriod"/>
            </a:pPr>
            <a:r>
              <a:rPr lang="en-US" b="1" u="sng" dirty="0"/>
              <a:t>Purpose</a:t>
            </a:r>
            <a:r>
              <a:rPr lang="en-US" dirty="0"/>
              <a:t>: </a:t>
            </a:r>
          </a:p>
          <a:p>
            <a:pPr marL="457200" lvl="1" indent="0">
              <a:buNone/>
            </a:pPr>
            <a:r>
              <a:rPr lang="en-US" dirty="0"/>
              <a:t>To develop a software tool that allows users to input a protein sequence, apply advanced embeddings to convert it into a numerical matrix, and visualize both the embedded sequence and motif activations from a convolutional neural network (CNN). The tool should offer flexible embedding choices, interactive visualizations, and be suitable for research and educational use.</a:t>
            </a:r>
          </a:p>
          <a:p>
            <a:pPr marL="182563" indent="-182563">
              <a:buFont typeface="+mj-lt"/>
              <a:buAutoNum type="arabicPeriod"/>
            </a:pPr>
            <a:r>
              <a:rPr lang="en-US" b="1" u="sng" dirty="0"/>
              <a:t>Functional Requirements</a:t>
            </a:r>
          </a:p>
          <a:p>
            <a:pPr marL="625475" lvl="1" indent="-168275">
              <a:buFont typeface="+mj-lt"/>
              <a:buAutoNum type="alphaUcPeriod"/>
            </a:pPr>
            <a:r>
              <a:rPr lang="en-US" b="1" dirty="0"/>
              <a:t>Input &amp; Preprocessing</a:t>
            </a:r>
            <a:r>
              <a:rPr lang="en-US" dirty="0"/>
              <a:t>: Input accepts FASTA format (1D protein sequence)</a:t>
            </a:r>
          </a:p>
          <a:p>
            <a:pPr marL="625475" lvl="1" indent="-168275">
              <a:buFont typeface="+mj-lt"/>
              <a:buAutoNum type="alphaUcPeriod"/>
            </a:pPr>
            <a:r>
              <a:rPr lang="en-US" b="1" dirty="0"/>
              <a:t>Embedding</a:t>
            </a:r>
            <a:r>
              <a:rPr lang="en-US" dirty="0"/>
              <a:t>: Converts each amino acid into a vector using the selected embedding (</a:t>
            </a:r>
            <a:r>
              <a:rPr lang="en-US" dirty="0" err="1"/>
              <a:t>ProtBert</a:t>
            </a:r>
            <a:r>
              <a:rPr lang="en-US" dirty="0"/>
              <a:t>)</a:t>
            </a:r>
          </a:p>
          <a:p>
            <a:pPr marL="625475" lvl="1" indent="-168275">
              <a:buFont typeface="+mj-lt"/>
              <a:buAutoNum type="alphaUcPeriod"/>
            </a:pPr>
            <a:r>
              <a:rPr lang="en-US" b="1" dirty="0"/>
              <a:t>Kernel (Motif Extraction Filter): </a:t>
            </a:r>
            <a:r>
              <a:rPr lang="en-US" dirty="0"/>
              <a:t>Configurable kernel (filter) sizes (e.g., 3, 5, 7), </a:t>
            </a:r>
          </a:p>
          <a:p>
            <a:pPr marL="625475" lvl="1" indent="-168275">
              <a:buFont typeface="+mj-lt"/>
              <a:buAutoNum type="alphaUcPeriod"/>
            </a:pPr>
            <a:r>
              <a:rPr lang="en-US" dirty="0"/>
              <a:t>Visualization </a:t>
            </a:r>
          </a:p>
          <a:p>
            <a:pPr marL="808038" lvl="2" indent="-92075"/>
            <a:r>
              <a:rPr lang="en-US" dirty="0"/>
              <a:t>Embedding Visualization:</a:t>
            </a:r>
          </a:p>
          <a:p>
            <a:pPr marL="808038" lvl="2" indent="-92075"/>
            <a:r>
              <a:rPr lang="en-US" dirty="0"/>
              <a:t>Motif Activation Visualization:</a:t>
            </a:r>
          </a:p>
          <a:p>
            <a:pPr marL="625475" lvl="1" indent="-168275">
              <a:buFont typeface="+mj-lt"/>
              <a:buAutoNum type="alphaUcPeriod"/>
            </a:pPr>
            <a:r>
              <a:rPr lang="en-US" dirty="0"/>
              <a:t>User Interface</a:t>
            </a:r>
          </a:p>
          <a:p>
            <a:pPr marL="182563" indent="-182563">
              <a:buFont typeface="+mj-lt"/>
              <a:buAutoNum type="arabicPeriod"/>
            </a:pPr>
            <a:r>
              <a:rPr lang="en-US" b="1" u="sng" dirty="0"/>
              <a:t>Non-functional Requirements</a:t>
            </a:r>
          </a:p>
          <a:p>
            <a:pPr marL="625475" lvl="1" indent="-168275">
              <a:buFont typeface="+mj-lt"/>
              <a:buAutoNum type="alphaUcPeriod"/>
            </a:pPr>
            <a:r>
              <a:rPr lang="en-US" b="1" dirty="0"/>
              <a:t>Performance</a:t>
            </a:r>
            <a:r>
              <a:rPr lang="en-US" dirty="0"/>
              <a:t>: Real-time embedding and visualization (&lt;5sec for reasonably sized sequences).</a:t>
            </a:r>
          </a:p>
          <a:p>
            <a:pPr marL="625475" lvl="1" indent="-168275">
              <a:buFont typeface="+mj-lt"/>
              <a:buAutoNum type="alphaUcPeriod"/>
            </a:pPr>
            <a:r>
              <a:rPr lang="en-US" b="1" dirty="0"/>
              <a:t>Extensibility</a:t>
            </a:r>
            <a:r>
              <a:rPr lang="en-US" dirty="0"/>
              <a:t>: Modular codebase, easy to integrate new embeddings or neural architectures.</a:t>
            </a:r>
          </a:p>
          <a:p>
            <a:pPr marL="625475" lvl="1" indent="-168275">
              <a:buFont typeface="+mj-lt"/>
              <a:buAutoNum type="alphaUcPeriod"/>
            </a:pPr>
            <a:r>
              <a:rPr lang="en-US" b="1" dirty="0"/>
              <a:t>Accessibility</a:t>
            </a:r>
            <a:r>
              <a:rPr lang="en-US" dirty="0"/>
              <a:t>: Cross-platform, compatible with major browsers.</a:t>
            </a:r>
          </a:p>
          <a:p>
            <a:pPr marL="625475" lvl="1" indent="-168275">
              <a:buFont typeface="+mj-lt"/>
              <a:buAutoNum type="alphaUcPeriod"/>
            </a:pPr>
            <a:r>
              <a:rPr lang="en-US" b="1" dirty="0"/>
              <a:t>Documentation</a:t>
            </a:r>
            <a:r>
              <a:rPr lang="en-US" dirty="0"/>
              <a:t>: Clear tutorial and in-app explanations for each step and visualization.</a:t>
            </a:r>
          </a:p>
          <a:p>
            <a:pPr marL="0" indent="0">
              <a:buNone/>
            </a:pPr>
            <a:endParaRPr lang="en-US" dirty="0"/>
          </a:p>
        </p:txBody>
      </p:sp>
    </p:spTree>
    <p:extLst>
      <p:ext uri="{BB962C8B-B14F-4D97-AF65-F5344CB8AC3E}">
        <p14:creationId xmlns:p14="http://schemas.microsoft.com/office/powerpoint/2010/main" val="1721822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93ED-ADC6-B120-A800-D18C07A61B10}"/>
              </a:ext>
            </a:extLst>
          </p:cNvPr>
          <p:cNvSpPr>
            <a:spLocks noGrp="1"/>
          </p:cNvSpPr>
          <p:nvPr>
            <p:ph type="title"/>
          </p:nvPr>
        </p:nvSpPr>
        <p:spPr/>
        <p:txBody>
          <a:bodyPr/>
          <a:lstStyle/>
          <a:p>
            <a:endParaRPr lang="en-AE" dirty="0"/>
          </a:p>
        </p:txBody>
      </p:sp>
      <p:sp>
        <p:nvSpPr>
          <p:cNvPr id="3" name="Content Placeholder 2">
            <a:extLst>
              <a:ext uri="{FF2B5EF4-FFF2-40B4-BE49-F238E27FC236}">
                <a16:creationId xmlns:a16="http://schemas.microsoft.com/office/drawing/2014/main" id="{E8565967-0DFC-6FBB-3EDA-0D9186634770}"/>
              </a:ext>
            </a:extLst>
          </p:cNvPr>
          <p:cNvSpPr>
            <a:spLocks noGrp="1"/>
          </p:cNvSpPr>
          <p:nvPr>
            <p:ph idx="1"/>
          </p:nvPr>
        </p:nvSpPr>
        <p:spPr/>
        <p:txBody>
          <a:bodyPr>
            <a:normAutofit fontScale="47500" lnSpcReduction="20000"/>
          </a:bodyPr>
          <a:lstStyle/>
          <a:p>
            <a:pPr marL="0" indent="0">
              <a:buNone/>
            </a:pPr>
            <a:r>
              <a:rPr lang="en-US" b="1" dirty="0"/>
              <a:t>4. Technical Stack Recommendations</a:t>
            </a:r>
          </a:p>
          <a:p>
            <a:pPr marL="457200" lvl="1" indent="0">
              <a:buNone/>
            </a:pPr>
            <a:r>
              <a:rPr lang="en-US" b="1" dirty="0"/>
              <a:t>Backend</a:t>
            </a:r>
            <a:r>
              <a:rPr lang="en-US" dirty="0"/>
              <a:t>: Python (</a:t>
            </a:r>
            <a:r>
              <a:rPr lang="en-US" dirty="0" err="1"/>
              <a:t>PyTorch</a:t>
            </a:r>
            <a:r>
              <a:rPr lang="en-US" dirty="0"/>
              <a:t> or TensorFlow for ML, </a:t>
            </a:r>
            <a:r>
              <a:rPr lang="en-US" dirty="0" err="1"/>
              <a:t>bio_embeddings</a:t>
            </a:r>
            <a:r>
              <a:rPr lang="en-US" dirty="0"/>
              <a:t> for pretrained models).</a:t>
            </a:r>
          </a:p>
          <a:p>
            <a:pPr marL="457200" lvl="1" indent="0">
              <a:buNone/>
            </a:pPr>
            <a:r>
              <a:rPr lang="en-US" b="1" dirty="0"/>
              <a:t>Frontend</a:t>
            </a:r>
            <a:r>
              <a:rPr lang="en-US" dirty="0"/>
              <a:t>: React.js or </a:t>
            </a:r>
            <a:r>
              <a:rPr lang="en-US" dirty="0" err="1"/>
              <a:t>Streamlit</a:t>
            </a:r>
            <a:r>
              <a:rPr lang="en-US" dirty="0"/>
              <a:t> for interactive visualization; </a:t>
            </a:r>
            <a:r>
              <a:rPr lang="en-US" dirty="0" err="1"/>
              <a:t>Plotly</a:t>
            </a:r>
            <a:r>
              <a:rPr lang="en-US" dirty="0"/>
              <a:t> or seaborn/matplotlib for heatmaps and projections.</a:t>
            </a:r>
          </a:p>
          <a:p>
            <a:pPr marL="457200" lvl="1" indent="0">
              <a:buNone/>
            </a:pPr>
            <a:r>
              <a:rPr lang="en-US" b="1" dirty="0"/>
              <a:t>Visualization</a:t>
            </a:r>
            <a:r>
              <a:rPr lang="en-US" dirty="0"/>
              <a:t> </a:t>
            </a:r>
            <a:r>
              <a:rPr lang="en-US" b="1" dirty="0"/>
              <a:t>Libraries</a:t>
            </a:r>
            <a:r>
              <a:rPr lang="en-US" dirty="0"/>
              <a:t>: </a:t>
            </a:r>
            <a:r>
              <a:rPr lang="en-US" dirty="0" err="1"/>
              <a:t>Plotly</a:t>
            </a:r>
            <a:r>
              <a:rPr lang="en-US" dirty="0"/>
              <a:t>, D3.js, or seaborn (for advanced plotting).</a:t>
            </a:r>
          </a:p>
          <a:p>
            <a:pPr marL="457200" lvl="1" indent="0">
              <a:buNone/>
            </a:pPr>
            <a:r>
              <a:rPr lang="en-US" b="1" dirty="0"/>
              <a:t>Deployment</a:t>
            </a:r>
            <a:r>
              <a:rPr lang="en-US" dirty="0"/>
              <a:t>: Docker for easy reproducibility, pip or </a:t>
            </a:r>
            <a:r>
              <a:rPr lang="en-US" dirty="0" err="1"/>
              <a:t>conda</a:t>
            </a:r>
            <a:r>
              <a:rPr lang="en-US" dirty="0"/>
              <a:t> environment setup.</a:t>
            </a:r>
          </a:p>
          <a:p>
            <a:pPr marL="0" indent="0">
              <a:buNone/>
            </a:pPr>
            <a:r>
              <a:rPr lang="en-US" b="1" dirty="0"/>
              <a:t>5. Examples of User Flow</a:t>
            </a:r>
          </a:p>
          <a:p>
            <a:pPr marL="625475" lvl="1" indent="-176213">
              <a:buFont typeface="+mj-lt"/>
              <a:buAutoNum type="arabicParenR"/>
            </a:pPr>
            <a:r>
              <a:rPr lang="en-US" dirty="0"/>
              <a:t>User selects “</a:t>
            </a:r>
            <a:r>
              <a:rPr lang="en-US" dirty="0" err="1"/>
              <a:t>ProtBert</a:t>
            </a:r>
            <a:r>
              <a:rPr lang="en-US" dirty="0"/>
              <a:t>” embedding and CNN kernel sizes 3, 5, 7.</a:t>
            </a:r>
          </a:p>
          <a:p>
            <a:pPr marL="625475" lvl="1" indent="-176213">
              <a:buFont typeface="+mj-lt"/>
              <a:buAutoNum type="arabicParenR"/>
            </a:pPr>
            <a:r>
              <a:rPr lang="en-US" dirty="0"/>
              <a:t>Tool embeds the sequence, runs the CNN, and renders:</a:t>
            </a:r>
          </a:p>
          <a:p>
            <a:pPr marL="625475" lvl="1" indent="-176213">
              <a:buFont typeface="+mj-lt"/>
              <a:buAutoNum type="arabicParenR"/>
            </a:pPr>
            <a:r>
              <a:rPr lang="en-US" dirty="0"/>
              <a:t>The embedding matrix (as a color-coded map).</a:t>
            </a:r>
          </a:p>
          <a:p>
            <a:pPr marL="625475" lvl="1" indent="-176213">
              <a:buFont typeface="+mj-lt"/>
              <a:buAutoNum type="arabicParenR"/>
            </a:pPr>
            <a:r>
              <a:rPr lang="en-US" dirty="0"/>
              <a:t>Heatmap showing locations of strong motif activations.</a:t>
            </a:r>
          </a:p>
          <a:p>
            <a:pPr marL="625475" lvl="1" indent="-176213">
              <a:buFont typeface="+mj-lt"/>
              <a:buAutoNum type="arabicParenR"/>
            </a:pPr>
            <a:r>
              <a:rPr lang="en-US" dirty="0"/>
              <a:t>Option to download embedding or features.</a:t>
            </a:r>
          </a:p>
          <a:p>
            <a:pPr marL="625475" lvl="1" indent="-176213">
              <a:buFont typeface="+mj-lt"/>
              <a:buAutoNum type="arabicParenR"/>
            </a:pPr>
            <a:r>
              <a:rPr lang="en-US" dirty="0"/>
              <a:t>User pastes a protein sequence or uploads a FASTA file.</a:t>
            </a:r>
          </a:p>
          <a:p>
            <a:pPr marL="0" indent="0">
              <a:buNone/>
            </a:pPr>
            <a:r>
              <a:rPr lang="en-US" b="1" dirty="0"/>
              <a:t>6. Acceptance Criteria</a:t>
            </a:r>
          </a:p>
          <a:p>
            <a:pPr marL="457200" lvl="1" indent="0">
              <a:buNone/>
            </a:pPr>
            <a:r>
              <a:rPr lang="en-US" dirty="0"/>
              <a:t>Tool accepts standard protein sequences and correctly embeds them using selected methods.</a:t>
            </a:r>
          </a:p>
          <a:p>
            <a:pPr marL="457200" lvl="1" indent="0">
              <a:buNone/>
            </a:pPr>
            <a:r>
              <a:rPr lang="en-US" dirty="0"/>
              <a:t>CNN motifs can be visualized and interpreted for the input sequence.</a:t>
            </a:r>
          </a:p>
          <a:p>
            <a:pPr marL="457200" lvl="1" indent="0">
              <a:buNone/>
            </a:pPr>
            <a:r>
              <a:rPr lang="en-US" dirty="0"/>
              <a:t>Output visualizations are interactive, clear, and exportable.</a:t>
            </a:r>
          </a:p>
          <a:p>
            <a:pPr marL="457200" lvl="1" indent="0">
              <a:buNone/>
            </a:pPr>
            <a:r>
              <a:rPr lang="en-US" dirty="0"/>
              <a:t>All processing and visualization steps come with descriptive guides and easily navigable UI.</a:t>
            </a:r>
          </a:p>
          <a:p>
            <a:pPr marL="0" indent="0">
              <a:buNone/>
            </a:pPr>
            <a:r>
              <a:rPr lang="en-US" b="1" dirty="0"/>
              <a:t>7. Optional Features</a:t>
            </a:r>
          </a:p>
          <a:p>
            <a:pPr marL="457200" lvl="1" indent="0">
              <a:buNone/>
            </a:pPr>
            <a:r>
              <a:rPr lang="en-US" dirty="0"/>
              <a:t>Compare motif activations across different CNN kernels or models.</a:t>
            </a:r>
          </a:p>
          <a:p>
            <a:pPr marL="457200" lvl="1" indent="0">
              <a:buNone/>
            </a:pPr>
            <a:r>
              <a:rPr lang="en-US" dirty="0"/>
              <a:t>Visualize multiple protein sequences side-by-side.</a:t>
            </a:r>
          </a:p>
          <a:p>
            <a:pPr marL="457200" lvl="1" indent="0">
              <a:buNone/>
            </a:pPr>
            <a:r>
              <a:rPr lang="en-US" dirty="0"/>
              <a:t>API access for automated or programmatic embedding and visualization.</a:t>
            </a:r>
          </a:p>
          <a:p>
            <a:endParaRPr lang="en-AE" dirty="0"/>
          </a:p>
        </p:txBody>
      </p:sp>
    </p:spTree>
    <p:extLst>
      <p:ext uri="{BB962C8B-B14F-4D97-AF65-F5344CB8AC3E}">
        <p14:creationId xmlns:p14="http://schemas.microsoft.com/office/powerpoint/2010/main" val="3648274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1987</TotalTime>
  <Words>1861</Words>
  <Application>Microsoft Office PowerPoint</Application>
  <PresentationFormat>Widescreen</PresentationFormat>
  <Paragraphs>131</Paragraphs>
  <Slides>11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 Input encoding</vt:lpstr>
      <vt:lpstr>Applications of CNN on Protein Sequences</vt:lpstr>
      <vt:lpstr>Complexity</vt:lpstr>
      <vt:lpstr>Simplicity</vt:lpstr>
      <vt:lpstr>Kernels/Filters = Feature Extractions </vt:lpstr>
      <vt:lpstr>Lets now build a 1D protein sequence CNN: </vt:lpstr>
      <vt:lpstr>PowerPoint Presentation</vt:lpstr>
      <vt:lpstr>PowerPoint Presentation</vt:lpstr>
      <vt:lpstr>5. Key Concepts: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Dilip Chakravarthy</dc:creator>
  <cp:lastModifiedBy>Dilip Chakravarthy</cp:lastModifiedBy>
  <cp:revision>4</cp:revision>
  <dcterms:created xsi:type="dcterms:W3CDTF">2025-08-18T11:15:07Z</dcterms:created>
  <dcterms:modified xsi:type="dcterms:W3CDTF">2025-08-19T20:22:30Z</dcterms:modified>
</cp:coreProperties>
</file>