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2" r:id="rId6"/>
    <p:sldId id="267" r:id="rId7"/>
    <p:sldId id="270" r:id="rId8"/>
    <p:sldId id="269" r:id="rId9"/>
    <p:sldId id="265" r:id="rId10"/>
    <p:sldId id="268" r:id="rId11"/>
    <p:sldId id="263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hyperlink" Target="https://www.kaggle.com/ndalziel/massachusetts-public-schools-data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docs/en/icos/12.8.0.0?topic=mip-progress-reports-interpreting-node-log" TargetMode="External"/><Relationship Id="rId5" Type="http://schemas.openxmlformats.org/officeDocument/2006/relationships/hyperlink" Target="https://www.ampl.com/BOOKLETS/amplcplex100userguide.pdf" TargetMode="External"/><Relationship Id="rId4" Type="http://schemas.openxmlformats.org/officeDocument/2006/relationships/hyperlink" Target="https://doi.org/10.1007/s10898-021-01009-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9377"/>
            <a:ext cx="9144000" cy="1696226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08" y="577141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524546" y="2193513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4972607" y="2278541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2215605" y="466368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V="1">
            <a:off x="1116196" y="2278541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1439531" y="2278541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V="1">
            <a:off x="5582816" y="2311114"/>
            <a:ext cx="480611" cy="7153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V="1">
            <a:off x="5259481" y="2869227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 flipH="1" flipV="1">
            <a:off x="5906152" y="2311114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1"/>
            <a:endCxn id="21" idx="5"/>
          </p:cNvCxnSpPr>
          <p:nvPr/>
        </p:nvCxnSpPr>
        <p:spPr>
          <a:xfrm>
            <a:off x="5582816" y="2869227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 flipH="1" flipV="1">
            <a:off x="2894849" y="4862042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V="1">
            <a:off x="2248178" y="4862042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flipH="1">
            <a:off x="1923772" y="5416036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1"/>
            <a:endCxn id="26" idx="5"/>
          </p:cNvCxnSpPr>
          <p:nvPr/>
        </p:nvCxnSpPr>
        <p:spPr>
          <a:xfrm>
            <a:off x="2248178" y="5416036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H="1">
            <a:off x="3177967" y="5416036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1"/>
            <a:endCxn id="28" idx="5"/>
          </p:cNvCxnSpPr>
          <p:nvPr/>
        </p:nvCxnSpPr>
        <p:spPr>
          <a:xfrm>
            <a:off x="3492061" y="5416036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V="1">
            <a:off x="3494287" y="5970030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1"/>
            <a:endCxn id="30" idx="5"/>
          </p:cNvCxnSpPr>
          <p:nvPr/>
        </p:nvCxnSpPr>
        <p:spPr>
          <a:xfrm>
            <a:off x="3824638" y="5970030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1966036" y="2126346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1"/>
            <a:endCxn id="14" idx="6"/>
          </p:cNvCxnSpPr>
          <p:nvPr/>
        </p:nvCxnSpPr>
        <p:spPr>
          <a:xfrm flipH="1">
            <a:off x="1629379" y="2357179"/>
            <a:ext cx="3366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4866513" y="1819780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0"/>
          </p:cNvCxnSpPr>
          <p:nvPr/>
        </p:nvCxnSpPr>
        <p:spPr>
          <a:xfrm>
            <a:off x="5984789" y="2096779"/>
            <a:ext cx="1" cy="1817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3809318" y="2862600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5176449" y="2947865"/>
            <a:ext cx="373794" cy="1455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188483" y="5011590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2028600" y="4210034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3950768" y="5165499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4346438" y="5910168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1562293" y="5242423"/>
            <a:ext cx="653312" cy="2522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2973487" y="4487033"/>
            <a:ext cx="1965" cy="3424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3681909" y="5488665"/>
            <a:ext cx="268859" cy="60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>
            <a:off x="4014486" y="6048668"/>
            <a:ext cx="33195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82E183-02AC-4C2C-B35A-B542E4141C79}"/>
              </a:ext>
            </a:extLst>
          </p:cNvPr>
          <p:cNvCxnSpPr>
            <a:cxnSpLocks/>
            <a:stCxn id="55" idx="7"/>
            <a:endCxn id="61" idx="3"/>
          </p:cNvCxnSpPr>
          <p:nvPr/>
        </p:nvCxnSpPr>
        <p:spPr>
          <a:xfrm flipH="1">
            <a:off x="8602201" y="2364789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2CD2F-FCC3-4566-8AF0-56D908A8029C}"/>
              </a:ext>
            </a:extLst>
          </p:cNvPr>
          <p:cNvCxnSpPr>
            <a:cxnSpLocks/>
            <a:stCxn id="55" idx="1"/>
            <a:endCxn id="62" idx="5"/>
          </p:cNvCxnSpPr>
          <p:nvPr/>
        </p:nvCxnSpPr>
        <p:spPr>
          <a:xfrm>
            <a:off x="9248872" y="2364789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AE87B6-26E6-42A1-8BB6-48C88AC091BE}"/>
              </a:ext>
            </a:extLst>
          </p:cNvPr>
          <p:cNvCxnSpPr>
            <a:cxnSpLocks/>
            <a:stCxn id="64" idx="3"/>
            <a:endCxn id="61" idx="7"/>
          </p:cNvCxnSpPr>
          <p:nvPr/>
        </p:nvCxnSpPr>
        <p:spPr>
          <a:xfrm flipV="1">
            <a:off x="8277795" y="2918783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6DD88-2D48-4EB6-82C1-F82BE15B4772}"/>
              </a:ext>
            </a:extLst>
          </p:cNvPr>
          <p:cNvCxnSpPr>
            <a:cxnSpLocks/>
            <a:stCxn id="65" idx="5"/>
            <a:endCxn id="61" idx="1"/>
          </p:cNvCxnSpPr>
          <p:nvPr/>
        </p:nvCxnSpPr>
        <p:spPr>
          <a:xfrm flipH="1" flipV="1">
            <a:off x="8602201" y="2918783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96EB33-0998-4B64-BED7-1A9EE02AB5E6}"/>
              </a:ext>
            </a:extLst>
          </p:cNvPr>
          <p:cNvCxnSpPr>
            <a:cxnSpLocks/>
            <a:stCxn id="66" idx="3"/>
            <a:endCxn id="62" idx="7"/>
          </p:cNvCxnSpPr>
          <p:nvPr/>
        </p:nvCxnSpPr>
        <p:spPr>
          <a:xfrm flipV="1">
            <a:off x="9531990" y="2918783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253D87-F564-4AE4-9FA1-6CA121874F3A}"/>
              </a:ext>
            </a:extLst>
          </p:cNvPr>
          <p:cNvCxnSpPr>
            <a:cxnSpLocks/>
            <a:stCxn id="68" idx="5"/>
            <a:endCxn id="62" idx="1"/>
          </p:cNvCxnSpPr>
          <p:nvPr/>
        </p:nvCxnSpPr>
        <p:spPr>
          <a:xfrm flipH="1" flipV="1">
            <a:off x="9846084" y="2918783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888411F1-30DE-4A36-AF05-3035F6CF3581}"/>
              </a:ext>
            </a:extLst>
          </p:cNvPr>
          <p:cNvSpPr/>
          <p:nvPr/>
        </p:nvSpPr>
        <p:spPr>
          <a:xfrm>
            <a:off x="8401275" y="2292446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51-F821-4329-9FD4-ADC809513C51}"/>
              </a:ext>
            </a:extLst>
          </p:cNvPr>
          <p:cNvSpPr txBox="1"/>
          <p:nvPr/>
        </p:nvSpPr>
        <p:spPr>
          <a:xfrm>
            <a:off x="8394245" y="1738851"/>
            <a:ext cx="18607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0-33%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C85EFD-0F48-4479-A82C-271FA36DFD9E}"/>
              </a:ext>
            </a:extLst>
          </p:cNvPr>
          <p:cNvSpPr txBox="1"/>
          <p:nvPr/>
        </p:nvSpPr>
        <p:spPr>
          <a:xfrm>
            <a:off x="6374452" y="527697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33-66%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A406C1-38CE-40AF-96AA-1524B5FDD00F}"/>
              </a:ext>
            </a:extLst>
          </p:cNvPr>
          <p:cNvSpPr txBox="1"/>
          <p:nvPr/>
        </p:nvSpPr>
        <p:spPr>
          <a:xfrm>
            <a:off x="7006252" y="258139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EDB4FE-D514-4A58-B302-1CF350B6C93D}"/>
              </a:ext>
            </a:extLst>
          </p:cNvPr>
          <p:cNvSpPr txBox="1"/>
          <p:nvPr/>
        </p:nvSpPr>
        <p:spPr>
          <a:xfrm>
            <a:off x="10146088" y="2322510"/>
            <a:ext cx="19939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1500-2000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80A632-0404-4BC0-964D-E7C572CC4A43}"/>
              </a:ext>
            </a:extLst>
          </p:cNvPr>
          <p:cNvCxnSpPr>
            <a:cxnSpLocks/>
            <a:stCxn id="81" idx="3"/>
            <a:endCxn id="61" idx="2"/>
          </p:cNvCxnSpPr>
          <p:nvPr/>
        </p:nvCxnSpPr>
        <p:spPr>
          <a:xfrm>
            <a:off x="8380063" y="2812226"/>
            <a:ext cx="189565" cy="185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F2793B-D4F2-4723-8541-FD44A48FA1B5}"/>
              </a:ext>
            </a:extLst>
          </p:cNvPr>
          <p:cNvCxnSpPr>
            <a:cxnSpLocks/>
            <a:stCxn id="79" idx="2"/>
            <a:endCxn id="55" idx="0"/>
          </p:cNvCxnSpPr>
          <p:nvPr/>
        </p:nvCxnSpPr>
        <p:spPr>
          <a:xfrm>
            <a:off x="9324616" y="2200516"/>
            <a:ext cx="2894" cy="1317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7A4A2C-4180-4AAB-B0B5-9B7F4311FDAC}"/>
              </a:ext>
            </a:extLst>
          </p:cNvPr>
          <p:cNvCxnSpPr>
            <a:cxnSpLocks/>
            <a:stCxn id="82" idx="2"/>
            <a:endCxn id="62" idx="6"/>
          </p:cNvCxnSpPr>
          <p:nvPr/>
        </p:nvCxnSpPr>
        <p:spPr>
          <a:xfrm flipH="1">
            <a:off x="10035932" y="2784175"/>
            <a:ext cx="1107116" cy="2132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D9C29A3-DD54-430D-BD8B-AC8AD4BC7327}"/>
              </a:ext>
            </a:extLst>
          </p:cNvPr>
          <p:cNvSpPr txBox="1"/>
          <p:nvPr/>
        </p:nvSpPr>
        <p:spPr>
          <a:xfrm>
            <a:off x="6840321" y="6265506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0552C-830E-46CD-9D5E-EBDF5B1A7C2E}"/>
              </a:ext>
            </a:extLst>
          </p:cNvPr>
          <p:cNvSpPr txBox="1"/>
          <p:nvPr/>
        </p:nvSpPr>
        <p:spPr>
          <a:xfrm>
            <a:off x="10638586" y="5922872"/>
            <a:ext cx="136713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29033F-DC52-4358-B5BC-B2127AD30D5A}"/>
              </a:ext>
            </a:extLst>
          </p:cNvPr>
          <p:cNvSpPr txBox="1"/>
          <p:nvPr/>
        </p:nvSpPr>
        <p:spPr>
          <a:xfrm>
            <a:off x="8265791" y="421065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2500-3000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97BFFDC-A121-43AE-A181-B9E2E1DE58B0}"/>
              </a:ext>
            </a:extLst>
          </p:cNvPr>
          <p:cNvSpPr txBox="1"/>
          <p:nvPr/>
        </p:nvSpPr>
        <p:spPr>
          <a:xfrm>
            <a:off x="10420118" y="5165498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233463-66DD-4EB8-B634-7D2FAE85D279}"/>
              </a:ext>
            </a:extLst>
          </p:cNvPr>
          <p:cNvCxnSpPr>
            <a:cxnSpLocks/>
            <a:stCxn id="134" idx="7"/>
            <a:endCxn id="135" idx="3"/>
          </p:cNvCxnSpPr>
          <p:nvPr/>
        </p:nvCxnSpPr>
        <p:spPr>
          <a:xfrm flipH="1">
            <a:off x="8524411" y="4867880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021C1B9-0D6E-4EE2-8B92-8F1733549F18}"/>
              </a:ext>
            </a:extLst>
          </p:cNvPr>
          <p:cNvCxnSpPr>
            <a:cxnSpLocks/>
            <a:stCxn id="134" idx="1"/>
            <a:endCxn id="136" idx="5"/>
          </p:cNvCxnSpPr>
          <p:nvPr/>
        </p:nvCxnSpPr>
        <p:spPr>
          <a:xfrm>
            <a:off x="9171082" y="4867880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3361DB-EC66-4C6E-98A7-67A9CDF61B18}"/>
              </a:ext>
            </a:extLst>
          </p:cNvPr>
          <p:cNvCxnSpPr>
            <a:cxnSpLocks/>
            <a:stCxn id="135" idx="7"/>
            <a:endCxn id="137" idx="3"/>
          </p:cNvCxnSpPr>
          <p:nvPr/>
        </p:nvCxnSpPr>
        <p:spPr>
          <a:xfrm flipH="1">
            <a:off x="8200005" y="5421874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27C4121-3B41-4BA5-873D-6FA3E3D6844E}"/>
              </a:ext>
            </a:extLst>
          </p:cNvPr>
          <p:cNvCxnSpPr>
            <a:cxnSpLocks/>
            <a:stCxn id="135" idx="1"/>
            <a:endCxn id="138" idx="5"/>
          </p:cNvCxnSpPr>
          <p:nvPr/>
        </p:nvCxnSpPr>
        <p:spPr>
          <a:xfrm>
            <a:off x="8524411" y="5421874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1404494-C166-4C50-85E8-443CB7B6CEE2}"/>
              </a:ext>
            </a:extLst>
          </p:cNvPr>
          <p:cNvCxnSpPr>
            <a:cxnSpLocks/>
            <a:stCxn id="136" idx="7"/>
            <a:endCxn id="139" idx="3"/>
          </p:cNvCxnSpPr>
          <p:nvPr/>
        </p:nvCxnSpPr>
        <p:spPr>
          <a:xfrm flipH="1">
            <a:off x="9454200" y="5421874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4D8C33-BE33-4E07-8742-A83EA59D986E}"/>
              </a:ext>
            </a:extLst>
          </p:cNvPr>
          <p:cNvCxnSpPr>
            <a:cxnSpLocks/>
            <a:stCxn id="136" idx="1"/>
            <a:endCxn id="140" idx="5"/>
          </p:cNvCxnSpPr>
          <p:nvPr/>
        </p:nvCxnSpPr>
        <p:spPr>
          <a:xfrm>
            <a:off x="9768294" y="5421874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AEE786-972F-4857-B536-35115D078E60}"/>
              </a:ext>
            </a:extLst>
          </p:cNvPr>
          <p:cNvCxnSpPr>
            <a:cxnSpLocks/>
            <a:stCxn id="138" idx="1"/>
            <a:endCxn id="144" idx="5"/>
          </p:cNvCxnSpPr>
          <p:nvPr/>
        </p:nvCxnSpPr>
        <p:spPr>
          <a:xfrm>
            <a:off x="8846676" y="5975868"/>
            <a:ext cx="473595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D9F542-AACF-4C05-9467-DEEFF5C46A6F}"/>
              </a:ext>
            </a:extLst>
          </p:cNvPr>
          <p:cNvCxnSpPr>
            <a:cxnSpLocks/>
            <a:stCxn id="138" idx="7"/>
            <a:endCxn id="143" idx="3"/>
          </p:cNvCxnSpPr>
          <p:nvPr/>
        </p:nvCxnSpPr>
        <p:spPr>
          <a:xfrm flipH="1">
            <a:off x="8516325" y="5975868"/>
            <a:ext cx="487626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52BE415-322C-462F-A844-F8D7B3B7AB91}"/>
              </a:ext>
            </a:extLst>
          </p:cNvPr>
          <p:cNvCxnSpPr>
            <a:cxnSpLocks/>
            <a:stCxn id="140" idx="7"/>
            <a:endCxn id="141" idx="3"/>
          </p:cNvCxnSpPr>
          <p:nvPr/>
        </p:nvCxnSpPr>
        <p:spPr>
          <a:xfrm flipH="1">
            <a:off x="9770520" y="5975868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141E310-97DD-4C4B-9FDC-2EA9CD5C4386}"/>
              </a:ext>
            </a:extLst>
          </p:cNvPr>
          <p:cNvCxnSpPr>
            <a:cxnSpLocks/>
            <a:stCxn id="140" idx="1"/>
            <a:endCxn id="142" idx="5"/>
          </p:cNvCxnSpPr>
          <p:nvPr/>
        </p:nvCxnSpPr>
        <p:spPr>
          <a:xfrm>
            <a:off x="10100871" y="5975868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Off-page Connector 154">
            <a:extLst>
              <a:ext uri="{FF2B5EF4-FFF2-40B4-BE49-F238E27FC236}">
                <a16:creationId xmlns:a16="http://schemas.microsoft.com/office/drawing/2014/main" id="{B5CDE6C0-25C9-48D8-BF96-0D8F73BEF460}"/>
              </a:ext>
            </a:extLst>
          </p:cNvPr>
          <p:cNvSpPr/>
          <p:nvPr/>
        </p:nvSpPr>
        <p:spPr>
          <a:xfrm>
            <a:off x="8112897" y="4859780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63452C0-0FEC-4AB6-9D73-6B34EDDD7269}"/>
              </a:ext>
            </a:extLst>
          </p:cNvPr>
          <p:cNvCxnSpPr>
            <a:cxnSpLocks/>
            <a:stCxn id="129" idx="3"/>
            <a:endCxn id="138" idx="2"/>
          </p:cNvCxnSpPr>
          <p:nvPr/>
        </p:nvCxnSpPr>
        <p:spPr>
          <a:xfrm flipV="1">
            <a:off x="8207452" y="6054506"/>
            <a:ext cx="606651" cy="4418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F35E089-977F-4A62-8935-2D5A70D57DDB}"/>
              </a:ext>
            </a:extLst>
          </p:cNvPr>
          <p:cNvCxnSpPr>
            <a:cxnSpLocks/>
            <a:stCxn id="80" idx="3"/>
            <a:endCxn id="135" idx="2"/>
          </p:cNvCxnSpPr>
          <p:nvPr/>
        </p:nvCxnSpPr>
        <p:spPr>
          <a:xfrm flipV="1">
            <a:off x="8326135" y="5500512"/>
            <a:ext cx="165703" cy="72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F038AC-8EA5-4C25-8B3A-6C6C4DCF1EDC}"/>
              </a:ext>
            </a:extLst>
          </p:cNvPr>
          <p:cNvCxnSpPr>
            <a:cxnSpLocks/>
            <a:stCxn id="131" idx="2"/>
            <a:endCxn id="134" idx="0"/>
          </p:cNvCxnSpPr>
          <p:nvPr/>
        </p:nvCxnSpPr>
        <p:spPr>
          <a:xfrm>
            <a:off x="9241633" y="4672317"/>
            <a:ext cx="8087" cy="1629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CBDCD6-1299-438D-8B7F-BE3B5E7C08EF}"/>
              </a:ext>
            </a:extLst>
          </p:cNvPr>
          <p:cNvCxnSpPr>
            <a:cxnSpLocks/>
            <a:stCxn id="133" idx="1"/>
            <a:endCxn id="136" idx="6"/>
          </p:cNvCxnSpPr>
          <p:nvPr/>
        </p:nvCxnSpPr>
        <p:spPr>
          <a:xfrm flipH="1">
            <a:off x="9958142" y="5488664"/>
            <a:ext cx="461976" cy="118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6E845D8-5704-45F0-9FF9-E01CC9ECFC0D}"/>
              </a:ext>
            </a:extLst>
          </p:cNvPr>
          <p:cNvCxnSpPr>
            <a:cxnSpLocks/>
            <a:stCxn id="130" idx="1"/>
            <a:endCxn id="140" idx="6"/>
          </p:cNvCxnSpPr>
          <p:nvPr/>
        </p:nvCxnSpPr>
        <p:spPr>
          <a:xfrm flipH="1" flipV="1">
            <a:off x="10290719" y="6054506"/>
            <a:ext cx="347867" cy="68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1406958" y="224596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083623" y="279996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1730294" y="279996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5873579" y="227854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6196915" y="283253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5550243" y="283665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5226908" y="33906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5873579" y="33906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2862276" y="482946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2215605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3459488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1891199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2537870" y="593745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3145394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3792065" y="593745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3461714" y="650792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4108385" y="650792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AA57D3-A26A-420D-A0D9-DE80F42F2E03}"/>
              </a:ext>
            </a:extLst>
          </p:cNvPr>
          <p:cNvSpPr/>
          <p:nvPr/>
        </p:nvSpPr>
        <p:spPr>
          <a:xfrm>
            <a:off x="9216299" y="233221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9AE305-3CA7-4BF3-8290-DF6A43A764EE}"/>
              </a:ext>
            </a:extLst>
          </p:cNvPr>
          <p:cNvSpPr/>
          <p:nvPr/>
        </p:nvSpPr>
        <p:spPr>
          <a:xfrm>
            <a:off x="8569628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1F312B-0D24-46EF-81C5-6959AED58A5C}"/>
              </a:ext>
            </a:extLst>
          </p:cNvPr>
          <p:cNvSpPr/>
          <p:nvPr/>
        </p:nvSpPr>
        <p:spPr>
          <a:xfrm>
            <a:off x="9813511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146E82-1359-450C-8713-8F03D84719D3}"/>
              </a:ext>
            </a:extLst>
          </p:cNvPr>
          <p:cNvSpPr/>
          <p:nvPr/>
        </p:nvSpPr>
        <p:spPr>
          <a:xfrm>
            <a:off x="8245222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0D2C81-67EF-4A4A-A4B6-9976F5AB41DE}"/>
              </a:ext>
            </a:extLst>
          </p:cNvPr>
          <p:cNvSpPr/>
          <p:nvPr/>
        </p:nvSpPr>
        <p:spPr>
          <a:xfrm>
            <a:off x="8891893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62B10-BDF7-4245-96D3-D22911CE7BCC}"/>
              </a:ext>
            </a:extLst>
          </p:cNvPr>
          <p:cNvSpPr/>
          <p:nvPr/>
        </p:nvSpPr>
        <p:spPr>
          <a:xfrm>
            <a:off x="9499417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993BA7-D0FD-46AB-9BAF-9FBE00D40624}"/>
              </a:ext>
            </a:extLst>
          </p:cNvPr>
          <p:cNvSpPr/>
          <p:nvPr/>
        </p:nvSpPr>
        <p:spPr>
          <a:xfrm>
            <a:off x="10146088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C99EFE-8433-439F-8352-C2225C71F104}"/>
              </a:ext>
            </a:extLst>
          </p:cNvPr>
          <p:cNvSpPr/>
          <p:nvPr/>
        </p:nvSpPr>
        <p:spPr>
          <a:xfrm>
            <a:off x="9138509" y="483530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94938F-CD69-482A-A9CC-E14D75AC6420}"/>
              </a:ext>
            </a:extLst>
          </p:cNvPr>
          <p:cNvSpPr/>
          <p:nvPr/>
        </p:nvSpPr>
        <p:spPr>
          <a:xfrm>
            <a:off x="8491838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9EAD3CB-4A8E-4D8F-BB3C-17528DFBA8B2}"/>
              </a:ext>
            </a:extLst>
          </p:cNvPr>
          <p:cNvSpPr/>
          <p:nvPr/>
        </p:nvSpPr>
        <p:spPr>
          <a:xfrm>
            <a:off x="9735721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A501DF6-40B3-4CCD-848C-EF0BEA78606F}"/>
              </a:ext>
            </a:extLst>
          </p:cNvPr>
          <p:cNvSpPr/>
          <p:nvPr/>
        </p:nvSpPr>
        <p:spPr>
          <a:xfrm>
            <a:off x="8167432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B10C243-EF59-4F77-8549-D66CA5463621}"/>
              </a:ext>
            </a:extLst>
          </p:cNvPr>
          <p:cNvSpPr/>
          <p:nvPr/>
        </p:nvSpPr>
        <p:spPr>
          <a:xfrm>
            <a:off x="8814103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46647DC-7BE6-4494-B488-9AC4675E8678}"/>
              </a:ext>
            </a:extLst>
          </p:cNvPr>
          <p:cNvSpPr/>
          <p:nvPr/>
        </p:nvSpPr>
        <p:spPr>
          <a:xfrm>
            <a:off x="9421627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700CB08-4745-482C-AAE5-872046011243}"/>
              </a:ext>
            </a:extLst>
          </p:cNvPr>
          <p:cNvSpPr/>
          <p:nvPr/>
        </p:nvSpPr>
        <p:spPr>
          <a:xfrm>
            <a:off x="10068298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C91EF7-C3E7-4D26-8753-D751EBB30262}"/>
              </a:ext>
            </a:extLst>
          </p:cNvPr>
          <p:cNvSpPr/>
          <p:nvPr/>
        </p:nvSpPr>
        <p:spPr>
          <a:xfrm>
            <a:off x="9737947" y="651376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5D3A5E1-48C9-4980-9F40-4C235F49482E}"/>
              </a:ext>
            </a:extLst>
          </p:cNvPr>
          <p:cNvSpPr/>
          <p:nvPr/>
        </p:nvSpPr>
        <p:spPr>
          <a:xfrm>
            <a:off x="10384618" y="651376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9F74E7-8A59-4774-835A-1251382EA162}"/>
              </a:ext>
            </a:extLst>
          </p:cNvPr>
          <p:cNvSpPr/>
          <p:nvPr/>
        </p:nvSpPr>
        <p:spPr>
          <a:xfrm>
            <a:off x="8483752" y="649495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AD79881-38EF-48B8-A84A-193A99FCABF3}"/>
              </a:ext>
            </a:extLst>
          </p:cNvPr>
          <p:cNvSpPr/>
          <p:nvPr/>
        </p:nvSpPr>
        <p:spPr>
          <a:xfrm>
            <a:off x="9130423" y="649495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95" y="3426593"/>
            <a:ext cx="5259810" cy="3006992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02443" y="1524371"/>
            <a:ext cx="846991" cy="6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4DBDC7-61E6-4906-B603-1C27D18A3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348" r="3456" b="6689"/>
          <a:stretch/>
        </p:blipFill>
        <p:spPr>
          <a:xfrm>
            <a:off x="-159027" y="3065325"/>
            <a:ext cx="12510053" cy="3792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86307-374B-4260-9C20-0314C272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5517-C50E-4AFF-B6FA-2C5CB0C4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de-DE" dirty="0">
                <a:effectLst/>
              </a:rPr>
              <a:t>Daziel, N. (2017, August 21). </a:t>
            </a:r>
            <a:r>
              <a:rPr lang="de-DE" dirty="0">
                <a:effectLst/>
                <a:hlinkClick r:id="rId3"/>
              </a:rPr>
              <a:t>https://www.kaggle.com/ndalziel/massachusetts-public-schools-data</a:t>
            </a:r>
            <a:r>
              <a:rPr lang="de-DE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Günlük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O.,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Kalagnanam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J., Li, M.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Optimal decision trees for categorical data via integer programming.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J Glob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-apple-system"/>
              </a:rPr>
              <a:t>Optim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(2021).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https://doi.org/10.1007/s10898-021-01009-y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endParaRPr lang="en-US" i="1" dirty="0"/>
          </a:p>
          <a:p>
            <a:pPr marL="514350" indent="-514350">
              <a:buFont typeface="+mj-lt"/>
              <a:buAutoNum type="arabicParenR"/>
            </a:pPr>
            <a:r>
              <a:rPr lang="en-US" i="1" dirty="0"/>
              <a:t>ILOG AMPL CPLEX System Version 10.0 User’s Guide</a:t>
            </a:r>
            <a:r>
              <a:rPr lang="en-US" dirty="0"/>
              <a:t>. ILOG (2006). </a:t>
            </a:r>
            <a:r>
              <a:rPr lang="en-US" dirty="0">
                <a:hlinkClick r:id="rId5"/>
              </a:rPr>
              <a:t>https://www.ampl.com/BOOKLETS/amplcplex100userguide.pdf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i="1" dirty="0">
                <a:effectLst/>
              </a:rPr>
              <a:t>Progress reports: interpreting the node log</a:t>
            </a:r>
            <a:r>
              <a:rPr lang="en-US" dirty="0">
                <a:effectLst/>
              </a:rPr>
              <a:t>. IBM. (n.d.). </a:t>
            </a:r>
            <a:r>
              <a:rPr lang="en-US" dirty="0">
                <a:effectLst/>
                <a:hlinkClick r:id="rId6"/>
              </a:rPr>
              <a:t>https://www.ibm.com/docs/en/icos/12.8.0.0?topic=mip-progress-reports-interpreting-node-log</a:t>
            </a:r>
            <a:r>
              <a:rPr lang="en-US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8CA9C-4C82-49ED-8131-A195B091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39" b="91131" l="10000" r="90000">
                        <a14:foregroundMark x1="40000" y1="10092" x2="45795" y2="11162"/>
                        <a14:foregroundMark x1="34773" y1="29205" x2="43864" y2="33180"/>
                        <a14:foregroundMark x1="45682" y1="34709" x2="53409" y2="31193"/>
                        <a14:foregroundMark x1="53409" y1="31193" x2="54773" y2="29817"/>
                        <a14:foregroundMark x1="80000" y1="89755" x2="80795" y2="91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56" y="525773"/>
            <a:ext cx="1351306" cy="10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2332243"/>
            <a:ext cx="4398635" cy="4398635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10" y="1690688"/>
            <a:ext cx="5040190" cy="5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if not all schools in the country</a:t>
            </a:r>
          </a:p>
          <a:p>
            <a:pPr lvl="1"/>
            <a:r>
              <a:rPr lang="en-US" sz="2800" dirty="0"/>
              <a:t>Convert data to binary variables for LP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is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657-7BEA-45FB-8B5C-E14A66B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156708"/>
            <a:ext cx="364049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5F59E5-41EA-40FB-91C8-F34580071AEA}"/>
              </a:ext>
            </a:extLst>
          </p:cNvPr>
          <p:cNvSpPr/>
          <p:nvPr/>
        </p:nvSpPr>
        <p:spPr>
          <a:xfrm>
            <a:off x="9384163" y="2167968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E2C97-7AF0-40F4-82D9-631CFF67E600}"/>
              </a:ext>
            </a:extLst>
          </p:cNvPr>
          <p:cNvSpPr/>
          <p:nvPr/>
        </p:nvSpPr>
        <p:spPr>
          <a:xfrm>
            <a:off x="7894374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2059B-F0EF-4D92-BA28-0CC4EC0B7AA9}"/>
              </a:ext>
            </a:extLst>
          </p:cNvPr>
          <p:cNvSpPr/>
          <p:nvPr/>
        </p:nvSpPr>
        <p:spPr>
          <a:xfrm>
            <a:off x="10873949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2CD2C-5B05-4555-9498-9DBE24C526D4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H="1">
            <a:off x="8031018" y="2306866"/>
            <a:ext cx="2149562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1A9F3-D196-4295-96E1-3CFDA055BBC6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>
            <a:off x="9520807" y="2306866"/>
            <a:ext cx="2149559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4B1F1-486A-4B53-AEA1-14E429712BF5}"/>
              </a:ext>
            </a:extLst>
          </p:cNvPr>
          <p:cNvSpPr txBox="1"/>
          <p:nvPr/>
        </p:nvSpPr>
        <p:spPr>
          <a:xfrm>
            <a:off x="9108908" y="1798636"/>
            <a:ext cx="14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on Cool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C85-0FCD-4142-9DDE-918183F1C4C3}"/>
              </a:ext>
            </a:extLst>
          </p:cNvPr>
          <p:cNvSpPr txBox="1"/>
          <p:nvPr/>
        </p:nvSpPr>
        <p:spPr>
          <a:xfrm>
            <a:off x="7941027" y="523758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8CE0-F6EC-48F0-99ED-D60C5B7D02A2}"/>
              </a:ext>
            </a:extLst>
          </p:cNvPr>
          <p:cNvSpPr txBox="1"/>
          <p:nvPr/>
        </p:nvSpPr>
        <p:spPr>
          <a:xfrm>
            <a:off x="10488957" y="5231364"/>
            <a:ext cx="17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Rest of y’all</a:t>
            </a:r>
          </a:p>
        </p:txBody>
      </p:sp>
      <p:pic>
        <p:nvPicPr>
          <p:cNvPr id="4098" name="Picture 2" descr="Transparent Data Analytics Icon Clipart (#5411750) - PinClipart">
            <a:extLst>
              <a:ext uri="{FF2B5EF4-FFF2-40B4-BE49-F238E27FC236}">
                <a16:creationId xmlns:a16="http://schemas.microsoft.com/office/drawing/2014/main" id="{3143862E-5E3B-4348-8F20-52D1FA8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4" b="91743" l="10000" r="90000">
                        <a14:foregroundMark x1="28977" y1="8624" x2="28977" y2="8624"/>
                        <a14:foregroundMark x1="76023" y1="91743" x2="76023" y2="91743"/>
                        <a14:foregroundMark x1="76250" y1="60734" x2="76250" y2="60734"/>
                        <a14:foregroundMark x1="52045" y1="38349" x2="52045" y2="38349"/>
                        <a14:foregroundMark x1="46705" y1="42202" x2="46705" y2="42202"/>
                        <a14:foregroundMark x1="42159" y1="41101" x2="42159" y2="41101"/>
                        <a14:foregroundMark x1="36136" y1="43119" x2="36136" y2="43119"/>
                        <a14:foregroundMark x1="31477" y1="46972" x2="31477" y2="46972"/>
                        <a14:foregroundMark x1="57273" y1="50275" x2="57273" y2="5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75" y="477139"/>
            <a:ext cx="1280762" cy="7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195331-6AA0-461C-AED9-09819CCB3E2C}"/>
              </a:ext>
            </a:extLst>
          </p:cNvPr>
          <p:cNvSpPr txBox="1"/>
          <p:nvPr/>
        </p:nvSpPr>
        <p:spPr>
          <a:xfrm>
            <a:off x="3114667" y="1342085"/>
            <a:ext cx="325340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E1DC2-8076-4ED2-A41F-368A9B734120}"/>
              </a:ext>
            </a:extLst>
          </p:cNvPr>
          <p:cNvSpPr txBox="1"/>
          <p:nvPr/>
        </p:nvSpPr>
        <p:spPr>
          <a:xfrm>
            <a:off x="955510" y="1342085"/>
            <a:ext cx="215915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EF41D-1DF8-44CC-BA7F-075ACA757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986446"/>
              </p:ext>
            </p:extLst>
          </p:nvPr>
        </p:nvGraphicFramePr>
        <p:xfrm>
          <a:off x="172278" y="1711417"/>
          <a:ext cx="758037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73">
                  <a:extLst>
                    <a:ext uri="{9D8B030D-6E8A-4147-A177-3AD203B41FA5}">
                      <a16:colId xmlns:a16="http://schemas.microsoft.com/office/drawing/2014/main" val="3389157987"/>
                    </a:ext>
                  </a:extLst>
                </a:gridCol>
                <a:gridCol w="719263">
                  <a:extLst>
                    <a:ext uri="{9D8B030D-6E8A-4147-A177-3AD203B41FA5}">
                      <a16:colId xmlns:a16="http://schemas.microsoft.com/office/drawing/2014/main" val="3628165192"/>
                    </a:ext>
                  </a:extLst>
                </a:gridCol>
                <a:gridCol w="708772">
                  <a:extLst>
                    <a:ext uri="{9D8B030D-6E8A-4147-A177-3AD203B41FA5}">
                      <a16:colId xmlns:a16="http://schemas.microsoft.com/office/drawing/2014/main" val="2751542041"/>
                    </a:ext>
                  </a:extLst>
                </a:gridCol>
                <a:gridCol w="708772">
                  <a:extLst>
                    <a:ext uri="{9D8B030D-6E8A-4147-A177-3AD203B41FA5}">
                      <a16:colId xmlns:a16="http://schemas.microsoft.com/office/drawing/2014/main" val="3986522919"/>
                    </a:ext>
                  </a:extLst>
                </a:gridCol>
                <a:gridCol w="1029968">
                  <a:extLst>
                    <a:ext uri="{9D8B030D-6E8A-4147-A177-3AD203B41FA5}">
                      <a16:colId xmlns:a16="http://schemas.microsoft.com/office/drawing/2014/main" val="2016038053"/>
                    </a:ext>
                  </a:extLst>
                </a:gridCol>
                <a:gridCol w="974035">
                  <a:extLst>
                    <a:ext uri="{9D8B030D-6E8A-4147-A177-3AD203B41FA5}">
                      <a16:colId xmlns:a16="http://schemas.microsoft.com/office/drawing/2014/main" val="1112698418"/>
                    </a:ext>
                  </a:extLst>
                </a:gridCol>
                <a:gridCol w="1269563">
                  <a:extLst>
                    <a:ext uri="{9D8B030D-6E8A-4147-A177-3AD203B41FA5}">
                      <a16:colId xmlns:a16="http://schemas.microsoft.com/office/drawing/2014/main" val="2723416343"/>
                    </a:ext>
                  </a:extLst>
                </a:gridCol>
                <a:gridCol w="1387632">
                  <a:extLst>
                    <a:ext uri="{9D8B030D-6E8A-4147-A177-3AD203B41FA5}">
                      <a16:colId xmlns:a16="http://schemas.microsoft.com/office/drawing/2014/main" val="9660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Short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Average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Never Used a Steffen </a:t>
                      </a:r>
                      <a:r>
                        <a:rPr lang="en-US" sz="1200" dirty="0" err="1"/>
                        <a:t>Bitmoji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Used 1 Steffen </a:t>
                      </a:r>
                      <a:r>
                        <a:rPr lang="en-US" sz="1200" dirty="0" err="1"/>
                        <a:t>Bitmoji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Used More Than 1 Steffen </a:t>
                      </a:r>
                      <a:r>
                        <a:rPr lang="en-US" sz="1200" dirty="0" err="1"/>
                        <a:t>Bitmoji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Eats Pizza With 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Alyssa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7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0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Model Set Up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# - Decision Tree - Simple Example - Code4Noobz">
            <a:extLst>
              <a:ext uri="{FF2B5EF4-FFF2-40B4-BE49-F238E27FC236}">
                <a16:creationId xmlns:a16="http://schemas.microsoft.com/office/drawing/2014/main" id="{20704A0A-3481-49AD-B6FF-A597D2718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73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134" y="2796363"/>
            <a:ext cx="5339205" cy="3427424"/>
          </a:xfrm>
        </p:spPr>
        <p:txBody>
          <a:bodyPr anchor="t">
            <a:noAutofit/>
          </a:bodyPr>
          <a:lstStyle/>
          <a:p>
            <a:r>
              <a:rPr lang="en-US" dirty="0"/>
              <a:t>Separate samples into “positive” and “negative” outcomes</a:t>
            </a:r>
          </a:p>
          <a:p>
            <a:r>
              <a:rPr lang="en-US" dirty="0"/>
              <a:t>Define tree structure</a:t>
            </a:r>
          </a:p>
          <a:p>
            <a:r>
              <a:rPr lang="en-US" dirty="0"/>
              <a:t>Determine ratio between total number of “positive” and “negative” outcomes to include factor in objective function</a:t>
            </a:r>
          </a:p>
          <a:p>
            <a:r>
              <a:rPr lang="en-US" dirty="0"/>
              <a:t>Determine groupings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1A91C-F681-4242-8016-130626FC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46432" y="1637391"/>
            <a:ext cx="864442" cy="8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5000"/>
                <a:lumOff val="95000"/>
              </a:schemeClr>
            </a:gs>
            <a:gs pos="46000">
              <a:schemeClr val="tx1">
                <a:lumMod val="50000"/>
                <a:lumOff val="50000"/>
              </a:schemeClr>
            </a:gs>
            <a:gs pos="60000">
              <a:schemeClr val="tx1">
                <a:lumMod val="75000"/>
                <a:lumOff val="25000"/>
              </a:schemeClr>
            </a:gs>
            <a:gs pos="71000">
              <a:schemeClr val="tx1">
                <a:lumMod val="95000"/>
                <a:lumOff val="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16200000">
            <a:off x="4832301" y="-1008456"/>
            <a:ext cx="8054624" cy="8290218"/>
          </a:xfrm>
          <a:prstGeom prst="rect">
            <a:avLst/>
          </a:prstGeom>
          <a:noFill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25" name="Picture 7224">
            <a:extLst>
              <a:ext uri="{FF2B5EF4-FFF2-40B4-BE49-F238E27FC236}">
                <a16:creationId xmlns:a16="http://schemas.microsoft.com/office/drawing/2014/main" id="{7C9ABB02-A585-40A1-A74B-D3B9CAAFC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5" y="3455141"/>
            <a:ext cx="4737643" cy="2119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88E39-E181-47F9-92F9-9630C74F8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895" y="2469546"/>
            <a:ext cx="3049183" cy="686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AB73F5-43BF-4CD2-831A-3094D357E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220" y="6019772"/>
            <a:ext cx="2671048" cy="3950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AEC41F-3B7F-4810-8354-DF2A10A89C29}"/>
              </a:ext>
            </a:extLst>
          </p:cNvPr>
          <p:cNvSpPr txBox="1"/>
          <p:nvPr/>
        </p:nvSpPr>
        <p:spPr>
          <a:xfrm>
            <a:off x="5012502" y="2919673"/>
            <a:ext cx="1659202" cy="369332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“positive”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E2707-D857-496D-A922-F2BDB82300F3}"/>
              </a:ext>
            </a:extLst>
          </p:cNvPr>
          <p:cNvSpPr txBox="1"/>
          <p:nvPr/>
        </p:nvSpPr>
        <p:spPr>
          <a:xfrm>
            <a:off x="5012502" y="2487072"/>
            <a:ext cx="1738715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“negative” cases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8D1DB-A588-4855-A425-41BD2BB9D5DE}"/>
              </a:ext>
            </a:extLst>
          </p:cNvPr>
          <p:cNvSpPr txBox="1"/>
          <p:nvPr/>
        </p:nvSpPr>
        <p:spPr>
          <a:xfrm>
            <a:off x="5005356" y="3797865"/>
            <a:ext cx="2109776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group used indicator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3FE63E-C3FC-4435-AF4D-6A09A0DDC944}"/>
              </a:ext>
            </a:extLst>
          </p:cNvPr>
          <p:cNvSpPr txBox="1"/>
          <p:nvPr/>
        </p:nvSpPr>
        <p:spPr>
          <a:xfrm>
            <a:off x="5384903" y="4217730"/>
            <a:ext cx="2242297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used indicator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1F556-6F49-4F7B-AA95-A339D594E467}"/>
              </a:ext>
            </a:extLst>
          </p:cNvPr>
          <p:cNvSpPr txBox="1"/>
          <p:nvPr/>
        </p:nvSpPr>
        <p:spPr>
          <a:xfrm>
            <a:off x="5550556" y="4664737"/>
            <a:ext cx="2573602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left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9F575-B1F1-4AAD-88DF-0F0451E7C297}"/>
              </a:ext>
            </a:extLst>
          </p:cNvPr>
          <p:cNvSpPr txBox="1"/>
          <p:nvPr/>
        </p:nvSpPr>
        <p:spPr>
          <a:xfrm>
            <a:off x="5550556" y="5149107"/>
            <a:ext cx="2679619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right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58024-90E7-4FCD-B485-1EFE7FF204C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026746" y="2671738"/>
            <a:ext cx="9857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07E060-7B38-4C47-8637-4BCEF07C8C60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2537744" y="2919681"/>
            <a:ext cx="2474759" cy="184659"/>
          </a:xfrm>
          <a:prstGeom prst="bentConnector3">
            <a:avLst>
              <a:gd name="adj1" fmla="val 10006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E08D759-9881-4AB1-803F-9DD0C388E2C9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1728890" y="3820487"/>
            <a:ext cx="3276467" cy="162045"/>
          </a:xfrm>
          <a:prstGeom prst="bentConnector3">
            <a:avLst>
              <a:gd name="adj1" fmla="val 99951"/>
            </a:avLst>
          </a:prstGeom>
          <a:ln w="19050">
            <a:solidFill>
              <a:schemeClr val="accent6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173A21C-1510-4166-84E8-8CAB1303F2C9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1623391" y="4309262"/>
            <a:ext cx="3761512" cy="93134"/>
          </a:xfrm>
          <a:prstGeom prst="bentConnector3">
            <a:avLst>
              <a:gd name="adj1" fmla="val 100028"/>
            </a:avLst>
          </a:prstGeom>
          <a:ln w="19050">
            <a:solidFill>
              <a:schemeClr val="accent2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3EB2D9-97EE-41EC-A514-74CA1B20DF53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171009" y="4671194"/>
            <a:ext cx="379547" cy="1782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3EDEA0-EBB7-4DF3-AB1B-9DF84882E6ED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978417" y="5081351"/>
            <a:ext cx="572139" cy="25242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1C85C50-E48B-4AF4-A95F-4201D37B14F1}"/>
              </a:ext>
            </a:extLst>
          </p:cNvPr>
          <p:cNvSpPr txBox="1"/>
          <p:nvPr/>
        </p:nvSpPr>
        <p:spPr>
          <a:xfrm>
            <a:off x="5012501" y="3336754"/>
            <a:ext cx="1168871" cy="369332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cases ratio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C14A36C-B069-4EC3-8999-C5A06BD46711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>
            <a:off x="2892389" y="2873428"/>
            <a:ext cx="2120112" cy="647993"/>
          </a:xfrm>
          <a:prstGeom prst="bentConnector3">
            <a:avLst>
              <a:gd name="adj1" fmla="val 100006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2" name="Picture 7201">
            <a:extLst>
              <a:ext uri="{FF2B5EF4-FFF2-40B4-BE49-F238E27FC236}">
                <a16:creationId xmlns:a16="http://schemas.microsoft.com/office/drawing/2014/main" id="{76F05A83-B47B-4A78-992F-3AEA94EC2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734" y="5643438"/>
            <a:ext cx="2671048" cy="421403"/>
          </a:xfrm>
          <a:prstGeom prst="rect">
            <a:avLst/>
          </a:prstGeom>
        </p:spPr>
      </p:pic>
      <p:pic>
        <p:nvPicPr>
          <p:cNvPr id="7204" name="Picture 7203">
            <a:extLst>
              <a:ext uri="{FF2B5EF4-FFF2-40B4-BE49-F238E27FC236}">
                <a16:creationId xmlns:a16="http://schemas.microsoft.com/office/drawing/2014/main" id="{78B279B5-3362-4DED-998C-51B1343692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3899" y="6352587"/>
            <a:ext cx="2567690" cy="3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293ABD-7468-457B-AC06-E03B712E6FF6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>
            <a:off x="2312561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61FB52-9846-472E-B285-86ADE79A3CC5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V="1">
            <a:off x="1989226" y="1723261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F6C506-76B6-4F5B-AFB0-2E25F6E25F8A}"/>
              </a:ext>
            </a:extLst>
          </p:cNvPr>
          <p:cNvCxnSpPr>
            <a:cxnSpLocks/>
            <a:stCxn id="17" idx="3"/>
            <a:endCxn id="12" idx="7"/>
          </p:cNvCxnSpPr>
          <p:nvPr/>
        </p:nvCxnSpPr>
        <p:spPr>
          <a:xfrm flipV="1">
            <a:off x="5729120" y="1723261"/>
            <a:ext cx="480611" cy="715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7160A2-7905-4AC6-8FDB-B76ED99C382B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V="1">
            <a:off x="5405785" y="2281374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87D7A7-CC31-41B6-8C0C-6BB22C7C6EA1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 flipH="1" flipV="1">
            <a:off x="6052456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0ABBCA-C6E9-42A1-B546-039F659594CF}"/>
              </a:ext>
            </a:extLst>
          </p:cNvPr>
          <p:cNvCxnSpPr>
            <a:cxnSpLocks/>
            <a:stCxn id="17" idx="1"/>
            <a:endCxn id="19" idx="5"/>
          </p:cNvCxnSpPr>
          <p:nvPr/>
        </p:nvCxnSpPr>
        <p:spPr>
          <a:xfrm>
            <a:off x="5729120" y="2281374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3264E4-51FF-4F61-BD4A-63FA2416A392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H="1">
            <a:off x="8761647" y="1768698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61C6AB-3178-423B-AAD1-7DDBEF9F20B4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9408318" y="1768698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B4811C-70B1-4D67-9AC3-36A922FB4E10}"/>
              </a:ext>
            </a:extLst>
          </p:cNvPr>
          <p:cNvCxnSpPr>
            <a:cxnSpLocks/>
            <a:stCxn id="20" idx="3"/>
            <a:endCxn id="15" idx="7"/>
          </p:cNvCxnSpPr>
          <p:nvPr/>
        </p:nvCxnSpPr>
        <p:spPr>
          <a:xfrm flipV="1">
            <a:off x="8437241" y="2322692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BB9813-D2E6-4EA5-AE00-248707E01CBB}"/>
              </a:ext>
            </a:extLst>
          </p:cNvPr>
          <p:cNvCxnSpPr>
            <a:cxnSpLocks/>
            <a:stCxn id="21" idx="5"/>
            <a:endCxn id="15" idx="1"/>
          </p:cNvCxnSpPr>
          <p:nvPr/>
        </p:nvCxnSpPr>
        <p:spPr>
          <a:xfrm flipH="1" flipV="1">
            <a:off x="8761647" y="2322692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A807E4-B3FA-4665-A91B-05A4AD8F38B4}"/>
              </a:ext>
            </a:extLst>
          </p:cNvPr>
          <p:cNvCxnSpPr>
            <a:cxnSpLocks/>
            <a:stCxn id="22" idx="3"/>
            <a:endCxn id="16" idx="7"/>
          </p:cNvCxnSpPr>
          <p:nvPr/>
        </p:nvCxnSpPr>
        <p:spPr>
          <a:xfrm flipV="1">
            <a:off x="9691436" y="2322692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10892A-26B3-44CA-BCCE-45213C903E35}"/>
              </a:ext>
            </a:extLst>
          </p:cNvPr>
          <p:cNvCxnSpPr>
            <a:cxnSpLocks/>
            <a:stCxn id="23" idx="5"/>
            <a:endCxn id="16" idx="1"/>
          </p:cNvCxnSpPr>
          <p:nvPr/>
        </p:nvCxnSpPr>
        <p:spPr>
          <a:xfrm flipH="1" flipV="1">
            <a:off x="10005530" y="2322692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6DBA74-BA9B-4476-87C9-0333F282027D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 flipH="1" flipV="1">
            <a:off x="3794165" y="3758265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8F073F-8566-4B1D-A7C3-16C5EB92C192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V="1">
            <a:off x="3147494" y="3758265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231EC8-6A6D-48D8-B263-32C76C5D05D6}"/>
              </a:ext>
            </a:extLst>
          </p:cNvPr>
          <p:cNvCxnSpPr>
            <a:cxnSpLocks/>
            <a:stCxn id="25" idx="7"/>
            <a:endCxn id="27" idx="3"/>
          </p:cNvCxnSpPr>
          <p:nvPr/>
        </p:nvCxnSpPr>
        <p:spPr>
          <a:xfrm flipH="1">
            <a:off x="2823088" y="4312259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1D91698-0375-4835-948F-5ACD11E5C7CC}"/>
              </a:ext>
            </a:extLst>
          </p:cNvPr>
          <p:cNvCxnSpPr>
            <a:cxnSpLocks/>
            <a:stCxn id="25" idx="1"/>
            <a:endCxn id="28" idx="5"/>
          </p:cNvCxnSpPr>
          <p:nvPr/>
        </p:nvCxnSpPr>
        <p:spPr>
          <a:xfrm>
            <a:off x="3147494" y="4312259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056DED-5FCF-42CE-BA78-147331ACD9F7}"/>
              </a:ext>
            </a:extLst>
          </p:cNvPr>
          <p:cNvCxnSpPr>
            <a:cxnSpLocks/>
            <a:stCxn id="26" idx="7"/>
            <a:endCxn id="29" idx="3"/>
          </p:cNvCxnSpPr>
          <p:nvPr/>
        </p:nvCxnSpPr>
        <p:spPr>
          <a:xfrm flipH="1">
            <a:off x="4077283" y="4312259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404EE2-6D25-4469-9515-D67BD36C13E9}"/>
              </a:ext>
            </a:extLst>
          </p:cNvPr>
          <p:cNvCxnSpPr>
            <a:cxnSpLocks/>
            <a:stCxn id="26" idx="1"/>
            <a:endCxn id="30" idx="5"/>
          </p:cNvCxnSpPr>
          <p:nvPr/>
        </p:nvCxnSpPr>
        <p:spPr>
          <a:xfrm>
            <a:off x="4391377" y="4312259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0ED948-1626-473E-9B05-6D3FA8D2F9BA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V="1">
            <a:off x="4393603" y="4866253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10B606-8325-40A1-8633-553F8E005BCA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>
          <a:xfrm>
            <a:off x="4723954" y="4866253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7BADB4-B405-42E6-91EC-9734B26EA035}"/>
              </a:ext>
            </a:extLst>
          </p:cNvPr>
          <p:cNvCxnSpPr>
            <a:cxnSpLocks/>
            <a:stCxn id="33" idx="7"/>
            <a:endCxn id="34" idx="3"/>
          </p:cNvCxnSpPr>
          <p:nvPr/>
        </p:nvCxnSpPr>
        <p:spPr>
          <a:xfrm flipH="1">
            <a:off x="7079921" y="3732063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CE40D4-5746-4738-8329-EC8DA8156E18}"/>
              </a:ext>
            </a:extLst>
          </p:cNvPr>
          <p:cNvCxnSpPr>
            <a:cxnSpLocks/>
            <a:stCxn id="33" idx="1"/>
            <a:endCxn id="35" idx="5"/>
          </p:cNvCxnSpPr>
          <p:nvPr/>
        </p:nvCxnSpPr>
        <p:spPr>
          <a:xfrm>
            <a:off x="7726592" y="3732063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975002-AC98-4E7F-8163-8B910853E552}"/>
              </a:ext>
            </a:extLst>
          </p:cNvPr>
          <p:cNvCxnSpPr>
            <a:cxnSpLocks/>
            <a:stCxn id="34" idx="7"/>
            <a:endCxn id="36" idx="3"/>
          </p:cNvCxnSpPr>
          <p:nvPr/>
        </p:nvCxnSpPr>
        <p:spPr>
          <a:xfrm flipH="1">
            <a:off x="6755515" y="4286057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1EBAE3-5F97-436E-A4B6-EF4681F17AFB}"/>
              </a:ext>
            </a:extLst>
          </p:cNvPr>
          <p:cNvCxnSpPr>
            <a:cxnSpLocks/>
            <a:stCxn id="34" idx="1"/>
            <a:endCxn id="37" idx="5"/>
          </p:cNvCxnSpPr>
          <p:nvPr/>
        </p:nvCxnSpPr>
        <p:spPr>
          <a:xfrm>
            <a:off x="7079921" y="4286057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1DA2EB-BF5B-4AB0-BC44-2AD4B106AEBE}"/>
              </a:ext>
            </a:extLst>
          </p:cNvPr>
          <p:cNvCxnSpPr>
            <a:cxnSpLocks/>
            <a:stCxn id="35" idx="7"/>
            <a:endCxn id="38" idx="3"/>
          </p:cNvCxnSpPr>
          <p:nvPr/>
        </p:nvCxnSpPr>
        <p:spPr>
          <a:xfrm flipH="1">
            <a:off x="8009710" y="4286057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4BDE70-99D5-4231-A874-B2D3B89D632A}"/>
              </a:ext>
            </a:extLst>
          </p:cNvPr>
          <p:cNvCxnSpPr>
            <a:cxnSpLocks/>
            <a:stCxn id="35" idx="1"/>
            <a:endCxn id="39" idx="5"/>
          </p:cNvCxnSpPr>
          <p:nvPr/>
        </p:nvCxnSpPr>
        <p:spPr>
          <a:xfrm>
            <a:off x="8323804" y="4286057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08FE81-C50D-418B-B04D-76482E952C8B}"/>
              </a:ext>
            </a:extLst>
          </p:cNvPr>
          <p:cNvCxnSpPr>
            <a:cxnSpLocks/>
            <a:stCxn id="37" idx="1"/>
            <a:endCxn id="43" idx="5"/>
          </p:cNvCxnSpPr>
          <p:nvPr/>
        </p:nvCxnSpPr>
        <p:spPr>
          <a:xfrm>
            <a:off x="7402186" y="4840051"/>
            <a:ext cx="473595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7C3093-5DD9-4B37-9C94-4C4118C73A6F}"/>
              </a:ext>
            </a:extLst>
          </p:cNvPr>
          <p:cNvCxnSpPr>
            <a:cxnSpLocks/>
            <a:stCxn id="37" idx="7"/>
            <a:endCxn id="42" idx="3"/>
          </p:cNvCxnSpPr>
          <p:nvPr/>
        </p:nvCxnSpPr>
        <p:spPr>
          <a:xfrm flipH="1">
            <a:off x="7071835" y="4840051"/>
            <a:ext cx="487626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C614291-5872-4377-BB42-E48E788AF3DF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>
          <a:xfrm flipH="1">
            <a:off x="8326030" y="4840051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D8A845-3A6B-4678-B70F-1EA790C8143B}"/>
              </a:ext>
            </a:extLst>
          </p:cNvPr>
          <p:cNvCxnSpPr>
            <a:cxnSpLocks/>
            <a:stCxn id="39" idx="1"/>
            <a:endCxn id="41" idx="5"/>
          </p:cNvCxnSpPr>
          <p:nvPr/>
        </p:nvCxnSpPr>
        <p:spPr>
          <a:xfrm>
            <a:off x="8656381" y="4840051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Off-page Connector 73">
            <a:extLst>
              <a:ext uri="{FF2B5EF4-FFF2-40B4-BE49-F238E27FC236}">
                <a16:creationId xmlns:a16="http://schemas.microsoft.com/office/drawing/2014/main" id="{8CC06093-C3BF-4AE0-BD30-68DCDAC7D6A7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F65713F6-3425-459E-BB05-3CF515825D74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EE14A653-7421-4369-9B5F-DF24F9DF6F3B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Flowchart: Off-page Connector 76">
            <a:extLst>
              <a:ext uri="{FF2B5EF4-FFF2-40B4-BE49-F238E27FC236}">
                <a16:creationId xmlns:a16="http://schemas.microsoft.com/office/drawing/2014/main" id="{55B2EE80-DB7B-449A-B7F4-DF5EDB66AD1B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334BC63A-76B3-49F0-8C0B-EBA8868E97A6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0596666-2176-431C-9AAB-46075D75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C930593-203F-470A-879C-7DB44547E29B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782479-0550-42A1-AC82-50BB738A2ADD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A23BB5-45DF-488F-B915-F34FF6F7CF7C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EDFD3E-B9C8-4F03-AC3C-63C7DE6F247A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AC5434-87A7-44BB-A049-86B3B1FE7AFC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8824A-5CCF-4DC5-AA7F-1335EBA7CC35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595D-A3A5-4622-984D-52D8D8DF87AD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F17472-FB6C-49AB-B046-EC28CEEA9D21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3F3DD-0F46-4DB5-A8F2-480C2B5F3F42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F191AC-591B-4A09-9E41-20ADBA70F017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05E12-75DC-4DB6-8F4E-FDCB664BD4EE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9BC505-6B40-482D-A70D-5CC86ACFA5FA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A04A1E-3E87-420B-A99E-C7324D0928B1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205F69-AB01-41E8-91A9-5D6CB8BCF0E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CA7F3F-9192-4428-BA15-06A3153149FC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D096D2-22AA-4728-ACDD-AECDC21C985E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88F44D-5374-4260-AB5B-C9FCDD88090E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12DE5C-EB7C-446C-A9B7-3277F323B7D0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80F7A8-6747-4F5C-AD24-9DECA6241E57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C9A378-01B0-4921-A480-6155667123F6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5DC142-D6B8-41B0-8ECF-E63B91B054A6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8EBE92-46F8-40F3-938B-1F97C011C96E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E85809-4168-4052-B216-FCE27E4A1BF7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134E96-3A74-412A-BBE5-ACBE97C50CDC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B7570E-57A2-4EDC-8752-A9010224EF1B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A9F035-DF63-43F0-97C5-BD8E3CB9FE46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CD7788-E52B-46C1-A130-4995EC1036F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D1AF63-D340-4BBC-9BE6-D147EA5F353F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1629B4-C0BB-4273-AD67-077537736086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7484C-38F4-4AE8-B337-A9D4C90CF8A6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675526-D30C-4448-9787-0568E2650A54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FB7740-C0C4-4629-86AC-F46ACF6F4994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A88672-B1CA-4C9B-850D-5E68B7C4CA85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D2A62A-F9DC-4F8B-B258-DAD6CD3E4017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605E37-2CB9-4E73-990B-BD80E7F790B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6712-8F3B-4328-B908-EA5326DA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751F5-A1BC-4983-8AC4-5563F66E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37" y="5668070"/>
            <a:ext cx="2775963" cy="410611"/>
          </a:xfrm>
          <a:prstGeom prst="rect">
            <a:avLst/>
          </a:prstGeom>
          <a:ln w="25400">
            <a:solidFill>
              <a:srgbClr val="FF00FF"/>
            </a:solidFill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6FF34009-DE3B-49CE-83F8-11FE7DDC07CD}"/>
              </a:ext>
            </a:extLst>
          </p:cNvPr>
          <p:cNvGrpSpPr/>
          <p:nvPr/>
        </p:nvGrpSpPr>
        <p:grpSpPr>
          <a:xfrm>
            <a:off x="1637390" y="1617384"/>
            <a:ext cx="6934618" cy="3828842"/>
            <a:chOff x="764895" y="2507507"/>
            <a:chExt cx="6934618" cy="382884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E02F6-DDFA-4861-9B2B-8AF5BDF4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287" y="2507507"/>
              <a:ext cx="3049183" cy="68682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36D1A09-3173-43AC-BEC6-59A991A4A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8"/>
            <a:stretch/>
          </p:blipFill>
          <p:spPr>
            <a:xfrm>
              <a:off x="764895" y="3462570"/>
              <a:ext cx="3732655" cy="287377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C19290-0417-4D95-833B-6A695C658904}"/>
                </a:ext>
              </a:extLst>
            </p:cNvPr>
            <p:cNvSpPr txBox="1"/>
            <p:nvPr/>
          </p:nvSpPr>
          <p:spPr>
            <a:xfrm>
              <a:off x="5019894" y="2957634"/>
              <a:ext cx="1659202" cy="369332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“positive” cases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226C25-6D7A-4ADB-A40B-3FF3A6AD4A6A}"/>
                </a:ext>
              </a:extLst>
            </p:cNvPr>
            <p:cNvSpPr txBox="1"/>
            <p:nvPr/>
          </p:nvSpPr>
          <p:spPr>
            <a:xfrm>
              <a:off x="5019894" y="2525033"/>
              <a:ext cx="1738715" cy="3693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“negative” cases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55ECF3-5555-4DEE-B905-3392990C7183}"/>
                </a:ext>
              </a:extLst>
            </p:cNvPr>
            <p:cNvSpPr txBox="1"/>
            <p:nvPr/>
          </p:nvSpPr>
          <p:spPr>
            <a:xfrm>
              <a:off x="5019894" y="3875891"/>
              <a:ext cx="2109776" cy="369332"/>
            </a:xfrm>
            <a:prstGeom prst="rect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 used indicator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A768EA-476B-4620-BE00-89636EECE350}"/>
                </a:ext>
              </a:extLst>
            </p:cNvPr>
            <p:cNvSpPr txBox="1"/>
            <p:nvPr/>
          </p:nvSpPr>
          <p:spPr>
            <a:xfrm>
              <a:off x="5019894" y="4348970"/>
              <a:ext cx="2242297" cy="369332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used indicator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32F206-42F3-46B9-B94C-16964830401C}"/>
                </a:ext>
              </a:extLst>
            </p:cNvPr>
            <p:cNvSpPr txBox="1"/>
            <p:nvPr/>
          </p:nvSpPr>
          <p:spPr>
            <a:xfrm>
              <a:off x="5019895" y="4814688"/>
              <a:ext cx="2573602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left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17BF8C-2358-4BBF-B73E-62A84D4D964A}"/>
                </a:ext>
              </a:extLst>
            </p:cNvPr>
            <p:cNvSpPr txBox="1"/>
            <p:nvPr/>
          </p:nvSpPr>
          <p:spPr>
            <a:xfrm>
              <a:off x="5019894" y="5442339"/>
              <a:ext cx="2679619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right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60169FF-392E-4EBA-9C97-A0AD279FBFA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4034138" y="2709699"/>
              <a:ext cx="9857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D7E56F-2A57-4F01-A3CC-47EA3DB8938C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rot="10800000">
              <a:off x="2545136" y="2957642"/>
              <a:ext cx="2474759" cy="184659"/>
            </a:xfrm>
            <a:prstGeom prst="bentConnector3">
              <a:avLst>
                <a:gd name="adj1" fmla="val 10006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3698A6D-63FE-4DB5-8F21-62E97ED11587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>
              <a:off x="2244564" y="3875891"/>
              <a:ext cx="2775331" cy="184666"/>
            </a:xfrm>
            <a:prstGeom prst="bentConnector3">
              <a:avLst>
                <a:gd name="adj1" fmla="val 99899"/>
              </a:avLst>
            </a:prstGeom>
            <a:ln w="19050">
              <a:solidFill>
                <a:schemeClr val="accent6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4488BC8-0DF2-4CFB-B0C8-6BA949C6BD71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>
              <a:off x="2213406" y="4419304"/>
              <a:ext cx="2806488" cy="114332"/>
            </a:xfrm>
            <a:prstGeom prst="bentConnector3">
              <a:avLst>
                <a:gd name="adj1" fmla="val 100053"/>
              </a:avLst>
            </a:prstGeom>
            <a:ln w="19050">
              <a:solidFill>
                <a:schemeClr val="accent2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B6BD52B-A2B9-4853-AAA3-2A1C9D81EFD1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2213407" y="4999354"/>
              <a:ext cx="2806488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47A4574-4A14-4AD3-8394-AFC1E8DED8D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2148828" y="5627005"/>
              <a:ext cx="2871066" cy="991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69C71A-9B68-4E4B-9C55-F0BAA3863442}"/>
                </a:ext>
              </a:extLst>
            </p:cNvPr>
            <p:cNvSpPr txBox="1"/>
            <p:nvPr/>
          </p:nvSpPr>
          <p:spPr>
            <a:xfrm>
              <a:off x="5019893" y="3402813"/>
              <a:ext cx="1168871" cy="369332"/>
            </a:xfrm>
            <a:prstGeom prst="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cases ratio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E0B6768-B178-493E-8F42-31E84C3CBEB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>
              <a:off x="2899781" y="2939487"/>
              <a:ext cx="2120112" cy="647993"/>
            </a:xfrm>
            <a:prstGeom prst="bentConnector3">
              <a:avLst>
                <a:gd name="adj1" fmla="val 100006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18F143-2CCA-4355-81DA-E096E4FE54D8}"/>
              </a:ext>
            </a:extLst>
          </p:cNvPr>
          <p:cNvGrpSpPr/>
          <p:nvPr/>
        </p:nvGrpSpPr>
        <p:grpSpPr>
          <a:xfrm>
            <a:off x="2555229" y="4863131"/>
            <a:ext cx="2141538" cy="583095"/>
            <a:chOff x="701053" y="5052773"/>
            <a:chExt cx="2141538" cy="58309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BB5D6E-6A77-4567-8561-CB9C94825321}"/>
                </a:ext>
              </a:extLst>
            </p:cNvPr>
            <p:cNvSpPr/>
            <p:nvPr/>
          </p:nvSpPr>
          <p:spPr>
            <a:xfrm>
              <a:off x="702365" y="5052773"/>
              <a:ext cx="2140226" cy="583095"/>
            </a:xfrm>
            <a:prstGeom prst="rect">
              <a:avLst/>
            </a:prstGeom>
            <a:noFill/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0735BD-2084-4DEC-9E53-E8F970B51BC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65" y="5052773"/>
              <a:ext cx="2138914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F24000-92BA-45C8-B4C6-DF4365E70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53" y="5052773"/>
              <a:ext cx="2140226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32BAA975-EFBD-48EF-9679-D64A754E4E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13" y1="26923" x2="32212" y2="33173"/>
                        <a14:foregroundMark x1="68269" y1="31971" x2="76442" y2="32452"/>
                        <a14:foregroundMark x1="71154" y1="65144" x2="66106" y2="68990"/>
                        <a14:foregroundMark x1="28125" y1="65144" x2="37500" y2="64904"/>
                        <a14:foregroundMark x1="29327" y1="73317" x2="34856" y2="74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8984" y="644239"/>
            <a:ext cx="694031" cy="694031"/>
          </a:xfrm>
          <a:prstGeom prst="rect">
            <a:avLst/>
          </a:prstGeom>
        </p:spPr>
      </p:pic>
      <p:pic>
        <p:nvPicPr>
          <p:cNvPr id="2052" name="Picture 4" descr="Cutting Down A Tree Icons - Download Free Vector Icons | Noun Project">
            <a:extLst>
              <a:ext uri="{FF2B5EF4-FFF2-40B4-BE49-F238E27FC236}">
                <a16:creationId xmlns:a16="http://schemas.microsoft.com/office/drawing/2014/main" id="{35B68DC7-C8A3-471B-A1FF-38CC2015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32" y="2436843"/>
            <a:ext cx="4646811" cy="46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351FF5A-C10C-4DDD-A289-B2EF1D1EA5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224" b="75742"/>
          <a:stretch/>
        </p:blipFill>
        <p:spPr>
          <a:xfrm>
            <a:off x="10746588" y="1568107"/>
            <a:ext cx="2873625" cy="11269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B9396B5-9C5D-4302-A972-BBC7EB0B8B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8278" y="-224228"/>
            <a:ext cx="2871465" cy="112785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EFEDFEB-C66C-4F95-BA95-F62CF06FC5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0599858" y="903630"/>
            <a:ext cx="2871465" cy="112785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5F66D98-555C-4764-8969-6E107A1B4B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8277" y="-198804"/>
            <a:ext cx="287146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3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664EE04-BA3C-4317-917E-33056745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4082" y="-7264"/>
            <a:ext cx="12206082" cy="686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Cut Method</a:t>
            </a:r>
          </a:p>
        </p:txBody>
      </p:sp>
      <p:pic>
        <p:nvPicPr>
          <p:cNvPr id="5122" name="Picture 2" descr="Integer Symbol Latex Clipart (#4805253) - PikPng">
            <a:extLst>
              <a:ext uri="{FF2B5EF4-FFF2-40B4-BE49-F238E27FC236}">
                <a16:creationId xmlns:a16="http://schemas.microsoft.com/office/drawing/2014/main" id="{F6C0AB3B-C2FA-4AA1-BB59-D8081A99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32" b="93756" l="4405" r="96310">
                        <a14:foregroundMark x1="25714" y1="7062" x2="25714" y2="7062"/>
                        <a14:foregroundMark x1="26071" y1="7472" x2="37262" y2="6653"/>
                        <a14:foregroundMark x1="46310" y1="6141" x2="55714" y2="5732"/>
                        <a14:foregroundMark x1="55714" y1="5732" x2="72976" y2="7165"/>
                        <a14:foregroundMark x1="72976" y1="7165" x2="86071" y2="6346"/>
                        <a14:foregroundMark x1="11310" y1="19857" x2="28571" y2="9212"/>
                        <a14:foregroundMark x1="87500" y1="5834" x2="81429" y2="17093"/>
                        <a14:foregroundMark x1="64167" y1="11157" x2="47857" y2="32242"/>
                        <a14:foregroundMark x1="46190" y1="35824" x2="30357" y2="57318"/>
                        <a14:foregroundMark x1="28214" y1="59877" x2="13571" y2="81474"/>
                        <a14:foregroundMark x1="9643" y1="86285" x2="5357" y2="92426"/>
                        <a14:foregroundMark x1="5357" y1="92426" x2="22738" y2="92938"/>
                        <a14:foregroundMark x1="22738" y1="92938" x2="47024" y2="91914"/>
                        <a14:foregroundMark x1="47024" y1="91914" x2="70714" y2="93245"/>
                        <a14:foregroundMark x1="71667" y1="92426" x2="81071" y2="93040"/>
                        <a14:foregroundMark x1="81071" y1="93040" x2="89405" y2="92528"/>
                        <a14:foregroundMark x1="89405" y1="92528" x2="96310" y2="71136"/>
                        <a14:foregroundMark x1="96310" y1="71136" x2="95238" y2="67656"/>
                        <a14:foregroundMark x1="4405" y1="91402" x2="4524" y2="93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16">
            <a:off x="6543637" y="587420"/>
            <a:ext cx="622158" cy="7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B8116-EF49-4931-8344-04EC0E95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65" y="1408123"/>
            <a:ext cx="5257800" cy="2350099"/>
          </a:xfrm>
        </p:spPr>
        <p:txBody>
          <a:bodyPr>
            <a:normAutofit/>
          </a:bodyPr>
          <a:lstStyle/>
          <a:p>
            <a:r>
              <a:rPr lang="en-US" sz="2000" dirty="0"/>
              <a:t>Settings in AMPL:</a:t>
            </a:r>
          </a:p>
          <a:p>
            <a:pPr lvl="1"/>
            <a:r>
              <a:rPr lang="en-US" sz="2000" dirty="0"/>
              <a:t>branch: controls whether you want to branch “up” or “down” </a:t>
            </a:r>
          </a:p>
          <a:p>
            <a:pPr lvl="1"/>
            <a:r>
              <a:rPr lang="en-US" sz="2000" dirty="0" err="1"/>
              <a:t>varsel</a:t>
            </a:r>
            <a:r>
              <a:rPr lang="en-US" sz="2000" dirty="0"/>
              <a:t> : controls whether you branch on variable with the smallest or largest integer of feasibility or if you want to use strong branching.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38668F-3586-447A-AC4E-D6F126089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77420"/>
              </p:ext>
            </p:extLst>
          </p:nvPr>
        </p:nvGraphicFramePr>
        <p:xfrm>
          <a:off x="6218007" y="1655102"/>
          <a:ext cx="58944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92">
                  <a:extLst>
                    <a:ext uri="{9D8B030D-6E8A-4147-A177-3AD203B41FA5}">
                      <a16:colId xmlns:a16="http://schemas.microsoft.com/office/drawing/2014/main" val="2240620499"/>
                    </a:ext>
                  </a:extLst>
                </a:gridCol>
                <a:gridCol w="2683565">
                  <a:extLst>
                    <a:ext uri="{9D8B030D-6E8A-4147-A177-3AD203B41FA5}">
                      <a16:colId xmlns:a16="http://schemas.microsoft.com/office/drawing/2014/main" val="2569040333"/>
                    </a:ext>
                  </a:extLst>
                </a:gridCol>
                <a:gridCol w="1119809">
                  <a:extLst>
                    <a:ext uri="{9D8B030D-6E8A-4147-A177-3AD203B41FA5}">
                      <a16:colId xmlns:a16="http://schemas.microsoft.com/office/drawing/2014/main" val="3070401306"/>
                    </a:ext>
                  </a:extLst>
                </a:gridCol>
                <a:gridCol w="1458314">
                  <a:extLst>
                    <a:ext uri="{9D8B030D-6E8A-4147-A177-3AD203B41FA5}">
                      <a16:colId xmlns:a16="http://schemas.microsoft.com/office/drawing/2014/main" val="1183633846"/>
                    </a:ext>
                  </a:extLst>
                </a:gridCol>
              </a:tblGrid>
              <a:tr h="255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Varsel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With Cutting Plane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5834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38,468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39,101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57561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9,356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67920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89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166,909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5032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12,407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15,403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6864"/>
                  </a:ext>
                </a:extLst>
              </a:tr>
              <a:tr h="237904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338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D50E243-6FC7-4BB4-B403-DF2A46015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554" y="4380500"/>
            <a:ext cx="5894480" cy="2108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366E22-2821-448D-99C3-6B77F944CAD9}"/>
              </a:ext>
            </a:extLst>
          </p:cNvPr>
          <p:cNvSpPr txBox="1"/>
          <p:nvPr/>
        </p:nvSpPr>
        <p:spPr>
          <a:xfrm>
            <a:off x="7939707" y="1285770"/>
            <a:ext cx="28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of Results (for Tree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F863C-17CA-41A1-9B43-83696B91F6D8}"/>
              </a:ext>
            </a:extLst>
          </p:cNvPr>
          <p:cNvSpPr txBox="1"/>
          <p:nvPr/>
        </p:nvSpPr>
        <p:spPr>
          <a:xfrm>
            <a:off x="5303291" y="6448034"/>
            <a:ext cx="221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AMPL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995B1-EA3C-4CB0-9EA9-EBD2480A18BE}"/>
              </a:ext>
            </a:extLst>
          </p:cNvPr>
          <p:cNvSpPr txBox="1"/>
          <p:nvPr/>
        </p:nvSpPr>
        <p:spPr>
          <a:xfrm>
            <a:off x="966737" y="6085773"/>
            <a:ext cx="216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Found Feasible Integer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99C2C-643F-4E45-9C45-B80754AF09DD}"/>
              </a:ext>
            </a:extLst>
          </p:cNvPr>
          <p:cNvSpPr txBox="1"/>
          <p:nvPr/>
        </p:nvSpPr>
        <p:spPr>
          <a:xfrm>
            <a:off x="1918923" y="4524221"/>
            <a:ext cx="120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E0B69-83E5-4291-AC95-21A910B19709}"/>
              </a:ext>
            </a:extLst>
          </p:cNvPr>
          <p:cNvSpPr txBox="1"/>
          <p:nvPr/>
        </p:nvSpPr>
        <p:spPr>
          <a:xfrm>
            <a:off x="2978427" y="3855872"/>
            <a:ext cx="172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Nodes Left in Search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81294-F557-4CC3-93BA-F17A4E1DC682}"/>
              </a:ext>
            </a:extLst>
          </p:cNvPr>
          <p:cNvSpPr txBox="1"/>
          <p:nvPr/>
        </p:nvSpPr>
        <p:spPr>
          <a:xfrm>
            <a:off x="4823138" y="3862508"/>
            <a:ext cx="203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of Integer Infeasible Variables in 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7698A-3948-46B9-B1D3-2CD6E0CB0409}"/>
              </a:ext>
            </a:extLst>
          </p:cNvPr>
          <p:cNvSpPr txBox="1"/>
          <p:nvPr/>
        </p:nvSpPr>
        <p:spPr>
          <a:xfrm>
            <a:off x="6707255" y="3862509"/>
            <a:ext cx="219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“Best” Achievable Objective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65676-6D4B-4F4E-B764-09715B3061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28184" y="4662721"/>
            <a:ext cx="4407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F3D1CA-46E2-4834-9972-8EF90DD4750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843131" y="4132871"/>
            <a:ext cx="284921" cy="247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3BAC68-5677-4F12-88D6-0A613A1E2D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28184" y="6224273"/>
            <a:ext cx="3333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4582A7-243A-444B-8D82-83AB15C3338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91200" y="4324173"/>
            <a:ext cx="47727" cy="254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6DBAEA-0CDD-46FF-BB81-841763DBC1E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03872" y="4324174"/>
            <a:ext cx="1" cy="127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68440F-3667-422E-A7A0-AF4B1959DEB7}"/>
              </a:ext>
            </a:extLst>
          </p:cNvPr>
          <p:cNvSpPr/>
          <p:nvPr/>
        </p:nvSpPr>
        <p:spPr>
          <a:xfrm>
            <a:off x="8203096" y="4524221"/>
            <a:ext cx="1205947" cy="1838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776</Words>
  <Application>Microsoft Office PowerPoint</Application>
  <PresentationFormat>Widescreen</PresentationFormat>
  <Paragraphs>201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Trees Get Degrees:  Decision Trees of Features for College Enrollment</vt:lpstr>
      <vt:lpstr>Motivation</vt:lpstr>
      <vt:lpstr>The Data</vt:lpstr>
      <vt:lpstr>Quick Example</vt:lpstr>
      <vt:lpstr>Model Set Up</vt:lpstr>
      <vt:lpstr>The Model</vt:lpstr>
      <vt:lpstr>Tree Structures Considered</vt:lpstr>
      <vt:lpstr>Numerical Feasibility</vt:lpstr>
      <vt:lpstr>Branch and Cut Method</vt:lpstr>
      <vt:lpstr>Results</vt:lpstr>
      <vt:lpstr>Policy Implementations</vt:lpstr>
      <vt:lpstr>References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to Get Into College</dc:title>
  <dc:creator>Angela Morrison</dc:creator>
  <cp:lastModifiedBy>Angela Morrison</cp:lastModifiedBy>
  <cp:revision>57</cp:revision>
  <dcterms:created xsi:type="dcterms:W3CDTF">2021-04-14T23:53:06Z</dcterms:created>
  <dcterms:modified xsi:type="dcterms:W3CDTF">2021-05-04T18:18:31Z</dcterms:modified>
</cp:coreProperties>
</file>