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9" r:id="rId9"/>
    <p:sldId id="265" r:id="rId10"/>
    <p:sldId id="268" r:id="rId11"/>
    <p:sldId id="263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kaggle.com/ndalziel/massachusetts-public-schools-data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en/icos/12.8.0.0?topic=mip-progress-reports-interpreting-node-log" TargetMode="External"/><Relationship Id="rId5" Type="http://schemas.openxmlformats.org/officeDocument/2006/relationships/hyperlink" Target="https://www.ampl.com/BOOKLETS/amplcplex100userguide.pdf" TargetMode="External"/><Relationship Id="rId4" Type="http://schemas.openxmlformats.org/officeDocument/2006/relationships/hyperlink" Target="https://doi.org/10.1007/s10898-021-01009-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377"/>
            <a:ext cx="9144000" cy="1696226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V="1">
            <a:off x="1116196" y="2278541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1439531" y="2278541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V="1">
            <a:off x="5582816" y="2311114"/>
            <a:ext cx="480611" cy="7153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V="1">
            <a:off x="5259481" y="2869227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 flipH="1" flipV="1">
            <a:off x="5906152" y="2311114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1"/>
            <a:endCxn id="21" idx="5"/>
          </p:cNvCxnSpPr>
          <p:nvPr/>
        </p:nvCxnSpPr>
        <p:spPr>
          <a:xfrm>
            <a:off x="5582816" y="2869227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 flipH="1" flipV="1">
            <a:off x="2894849" y="4862042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V="1">
            <a:off x="2248178" y="4862042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H="1">
            <a:off x="1923772" y="5416036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1"/>
            <a:endCxn id="26" idx="5"/>
          </p:cNvCxnSpPr>
          <p:nvPr/>
        </p:nvCxnSpPr>
        <p:spPr>
          <a:xfrm>
            <a:off x="2248178" y="5416036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H="1">
            <a:off x="3177967" y="5416036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1"/>
            <a:endCxn id="28" idx="5"/>
          </p:cNvCxnSpPr>
          <p:nvPr/>
        </p:nvCxnSpPr>
        <p:spPr>
          <a:xfrm>
            <a:off x="3492061" y="5416036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V="1">
            <a:off x="3494287" y="5970030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1"/>
            <a:endCxn id="30" idx="5"/>
          </p:cNvCxnSpPr>
          <p:nvPr/>
        </p:nvCxnSpPr>
        <p:spPr>
          <a:xfrm>
            <a:off x="3824638" y="5970030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7"/>
            <a:endCxn id="61" idx="3"/>
          </p:cNvCxnSpPr>
          <p:nvPr/>
        </p:nvCxnSpPr>
        <p:spPr>
          <a:xfrm flipH="1">
            <a:off x="8602201" y="2364789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1"/>
            <a:endCxn id="62" idx="5"/>
          </p:cNvCxnSpPr>
          <p:nvPr/>
        </p:nvCxnSpPr>
        <p:spPr>
          <a:xfrm>
            <a:off x="9248872" y="2364789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3"/>
            <a:endCxn id="61" idx="7"/>
          </p:cNvCxnSpPr>
          <p:nvPr/>
        </p:nvCxnSpPr>
        <p:spPr>
          <a:xfrm flipV="1">
            <a:off x="8277795" y="2918783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5"/>
            <a:endCxn id="61" idx="1"/>
          </p:cNvCxnSpPr>
          <p:nvPr/>
        </p:nvCxnSpPr>
        <p:spPr>
          <a:xfrm flipH="1" flipV="1">
            <a:off x="8602201" y="2918783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3"/>
            <a:endCxn id="62" idx="7"/>
          </p:cNvCxnSpPr>
          <p:nvPr/>
        </p:nvCxnSpPr>
        <p:spPr>
          <a:xfrm flipV="1">
            <a:off x="9531990" y="2918783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 flipH="1" flipV="1">
            <a:off x="9846084" y="2918783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7"/>
            <a:endCxn id="135" idx="3"/>
          </p:cNvCxnSpPr>
          <p:nvPr/>
        </p:nvCxnSpPr>
        <p:spPr>
          <a:xfrm flipH="1">
            <a:off x="8524411" y="4867880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1"/>
            <a:endCxn id="136" idx="5"/>
          </p:cNvCxnSpPr>
          <p:nvPr/>
        </p:nvCxnSpPr>
        <p:spPr>
          <a:xfrm>
            <a:off x="9171082" y="4867880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7"/>
            <a:endCxn id="137" idx="3"/>
          </p:cNvCxnSpPr>
          <p:nvPr/>
        </p:nvCxnSpPr>
        <p:spPr>
          <a:xfrm flipH="1">
            <a:off x="8200005" y="5421874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>
            <a:off x="8524411" y="5421874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7"/>
            <a:endCxn id="139" idx="3"/>
          </p:cNvCxnSpPr>
          <p:nvPr/>
        </p:nvCxnSpPr>
        <p:spPr>
          <a:xfrm flipH="1">
            <a:off x="9454200" y="5421874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1"/>
            <a:endCxn id="140" idx="5"/>
          </p:cNvCxnSpPr>
          <p:nvPr/>
        </p:nvCxnSpPr>
        <p:spPr>
          <a:xfrm>
            <a:off x="9768294" y="5421874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1"/>
            <a:endCxn id="144" idx="5"/>
          </p:cNvCxnSpPr>
          <p:nvPr/>
        </p:nvCxnSpPr>
        <p:spPr>
          <a:xfrm>
            <a:off x="8846676" y="5975868"/>
            <a:ext cx="473595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7"/>
            <a:endCxn id="143" idx="3"/>
          </p:cNvCxnSpPr>
          <p:nvPr/>
        </p:nvCxnSpPr>
        <p:spPr>
          <a:xfrm flipH="1">
            <a:off x="8516325" y="5975868"/>
            <a:ext cx="487626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7"/>
            <a:endCxn id="141" idx="3"/>
          </p:cNvCxnSpPr>
          <p:nvPr/>
        </p:nvCxnSpPr>
        <p:spPr>
          <a:xfrm flipH="1">
            <a:off x="9770520" y="5975868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1"/>
            <a:endCxn id="142" idx="5"/>
          </p:cNvCxnSpPr>
          <p:nvPr/>
        </p:nvCxnSpPr>
        <p:spPr>
          <a:xfrm>
            <a:off x="10100871" y="5975868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DBDC7-61E6-4906-B603-1C27D18A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48" r="3456" b="6689"/>
          <a:stretch/>
        </p:blipFill>
        <p:spPr>
          <a:xfrm>
            <a:off x="-159027" y="3065325"/>
            <a:ext cx="12510053" cy="379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86307-374B-4260-9C20-0314C27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517-C50E-4AFF-B6FA-2C5CB0C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>
                <a:effectLst/>
              </a:rPr>
              <a:t>Daziel, N. (2017, August 21). </a:t>
            </a:r>
            <a:r>
              <a:rPr lang="de-DE" dirty="0">
                <a:effectLst/>
                <a:hlinkClick r:id="rId3"/>
              </a:rPr>
              <a:t>https://www.kaggle.com/ndalziel/massachusetts-public-schools-data</a:t>
            </a:r>
            <a:r>
              <a:rPr lang="de-DE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Günlük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O.,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Kalagnanam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J., Li, 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Optimal decision trees for categorical data via integer programming.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Glob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https://doi.org/10.1007/s10898-021-01009-y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i="1" dirty="0"/>
              <a:t>ILOG AMPL CPLEX System Version 10.0 User’s Guide</a:t>
            </a:r>
            <a:r>
              <a:rPr lang="en-US" dirty="0"/>
              <a:t>. ILOG (2006). </a:t>
            </a:r>
            <a:r>
              <a:rPr lang="en-US" dirty="0">
                <a:hlinkClick r:id="rId5"/>
              </a:rPr>
              <a:t>https://www.ampl.com/BOOKLETS/amplcplex100userguide.pdf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effectLst/>
              </a:rPr>
              <a:t>Progress reports: interpreting the node log</a:t>
            </a:r>
            <a:r>
              <a:rPr lang="en-US" dirty="0">
                <a:effectLst/>
              </a:rPr>
              <a:t>. IBM. (n.d.). </a:t>
            </a:r>
            <a:r>
              <a:rPr lang="en-US" dirty="0">
                <a:effectLst/>
                <a:hlinkClick r:id="rId6"/>
              </a:rPr>
              <a:t>https://www.ibm.com/docs/en/icos/12.8.0.0?topic=mip-progress-reports-interpreting-node-log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CA9C-4C82-49ED-8131-A195B091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9" b="91131" l="10000" r="90000">
                        <a14:foregroundMark x1="40000" y1="10092" x2="45795" y2="11162"/>
                        <a14:foregroundMark x1="34773" y1="29205" x2="43864" y2="33180"/>
                        <a14:foregroundMark x1="45682" y1="34709" x2="53409" y2="31193"/>
                        <a14:foregroundMark x1="53409" y1="31193" x2="54773" y2="29817"/>
                        <a14:foregroundMark x1="80000" y1="89755" x2="80795" y2="91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56" y="525773"/>
            <a:ext cx="1351306" cy="10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7641567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131356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A23A3-BD5E-418C-AE4B-DA6F0F4013DB}"/>
              </a:ext>
            </a:extLst>
          </p:cNvPr>
          <p:cNvSpPr txBox="1"/>
          <p:nvPr/>
        </p:nvSpPr>
        <p:spPr>
          <a:xfrm>
            <a:off x="1252331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2431774" y="1346739"/>
            <a:ext cx="305462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1211343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30152"/>
              </p:ext>
            </p:extLst>
          </p:nvPr>
        </p:nvGraphicFramePr>
        <p:xfrm>
          <a:off x="172278" y="1711417"/>
          <a:ext cx="703159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74605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723680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Participates Often in Class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95" y="2469546"/>
            <a:ext cx="3049183" cy="68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62" y="6546712"/>
            <a:ext cx="1757874" cy="260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2502" y="2919673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2502" y="2487072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12502" y="3837930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012502" y="4311009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012503" y="4776727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012502" y="5404378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26746" y="2671738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37744" y="2919681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9" name="Picture 7198">
            <a:extLst>
              <a:ext uri="{FF2B5EF4-FFF2-40B4-BE49-F238E27FC236}">
                <a16:creationId xmlns:a16="http://schemas.microsoft.com/office/drawing/2014/main" id="{4378412B-48CE-4A84-B3A0-7C7C85A8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21" y="3507089"/>
            <a:ext cx="3680460" cy="2773049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237172" y="3837930"/>
            <a:ext cx="2775331" cy="184666"/>
          </a:xfrm>
          <a:prstGeom prst="bentConnector3">
            <a:avLst>
              <a:gd name="adj1" fmla="val 99899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06014" y="4381343"/>
            <a:ext cx="2806488" cy="114332"/>
          </a:xfrm>
          <a:prstGeom prst="bentConnector3">
            <a:avLst>
              <a:gd name="adj1" fmla="val 100053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06015" y="4961393"/>
            <a:ext cx="2806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206013" y="5589044"/>
            <a:ext cx="2806489" cy="156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2501" y="3364852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2389" y="2901526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7201">
            <a:extLst>
              <a:ext uri="{FF2B5EF4-FFF2-40B4-BE49-F238E27FC236}">
                <a16:creationId xmlns:a16="http://schemas.microsoft.com/office/drawing/2014/main" id="{76F05A83-B47B-4A78-992F-3AEA94EC2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944" y="6237105"/>
            <a:ext cx="2104137" cy="331963"/>
          </a:xfrm>
          <a:prstGeom prst="rect">
            <a:avLst/>
          </a:prstGeom>
        </p:spPr>
      </p:pic>
      <p:pic>
        <p:nvPicPr>
          <p:cNvPr id="7204" name="Picture 7203">
            <a:extLst>
              <a:ext uri="{FF2B5EF4-FFF2-40B4-BE49-F238E27FC236}">
                <a16:creationId xmlns:a16="http://schemas.microsoft.com/office/drawing/2014/main" id="{78B279B5-3362-4DED-998C-51B134369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6013" y="6496975"/>
            <a:ext cx="2112975" cy="3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cxnSpLocks/>
            <a:stCxn id="17" idx="3"/>
            <a:endCxn id="12" idx="7"/>
          </p:cNvCxnSpPr>
          <p:nvPr/>
        </p:nvCxnSpPr>
        <p:spPr>
          <a:xfrm flipV="1">
            <a:off x="5729120" y="1723261"/>
            <a:ext cx="480611" cy="71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V="1">
            <a:off x="5405785" y="2281374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6052456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>
            <a:off x="5729120" y="2281374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H="1">
            <a:off x="8761647" y="1768698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9408318" y="1768698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V="1">
            <a:off x="8437241" y="2322692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 flipH="1" flipV="1">
            <a:off x="8761647" y="2322692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3"/>
            <a:endCxn id="16" idx="7"/>
          </p:cNvCxnSpPr>
          <p:nvPr/>
        </p:nvCxnSpPr>
        <p:spPr>
          <a:xfrm flipV="1">
            <a:off x="9691436" y="2322692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5"/>
            <a:endCxn id="16" idx="1"/>
          </p:cNvCxnSpPr>
          <p:nvPr/>
        </p:nvCxnSpPr>
        <p:spPr>
          <a:xfrm flipH="1" flipV="1">
            <a:off x="10005530" y="2322692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3794165" y="3758265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V="1">
            <a:off x="3147494" y="3758265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H="1">
            <a:off x="2823088" y="4312259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>
            <a:off x="3147494" y="4312259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H="1">
            <a:off x="4077283" y="4312259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4391377" y="4312259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V="1">
            <a:off x="4393603" y="4866253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>
          <a:xfrm>
            <a:off x="4723954" y="4866253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H="1">
            <a:off x="7079921" y="3732063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7726592" y="3732063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H="1">
            <a:off x="6755515" y="4286057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1"/>
            <a:endCxn id="37" idx="5"/>
          </p:cNvCxnSpPr>
          <p:nvPr/>
        </p:nvCxnSpPr>
        <p:spPr>
          <a:xfrm>
            <a:off x="7079921" y="4286057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7"/>
            <a:endCxn id="38" idx="3"/>
          </p:cNvCxnSpPr>
          <p:nvPr/>
        </p:nvCxnSpPr>
        <p:spPr>
          <a:xfrm flipH="1">
            <a:off x="8009710" y="4286057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1"/>
            <a:endCxn id="39" idx="5"/>
          </p:cNvCxnSpPr>
          <p:nvPr/>
        </p:nvCxnSpPr>
        <p:spPr>
          <a:xfrm>
            <a:off x="8323804" y="4286057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1"/>
            <a:endCxn id="43" idx="5"/>
          </p:cNvCxnSpPr>
          <p:nvPr/>
        </p:nvCxnSpPr>
        <p:spPr>
          <a:xfrm>
            <a:off x="7402186" y="4840051"/>
            <a:ext cx="473595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H="1">
            <a:off x="7071835" y="4840051"/>
            <a:ext cx="487626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H="1">
            <a:off x="8326030" y="4840051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>
            <a:off x="8656381" y="4840051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51F5-A1BC-4983-8AC4-5563F66E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37" y="5668070"/>
            <a:ext cx="2775963" cy="410611"/>
          </a:xfrm>
          <a:prstGeom prst="rect">
            <a:avLst/>
          </a:prstGeom>
          <a:ln w="25400">
            <a:solidFill>
              <a:srgbClr val="FF00FF"/>
            </a:solidFill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FF34009-DE3B-49CE-83F8-11FE7DDC07CD}"/>
              </a:ext>
            </a:extLst>
          </p:cNvPr>
          <p:cNvGrpSpPr/>
          <p:nvPr/>
        </p:nvGrpSpPr>
        <p:grpSpPr>
          <a:xfrm>
            <a:off x="1637390" y="1617384"/>
            <a:ext cx="6934618" cy="3828842"/>
            <a:chOff x="764895" y="2507507"/>
            <a:chExt cx="6934618" cy="382884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E02F6-DDFA-4861-9B2B-8AF5BDF4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287" y="2507507"/>
              <a:ext cx="3049183" cy="6868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6D1A09-3173-43AC-BEC6-59A991A4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8"/>
            <a:stretch/>
          </p:blipFill>
          <p:spPr>
            <a:xfrm>
              <a:off x="764895" y="3462570"/>
              <a:ext cx="3732655" cy="2873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19290-0417-4D95-833B-6A695C658904}"/>
                </a:ext>
              </a:extLst>
            </p:cNvPr>
            <p:cNvSpPr txBox="1"/>
            <p:nvPr/>
          </p:nvSpPr>
          <p:spPr>
            <a:xfrm>
              <a:off x="5019894" y="2957634"/>
              <a:ext cx="1659202" cy="369332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“positive” cases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26C25-6D7A-4ADB-A40B-3FF3A6AD4A6A}"/>
                </a:ext>
              </a:extLst>
            </p:cNvPr>
            <p:cNvSpPr txBox="1"/>
            <p:nvPr/>
          </p:nvSpPr>
          <p:spPr>
            <a:xfrm>
              <a:off x="5019894" y="2525033"/>
              <a:ext cx="1738715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“negative” cases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5ECF3-5555-4DEE-B905-3392990C7183}"/>
                </a:ext>
              </a:extLst>
            </p:cNvPr>
            <p:cNvSpPr txBox="1"/>
            <p:nvPr/>
          </p:nvSpPr>
          <p:spPr>
            <a:xfrm>
              <a:off x="5019894" y="3875891"/>
              <a:ext cx="2109776" cy="36933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used indicator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768EA-476B-4620-BE00-89636EECE350}"/>
                </a:ext>
              </a:extLst>
            </p:cNvPr>
            <p:cNvSpPr txBox="1"/>
            <p:nvPr/>
          </p:nvSpPr>
          <p:spPr>
            <a:xfrm>
              <a:off x="5019894" y="4348970"/>
              <a:ext cx="2242297" cy="369332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used indicator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32F206-42F3-46B9-B94C-16964830401C}"/>
                </a:ext>
              </a:extLst>
            </p:cNvPr>
            <p:cNvSpPr txBox="1"/>
            <p:nvPr/>
          </p:nvSpPr>
          <p:spPr>
            <a:xfrm>
              <a:off x="5019895" y="4814688"/>
              <a:ext cx="2573602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left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7BF8C-2358-4BBF-B73E-62A84D4D964A}"/>
                </a:ext>
              </a:extLst>
            </p:cNvPr>
            <p:cNvSpPr txBox="1"/>
            <p:nvPr/>
          </p:nvSpPr>
          <p:spPr>
            <a:xfrm>
              <a:off x="5019894" y="5442339"/>
              <a:ext cx="2679619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right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0169FF-392E-4EBA-9C97-A0AD279FBFA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4034138" y="2709699"/>
              <a:ext cx="985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D7E56F-2A57-4F01-A3CC-47EA3DB8938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2545136" y="2957642"/>
              <a:ext cx="2474759" cy="184659"/>
            </a:xfrm>
            <a:prstGeom prst="bentConnector3">
              <a:avLst>
                <a:gd name="adj1" fmla="val 10006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698A6D-63FE-4DB5-8F21-62E97ED1158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244564" y="3875891"/>
              <a:ext cx="2775331" cy="184666"/>
            </a:xfrm>
            <a:prstGeom prst="bentConnector3">
              <a:avLst>
                <a:gd name="adj1" fmla="val 99899"/>
              </a:avLst>
            </a:prstGeom>
            <a:ln w="19050">
              <a:solidFill>
                <a:schemeClr val="accent6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4488BC8-0DF2-4CFB-B0C8-6BA949C6BD7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2213406" y="4419304"/>
              <a:ext cx="2806488" cy="114332"/>
            </a:xfrm>
            <a:prstGeom prst="bentConnector3">
              <a:avLst>
                <a:gd name="adj1" fmla="val 100053"/>
              </a:avLst>
            </a:prstGeom>
            <a:ln w="19050">
              <a:solidFill>
                <a:schemeClr val="accent2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6BD52B-A2B9-4853-AAA3-2A1C9D81EFD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213407" y="4999354"/>
              <a:ext cx="280648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7A4574-4A14-4AD3-8394-AFC1E8DED8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2148828" y="5627005"/>
              <a:ext cx="2871066" cy="991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69C71A-9B68-4E4B-9C55-F0BAA3863442}"/>
                </a:ext>
              </a:extLst>
            </p:cNvPr>
            <p:cNvSpPr txBox="1"/>
            <p:nvPr/>
          </p:nvSpPr>
          <p:spPr>
            <a:xfrm>
              <a:off x="5019893" y="3402813"/>
              <a:ext cx="1168871" cy="369332"/>
            </a:xfrm>
            <a:prstGeom prst="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cases ratio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E0B6768-B178-493E-8F42-31E84C3CBEB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2899781" y="2939487"/>
              <a:ext cx="2120112" cy="647993"/>
            </a:xfrm>
            <a:prstGeom prst="bentConnector3">
              <a:avLst>
                <a:gd name="adj1" fmla="val 10000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18F143-2CCA-4355-81DA-E096E4FE54D8}"/>
              </a:ext>
            </a:extLst>
          </p:cNvPr>
          <p:cNvGrpSpPr/>
          <p:nvPr/>
        </p:nvGrpSpPr>
        <p:grpSpPr>
          <a:xfrm>
            <a:off x="2555229" y="4863131"/>
            <a:ext cx="2141538" cy="583095"/>
            <a:chOff x="701053" y="5052773"/>
            <a:chExt cx="2141538" cy="5830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BB5D6E-6A77-4567-8561-CB9C94825321}"/>
                </a:ext>
              </a:extLst>
            </p:cNvPr>
            <p:cNvSpPr/>
            <p:nvPr/>
          </p:nvSpPr>
          <p:spPr>
            <a:xfrm>
              <a:off x="702365" y="5052773"/>
              <a:ext cx="2140226" cy="58309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0735BD-2084-4DEC-9E53-E8F970B51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65" y="5052773"/>
              <a:ext cx="2138914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24000-92BA-45C8-B4C6-DF4365E70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53" y="5052773"/>
              <a:ext cx="2140226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2BAA975-EFBD-48EF-9679-D64A754E4E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13" y1="26923" x2="32212" y2="33173"/>
                        <a14:foregroundMark x1="68269" y1="31971" x2="76442" y2="32452"/>
                        <a14:foregroundMark x1="71154" y1="65144" x2="66106" y2="68990"/>
                        <a14:foregroundMark x1="28125" y1="65144" x2="37500" y2="64904"/>
                        <a14:foregroundMark x1="29327" y1="73317" x2="34856" y2="74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984" y="644239"/>
            <a:ext cx="694031" cy="694031"/>
          </a:xfrm>
          <a:prstGeom prst="rect">
            <a:avLst/>
          </a:prstGeom>
        </p:spPr>
      </p:pic>
      <p:pic>
        <p:nvPicPr>
          <p:cNvPr id="2052" name="Picture 4" descr="Cutting Down A Tree Icons - Download Free Vector Icons | Noun Project">
            <a:extLst>
              <a:ext uri="{FF2B5EF4-FFF2-40B4-BE49-F238E27FC236}">
                <a16:creationId xmlns:a16="http://schemas.microsoft.com/office/drawing/2014/main" id="{35B68DC7-C8A3-471B-A1FF-38CC2015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2" y="2436843"/>
            <a:ext cx="4646811" cy="46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51FF5A-C10C-4DDD-A289-B2EF1D1EA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4" b="75742"/>
          <a:stretch/>
        </p:blipFill>
        <p:spPr>
          <a:xfrm>
            <a:off x="10746588" y="1568107"/>
            <a:ext cx="2873625" cy="11269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B9396B5-9C5D-4302-A972-BBC7EB0B8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8" y="-224228"/>
            <a:ext cx="2871465" cy="11278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FEDFEB-C66C-4F95-BA95-F62CF06FC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599858" y="903630"/>
            <a:ext cx="2871465" cy="11278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F66D98-555C-4764-8969-6E107A1B4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7" y="-198804"/>
            <a:ext cx="287146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664EE04-BA3C-4317-917E-33056745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082" y="-7264"/>
            <a:ext cx="12206082" cy="686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Cut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6543637" y="58742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1408123"/>
            <a:ext cx="5257800" cy="2350099"/>
          </a:xfrm>
        </p:spPr>
        <p:txBody>
          <a:bodyPr>
            <a:normAutofit/>
          </a:bodyPr>
          <a:lstStyle/>
          <a:p>
            <a:r>
              <a:rPr lang="en-US" sz="2000" dirty="0"/>
              <a:t>Settings in AMPL:</a:t>
            </a:r>
          </a:p>
          <a:p>
            <a:pPr lvl="1"/>
            <a:r>
              <a:rPr lang="en-US" sz="2000" dirty="0"/>
              <a:t>branch: controls whether you want to branch “up” or “down” </a:t>
            </a:r>
          </a:p>
          <a:p>
            <a:pPr lvl="1"/>
            <a:r>
              <a:rPr lang="en-US" sz="2000" dirty="0" err="1"/>
              <a:t>varsel</a:t>
            </a:r>
            <a:r>
              <a:rPr lang="en-US" sz="2000" dirty="0"/>
              <a:t> : controls whether you branch on variable with the smallest or largest integer of feasibility or if you want to use strong branching.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7420"/>
              </p:ext>
            </p:extLst>
          </p:nvPr>
        </p:nvGraphicFramePr>
        <p:xfrm>
          <a:off x="6218007" y="1655102"/>
          <a:ext cx="5894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2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1458314">
                  <a:extLst>
                    <a:ext uri="{9D8B030D-6E8A-4147-A177-3AD203B41FA5}">
                      <a16:colId xmlns:a16="http://schemas.microsoft.com/office/drawing/2014/main" val="1183633846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Varsel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Cutting Plane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166,909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D50E243-6FC7-4BB4-B403-DF2A460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554" y="4380500"/>
            <a:ext cx="5894480" cy="2108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66E22-2821-448D-99C3-6B77F944CAD9}"/>
              </a:ext>
            </a:extLst>
          </p:cNvPr>
          <p:cNvSpPr txBox="1"/>
          <p:nvPr/>
        </p:nvSpPr>
        <p:spPr>
          <a:xfrm>
            <a:off x="7939707" y="1285770"/>
            <a:ext cx="28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Results (for Tree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F863C-17CA-41A1-9B43-83696B91F6D8}"/>
              </a:ext>
            </a:extLst>
          </p:cNvPr>
          <p:cNvSpPr txBox="1"/>
          <p:nvPr/>
        </p:nvSpPr>
        <p:spPr>
          <a:xfrm>
            <a:off x="5303291" y="6448034"/>
            <a:ext cx="22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AMPL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95B1-EA3C-4CB0-9EA9-EBD2480A18BE}"/>
              </a:ext>
            </a:extLst>
          </p:cNvPr>
          <p:cNvSpPr txBox="1"/>
          <p:nvPr/>
        </p:nvSpPr>
        <p:spPr>
          <a:xfrm>
            <a:off x="966737" y="6085773"/>
            <a:ext cx="216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Found Feasible Integer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99C2C-643F-4E45-9C45-B80754AF09DD}"/>
              </a:ext>
            </a:extLst>
          </p:cNvPr>
          <p:cNvSpPr txBox="1"/>
          <p:nvPr/>
        </p:nvSpPr>
        <p:spPr>
          <a:xfrm>
            <a:off x="1918923" y="4524221"/>
            <a:ext cx="120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0B69-83E5-4291-AC95-21A910B19709}"/>
              </a:ext>
            </a:extLst>
          </p:cNvPr>
          <p:cNvSpPr txBox="1"/>
          <p:nvPr/>
        </p:nvSpPr>
        <p:spPr>
          <a:xfrm>
            <a:off x="2978427" y="3855872"/>
            <a:ext cx="172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Nodes Left in Search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81294-F557-4CC3-93BA-F17A4E1DC682}"/>
              </a:ext>
            </a:extLst>
          </p:cNvPr>
          <p:cNvSpPr txBox="1"/>
          <p:nvPr/>
        </p:nvSpPr>
        <p:spPr>
          <a:xfrm>
            <a:off x="4823138" y="3862508"/>
            <a:ext cx="20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Integer Infeasible Variables in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698A-3948-46B9-B1D3-2CD6E0CB0409}"/>
              </a:ext>
            </a:extLst>
          </p:cNvPr>
          <p:cNvSpPr txBox="1"/>
          <p:nvPr/>
        </p:nvSpPr>
        <p:spPr>
          <a:xfrm>
            <a:off x="6707255" y="3862509"/>
            <a:ext cx="219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“Best” Achievable Objective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65676-6D4B-4F4E-B764-09715B3061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28184" y="4662721"/>
            <a:ext cx="4407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3D1CA-46E2-4834-9972-8EF90DD4750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43131" y="4132871"/>
            <a:ext cx="284921" cy="24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BAC68-5677-4F12-88D6-0A613A1E2D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28184" y="6224273"/>
            <a:ext cx="3333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582A7-243A-444B-8D82-83AB15C3338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91200" y="4324173"/>
            <a:ext cx="47727" cy="254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6DBAEA-0CDD-46FF-BB81-841763DBC1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03872" y="4324174"/>
            <a:ext cx="1" cy="12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8440F-3667-422E-A7A0-AF4B1959DEB7}"/>
              </a:ext>
            </a:extLst>
          </p:cNvPr>
          <p:cNvSpPr/>
          <p:nvPr/>
        </p:nvSpPr>
        <p:spPr>
          <a:xfrm>
            <a:off x="8203096" y="4524221"/>
            <a:ext cx="1205947" cy="18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752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Trees Get Degrees:  Decision Trees of Features for College Enrollment</vt:lpstr>
      <vt:lpstr>Motivation</vt:lpstr>
      <vt:lpstr>The Data</vt:lpstr>
      <vt:lpstr>Quick Example</vt:lpstr>
      <vt:lpstr>Model Set Up</vt:lpstr>
      <vt:lpstr>The Model</vt:lpstr>
      <vt:lpstr>Tree Structures Considered</vt:lpstr>
      <vt:lpstr>Numerical Feasibility</vt:lpstr>
      <vt:lpstr>Branch and Cut Method</vt:lpstr>
      <vt:lpstr>Results</vt:lpstr>
      <vt:lpstr>Policy Implementations</vt:lpstr>
      <vt:lpstr>References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53</cp:revision>
  <dcterms:created xsi:type="dcterms:W3CDTF">2021-04-14T23:53:06Z</dcterms:created>
  <dcterms:modified xsi:type="dcterms:W3CDTF">2021-05-04T03:53:03Z</dcterms:modified>
</cp:coreProperties>
</file>