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5" r:id="rId9"/>
    <p:sldId id="269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 b="1">
                <a:solidFill>
                  <a:srgbClr val="FFFFFF"/>
                </a:solidFill>
              </a:rPr>
              <a:t>Trees Get Degrees: Using Decision Trees to Determine Important Features for College Acceptance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94834" y="2468390"/>
            <a:ext cx="32333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1518169" y="2468390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stCxn id="19" idx="0"/>
          </p:cNvCxnSpPr>
          <p:nvPr/>
        </p:nvCxnSpPr>
        <p:spPr>
          <a:xfrm flipV="1">
            <a:off x="5661454" y="2500963"/>
            <a:ext cx="323336" cy="335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stCxn id="20" idx="0"/>
            <a:endCxn id="19" idx="4"/>
          </p:cNvCxnSpPr>
          <p:nvPr/>
        </p:nvCxnSpPr>
        <p:spPr>
          <a:xfrm flipV="1">
            <a:off x="5338119" y="3059076"/>
            <a:ext cx="32333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984790" y="2500963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661454" y="3059076"/>
            <a:ext cx="32333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H="1" flipV="1">
            <a:off x="2973487" y="5051891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2326816" y="5051891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2002410" y="5605885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2326816" y="5605885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3256605" y="5605885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>
            <a:off x="3570699" y="5605885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3572925" y="6159879"/>
            <a:ext cx="330351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3903276" y="6159879"/>
            <a:ext cx="316320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 flipH="1">
            <a:off x="8680839" y="2554638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9327510" y="2554638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>
          <a:xfrm flipV="1">
            <a:off x="8356433" y="3108632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0"/>
            <a:endCxn id="61" idx="4"/>
          </p:cNvCxnSpPr>
          <p:nvPr/>
        </p:nvCxnSpPr>
        <p:spPr>
          <a:xfrm flipH="1" flipV="1">
            <a:off x="8680839" y="3108632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0"/>
            <a:endCxn id="62" idx="4"/>
          </p:cNvCxnSpPr>
          <p:nvPr/>
        </p:nvCxnSpPr>
        <p:spPr>
          <a:xfrm flipV="1">
            <a:off x="9610628" y="3108632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0"/>
            <a:endCxn id="62" idx="4"/>
          </p:cNvCxnSpPr>
          <p:nvPr/>
        </p:nvCxnSpPr>
        <p:spPr>
          <a:xfrm flipH="1" flipV="1">
            <a:off x="9924722" y="3108632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 flipH="1">
            <a:off x="8603049" y="5057729"/>
            <a:ext cx="646671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4"/>
            <a:endCxn id="136" idx="0"/>
          </p:cNvCxnSpPr>
          <p:nvPr/>
        </p:nvCxnSpPr>
        <p:spPr>
          <a:xfrm>
            <a:off x="9249720" y="5057729"/>
            <a:ext cx="597212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 flipH="1">
            <a:off x="8278643" y="5611723"/>
            <a:ext cx="324406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4"/>
            <a:endCxn id="138" idx="0"/>
          </p:cNvCxnSpPr>
          <p:nvPr/>
        </p:nvCxnSpPr>
        <p:spPr>
          <a:xfrm>
            <a:off x="8603049" y="5611723"/>
            <a:ext cx="322265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4"/>
            <a:endCxn id="139" idx="0"/>
          </p:cNvCxnSpPr>
          <p:nvPr/>
        </p:nvCxnSpPr>
        <p:spPr>
          <a:xfrm flipH="1">
            <a:off x="9532838" y="5611723"/>
            <a:ext cx="314094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4"/>
            <a:endCxn id="140" idx="0"/>
          </p:cNvCxnSpPr>
          <p:nvPr/>
        </p:nvCxnSpPr>
        <p:spPr>
          <a:xfrm>
            <a:off x="9846932" y="5611723"/>
            <a:ext cx="332577" cy="3315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4"/>
            <a:endCxn id="144" idx="0"/>
          </p:cNvCxnSpPr>
          <p:nvPr/>
        </p:nvCxnSpPr>
        <p:spPr>
          <a:xfrm>
            <a:off x="8925314" y="6165717"/>
            <a:ext cx="316320" cy="3292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4"/>
            <a:endCxn id="143" idx="0"/>
          </p:cNvCxnSpPr>
          <p:nvPr/>
        </p:nvCxnSpPr>
        <p:spPr>
          <a:xfrm flipH="1">
            <a:off x="8594963" y="6165717"/>
            <a:ext cx="330351" cy="3292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4"/>
            <a:endCxn id="141" idx="0"/>
          </p:cNvCxnSpPr>
          <p:nvPr/>
        </p:nvCxnSpPr>
        <p:spPr>
          <a:xfrm flipH="1">
            <a:off x="9849158" y="6165717"/>
            <a:ext cx="330351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10179509" y="6165717"/>
            <a:ext cx="316320" cy="348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7641567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131356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A23A3-BD5E-418C-AE4B-DA6F0F4013DB}"/>
              </a:ext>
            </a:extLst>
          </p:cNvPr>
          <p:cNvSpPr txBox="1"/>
          <p:nvPr/>
        </p:nvSpPr>
        <p:spPr>
          <a:xfrm>
            <a:off x="1252331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2431774" y="1346739"/>
            <a:ext cx="3054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1211343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30152"/>
              </p:ext>
            </p:extLst>
          </p:nvPr>
        </p:nvGraphicFramePr>
        <p:xfrm>
          <a:off x="172278" y="1711417"/>
          <a:ext cx="70315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74605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Often in Class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87" y="2507507"/>
            <a:ext cx="3049183" cy="68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874DB-7CB6-4065-8986-8C0791C66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402"/>
          <a:stretch/>
        </p:blipFill>
        <p:spPr>
          <a:xfrm>
            <a:off x="764895" y="3462570"/>
            <a:ext cx="3732655" cy="2319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329" y="6198466"/>
            <a:ext cx="2775963" cy="4106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9894" y="2957634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9894" y="2525033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19894" y="3875891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019894" y="4348970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019895" y="4814688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019894" y="5442339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34138" y="2709699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45136" y="2957642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244564" y="3875891"/>
            <a:ext cx="2775331" cy="184666"/>
          </a:xfrm>
          <a:prstGeom prst="bentConnector3">
            <a:avLst>
              <a:gd name="adj1" fmla="val 99899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13406" y="4419304"/>
            <a:ext cx="2806488" cy="114332"/>
          </a:xfrm>
          <a:prstGeom prst="bentConnector3">
            <a:avLst>
              <a:gd name="adj1" fmla="val 100053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13407" y="4999354"/>
            <a:ext cx="2806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48828" y="5627005"/>
            <a:ext cx="2871066" cy="99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9893" y="3402813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9781" y="2939487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stCxn id="17" idx="0"/>
            <a:endCxn id="12" idx="4"/>
          </p:cNvCxnSpPr>
          <p:nvPr/>
        </p:nvCxnSpPr>
        <p:spPr>
          <a:xfrm flipV="1">
            <a:off x="5807758" y="1913110"/>
            <a:ext cx="323336" cy="335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 flipV="1">
            <a:off x="5484423" y="2471223"/>
            <a:ext cx="32333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H="1" flipV="1">
            <a:off x="6131094" y="1913110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5807758" y="2471223"/>
            <a:ext cx="32333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8840285" y="1958547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486956" y="1958547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0"/>
            <a:endCxn id="15" idx="4"/>
          </p:cNvCxnSpPr>
          <p:nvPr/>
        </p:nvCxnSpPr>
        <p:spPr>
          <a:xfrm flipV="1">
            <a:off x="8515879" y="2512541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0"/>
            <a:endCxn id="15" idx="4"/>
          </p:cNvCxnSpPr>
          <p:nvPr/>
        </p:nvCxnSpPr>
        <p:spPr>
          <a:xfrm flipH="1" flipV="1">
            <a:off x="8840285" y="2512541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0"/>
            <a:endCxn id="16" idx="4"/>
          </p:cNvCxnSpPr>
          <p:nvPr/>
        </p:nvCxnSpPr>
        <p:spPr>
          <a:xfrm flipV="1">
            <a:off x="9770074" y="2512541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0"/>
            <a:endCxn id="16" idx="4"/>
          </p:cNvCxnSpPr>
          <p:nvPr/>
        </p:nvCxnSpPr>
        <p:spPr>
          <a:xfrm flipH="1" flipV="1">
            <a:off x="10084168" y="2512541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flipH="1" flipV="1">
            <a:off x="3872803" y="3948114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3226132" y="3948114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2901726" y="4502108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3226132" y="4502108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4155921" y="4502108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>
            <a:off x="4470015" y="4502108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0"/>
            <a:endCxn id="30" idx="4"/>
          </p:cNvCxnSpPr>
          <p:nvPr/>
        </p:nvCxnSpPr>
        <p:spPr>
          <a:xfrm flipV="1">
            <a:off x="4472241" y="5056102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4802592" y="5056102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7158559" y="3921912"/>
            <a:ext cx="646671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7805230" y="3921912"/>
            <a:ext cx="597212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6834153" y="4475906"/>
            <a:ext cx="324406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7158559" y="4475906"/>
            <a:ext cx="322265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8088348" y="4475906"/>
            <a:ext cx="314094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8402442" y="4475906"/>
            <a:ext cx="332577" cy="331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7480824" y="5029900"/>
            <a:ext cx="316320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 flipH="1">
            <a:off x="7150473" y="5029900"/>
            <a:ext cx="330351" cy="329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8404668" y="5029900"/>
            <a:ext cx="330351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8735019" y="5029900"/>
            <a:ext cx="316320" cy="348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7256045" y="66607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262"/>
            <a:ext cx="10515600" cy="4351338"/>
          </a:xfrm>
        </p:spPr>
        <p:txBody>
          <a:bodyPr/>
          <a:lstStyle/>
          <a:p>
            <a:r>
              <a:rPr lang="en-US" dirty="0"/>
              <a:t>Settings in AMPL:</a:t>
            </a:r>
          </a:p>
          <a:p>
            <a:pPr lvl="1"/>
            <a:r>
              <a:rPr lang="en-US" dirty="0"/>
              <a:t>Branch: controls whether you want to branch “up” or “down” </a:t>
            </a:r>
          </a:p>
          <a:p>
            <a:pPr lvl="1"/>
            <a:r>
              <a:rPr lang="en-US" dirty="0" err="1"/>
              <a:t>Varsel</a:t>
            </a:r>
            <a:r>
              <a:rPr lang="en-US" dirty="0"/>
              <a:t> : controls whether you branch on variable with the smallest or largest integer of feasibility or if you want to use strong branching.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Testing Options for 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05659"/>
              </p:ext>
            </p:extLst>
          </p:nvPr>
        </p:nvGraphicFramePr>
        <p:xfrm>
          <a:off x="443948" y="4001294"/>
          <a:ext cx="114233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00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5251966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999090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3204116">
                  <a:extLst>
                    <a:ext uri="{9D8B030D-6E8A-4147-A177-3AD203B41FA5}">
                      <a16:colId xmlns:a16="http://schemas.microsoft.com/office/drawing/2014/main" val="1497863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Varsel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Feature(s)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Planes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F270-45F6-4591-AD1C-6D99EE48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563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Trees Get Degrees: Using Decision Trees to Determine Important Features for College Acceptance</vt:lpstr>
      <vt:lpstr>Motivation</vt:lpstr>
      <vt:lpstr>The Data</vt:lpstr>
      <vt:lpstr>Quick Example</vt:lpstr>
      <vt:lpstr>Model Set Up</vt:lpstr>
      <vt:lpstr>The Model</vt:lpstr>
      <vt:lpstr>Tree Structures Considered</vt:lpstr>
      <vt:lpstr>Branch and Bound Method</vt:lpstr>
      <vt:lpstr>Cutting Planes Stuff</vt:lpstr>
      <vt:lpstr>Results</vt:lpstr>
      <vt:lpstr>Policy Implementations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36</cp:revision>
  <dcterms:created xsi:type="dcterms:W3CDTF">2021-04-14T23:53:06Z</dcterms:created>
  <dcterms:modified xsi:type="dcterms:W3CDTF">2021-05-04T00:10:16Z</dcterms:modified>
</cp:coreProperties>
</file>