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6" r:id="rId5"/>
    <p:sldId id="267" r:id="rId6"/>
    <p:sldId id="265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0858-A209-4104-AC17-24FCE4319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32EF3-DDDC-4E0A-8817-835A897F3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2F83-28CE-43C4-8DF7-4DE5A7B4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8DC5-3F10-4BC5-9919-E549EA75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9091-01D0-46CD-8DD9-7FCBD6E7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4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5E6E-3844-4BF9-8DA7-3A0929D1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523B8-EFF4-49FB-8472-1EC4D335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905D-73BE-4BC9-B34A-5C53DEC0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3B8D-8A00-4FEF-98AF-AB790B9E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125F-2E32-490D-8BCF-1B4E9091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0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181A6-026C-4927-819D-5A31BBC30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38BD2-2970-41F3-BDDF-4A1DEDDF0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E3C22-0118-4071-B1D6-77593A48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BBC8-EA63-4E1F-8F0C-377CB403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C3AC2-65B1-4D12-A429-16C6344C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9BEC-B7F9-414A-9630-6BE336E3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9730-3372-4D0D-9D99-9E14B4CC0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BF95B-616A-48B8-9875-76BE606C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44C8E-4335-40E5-B3FE-8585C3E4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28CB-9E0D-4E30-8AAB-D59B52B4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7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5C79-7D65-4C08-BD7C-0E93AC07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5667-B980-4177-A6A6-F3038ADA2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D46E-028C-4068-992B-4FAB2D0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339FB-CB15-4B7C-B6E1-E9007891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F587-9368-44BF-9ED6-A1A8935F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7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E05F-476B-467D-AFB4-A7E521CA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DE84-38E9-4585-AD1C-77A557362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9B4CB-3CCD-44A5-A0C5-1A2D2515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01049-8EF7-496C-A32A-501F010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CEAC-6E49-4B95-AEE5-A69A26D9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A504A-DF4C-496D-87F6-BCC4649B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2A49-946E-4DB4-B146-88062890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C8249-FBE8-4CEA-A524-BC1D9AAD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81C5F-544D-4D84-8AD5-873408884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B10E8-7C6C-4082-9249-22F9CBB00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1B9D0-0178-432A-A91E-5E659733F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ECECC-3498-4528-AB4D-E4215125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8DA37-975F-46B0-9445-C25AC8D8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AF7F9-B117-407E-9630-F66F19F0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B5FD-0E3F-42B8-A9DB-69A0D166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FE13A-BAB8-4A0E-A440-F983F60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88BF1-535E-4674-A688-9C2A1CB1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9E2DE-4E29-4985-954F-315113E7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8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A2E02-4DFF-41D5-9141-8E6ED2F5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B5DB5-F48E-40C2-A271-41C2FD05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16834-4D62-4F4C-912B-CE80E206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DAA0-32C3-4A96-935C-4A880847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47C5-3A6E-4000-A851-1F24A3521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0F99D-7F4E-4C35-B3E0-A04FAB75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7B49-9F4F-4B8C-823E-7557CBFC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76C98-3382-4373-8EB6-C69CC45C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B2888-53DC-40B9-A10C-190BF7E0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7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B4AD-5A4C-40AD-8DC0-B55B8401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1AC4A-8F3E-4363-91E5-4EE7512BA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B744C-B97B-4FD1-8FC4-EA5608DF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0959A-98FA-47D2-87C1-3D351BF5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47AA-8BA3-494E-8D20-B7D58C95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8F635-42B5-4958-A965-8411C4B1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8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FFEE3-91C2-4232-9881-A7591BC6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F1F13-7933-45EC-B9C2-E6DFC4AB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6F70-2710-4BEC-AAB9-65C58D2EC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1A72-DB94-4758-8D64-8C382DA800D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D981-1B61-4DB6-B937-5652DAE82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6597A-318F-440D-8E9A-8B7F9B443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F71831BA-9BF8-4573-A0C7-7CFFE92A9C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1" r="-1" b="3365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2304DB-ADDB-4537-8DCF-03F3FCA3E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5100" b="1" dirty="0">
                <a:solidFill>
                  <a:srgbClr val="FFFFFF"/>
                </a:solidFill>
              </a:rPr>
              <a:t>Trees Get Degrees: Decision Trees of Features for College Enrollment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1E700-B186-46CC-958A-2C209B02E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Weston Grewe and Angela Morrison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80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68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Legislative Branch">
            <a:extLst>
              <a:ext uri="{FF2B5EF4-FFF2-40B4-BE49-F238E27FC236}">
                <a16:creationId xmlns:a16="http://schemas.microsoft.com/office/drawing/2014/main" id="{97074B1D-CAB2-42ED-8B35-9DC8E0573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158" r="96316">
                        <a14:foregroundMark x1="16667" y1="31836" x2="16667" y2="31836"/>
                        <a14:foregroundMark x1="13158" y1="36133" x2="13158" y2="36133"/>
                        <a14:foregroundMark x1="5965" y1="35156" x2="5965" y2="35156"/>
                        <a14:foregroundMark x1="6491" y1="42578" x2="6491" y2="42578"/>
                        <a14:foregroundMark x1="3158" y1="43945" x2="3158" y2="43945"/>
                        <a14:foregroundMark x1="36316" y1="62891" x2="36316" y2="62891"/>
                        <a14:foregroundMark x1="35789" y1="49023" x2="35789" y2="49023"/>
                        <a14:foregroundMark x1="37544" y1="51953" x2="37544" y2="51953"/>
                        <a14:foregroundMark x1="47368" y1="50391" x2="47368" y2="50391"/>
                        <a14:foregroundMark x1="48421" y1="55664" x2="48421" y2="55664"/>
                        <a14:foregroundMark x1="58772" y1="59961" x2="58772" y2="59961"/>
                        <a14:foregroundMark x1="64035" y1="73047" x2="64035" y2="73047"/>
                        <a14:foregroundMark x1="54561" y1="74219" x2="54561" y2="74219"/>
                        <a14:foregroundMark x1="57544" y1="76953" x2="57544" y2="76953"/>
                        <a14:foregroundMark x1="74035" y1="54297" x2="74035" y2="54297"/>
                        <a14:foregroundMark x1="76316" y1="58203" x2="76316" y2="58203"/>
                        <a14:foregroundMark x1="76667" y1="58594" x2="76667" y2="58594"/>
                        <a14:foregroundMark x1="87719" y1="47461" x2="87719" y2="47461"/>
                        <a14:foregroundMark x1="92632" y1="51563" x2="92632" y2="51563"/>
                        <a14:foregroundMark x1="95965" y1="52930" x2="95965" y2="52930"/>
                        <a14:foregroundMark x1="96316" y1="48047" x2="96316" y2="48047"/>
                        <a14:foregroundMark x1="91754" y1="66211" x2="91754" y2="66211"/>
                        <a14:foregroundMark x1="87895" y1="67578" x2="87895" y2="67578"/>
                        <a14:foregroundMark x1="62632" y1="26953" x2="62632" y2="26953"/>
                        <a14:foregroundMark x1="52632" y1="30273" x2="52632" y2="30273"/>
                        <a14:foregroundMark x1="45439" y1="30273" x2="45439" y2="30273"/>
                        <a14:foregroundMark x1="31228" y1="35742" x2="31228" y2="35742"/>
                        <a14:foregroundMark x1="69123" y1="41992" x2="69123" y2="41992"/>
                        <a14:foregroundMark x1="68246" y1="44727" x2="68246" y2="44727"/>
                        <a14:foregroundMark x1="65088" y1="34570" x2="65088" y2="34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1" r="-1" b="4954"/>
          <a:stretch/>
        </p:blipFill>
        <p:spPr bwMode="auto">
          <a:xfrm flipH="1"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Autofit/>
          </a:bodyPr>
          <a:lstStyle/>
          <a:p>
            <a:r>
              <a:rPr lang="en-US" dirty="0"/>
              <a:t>Tailored to specific school communities</a:t>
            </a:r>
          </a:p>
          <a:p>
            <a:r>
              <a:rPr lang="en-US" dirty="0"/>
              <a:t>Better informing schools on how to prepare students to get into college</a:t>
            </a:r>
          </a:p>
          <a:p>
            <a:r>
              <a:rPr lang="en-US" dirty="0"/>
              <a:t>Interpretable and practical decision tree results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DFA28636-4674-4704-8770-2DB64B3799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991" y="302879"/>
            <a:ext cx="1250301" cy="12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802" y="149770"/>
            <a:ext cx="6172200" cy="1828800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609" y="1638328"/>
            <a:ext cx="8814391" cy="3858768"/>
          </a:xfrm>
        </p:spPr>
        <p:txBody>
          <a:bodyPr>
            <a:noAutofit/>
          </a:bodyPr>
          <a:lstStyle/>
          <a:p>
            <a:r>
              <a:rPr lang="en-US" dirty="0"/>
              <a:t>2017 Public School Data from Massachusetts</a:t>
            </a:r>
          </a:p>
          <a:p>
            <a:pPr lvl="1"/>
            <a:r>
              <a:rPr lang="en-US" sz="2800" dirty="0"/>
              <a:t>Remove schools that do not cater to any high school students</a:t>
            </a:r>
          </a:p>
          <a:p>
            <a:pPr lvl="1"/>
            <a:r>
              <a:rPr lang="en-US" sz="2800" dirty="0"/>
              <a:t>Remove features that are not standard among most schools in the country</a:t>
            </a:r>
          </a:p>
          <a:p>
            <a:pPr lvl="1"/>
            <a:r>
              <a:rPr lang="en-US" sz="2800" dirty="0"/>
              <a:t>Convert data to binary variables for program</a:t>
            </a:r>
          </a:p>
          <a:p>
            <a:r>
              <a:rPr lang="en-US" dirty="0"/>
              <a:t>Average Percentage of Students that Attended College after high school in Massachusetts </a:t>
            </a:r>
          </a:p>
          <a:p>
            <a:pPr lvl="1"/>
            <a:r>
              <a:rPr lang="en-US" sz="2800" dirty="0"/>
              <a:t>Used in determining if a school is “successful” in that they send a higher percentage of students to college after high school than the state as a whole</a:t>
            </a:r>
          </a:p>
        </p:txBody>
      </p:sp>
      <p:pic>
        <p:nvPicPr>
          <p:cNvPr id="7" name="Picture 6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DD064B4D-C075-49CE-810D-BDE127C6A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6748" y="-7132484"/>
            <a:ext cx="7107528" cy="13990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3D56AF-64F1-4ACE-A460-F8C579EF86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55" b="92500" l="4286" r="95238">
                        <a14:foregroundMark x1="43571" y1="25341" x2="43571" y2="25341"/>
                        <a14:foregroundMark x1="42500" y1="26023" x2="42500" y2="26023"/>
                        <a14:foregroundMark x1="42262" y1="27386" x2="41429" y2="44318"/>
                        <a14:foregroundMark x1="43095" y1="44091" x2="41071" y2="51591"/>
                        <a14:foregroundMark x1="41071" y1="51591" x2="41429" y2="57955"/>
                        <a14:foregroundMark x1="42976" y1="50227" x2="58333" y2="47614"/>
                        <a14:foregroundMark x1="58333" y1="47614" x2="72976" y2="42159"/>
                        <a14:foregroundMark x1="72976" y1="42159" x2="78214" y2="38068"/>
                        <a14:foregroundMark x1="61190" y1="23295" x2="64405" y2="29659"/>
                        <a14:foregroundMark x1="64405" y1="29659" x2="65476" y2="36932"/>
                        <a14:foregroundMark x1="65476" y1="36932" x2="64524" y2="52841"/>
                        <a14:foregroundMark x1="39167" y1="26136" x2="46905" y2="26477"/>
                        <a14:foregroundMark x1="46905" y1="26477" x2="65714" y2="18636"/>
                        <a14:foregroundMark x1="65714" y1="18636" x2="68214" y2="16591"/>
                        <a14:foregroundMark x1="68214" y1="16591" x2="77262" y2="28409"/>
                        <a14:foregroundMark x1="77262" y1="28409" x2="80476" y2="42273"/>
                        <a14:foregroundMark x1="80476" y1="42273" x2="78452" y2="49091"/>
                        <a14:foregroundMark x1="78452" y1="49091" x2="78452" y2="49432"/>
                        <a14:foregroundMark x1="42857" y1="5568" x2="53929" y2="14773"/>
                        <a14:foregroundMark x1="53929" y1="14773" x2="58214" y2="20568"/>
                        <a14:foregroundMark x1="58214" y1="20568" x2="58810" y2="20455"/>
                        <a14:foregroundMark x1="45476" y1="6250" x2="53571" y2="7841"/>
                        <a14:foregroundMark x1="53571" y1="7841" x2="66905" y2="15909"/>
                        <a14:foregroundMark x1="66905" y1="15909" x2="68095" y2="15795"/>
                        <a14:foregroundMark x1="41667" y1="6023" x2="42738" y2="21591"/>
                        <a14:foregroundMark x1="42738" y1="21591" x2="40952" y2="26705"/>
                        <a14:foregroundMark x1="15357" y1="17955" x2="37024" y2="26136"/>
                        <a14:foregroundMark x1="37024" y1="26136" x2="41310" y2="25455"/>
                        <a14:foregroundMark x1="41548" y1="5455" x2="35000" y2="8636"/>
                        <a14:foregroundMark x1="35000" y1="8636" x2="24405" y2="19773"/>
                        <a14:foregroundMark x1="24405" y1="19773" x2="19881" y2="31023"/>
                        <a14:foregroundMark x1="37381" y1="5682" x2="30119" y2="6477"/>
                        <a14:foregroundMark x1="30119" y1="6477" x2="20662" y2="10725"/>
                        <a14:foregroundMark x1="13072" y1="16873" x2="7024" y2="25341"/>
                        <a14:foregroundMark x1="29881" y1="6477" x2="29881" y2="6477"/>
                        <a14:foregroundMark x1="13929" y1="16705" x2="18333" y2="12955"/>
                        <a14:foregroundMark x1="13690" y1="16477" x2="17738" y2="13182"/>
                        <a14:foregroundMark x1="7024" y1="27500" x2="7024" y2="27500"/>
                        <a14:foregroundMark x1="7500" y1="29545" x2="4286" y2="35795"/>
                        <a14:foregroundMark x1="4286" y1="35795" x2="4524" y2="38523"/>
                        <a14:foregroundMark x1="20595" y1="31136" x2="17976" y2="45455"/>
                        <a14:foregroundMark x1="5238" y1="39545" x2="26071" y2="47955"/>
                        <a14:foregroundMark x1="26071" y1="47955" x2="41667" y2="50341"/>
                        <a14:foregroundMark x1="18690" y1="48523" x2="21667" y2="55341"/>
                        <a14:foregroundMark x1="21667" y1="55341" x2="22500" y2="62500"/>
                        <a14:foregroundMark x1="22500" y1="62500" x2="25119" y2="67386"/>
                        <a14:foregroundMark x1="4762" y1="40568" x2="5595" y2="50568"/>
                        <a14:foregroundMark x1="6429" y1="52500" x2="8571" y2="58068"/>
                        <a14:foregroundMark x1="10357" y1="60114" x2="18571" y2="64545"/>
                        <a14:foregroundMark x1="11310" y1="63409" x2="16190" y2="68977"/>
                        <a14:foregroundMark x1="16190" y1="68977" x2="22738" y2="73182"/>
                        <a14:foregroundMark x1="22738" y1="73182" x2="24762" y2="73864"/>
                        <a14:foregroundMark x1="39524" y1="76591" x2="39286" y2="84545"/>
                        <a14:foregroundMark x1="39286" y1="84545" x2="37143" y2="91023"/>
                        <a14:foregroundMark x1="53214" y1="78182" x2="50833" y2="90568"/>
                        <a14:foregroundMark x1="71310" y1="74886" x2="71429" y2="82500"/>
                        <a14:foregroundMark x1="71429" y1="82500" x2="67857" y2="91250"/>
                        <a14:foregroundMark x1="85595" y1="67614" x2="81905" y2="92500"/>
                        <a14:foregroundMark x1="81905" y1="92500" x2="82143" y2="92386"/>
                        <a14:foregroundMark x1="95238" y1="46932" x2="89881" y2="52273"/>
                        <a14:backgroundMark x1="15119" y1="13750" x2="15119" y2="13750"/>
                        <a14:backgroundMark x1="14141" y1="15499" x2="12738" y2="16591"/>
                        <a14:backgroundMark x1="20476" y1="10568" x2="18084" y2="12430"/>
                        <a14:backgroundMark x1="24405" y1="52159" x2="35476" y2="62955"/>
                        <a14:backgroundMark x1="35476" y1="62955" x2="42976" y2="63295"/>
                        <a14:backgroundMark x1="42976" y1="63295" x2="50119" y2="61477"/>
                        <a14:backgroundMark x1="50119" y1="61477" x2="50238" y2="614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7091" y="361964"/>
            <a:ext cx="1015799" cy="10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31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E657-7BEA-45FB-8B5C-E14A66BF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429" y="156708"/>
            <a:ext cx="364049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Quick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1EF41D-1DF8-44CC-BA7F-075ACA7575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4634" y="1711417"/>
          <a:ext cx="569323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899">
                  <a:extLst>
                    <a:ext uri="{9D8B030D-6E8A-4147-A177-3AD203B41FA5}">
                      <a16:colId xmlns:a16="http://schemas.microsoft.com/office/drawing/2014/main" val="3389157987"/>
                    </a:ext>
                  </a:extLst>
                </a:gridCol>
                <a:gridCol w="634482">
                  <a:extLst>
                    <a:ext uri="{9D8B030D-6E8A-4147-A177-3AD203B41FA5}">
                      <a16:colId xmlns:a16="http://schemas.microsoft.com/office/drawing/2014/main" val="3628165192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751542041"/>
                    </a:ext>
                  </a:extLst>
                </a:gridCol>
                <a:gridCol w="1576874">
                  <a:extLst>
                    <a:ext uri="{9D8B030D-6E8A-4147-A177-3AD203B41FA5}">
                      <a16:colId xmlns:a16="http://schemas.microsoft.com/office/drawing/2014/main" val="2016038053"/>
                    </a:ext>
                  </a:extLst>
                </a:gridCol>
                <a:gridCol w="1782147">
                  <a:extLst>
                    <a:ext uri="{9D8B030D-6E8A-4147-A177-3AD203B41FA5}">
                      <a16:colId xmlns:a16="http://schemas.microsoft.com/office/drawing/2014/main" val="96605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</a:t>
                      </a:r>
                      <a:r>
                        <a:rPr lang="en-US" dirty="0" err="1"/>
                        <a:t>Bitmoji</a:t>
                      </a:r>
                      <a:r>
                        <a:rPr lang="en-US" dirty="0"/>
                        <a:t>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Eats Pineapple on Pizza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8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Alyssa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4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8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1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Michael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59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8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Rebecca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7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0976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F65F59E5-41EA-40FB-91C8-F34580071AEA}"/>
              </a:ext>
            </a:extLst>
          </p:cNvPr>
          <p:cNvSpPr/>
          <p:nvPr/>
        </p:nvSpPr>
        <p:spPr>
          <a:xfrm>
            <a:off x="8994712" y="2167968"/>
            <a:ext cx="933061" cy="94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2E2C97-7AF0-40F4-82D9-631CFF67E600}"/>
              </a:ext>
            </a:extLst>
          </p:cNvPr>
          <p:cNvSpPr/>
          <p:nvPr/>
        </p:nvSpPr>
        <p:spPr>
          <a:xfrm>
            <a:off x="7504923" y="4289127"/>
            <a:ext cx="933061" cy="94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B2059B-F0EF-4D92-BA28-0CC4EC0B7AA9}"/>
              </a:ext>
            </a:extLst>
          </p:cNvPr>
          <p:cNvSpPr/>
          <p:nvPr/>
        </p:nvSpPr>
        <p:spPr>
          <a:xfrm>
            <a:off x="10484498" y="4289127"/>
            <a:ext cx="933061" cy="94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52CD2C-5B05-4555-9498-9DBE24C526D4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8301340" y="2977527"/>
            <a:ext cx="830016" cy="145049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61A9F3-D196-4295-96E1-3CFDA055BBC6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9791129" y="2977527"/>
            <a:ext cx="830013" cy="145049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44B1F1-486A-4B53-AEA1-14E429712BF5}"/>
              </a:ext>
            </a:extLst>
          </p:cNvPr>
          <p:cNvSpPr txBox="1"/>
          <p:nvPr/>
        </p:nvSpPr>
        <p:spPr>
          <a:xfrm>
            <a:off x="8719457" y="1798636"/>
            <a:ext cx="148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Split on Cool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428C85-0FCD-4142-9DDE-918183F1C4C3}"/>
              </a:ext>
            </a:extLst>
          </p:cNvPr>
          <p:cNvSpPr txBox="1"/>
          <p:nvPr/>
        </p:nvSpPr>
        <p:spPr>
          <a:xfrm>
            <a:off x="7551576" y="5237584"/>
            <a:ext cx="9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Angela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DB8CE0-F6EC-48F0-99ED-D60C5B7D02A2}"/>
              </a:ext>
            </a:extLst>
          </p:cNvPr>
          <p:cNvSpPr txBox="1"/>
          <p:nvPr/>
        </p:nvSpPr>
        <p:spPr>
          <a:xfrm>
            <a:off x="10099506" y="5231364"/>
            <a:ext cx="176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Rest of them</a:t>
            </a:r>
          </a:p>
        </p:txBody>
      </p:sp>
      <p:pic>
        <p:nvPicPr>
          <p:cNvPr id="4098" name="Picture 2" descr="Transparent Data Analytics Icon Clipart (#5411750) - PinClipart">
            <a:extLst>
              <a:ext uri="{FF2B5EF4-FFF2-40B4-BE49-F238E27FC236}">
                <a16:creationId xmlns:a16="http://schemas.microsoft.com/office/drawing/2014/main" id="{3143862E-5E3B-4348-8F20-52D1FA842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4" b="91743" l="10000" r="90000">
                        <a14:foregroundMark x1="28977" y1="8624" x2="28977" y2="8624"/>
                        <a14:foregroundMark x1="76023" y1="91743" x2="76023" y2="91743"/>
                        <a14:foregroundMark x1="76250" y1="60734" x2="76250" y2="60734"/>
                        <a14:foregroundMark x1="52045" y1="38349" x2="52045" y2="38349"/>
                        <a14:foregroundMark x1="46705" y1="42202" x2="46705" y2="42202"/>
                        <a14:foregroundMark x1="42159" y1="41101" x2="42159" y2="41101"/>
                        <a14:foregroundMark x1="36136" y1="43119" x2="36136" y2="43119"/>
                        <a14:foregroundMark x1="31477" y1="46972" x2="31477" y2="46972"/>
                        <a14:foregroundMark x1="57273" y1="50275" x2="57273" y2="502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875" y="477139"/>
            <a:ext cx="1280762" cy="79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19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1,160 Circuit Board Tree Illustrations &amp; Clip Art - iStock">
            <a:extLst>
              <a:ext uri="{FF2B5EF4-FFF2-40B4-BE49-F238E27FC236}">
                <a16:creationId xmlns:a16="http://schemas.microsoft.com/office/drawing/2014/main" id="{2D229414-B970-4297-9303-E76BACC9C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9" t="9091" r="11187" b="-1"/>
          <a:stretch/>
        </p:blipFill>
        <p:spPr bwMode="auto">
          <a:xfrm rot="5400000">
            <a:off x="4291265" y="-1289590"/>
            <a:ext cx="8054624" cy="1018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24BEF-4DA2-4A86-9E53-F75C7D8F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dirty="0"/>
              <a:t>The Model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FFF41-751D-4356-9265-4B774EBC0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317864" cy="3948560"/>
          </a:xfrm>
        </p:spPr>
        <p:txBody>
          <a:bodyPr anchor="t">
            <a:normAutofit fontScale="92500"/>
          </a:bodyPr>
          <a:lstStyle/>
          <a:p>
            <a:r>
              <a:rPr lang="en-US" sz="3300" dirty="0"/>
              <a:t>Maximizing the correct classification given a set tree structure</a:t>
            </a:r>
          </a:p>
          <a:p>
            <a:pPr lvl="1"/>
            <a:r>
              <a:rPr lang="en-US" sz="3300" dirty="0"/>
              <a:t>What features should we branch on</a:t>
            </a:r>
          </a:p>
          <a:p>
            <a:pPr lvl="1"/>
            <a:r>
              <a:rPr lang="en-US" sz="3300" dirty="0"/>
              <a:t>Tree should stay relatively small to keep interpretability</a:t>
            </a:r>
          </a:p>
          <a:p>
            <a:pPr lvl="1"/>
            <a:endParaRPr lang="en-US" sz="1700" dirty="0"/>
          </a:p>
        </p:txBody>
      </p:sp>
      <p:pic>
        <p:nvPicPr>
          <p:cNvPr id="4" name="Picture 6" descr="Semiconductor Icons - Download Free Vector Icons | Noun Project">
            <a:extLst>
              <a:ext uri="{FF2B5EF4-FFF2-40B4-BE49-F238E27FC236}">
                <a16:creationId xmlns:a16="http://schemas.microsoft.com/office/drawing/2014/main" id="{0B4790A0-0854-4A11-8D05-157F8FBA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01" y="1346999"/>
            <a:ext cx="1114769" cy="111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160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nday Service: June 14th, 2020 | Quest Church of St. Louis">
            <a:extLst>
              <a:ext uri="{FF2B5EF4-FFF2-40B4-BE49-F238E27FC236}">
                <a16:creationId xmlns:a16="http://schemas.microsoft.com/office/drawing/2014/main" id="{A5A6D18C-225C-41BA-B3A9-FAC455AB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6465" y="-10963663"/>
            <a:ext cx="17746824" cy="1774682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68A54F-6B42-4042-B664-3A17402D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F341-6AAE-4742-B8F9-163A196AC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167" y="6661009"/>
            <a:ext cx="10515600" cy="122152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72DC48-9313-4DD9-8C3A-96849BA107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25" b="96250" l="5366" r="94268">
                        <a14:foregroundMark x1="40488" y1="6625" x2="40488" y2="6625"/>
                        <a14:foregroundMark x1="52927" y1="10875" x2="52927" y2="10875"/>
                        <a14:foregroundMark x1="51829" y1="17125" x2="51829" y2="17125"/>
                        <a14:foregroundMark x1="53659" y1="45875" x2="53659" y2="45875"/>
                        <a14:foregroundMark x1="51829" y1="53625" x2="51829" y2="53625"/>
                        <a14:foregroundMark x1="77927" y1="45750" x2="77927" y2="45750"/>
                        <a14:foregroundMark x1="77439" y1="52875" x2="77439" y2="52875"/>
                        <a14:foregroundMark x1="58659" y1="94375" x2="61220" y2="95125"/>
                        <a14:foregroundMark x1="65244" y1="89250" x2="65244" y2="89250"/>
                        <a14:foregroundMark x1="66098" y1="82625" x2="66098" y2="82625"/>
                        <a14:foregroundMark x1="93780" y1="76250" x2="94512" y2="79500"/>
                        <a14:foregroundMark x1="87561" y1="83625" x2="87561" y2="83625"/>
                        <a14:foregroundMark x1="87073" y1="89500" x2="87073" y2="89500"/>
                        <a14:foregroundMark x1="35976" y1="83000" x2="35976" y2="83000"/>
                        <a14:foregroundMark x1="35244" y1="89000" x2="35244" y2="89000"/>
                        <a14:foregroundMark x1="13049" y1="82500" x2="13049" y2="82500"/>
                        <a14:foregroundMark x1="13659" y1="89750" x2="13659" y2="89750"/>
                        <a14:foregroundMark x1="23902" y1="45750" x2="23902" y2="45750"/>
                        <a14:foregroundMark x1="25610" y1="52875" x2="25610" y2="52875"/>
                        <a14:foregroundMark x1="6585" y1="77250" x2="5366" y2="78500"/>
                        <a14:foregroundMark x1="28902" y1="96250" x2="33171" y2="95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302623" y="606227"/>
            <a:ext cx="864442" cy="84335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342B1B-46D3-48C5-A727-4D0F296A477D}"/>
              </a:ext>
            </a:extLst>
          </p:cNvPr>
          <p:cNvSpPr/>
          <p:nvPr/>
        </p:nvSpPr>
        <p:spPr>
          <a:xfrm>
            <a:off x="2279988" y="169068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7CB526-8AD8-44D0-99CE-0CEA04951B4E}"/>
              </a:ext>
            </a:extLst>
          </p:cNvPr>
          <p:cNvSpPr/>
          <p:nvPr/>
        </p:nvSpPr>
        <p:spPr>
          <a:xfrm>
            <a:off x="1956653" y="2244682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EADBEB-CDBA-4EAC-8207-7E84680261CE}"/>
              </a:ext>
            </a:extLst>
          </p:cNvPr>
          <p:cNvSpPr/>
          <p:nvPr/>
        </p:nvSpPr>
        <p:spPr>
          <a:xfrm>
            <a:off x="2603324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3981FD4-0CAA-46E8-9461-1E41BC29F530}"/>
              </a:ext>
            </a:extLst>
          </p:cNvPr>
          <p:cNvSpPr/>
          <p:nvPr/>
        </p:nvSpPr>
        <p:spPr>
          <a:xfrm>
            <a:off x="6019883" y="169068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070E2C-D0B6-467C-ABD3-2670C9AD9926}"/>
              </a:ext>
            </a:extLst>
          </p:cNvPr>
          <p:cNvSpPr/>
          <p:nvPr/>
        </p:nvSpPr>
        <p:spPr>
          <a:xfrm>
            <a:off x="6343219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EFE8C4-33A0-4CC5-8608-C0A592B5A5BE}"/>
              </a:ext>
            </a:extLst>
          </p:cNvPr>
          <p:cNvSpPr/>
          <p:nvPr/>
        </p:nvSpPr>
        <p:spPr>
          <a:xfrm>
            <a:off x="9375745" y="1736125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DC1B43-05C8-4DE2-96B4-46174FAEC2FD}"/>
              </a:ext>
            </a:extLst>
          </p:cNvPr>
          <p:cNvSpPr/>
          <p:nvPr/>
        </p:nvSpPr>
        <p:spPr>
          <a:xfrm>
            <a:off x="8729074" y="2290119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A273A7-B1F7-4C72-8368-BBB784E20118}"/>
              </a:ext>
            </a:extLst>
          </p:cNvPr>
          <p:cNvSpPr/>
          <p:nvPr/>
        </p:nvSpPr>
        <p:spPr>
          <a:xfrm>
            <a:off x="9972957" y="2290119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40E1B17-4C1F-4BA3-AFC8-98EB1AFA57F6}"/>
              </a:ext>
            </a:extLst>
          </p:cNvPr>
          <p:cNvSpPr/>
          <p:nvPr/>
        </p:nvSpPr>
        <p:spPr>
          <a:xfrm>
            <a:off x="5696547" y="2248801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BF1082B-5805-434B-B101-E376A2C31F31}"/>
              </a:ext>
            </a:extLst>
          </p:cNvPr>
          <p:cNvSpPr/>
          <p:nvPr/>
        </p:nvSpPr>
        <p:spPr>
          <a:xfrm>
            <a:off x="5373212" y="2802795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3115D3F-07F8-48FD-B1B1-A8924965C846}"/>
              </a:ext>
            </a:extLst>
          </p:cNvPr>
          <p:cNvSpPr/>
          <p:nvPr/>
        </p:nvSpPr>
        <p:spPr>
          <a:xfrm>
            <a:off x="6019883" y="2802795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E10BA91-3D63-4A3E-90E7-EA5A4F068752}"/>
              </a:ext>
            </a:extLst>
          </p:cNvPr>
          <p:cNvSpPr/>
          <p:nvPr/>
        </p:nvSpPr>
        <p:spPr>
          <a:xfrm>
            <a:off x="8404668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A490B1-489E-421F-931B-ACAA79DC67C5}"/>
              </a:ext>
            </a:extLst>
          </p:cNvPr>
          <p:cNvSpPr/>
          <p:nvPr/>
        </p:nvSpPr>
        <p:spPr>
          <a:xfrm>
            <a:off x="9051339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8715CC-DE4C-4110-B0F6-9E228DF8CD39}"/>
              </a:ext>
            </a:extLst>
          </p:cNvPr>
          <p:cNvSpPr/>
          <p:nvPr/>
        </p:nvSpPr>
        <p:spPr>
          <a:xfrm>
            <a:off x="9658863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555E88-B74B-4ABA-8FE2-DE6F14C6CE50}"/>
              </a:ext>
            </a:extLst>
          </p:cNvPr>
          <p:cNvSpPr/>
          <p:nvPr/>
        </p:nvSpPr>
        <p:spPr>
          <a:xfrm>
            <a:off x="10305534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5BFEA2A-3206-4D24-93BE-ED7BE7295BF2}"/>
              </a:ext>
            </a:extLst>
          </p:cNvPr>
          <p:cNvSpPr/>
          <p:nvPr/>
        </p:nvSpPr>
        <p:spPr>
          <a:xfrm>
            <a:off x="3761592" y="3725692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14B358-8CFB-469C-90B9-7FFD2C8F5E76}"/>
              </a:ext>
            </a:extLst>
          </p:cNvPr>
          <p:cNvSpPr/>
          <p:nvPr/>
        </p:nvSpPr>
        <p:spPr>
          <a:xfrm>
            <a:off x="3114921" y="4279686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A07BDDD-209C-4B0C-B2B9-389528A0D547}"/>
              </a:ext>
            </a:extLst>
          </p:cNvPr>
          <p:cNvSpPr/>
          <p:nvPr/>
        </p:nvSpPr>
        <p:spPr>
          <a:xfrm>
            <a:off x="4358804" y="4279686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58557D-7ED9-47CF-8E59-541B2AEBEE71}"/>
              </a:ext>
            </a:extLst>
          </p:cNvPr>
          <p:cNvSpPr/>
          <p:nvPr/>
        </p:nvSpPr>
        <p:spPr>
          <a:xfrm>
            <a:off x="2790515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A423AAB-38A8-4A80-8821-383C14EB2605}"/>
              </a:ext>
            </a:extLst>
          </p:cNvPr>
          <p:cNvSpPr/>
          <p:nvPr/>
        </p:nvSpPr>
        <p:spPr>
          <a:xfrm>
            <a:off x="3437186" y="4833680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CB1C00A-C298-40DA-8E50-6C74E4D8D422}"/>
              </a:ext>
            </a:extLst>
          </p:cNvPr>
          <p:cNvSpPr/>
          <p:nvPr/>
        </p:nvSpPr>
        <p:spPr>
          <a:xfrm>
            <a:off x="4044710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C327E97-6DDD-49E6-8187-374BDBC3D6BB}"/>
              </a:ext>
            </a:extLst>
          </p:cNvPr>
          <p:cNvSpPr/>
          <p:nvPr/>
        </p:nvSpPr>
        <p:spPr>
          <a:xfrm>
            <a:off x="4691381" y="4833680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24B29E-B66D-4888-8666-7F3950490DA5}"/>
              </a:ext>
            </a:extLst>
          </p:cNvPr>
          <p:cNvSpPr/>
          <p:nvPr/>
        </p:nvSpPr>
        <p:spPr>
          <a:xfrm>
            <a:off x="4361030" y="5404150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6A2BC3F-57DC-4632-8E34-669AD90F6221}"/>
              </a:ext>
            </a:extLst>
          </p:cNvPr>
          <p:cNvSpPr/>
          <p:nvPr/>
        </p:nvSpPr>
        <p:spPr>
          <a:xfrm>
            <a:off x="5007701" y="5404150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C6CCC02-5F11-4548-A517-2557179D2D73}"/>
              </a:ext>
            </a:extLst>
          </p:cNvPr>
          <p:cNvSpPr/>
          <p:nvPr/>
        </p:nvSpPr>
        <p:spPr>
          <a:xfrm>
            <a:off x="7694019" y="3699490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CA7C719-444D-41AC-ACE9-1DBA9765399A}"/>
              </a:ext>
            </a:extLst>
          </p:cNvPr>
          <p:cNvSpPr/>
          <p:nvPr/>
        </p:nvSpPr>
        <p:spPr>
          <a:xfrm>
            <a:off x="7047348" y="4253484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3586D0B-8945-43D1-B6E5-131580D18C98}"/>
              </a:ext>
            </a:extLst>
          </p:cNvPr>
          <p:cNvSpPr/>
          <p:nvPr/>
        </p:nvSpPr>
        <p:spPr>
          <a:xfrm>
            <a:off x="8291231" y="4253484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AE9362-EE47-4725-B3EA-A806BA625E6C}"/>
              </a:ext>
            </a:extLst>
          </p:cNvPr>
          <p:cNvSpPr/>
          <p:nvPr/>
        </p:nvSpPr>
        <p:spPr>
          <a:xfrm>
            <a:off x="6722942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0500D88-11F7-4863-9CD1-BEBD65AD127F}"/>
              </a:ext>
            </a:extLst>
          </p:cNvPr>
          <p:cNvSpPr/>
          <p:nvPr/>
        </p:nvSpPr>
        <p:spPr>
          <a:xfrm>
            <a:off x="7369613" y="480747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F1F0F68-16A5-4166-9A68-ECA66219F4B2}"/>
              </a:ext>
            </a:extLst>
          </p:cNvPr>
          <p:cNvSpPr/>
          <p:nvPr/>
        </p:nvSpPr>
        <p:spPr>
          <a:xfrm>
            <a:off x="7977137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997ED68-C9E9-47AB-BA4E-3CEB1D51AAB6}"/>
              </a:ext>
            </a:extLst>
          </p:cNvPr>
          <p:cNvSpPr/>
          <p:nvPr/>
        </p:nvSpPr>
        <p:spPr>
          <a:xfrm>
            <a:off x="8623808" y="480747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0F61162-FD4E-4EFE-A214-C6A691FFA929}"/>
              </a:ext>
            </a:extLst>
          </p:cNvPr>
          <p:cNvSpPr/>
          <p:nvPr/>
        </p:nvSpPr>
        <p:spPr>
          <a:xfrm>
            <a:off x="8293457" y="5377948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72C914E-33D4-4E88-AA1D-E5A2D1285A52}"/>
              </a:ext>
            </a:extLst>
          </p:cNvPr>
          <p:cNvSpPr/>
          <p:nvPr/>
        </p:nvSpPr>
        <p:spPr>
          <a:xfrm>
            <a:off x="8940128" y="5377948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F7B8312-7A62-4F50-91EB-1E6BD32516E8}"/>
              </a:ext>
            </a:extLst>
          </p:cNvPr>
          <p:cNvSpPr/>
          <p:nvPr/>
        </p:nvSpPr>
        <p:spPr>
          <a:xfrm>
            <a:off x="7039262" y="5359137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ECC107E-1139-4CBC-B98B-72ED8F5F6190}"/>
              </a:ext>
            </a:extLst>
          </p:cNvPr>
          <p:cNvSpPr/>
          <p:nvPr/>
        </p:nvSpPr>
        <p:spPr>
          <a:xfrm>
            <a:off x="7685933" y="5359137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F2E12D5-A761-451A-84B1-02ED6B0B1589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2067864" y="1913110"/>
            <a:ext cx="32333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0E4B93B-98EF-454E-80BD-047582D5361C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2391199" y="1913110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56123E8-9FB7-4BD9-A3EB-FF39867B6882}"/>
              </a:ext>
            </a:extLst>
          </p:cNvPr>
          <p:cNvCxnSpPr>
            <a:stCxn id="29" idx="0"/>
            <a:endCxn id="17" idx="4"/>
          </p:cNvCxnSpPr>
          <p:nvPr/>
        </p:nvCxnSpPr>
        <p:spPr>
          <a:xfrm flipV="1">
            <a:off x="5807758" y="1913110"/>
            <a:ext cx="323336" cy="3356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18790BD-3570-4AC7-874C-D3BB670E638B}"/>
              </a:ext>
            </a:extLst>
          </p:cNvPr>
          <p:cNvCxnSpPr>
            <a:stCxn id="30" idx="0"/>
            <a:endCxn id="29" idx="4"/>
          </p:cNvCxnSpPr>
          <p:nvPr/>
        </p:nvCxnSpPr>
        <p:spPr>
          <a:xfrm flipV="1">
            <a:off x="5484423" y="2471223"/>
            <a:ext cx="32333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2B40B1E-4C15-4228-8FC8-BA73AF403726}"/>
              </a:ext>
            </a:extLst>
          </p:cNvPr>
          <p:cNvCxnSpPr>
            <a:cxnSpLocks/>
            <a:stCxn id="19" idx="0"/>
            <a:endCxn id="17" idx="4"/>
          </p:cNvCxnSpPr>
          <p:nvPr/>
        </p:nvCxnSpPr>
        <p:spPr>
          <a:xfrm flipH="1" flipV="1">
            <a:off x="6131094" y="1913110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3E14FCE-6DC1-4521-B3CD-429B7A4FF7B6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>
            <a:off x="5807758" y="2471223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AD06B8D-2A69-4F8F-A21E-3ECE1CB958DF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 flipH="1">
            <a:off x="8840285" y="1958547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C05FD03-63D7-4D40-A331-5106FC7496AA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>
            <a:off x="9486956" y="1958547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27BC733-399B-4E3C-908C-3693833CD94A}"/>
              </a:ext>
            </a:extLst>
          </p:cNvPr>
          <p:cNvCxnSpPr>
            <a:cxnSpLocks/>
            <a:stCxn id="36" idx="0"/>
            <a:endCxn id="21" idx="4"/>
          </p:cNvCxnSpPr>
          <p:nvPr/>
        </p:nvCxnSpPr>
        <p:spPr>
          <a:xfrm flipV="1">
            <a:off x="8515879" y="2512541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545C610-AA53-4430-A3AE-7016A7EE8EFE}"/>
              </a:ext>
            </a:extLst>
          </p:cNvPr>
          <p:cNvCxnSpPr>
            <a:cxnSpLocks/>
            <a:stCxn id="37" idx="0"/>
            <a:endCxn id="21" idx="4"/>
          </p:cNvCxnSpPr>
          <p:nvPr/>
        </p:nvCxnSpPr>
        <p:spPr>
          <a:xfrm flipH="1" flipV="1">
            <a:off x="8840285" y="2512541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11D6588-7FF0-41E1-8B2C-C85F9BFB7543}"/>
              </a:ext>
            </a:extLst>
          </p:cNvPr>
          <p:cNvCxnSpPr>
            <a:cxnSpLocks/>
            <a:stCxn id="39" idx="0"/>
            <a:endCxn id="22" idx="4"/>
          </p:cNvCxnSpPr>
          <p:nvPr/>
        </p:nvCxnSpPr>
        <p:spPr>
          <a:xfrm flipV="1">
            <a:off x="9770074" y="2512541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A74667B-8A1B-465A-A5AE-F78AB8BB713A}"/>
              </a:ext>
            </a:extLst>
          </p:cNvPr>
          <p:cNvCxnSpPr>
            <a:cxnSpLocks/>
            <a:stCxn id="40" idx="0"/>
            <a:endCxn id="22" idx="4"/>
          </p:cNvCxnSpPr>
          <p:nvPr/>
        </p:nvCxnSpPr>
        <p:spPr>
          <a:xfrm flipH="1" flipV="1">
            <a:off x="10084168" y="2512541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11203B1-AEFF-4070-8B09-0EB815E504B0}"/>
              </a:ext>
            </a:extLst>
          </p:cNvPr>
          <p:cNvCxnSpPr>
            <a:cxnSpLocks/>
            <a:stCxn id="43" idx="0"/>
            <a:endCxn id="41" idx="4"/>
          </p:cNvCxnSpPr>
          <p:nvPr/>
        </p:nvCxnSpPr>
        <p:spPr>
          <a:xfrm flipH="1" flipV="1">
            <a:off x="3872803" y="3948114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6E1A89A-AC29-4EC0-A141-CFE8EFE1F54D}"/>
              </a:ext>
            </a:extLst>
          </p:cNvPr>
          <p:cNvCxnSpPr>
            <a:cxnSpLocks/>
            <a:stCxn id="42" idx="0"/>
            <a:endCxn id="41" idx="4"/>
          </p:cNvCxnSpPr>
          <p:nvPr/>
        </p:nvCxnSpPr>
        <p:spPr>
          <a:xfrm flipV="1">
            <a:off x="3226132" y="3948114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1DB2189-8830-4DC2-86E7-43EA47E7CC8D}"/>
              </a:ext>
            </a:extLst>
          </p:cNvPr>
          <p:cNvCxnSpPr>
            <a:cxnSpLocks/>
            <a:stCxn id="42" idx="4"/>
            <a:endCxn id="44" idx="0"/>
          </p:cNvCxnSpPr>
          <p:nvPr/>
        </p:nvCxnSpPr>
        <p:spPr>
          <a:xfrm flipH="1">
            <a:off x="2901726" y="4502108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093112A-2FA4-4C16-8EDA-A9AEF4347087}"/>
              </a:ext>
            </a:extLst>
          </p:cNvPr>
          <p:cNvCxnSpPr>
            <a:cxnSpLocks/>
            <a:stCxn id="42" idx="4"/>
            <a:endCxn id="45" idx="0"/>
          </p:cNvCxnSpPr>
          <p:nvPr/>
        </p:nvCxnSpPr>
        <p:spPr>
          <a:xfrm>
            <a:off x="3226132" y="4502108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0E2B350-C078-49C8-8B90-9796623A16C9}"/>
              </a:ext>
            </a:extLst>
          </p:cNvPr>
          <p:cNvCxnSpPr>
            <a:cxnSpLocks/>
            <a:stCxn id="43" idx="4"/>
            <a:endCxn id="46" idx="0"/>
          </p:cNvCxnSpPr>
          <p:nvPr/>
        </p:nvCxnSpPr>
        <p:spPr>
          <a:xfrm flipH="1">
            <a:off x="4155921" y="4502108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517871C-0108-4FF1-AEFC-1EC774D62E8F}"/>
              </a:ext>
            </a:extLst>
          </p:cNvPr>
          <p:cNvCxnSpPr>
            <a:cxnSpLocks/>
            <a:stCxn id="43" idx="4"/>
            <a:endCxn id="47" idx="0"/>
          </p:cNvCxnSpPr>
          <p:nvPr/>
        </p:nvCxnSpPr>
        <p:spPr>
          <a:xfrm>
            <a:off x="4470015" y="4502108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146C3D6-5F4A-44CC-BC24-BABBBE65CDA4}"/>
              </a:ext>
            </a:extLst>
          </p:cNvPr>
          <p:cNvCxnSpPr>
            <a:cxnSpLocks/>
            <a:stCxn id="49" idx="0"/>
            <a:endCxn id="47" idx="4"/>
          </p:cNvCxnSpPr>
          <p:nvPr/>
        </p:nvCxnSpPr>
        <p:spPr>
          <a:xfrm flipV="1">
            <a:off x="4472241" y="5056102"/>
            <a:ext cx="330351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CFEC274-CEF6-4B34-A5A9-087526DF1F2B}"/>
              </a:ext>
            </a:extLst>
          </p:cNvPr>
          <p:cNvCxnSpPr>
            <a:cxnSpLocks/>
            <a:stCxn id="47" idx="4"/>
            <a:endCxn id="50" idx="0"/>
          </p:cNvCxnSpPr>
          <p:nvPr/>
        </p:nvCxnSpPr>
        <p:spPr>
          <a:xfrm>
            <a:off x="4802592" y="5056102"/>
            <a:ext cx="316320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80026ED-4F3F-45C5-9934-F10A9BFCC5B0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7158559" y="3921912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F8B5682-FFFB-4E3A-9B30-20A907439C0B}"/>
              </a:ext>
            </a:extLst>
          </p:cNvPr>
          <p:cNvCxnSpPr>
            <a:cxnSpLocks/>
            <a:stCxn id="51" idx="4"/>
            <a:endCxn id="53" idx="0"/>
          </p:cNvCxnSpPr>
          <p:nvPr/>
        </p:nvCxnSpPr>
        <p:spPr>
          <a:xfrm>
            <a:off x="7805230" y="3921912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456323D-E5D8-4D50-8A19-7C712706386A}"/>
              </a:ext>
            </a:extLst>
          </p:cNvPr>
          <p:cNvCxnSpPr>
            <a:cxnSpLocks/>
            <a:stCxn id="52" idx="4"/>
            <a:endCxn id="54" idx="0"/>
          </p:cNvCxnSpPr>
          <p:nvPr/>
        </p:nvCxnSpPr>
        <p:spPr>
          <a:xfrm flipH="1">
            <a:off x="6834153" y="4475906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D2E14F4-138B-4AF1-8AF4-17696B24316E}"/>
              </a:ext>
            </a:extLst>
          </p:cNvPr>
          <p:cNvCxnSpPr>
            <a:cxnSpLocks/>
            <a:stCxn id="52" idx="4"/>
            <a:endCxn id="55" idx="0"/>
          </p:cNvCxnSpPr>
          <p:nvPr/>
        </p:nvCxnSpPr>
        <p:spPr>
          <a:xfrm>
            <a:off x="7158559" y="4475906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D123045-C1D8-46E0-8858-339CF429D790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 flipH="1">
            <a:off x="8088348" y="4475906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A90DA56-D182-4553-B67C-7E1681405097}"/>
              </a:ext>
            </a:extLst>
          </p:cNvPr>
          <p:cNvCxnSpPr>
            <a:cxnSpLocks/>
            <a:stCxn id="53" idx="4"/>
            <a:endCxn id="57" idx="0"/>
          </p:cNvCxnSpPr>
          <p:nvPr/>
        </p:nvCxnSpPr>
        <p:spPr>
          <a:xfrm>
            <a:off x="8402442" y="4475906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07FEA5C-5F87-43C2-BFEF-7515726C8708}"/>
              </a:ext>
            </a:extLst>
          </p:cNvPr>
          <p:cNvCxnSpPr>
            <a:cxnSpLocks/>
            <a:stCxn id="55" idx="4"/>
            <a:endCxn id="62" idx="0"/>
          </p:cNvCxnSpPr>
          <p:nvPr/>
        </p:nvCxnSpPr>
        <p:spPr>
          <a:xfrm>
            <a:off x="7480824" y="5029900"/>
            <a:ext cx="316320" cy="329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CC63671-D047-41FF-87FC-EF4734104723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 flipH="1">
            <a:off x="7150473" y="5029900"/>
            <a:ext cx="330351" cy="329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CA03654-6F34-44B3-8403-83E59D945640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>
          <a:xfrm flipH="1">
            <a:off x="8404668" y="5029900"/>
            <a:ext cx="330351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F2B3ECA-525D-45F4-BF52-AC0D9580F55E}"/>
              </a:ext>
            </a:extLst>
          </p:cNvPr>
          <p:cNvCxnSpPr>
            <a:cxnSpLocks/>
            <a:stCxn id="57" idx="4"/>
            <a:endCxn id="59" idx="0"/>
          </p:cNvCxnSpPr>
          <p:nvPr/>
        </p:nvCxnSpPr>
        <p:spPr>
          <a:xfrm>
            <a:off x="8735019" y="5029900"/>
            <a:ext cx="316320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lowchart: Off-page Connector 157">
            <a:extLst>
              <a:ext uri="{FF2B5EF4-FFF2-40B4-BE49-F238E27FC236}">
                <a16:creationId xmlns:a16="http://schemas.microsoft.com/office/drawing/2014/main" id="{9CDF5D4C-CAFE-4818-B430-69069581AE33}"/>
              </a:ext>
            </a:extLst>
          </p:cNvPr>
          <p:cNvSpPr/>
          <p:nvPr/>
        </p:nvSpPr>
        <p:spPr>
          <a:xfrm>
            <a:off x="1571565" y="1681550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9" name="Flowchart: Off-page Connector 158">
            <a:extLst>
              <a:ext uri="{FF2B5EF4-FFF2-40B4-BE49-F238E27FC236}">
                <a16:creationId xmlns:a16="http://schemas.microsoft.com/office/drawing/2014/main" id="{F5FFE37C-77EB-4212-9625-30A19A26B07C}"/>
              </a:ext>
            </a:extLst>
          </p:cNvPr>
          <p:cNvSpPr/>
          <p:nvPr/>
        </p:nvSpPr>
        <p:spPr>
          <a:xfrm>
            <a:off x="5188781" y="1696355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0" name="Flowchart: Off-page Connector 159">
            <a:extLst>
              <a:ext uri="{FF2B5EF4-FFF2-40B4-BE49-F238E27FC236}">
                <a16:creationId xmlns:a16="http://schemas.microsoft.com/office/drawing/2014/main" id="{ABA650EA-6779-4971-A9C8-FBC22A5EAD79}"/>
              </a:ext>
            </a:extLst>
          </p:cNvPr>
          <p:cNvSpPr/>
          <p:nvPr/>
        </p:nvSpPr>
        <p:spPr>
          <a:xfrm>
            <a:off x="8560721" y="1696355"/>
            <a:ext cx="222421" cy="33157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1" name="Flowchart: Off-page Connector 160">
            <a:extLst>
              <a:ext uri="{FF2B5EF4-FFF2-40B4-BE49-F238E27FC236}">
                <a16:creationId xmlns:a16="http://schemas.microsoft.com/office/drawing/2014/main" id="{25EC8F34-1DF9-43FB-8B4F-DB31F310ADE9}"/>
              </a:ext>
            </a:extLst>
          </p:cNvPr>
          <p:cNvSpPr/>
          <p:nvPr/>
        </p:nvSpPr>
        <p:spPr>
          <a:xfrm>
            <a:off x="2744290" y="3723963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2" name="Flowchart: Off-page Connector 161">
            <a:extLst>
              <a:ext uri="{FF2B5EF4-FFF2-40B4-BE49-F238E27FC236}">
                <a16:creationId xmlns:a16="http://schemas.microsoft.com/office/drawing/2014/main" id="{8E9D69ED-0E7C-41E4-81D3-B27750CD8069}"/>
              </a:ext>
            </a:extLst>
          </p:cNvPr>
          <p:cNvSpPr/>
          <p:nvPr/>
        </p:nvSpPr>
        <p:spPr>
          <a:xfrm>
            <a:off x="6668407" y="3723963"/>
            <a:ext cx="222421" cy="331572"/>
          </a:xfrm>
          <a:prstGeom prst="flowChartOffpageConnector">
            <a:avLst/>
          </a:prstGeom>
          <a:solidFill>
            <a:srgbClr val="CC99FF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6374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Finding Christ In Christmas - Pine Trees Clipart Png PNG Image |  Transparent PNG Free Download on SeekPNG">
            <a:extLst>
              <a:ext uri="{FF2B5EF4-FFF2-40B4-BE49-F238E27FC236}">
                <a16:creationId xmlns:a16="http://schemas.microsoft.com/office/drawing/2014/main" id="{DFE11B84-553E-4F39-A85A-E21FED80D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8" r="15132" b="-1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7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 descr="A Worthy Target - Objective Icon Pink Clipart - Full Size Clipart (#596730)  - PinClipart">
            <a:extLst>
              <a:ext uri="{FF2B5EF4-FFF2-40B4-BE49-F238E27FC236}">
                <a16:creationId xmlns:a16="http://schemas.microsoft.com/office/drawing/2014/main" id="{C505D347-23FF-4071-9DDF-0BECB38F5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4688" l="5313" r="94063">
                        <a14:foregroundMark x1="48438" y1="14375" x2="48438" y2="14375"/>
                        <a14:foregroundMark x1="68750" y1="21563" x2="68750" y2="21563"/>
                        <a14:foregroundMark x1="94063" y1="15625" x2="94063" y2="15625"/>
                        <a14:foregroundMark x1="82813" y1="6250" x2="82813" y2="6250"/>
                        <a14:foregroundMark x1="39688" y1="35938" x2="39688" y2="35938"/>
                        <a14:foregroundMark x1="5313" y1="47500" x2="5313" y2="47500"/>
                        <a14:foregroundMark x1="86250" y1="44375" x2="86250" y2="44375"/>
                        <a14:foregroundMark x1="57500" y1="92500" x2="57500" y2="92500"/>
                        <a14:foregroundMark x1="47500" y1="94688" x2="47500" y2="94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83" y="583563"/>
            <a:ext cx="842647" cy="84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492A877D-D51B-4117-8F16-2BEFB185E64F}"/>
              </a:ext>
            </a:extLst>
          </p:cNvPr>
          <p:cNvSpPr/>
          <p:nvPr/>
        </p:nvSpPr>
        <p:spPr>
          <a:xfrm>
            <a:off x="524546" y="2193513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8FE2BE7C-E82B-4B2F-B19E-20C860A382D4}"/>
              </a:ext>
            </a:extLst>
          </p:cNvPr>
          <p:cNvSpPr/>
          <p:nvPr/>
        </p:nvSpPr>
        <p:spPr>
          <a:xfrm>
            <a:off x="4972607" y="2278541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DF2C4FB4-FCCF-4D70-9C49-B83EFEFED7A1}"/>
              </a:ext>
            </a:extLst>
          </p:cNvPr>
          <p:cNvSpPr/>
          <p:nvPr/>
        </p:nvSpPr>
        <p:spPr>
          <a:xfrm>
            <a:off x="2215605" y="4663683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DD243F-8CFB-4F2B-AF3E-B42E02424DFC}"/>
              </a:ext>
            </a:extLst>
          </p:cNvPr>
          <p:cNvSpPr/>
          <p:nvPr/>
        </p:nvSpPr>
        <p:spPr>
          <a:xfrm>
            <a:off x="1406958" y="224596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5959C0-DE2B-4A3D-8CFA-DCEC8011DB14}"/>
              </a:ext>
            </a:extLst>
          </p:cNvPr>
          <p:cNvSpPr/>
          <p:nvPr/>
        </p:nvSpPr>
        <p:spPr>
          <a:xfrm>
            <a:off x="1083623" y="2799962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54FF7F-D4A5-4B7F-8822-4886AAF65B6A}"/>
              </a:ext>
            </a:extLst>
          </p:cNvPr>
          <p:cNvSpPr/>
          <p:nvPr/>
        </p:nvSpPr>
        <p:spPr>
          <a:xfrm>
            <a:off x="1730294" y="2799962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129062-ABE4-4EBF-AD26-5281362747AB}"/>
              </a:ext>
            </a:extLst>
          </p:cNvPr>
          <p:cNvSpPr/>
          <p:nvPr/>
        </p:nvSpPr>
        <p:spPr>
          <a:xfrm>
            <a:off x="5873579" y="2278541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6BF3B4-2102-412E-97AA-D2E51455CE1A}"/>
              </a:ext>
            </a:extLst>
          </p:cNvPr>
          <p:cNvSpPr/>
          <p:nvPr/>
        </p:nvSpPr>
        <p:spPr>
          <a:xfrm>
            <a:off x="6196915" y="2832535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8849E1-BE30-4238-8256-C27CAFBF6060}"/>
              </a:ext>
            </a:extLst>
          </p:cNvPr>
          <p:cNvSpPr/>
          <p:nvPr/>
        </p:nvSpPr>
        <p:spPr>
          <a:xfrm>
            <a:off x="5550243" y="2836654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3B3F8F-B097-4214-BD66-54F635401061}"/>
              </a:ext>
            </a:extLst>
          </p:cNvPr>
          <p:cNvSpPr/>
          <p:nvPr/>
        </p:nvSpPr>
        <p:spPr>
          <a:xfrm>
            <a:off x="5226908" y="3390648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554C40-773C-4351-A91A-059F994F8C17}"/>
              </a:ext>
            </a:extLst>
          </p:cNvPr>
          <p:cNvSpPr/>
          <p:nvPr/>
        </p:nvSpPr>
        <p:spPr>
          <a:xfrm>
            <a:off x="5873579" y="3390648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0F6D59-DDC9-4681-A94A-5B1F8D21ADEA}"/>
              </a:ext>
            </a:extLst>
          </p:cNvPr>
          <p:cNvSpPr/>
          <p:nvPr/>
        </p:nvSpPr>
        <p:spPr>
          <a:xfrm>
            <a:off x="2862276" y="4829469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38535B-BD0A-44C4-8CAB-F52CFAB99847}"/>
              </a:ext>
            </a:extLst>
          </p:cNvPr>
          <p:cNvSpPr/>
          <p:nvPr/>
        </p:nvSpPr>
        <p:spPr>
          <a:xfrm>
            <a:off x="2215605" y="5383463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B81340-2222-41DB-99BE-09D158E822D0}"/>
              </a:ext>
            </a:extLst>
          </p:cNvPr>
          <p:cNvSpPr/>
          <p:nvPr/>
        </p:nvSpPr>
        <p:spPr>
          <a:xfrm>
            <a:off x="3459488" y="5383463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99A9A6-9E57-4D80-9746-22D262BCB2E0}"/>
              </a:ext>
            </a:extLst>
          </p:cNvPr>
          <p:cNvSpPr/>
          <p:nvPr/>
        </p:nvSpPr>
        <p:spPr>
          <a:xfrm>
            <a:off x="1891199" y="5937457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75E22D-EB13-4634-82E9-6CE638BA54CC}"/>
              </a:ext>
            </a:extLst>
          </p:cNvPr>
          <p:cNvSpPr/>
          <p:nvPr/>
        </p:nvSpPr>
        <p:spPr>
          <a:xfrm>
            <a:off x="2537870" y="5937457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688414-7CBD-473A-BBC0-21B3FE7B390F}"/>
              </a:ext>
            </a:extLst>
          </p:cNvPr>
          <p:cNvSpPr/>
          <p:nvPr/>
        </p:nvSpPr>
        <p:spPr>
          <a:xfrm>
            <a:off x="3145394" y="5937457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352842-068B-4B19-A5B3-A279BCDFF463}"/>
              </a:ext>
            </a:extLst>
          </p:cNvPr>
          <p:cNvSpPr/>
          <p:nvPr/>
        </p:nvSpPr>
        <p:spPr>
          <a:xfrm>
            <a:off x="3792065" y="5937457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61EBEB-635A-45F4-898A-0A6DD265D93E}"/>
              </a:ext>
            </a:extLst>
          </p:cNvPr>
          <p:cNvSpPr/>
          <p:nvPr/>
        </p:nvSpPr>
        <p:spPr>
          <a:xfrm>
            <a:off x="3461714" y="6507927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EB6B61-2CC5-4817-B54B-D84D2F20DB2E}"/>
              </a:ext>
            </a:extLst>
          </p:cNvPr>
          <p:cNvSpPr/>
          <p:nvPr/>
        </p:nvSpPr>
        <p:spPr>
          <a:xfrm>
            <a:off x="4108385" y="6507927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07D091-B952-46D6-91D5-30F6CE48895E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V="1">
            <a:off x="1194834" y="2468390"/>
            <a:ext cx="32333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FA3EE0-3DDE-4DBF-A419-A849017FA605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>
            <a:off x="1518169" y="2468390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D84F3A-D603-4F36-84FF-1E2CA6ED15E6}"/>
              </a:ext>
            </a:extLst>
          </p:cNvPr>
          <p:cNvCxnSpPr>
            <a:stCxn id="19" idx="0"/>
          </p:cNvCxnSpPr>
          <p:nvPr/>
        </p:nvCxnSpPr>
        <p:spPr>
          <a:xfrm flipV="1">
            <a:off x="5661454" y="2500963"/>
            <a:ext cx="323336" cy="3356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103AF8-3F72-48AA-99A1-1BB35D4AE370}"/>
              </a:ext>
            </a:extLst>
          </p:cNvPr>
          <p:cNvCxnSpPr>
            <a:stCxn id="20" idx="0"/>
            <a:endCxn id="19" idx="4"/>
          </p:cNvCxnSpPr>
          <p:nvPr/>
        </p:nvCxnSpPr>
        <p:spPr>
          <a:xfrm flipV="1">
            <a:off x="5338119" y="3059076"/>
            <a:ext cx="32333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9FFB00-52E3-44C8-A9BF-EFE51F297FE4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5984790" y="2500963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EB2555-AD18-4997-BC6C-ECBFF81325D3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661454" y="3059076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06F6E-C1A5-4916-B7A5-D4B585ED4545}"/>
              </a:ext>
            </a:extLst>
          </p:cNvPr>
          <p:cNvCxnSpPr>
            <a:cxnSpLocks/>
            <a:stCxn id="24" idx="0"/>
            <a:endCxn id="22" idx="4"/>
          </p:cNvCxnSpPr>
          <p:nvPr/>
        </p:nvCxnSpPr>
        <p:spPr>
          <a:xfrm flipH="1" flipV="1">
            <a:off x="2973487" y="5051891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F1DB3A-DE00-405A-A2C0-B1596858DC88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2326816" y="5051891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094051-01DA-4480-8A4D-CC40A05A3350}"/>
              </a:ext>
            </a:extLst>
          </p:cNvPr>
          <p:cNvCxnSpPr>
            <a:cxnSpLocks/>
            <a:stCxn id="23" idx="4"/>
            <a:endCxn id="25" idx="0"/>
          </p:cNvCxnSpPr>
          <p:nvPr/>
        </p:nvCxnSpPr>
        <p:spPr>
          <a:xfrm flipH="1">
            <a:off x="2002410" y="5605885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0BE21B-3010-4BD0-91C9-6C38A2D77796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2326816" y="5605885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C2A822-7966-418F-8F31-8A50A79E6BC6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 flipH="1">
            <a:off x="3256605" y="5605885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EB4AC9-A2E3-40FE-99F5-A565F8264958}"/>
              </a:ext>
            </a:extLst>
          </p:cNvPr>
          <p:cNvCxnSpPr>
            <a:cxnSpLocks/>
            <a:stCxn id="24" idx="4"/>
            <a:endCxn id="28" idx="0"/>
          </p:cNvCxnSpPr>
          <p:nvPr/>
        </p:nvCxnSpPr>
        <p:spPr>
          <a:xfrm>
            <a:off x="3570699" y="5605885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EAF9AB-2FA7-4F00-8738-D7BDA1FE965B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3572925" y="6159879"/>
            <a:ext cx="330351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1DEAE1-ED59-464C-A40A-8C8DD3C0566B}"/>
              </a:ext>
            </a:extLst>
          </p:cNvPr>
          <p:cNvCxnSpPr>
            <a:cxnSpLocks/>
            <a:stCxn id="28" idx="4"/>
            <a:endCxn id="30" idx="0"/>
          </p:cNvCxnSpPr>
          <p:nvPr/>
        </p:nvCxnSpPr>
        <p:spPr>
          <a:xfrm>
            <a:off x="3903276" y="6159879"/>
            <a:ext cx="316320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A1FA6D-7B9A-4B10-8350-972BEF42FA82}"/>
              </a:ext>
            </a:extLst>
          </p:cNvPr>
          <p:cNvSpPr txBox="1"/>
          <p:nvPr/>
        </p:nvSpPr>
        <p:spPr>
          <a:xfrm>
            <a:off x="1966036" y="2126346"/>
            <a:ext cx="137381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CB3E33-F97F-4884-8516-61225F97DF2A}"/>
              </a:ext>
            </a:extLst>
          </p:cNvPr>
          <p:cNvCxnSpPr>
            <a:cxnSpLocks/>
            <a:stCxn id="4" idx="1"/>
            <a:endCxn id="14" idx="6"/>
          </p:cNvCxnSpPr>
          <p:nvPr/>
        </p:nvCxnSpPr>
        <p:spPr>
          <a:xfrm flipH="1">
            <a:off x="1629379" y="2357179"/>
            <a:ext cx="3366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EB21B1A-182B-460E-ADBB-D1F394B4B78B}"/>
              </a:ext>
            </a:extLst>
          </p:cNvPr>
          <p:cNvSpPr txBox="1"/>
          <p:nvPr/>
        </p:nvSpPr>
        <p:spPr>
          <a:xfrm>
            <a:off x="4866513" y="1819780"/>
            <a:ext cx="223655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First Language Not English 0-33%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6CEBEC-1384-49D2-A16A-A49643D9989B}"/>
              </a:ext>
            </a:extLst>
          </p:cNvPr>
          <p:cNvCxnSpPr>
            <a:cxnSpLocks/>
            <a:stCxn id="48" idx="2"/>
            <a:endCxn id="17" idx="0"/>
          </p:cNvCxnSpPr>
          <p:nvPr/>
        </p:nvCxnSpPr>
        <p:spPr>
          <a:xfrm>
            <a:off x="5984789" y="2096779"/>
            <a:ext cx="1" cy="1817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C5BDF03-FC9D-445B-B22A-AA89E949F7E1}"/>
              </a:ext>
            </a:extLst>
          </p:cNvPr>
          <p:cNvSpPr txBox="1"/>
          <p:nvPr/>
        </p:nvSpPr>
        <p:spPr>
          <a:xfrm>
            <a:off x="3809318" y="2862600"/>
            <a:ext cx="13671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65B625-D6A7-4225-8929-1E78A1BC75CB}"/>
              </a:ext>
            </a:extLst>
          </p:cNvPr>
          <p:cNvCxnSpPr>
            <a:cxnSpLocks/>
            <a:stCxn id="52" idx="3"/>
            <a:endCxn id="19" idx="2"/>
          </p:cNvCxnSpPr>
          <p:nvPr/>
        </p:nvCxnSpPr>
        <p:spPr>
          <a:xfrm flipV="1">
            <a:off x="5176449" y="2947865"/>
            <a:ext cx="373794" cy="1455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B7647AF-1F15-46EE-9C96-1C18B4B016B1}"/>
              </a:ext>
            </a:extLst>
          </p:cNvPr>
          <p:cNvSpPr txBox="1"/>
          <p:nvPr/>
        </p:nvSpPr>
        <p:spPr>
          <a:xfrm>
            <a:off x="188483" y="5011590"/>
            <a:ext cx="137381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33-66%, 1 AP Test 66-100%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9FEED7-B9C5-4B02-A1E4-2C4C992DCCA3}"/>
              </a:ext>
            </a:extLst>
          </p:cNvPr>
          <p:cNvSpPr txBox="1"/>
          <p:nvPr/>
        </p:nvSpPr>
        <p:spPr>
          <a:xfrm>
            <a:off x="2028600" y="4210034"/>
            <a:ext cx="189370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E18CA9-75B5-4462-9F26-464E80FEAC3E}"/>
              </a:ext>
            </a:extLst>
          </p:cNvPr>
          <p:cNvSpPr txBox="1"/>
          <p:nvPr/>
        </p:nvSpPr>
        <p:spPr>
          <a:xfrm>
            <a:off x="3950768" y="5165499"/>
            <a:ext cx="15482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Avg Class Size 20-25, Avg Class Size 25-30, Avg Class Size 30-35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41DB56-BC58-45F4-B0E4-0E729333EBCD}"/>
              </a:ext>
            </a:extLst>
          </p:cNvPr>
          <p:cNvSpPr txBox="1"/>
          <p:nvPr/>
        </p:nvSpPr>
        <p:spPr>
          <a:xfrm>
            <a:off x="4346438" y="5910168"/>
            <a:ext cx="136713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66-100%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AA3F73-B97B-452B-A2BA-904C71C3BD0D}"/>
              </a:ext>
            </a:extLst>
          </p:cNvPr>
          <p:cNvCxnSpPr>
            <a:cxnSpLocks/>
            <a:stCxn id="56" idx="3"/>
            <a:endCxn id="23" idx="2"/>
          </p:cNvCxnSpPr>
          <p:nvPr/>
        </p:nvCxnSpPr>
        <p:spPr>
          <a:xfrm>
            <a:off x="1562293" y="5242423"/>
            <a:ext cx="653312" cy="252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4B6AF62-3FB2-423F-97A1-480C27E11687}"/>
              </a:ext>
            </a:extLst>
          </p:cNvPr>
          <p:cNvCxnSpPr>
            <a:cxnSpLocks/>
            <a:stCxn id="57" idx="2"/>
            <a:endCxn id="22" idx="0"/>
          </p:cNvCxnSpPr>
          <p:nvPr/>
        </p:nvCxnSpPr>
        <p:spPr>
          <a:xfrm flipH="1">
            <a:off x="2973487" y="4487033"/>
            <a:ext cx="1965" cy="342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C8A68E5-6D83-4F25-BF47-D53839701285}"/>
              </a:ext>
            </a:extLst>
          </p:cNvPr>
          <p:cNvCxnSpPr>
            <a:cxnSpLocks/>
            <a:stCxn id="58" idx="1"/>
            <a:endCxn id="24" idx="6"/>
          </p:cNvCxnSpPr>
          <p:nvPr/>
        </p:nvCxnSpPr>
        <p:spPr>
          <a:xfrm flipH="1">
            <a:off x="3681909" y="5488665"/>
            <a:ext cx="268859" cy="6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C17F02-0FBB-4568-8FAF-72015052D62F}"/>
              </a:ext>
            </a:extLst>
          </p:cNvPr>
          <p:cNvCxnSpPr>
            <a:cxnSpLocks/>
            <a:stCxn id="59" idx="1"/>
            <a:endCxn id="28" idx="6"/>
          </p:cNvCxnSpPr>
          <p:nvPr/>
        </p:nvCxnSpPr>
        <p:spPr>
          <a:xfrm flipH="1">
            <a:off x="4014486" y="6048668"/>
            <a:ext cx="3319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2AA57D3-A26A-420D-A0D9-DE80F42F2E03}"/>
              </a:ext>
            </a:extLst>
          </p:cNvPr>
          <p:cNvSpPr/>
          <p:nvPr/>
        </p:nvSpPr>
        <p:spPr>
          <a:xfrm>
            <a:off x="9216299" y="2332216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89AE305-3CA7-4BF3-8290-DF6A43A764EE}"/>
              </a:ext>
            </a:extLst>
          </p:cNvPr>
          <p:cNvSpPr/>
          <p:nvPr/>
        </p:nvSpPr>
        <p:spPr>
          <a:xfrm>
            <a:off x="8569628" y="2886210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A1F312B-0D24-46EF-81C5-6959AED58A5C}"/>
              </a:ext>
            </a:extLst>
          </p:cNvPr>
          <p:cNvSpPr/>
          <p:nvPr/>
        </p:nvSpPr>
        <p:spPr>
          <a:xfrm>
            <a:off x="9813511" y="2886210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2146E82-1359-450C-8713-8F03D84719D3}"/>
              </a:ext>
            </a:extLst>
          </p:cNvPr>
          <p:cNvSpPr/>
          <p:nvPr/>
        </p:nvSpPr>
        <p:spPr>
          <a:xfrm>
            <a:off x="8245222" y="3440204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0D2C81-67EF-4A4A-A4B6-9976F5AB41DE}"/>
              </a:ext>
            </a:extLst>
          </p:cNvPr>
          <p:cNvSpPr/>
          <p:nvPr/>
        </p:nvSpPr>
        <p:spPr>
          <a:xfrm>
            <a:off x="8891893" y="3440204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6462B10-BDF7-4245-96D3-D22911CE7BCC}"/>
              </a:ext>
            </a:extLst>
          </p:cNvPr>
          <p:cNvSpPr/>
          <p:nvPr/>
        </p:nvSpPr>
        <p:spPr>
          <a:xfrm>
            <a:off x="9499417" y="3440204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993BA7-D0FD-46AB-9BAF-9FBE00D40624}"/>
              </a:ext>
            </a:extLst>
          </p:cNvPr>
          <p:cNvSpPr/>
          <p:nvPr/>
        </p:nvSpPr>
        <p:spPr>
          <a:xfrm>
            <a:off x="10146088" y="3440204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882E183-02AC-4C2C-B35A-B542E4141C7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 flipH="1">
            <a:off x="8680839" y="2554638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012CD2F-FCC3-4566-8AF0-56D908A8029C}"/>
              </a:ext>
            </a:extLst>
          </p:cNvPr>
          <p:cNvCxnSpPr>
            <a:cxnSpLocks/>
            <a:stCxn id="55" idx="4"/>
            <a:endCxn id="62" idx="0"/>
          </p:cNvCxnSpPr>
          <p:nvPr/>
        </p:nvCxnSpPr>
        <p:spPr>
          <a:xfrm>
            <a:off x="9327510" y="2554638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BAE87B6-26E6-42A1-8BB6-48C88AC091BE}"/>
              </a:ext>
            </a:extLst>
          </p:cNvPr>
          <p:cNvCxnSpPr>
            <a:cxnSpLocks/>
            <a:stCxn id="64" idx="0"/>
            <a:endCxn id="61" idx="4"/>
          </p:cNvCxnSpPr>
          <p:nvPr/>
        </p:nvCxnSpPr>
        <p:spPr>
          <a:xfrm flipV="1">
            <a:off x="8356433" y="3108632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5D6DD88-2D48-4EB6-82C1-F82BE15B4772}"/>
              </a:ext>
            </a:extLst>
          </p:cNvPr>
          <p:cNvCxnSpPr>
            <a:cxnSpLocks/>
            <a:stCxn id="65" idx="0"/>
            <a:endCxn id="61" idx="4"/>
          </p:cNvCxnSpPr>
          <p:nvPr/>
        </p:nvCxnSpPr>
        <p:spPr>
          <a:xfrm flipH="1" flipV="1">
            <a:off x="8680839" y="3108632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B96EB33-0998-4B64-BED7-1A9EE02AB5E6}"/>
              </a:ext>
            </a:extLst>
          </p:cNvPr>
          <p:cNvCxnSpPr>
            <a:cxnSpLocks/>
            <a:stCxn id="66" idx="0"/>
            <a:endCxn id="62" idx="4"/>
          </p:cNvCxnSpPr>
          <p:nvPr/>
        </p:nvCxnSpPr>
        <p:spPr>
          <a:xfrm flipV="1">
            <a:off x="9610628" y="3108632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F253D87-F564-4AE4-9FA1-6CA121874F3A}"/>
              </a:ext>
            </a:extLst>
          </p:cNvPr>
          <p:cNvCxnSpPr>
            <a:cxnSpLocks/>
            <a:stCxn id="68" idx="0"/>
            <a:endCxn id="62" idx="4"/>
          </p:cNvCxnSpPr>
          <p:nvPr/>
        </p:nvCxnSpPr>
        <p:spPr>
          <a:xfrm flipH="1" flipV="1">
            <a:off x="9924722" y="3108632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Off-page Connector 77">
            <a:extLst>
              <a:ext uri="{FF2B5EF4-FFF2-40B4-BE49-F238E27FC236}">
                <a16:creationId xmlns:a16="http://schemas.microsoft.com/office/drawing/2014/main" id="{888411F1-30DE-4A36-AF05-3035F6CF3581}"/>
              </a:ext>
            </a:extLst>
          </p:cNvPr>
          <p:cNvSpPr/>
          <p:nvPr/>
        </p:nvSpPr>
        <p:spPr>
          <a:xfrm>
            <a:off x="8401275" y="2292446"/>
            <a:ext cx="222421" cy="33157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E4C751-F821-4329-9FD4-ADC809513C51}"/>
              </a:ext>
            </a:extLst>
          </p:cNvPr>
          <p:cNvSpPr txBox="1"/>
          <p:nvPr/>
        </p:nvSpPr>
        <p:spPr>
          <a:xfrm>
            <a:off x="8394245" y="1738851"/>
            <a:ext cx="186074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0-33% 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66-100% 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C85EFD-0F48-4479-A82C-271FA36DFD9E}"/>
              </a:ext>
            </a:extLst>
          </p:cNvPr>
          <p:cNvSpPr txBox="1"/>
          <p:nvPr/>
        </p:nvSpPr>
        <p:spPr>
          <a:xfrm>
            <a:off x="6374452" y="5276972"/>
            <a:ext cx="19516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33-66% 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66-100% 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BA406C1-38CE-40AF-96AA-1524B5FDD00F}"/>
              </a:ext>
            </a:extLst>
          </p:cNvPr>
          <p:cNvSpPr txBox="1"/>
          <p:nvPr/>
        </p:nvSpPr>
        <p:spPr>
          <a:xfrm>
            <a:off x="7006252" y="2581393"/>
            <a:ext cx="137381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5EDB4FE-D514-4A58-B302-1CF350B6C93D}"/>
              </a:ext>
            </a:extLst>
          </p:cNvPr>
          <p:cNvSpPr txBox="1"/>
          <p:nvPr/>
        </p:nvSpPr>
        <p:spPr>
          <a:xfrm>
            <a:off x="10146088" y="2322510"/>
            <a:ext cx="199391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1500-2000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080A632-0404-4BC0-964D-E7C572CC4A43}"/>
              </a:ext>
            </a:extLst>
          </p:cNvPr>
          <p:cNvCxnSpPr>
            <a:cxnSpLocks/>
            <a:stCxn id="81" idx="3"/>
            <a:endCxn id="61" idx="2"/>
          </p:cNvCxnSpPr>
          <p:nvPr/>
        </p:nvCxnSpPr>
        <p:spPr>
          <a:xfrm>
            <a:off x="8380063" y="2812226"/>
            <a:ext cx="189565" cy="185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6F2793B-D4F2-4723-8541-FD44A48FA1B5}"/>
              </a:ext>
            </a:extLst>
          </p:cNvPr>
          <p:cNvCxnSpPr>
            <a:cxnSpLocks/>
            <a:stCxn id="79" idx="2"/>
            <a:endCxn id="55" idx="0"/>
          </p:cNvCxnSpPr>
          <p:nvPr/>
        </p:nvCxnSpPr>
        <p:spPr>
          <a:xfrm>
            <a:off x="9324616" y="2200516"/>
            <a:ext cx="2894" cy="131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47A4A2C-4180-4AAB-B0B5-9B7F4311FDAC}"/>
              </a:ext>
            </a:extLst>
          </p:cNvPr>
          <p:cNvCxnSpPr>
            <a:cxnSpLocks/>
            <a:stCxn id="82" idx="2"/>
            <a:endCxn id="62" idx="6"/>
          </p:cNvCxnSpPr>
          <p:nvPr/>
        </p:nvCxnSpPr>
        <p:spPr>
          <a:xfrm flipH="1">
            <a:off x="10035932" y="2784175"/>
            <a:ext cx="1107116" cy="2132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FD9C29A3-DD54-430D-BD8B-AC8AD4BC7327}"/>
              </a:ext>
            </a:extLst>
          </p:cNvPr>
          <p:cNvSpPr txBox="1"/>
          <p:nvPr/>
        </p:nvSpPr>
        <p:spPr>
          <a:xfrm>
            <a:off x="6840321" y="6265506"/>
            <a:ext cx="13671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390552C-830E-46CD-9D5E-EBDF5B1A7C2E}"/>
              </a:ext>
            </a:extLst>
          </p:cNvPr>
          <p:cNvSpPr txBox="1"/>
          <p:nvPr/>
        </p:nvSpPr>
        <p:spPr>
          <a:xfrm>
            <a:off x="10638586" y="5922872"/>
            <a:ext cx="136713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66-100%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729033F-DC52-4358-B5BC-B2127AD30D5A}"/>
              </a:ext>
            </a:extLst>
          </p:cNvPr>
          <p:cNvSpPr txBox="1"/>
          <p:nvPr/>
        </p:nvSpPr>
        <p:spPr>
          <a:xfrm>
            <a:off x="8265791" y="4210652"/>
            <a:ext cx="19516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2500-3000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97BFFDC-A121-43AE-A181-B9E2E1DE58B0}"/>
              </a:ext>
            </a:extLst>
          </p:cNvPr>
          <p:cNvSpPr txBox="1"/>
          <p:nvPr/>
        </p:nvSpPr>
        <p:spPr>
          <a:xfrm>
            <a:off x="10420118" y="5165498"/>
            <a:ext cx="15482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Avg Class Size 20-25, Avg Class Size 25-30, Avg Class Size 30-35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1C99EFE-8433-439F-8352-C2225C71F104}"/>
              </a:ext>
            </a:extLst>
          </p:cNvPr>
          <p:cNvSpPr/>
          <p:nvPr/>
        </p:nvSpPr>
        <p:spPr>
          <a:xfrm>
            <a:off x="9138509" y="4835307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994938F-CD69-482A-A9CC-E14D75AC6420}"/>
              </a:ext>
            </a:extLst>
          </p:cNvPr>
          <p:cNvSpPr/>
          <p:nvPr/>
        </p:nvSpPr>
        <p:spPr>
          <a:xfrm>
            <a:off x="8491838" y="5389301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39EAD3CB-4A8E-4D8F-BB3C-17528DFBA8B2}"/>
              </a:ext>
            </a:extLst>
          </p:cNvPr>
          <p:cNvSpPr/>
          <p:nvPr/>
        </p:nvSpPr>
        <p:spPr>
          <a:xfrm>
            <a:off x="9735721" y="5389301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A501DF6-40B3-4CCD-848C-EF0BEA78606F}"/>
              </a:ext>
            </a:extLst>
          </p:cNvPr>
          <p:cNvSpPr/>
          <p:nvPr/>
        </p:nvSpPr>
        <p:spPr>
          <a:xfrm>
            <a:off x="8167432" y="5943295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B10C243-EF59-4F77-8549-D66CA5463621}"/>
              </a:ext>
            </a:extLst>
          </p:cNvPr>
          <p:cNvSpPr/>
          <p:nvPr/>
        </p:nvSpPr>
        <p:spPr>
          <a:xfrm>
            <a:off x="8814103" y="5943295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846647DC-7BE6-4494-B488-9AC4675E8678}"/>
              </a:ext>
            </a:extLst>
          </p:cNvPr>
          <p:cNvSpPr/>
          <p:nvPr/>
        </p:nvSpPr>
        <p:spPr>
          <a:xfrm>
            <a:off x="9421627" y="5943295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700CB08-4745-482C-AAE5-872046011243}"/>
              </a:ext>
            </a:extLst>
          </p:cNvPr>
          <p:cNvSpPr/>
          <p:nvPr/>
        </p:nvSpPr>
        <p:spPr>
          <a:xfrm>
            <a:off x="10068298" y="5943295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BC91EF7-C3E7-4D26-8753-D751EBB30262}"/>
              </a:ext>
            </a:extLst>
          </p:cNvPr>
          <p:cNvSpPr/>
          <p:nvPr/>
        </p:nvSpPr>
        <p:spPr>
          <a:xfrm>
            <a:off x="9737947" y="6513765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5D3A5E1-48C9-4980-9F40-4C235F49482E}"/>
              </a:ext>
            </a:extLst>
          </p:cNvPr>
          <p:cNvSpPr/>
          <p:nvPr/>
        </p:nvSpPr>
        <p:spPr>
          <a:xfrm>
            <a:off x="10384618" y="6513765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349F74E7-8A59-4774-835A-1251382EA162}"/>
              </a:ext>
            </a:extLst>
          </p:cNvPr>
          <p:cNvSpPr/>
          <p:nvPr/>
        </p:nvSpPr>
        <p:spPr>
          <a:xfrm>
            <a:off x="8483752" y="6494954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AD79881-38EF-48B8-A84A-193A99FCABF3}"/>
              </a:ext>
            </a:extLst>
          </p:cNvPr>
          <p:cNvSpPr/>
          <p:nvPr/>
        </p:nvSpPr>
        <p:spPr>
          <a:xfrm>
            <a:off x="9130423" y="6494954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8233463-66DD-4EB8-B634-7D2FAE85D279}"/>
              </a:ext>
            </a:extLst>
          </p:cNvPr>
          <p:cNvCxnSpPr>
            <a:cxnSpLocks/>
            <a:stCxn id="134" idx="4"/>
            <a:endCxn id="135" idx="0"/>
          </p:cNvCxnSpPr>
          <p:nvPr/>
        </p:nvCxnSpPr>
        <p:spPr>
          <a:xfrm flipH="1">
            <a:off x="8603049" y="5057729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021C1B9-0D6E-4EE2-8B92-8F1733549F18}"/>
              </a:ext>
            </a:extLst>
          </p:cNvPr>
          <p:cNvCxnSpPr>
            <a:cxnSpLocks/>
            <a:stCxn id="134" idx="4"/>
            <a:endCxn id="136" idx="0"/>
          </p:cNvCxnSpPr>
          <p:nvPr/>
        </p:nvCxnSpPr>
        <p:spPr>
          <a:xfrm>
            <a:off x="9249720" y="5057729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13361DB-EC66-4C6E-98A7-67A9CDF61B18}"/>
              </a:ext>
            </a:extLst>
          </p:cNvPr>
          <p:cNvCxnSpPr>
            <a:cxnSpLocks/>
            <a:stCxn id="135" idx="4"/>
            <a:endCxn id="137" idx="0"/>
          </p:cNvCxnSpPr>
          <p:nvPr/>
        </p:nvCxnSpPr>
        <p:spPr>
          <a:xfrm flipH="1">
            <a:off x="8278643" y="5611723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27C4121-3B41-4BA5-873D-6FA3E3D6844E}"/>
              </a:ext>
            </a:extLst>
          </p:cNvPr>
          <p:cNvCxnSpPr>
            <a:cxnSpLocks/>
            <a:stCxn id="135" idx="4"/>
            <a:endCxn id="138" idx="0"/>
          </p:cNvCxnSpPr>
          <p:nvPr/>
        </p:nvCxnSpPr>
        <p:spPr>
          <a:xfrm>
            <a:off x="8603049" y="5611723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1404494-C166-4C50-85E8-443CB7B6CEE2}"/>
              </a:ext>
            </a:extLst>
          </p:cNvPr>
          <p:cNvCxnSpPr>
            <a:cxnSpLocks/>
            <a:stCxn id="136" idx="4"/>
            <a:endCxn id="139" idx="0"/>
          </p:cNvCxnSpPr>
          <p:nvPr/>
        </p:nvCxnSpPr>
        <p:spPr>
          <a:xfrm flipH="1">
            <a:off x="9532838" y="5611723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C4D8C33-BE33-4E07-8742-A83EA59D986E}"/>
              </a:ext>
            </a:extLst>
          </p:cNvPr>
          <p:cNvCxnSpPr>
            <a:cxnSpLocks/>
            <a:stCxn id="136" idx="4"/>
            <a:endCxn id="140" idx="0"/>
          </p:cNvCxnSpPr>
          <p:nvPr/>
        </p:nvCxnSpPr>
        <p:spPr>
          <a:xfrm>
            <a:off x="9846932" y="5611723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1AEE786-972F-4857-B536-35115D078E60}"/>
              </a:ext>
            </a:extLst>
          </p:cNvPr>
          <p:cNvCxnSpPr>
            <a:cxnSpLocks/>
            <a:stCxn id="138" idx="4"/>
            <a:endCxn id="144" idx="0"/>
          </p:cNvCxnSpPr>
          <p:nvPr/>
        </p:nvCxnSpPr>
        <p:spPr>
          <a:xfrm>
            <a:off x="8925314" y="6165717"/>
            <a:ext cx="316320" cy="329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6D9F542-AACF-4C05-9467-DEEFF5C46A6F}"/>
              </a:ext>
            </a:extLst>
          </p:cNvPr>
          <p:cNvCxnSpPr>
            <a:cxnSpLocks/>
            <a:stCxn id="138" idx="4"/>
            <a:endCxn id="143" idx="0"/>
          </p:cNvCxnSpPr>
          <p:nvPr/>
        </p:nvCxnSpPr>
        <p:spPr>
          <a:xfrm flipH="1">
            <a:off x="8594963" y="6165717"/>
            <a:ext cx="330351" cy="329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52BE415-322C-462F-A844-F8D7B3B7AB91}"/>
              </a:ext>
            </a:extLst>
          </p:cNvPr>
          <p:cNvCxnSpPr>
            <a:cxnSpLocks/>
            <a:stCxn id="140" idx="4"/>
            <a:endCxn id="141" idx="0"/>
          </p:cNvCxnSpPr>
          <p:nvPr/>
        </p:nvCxnSpPr>
        <p:spPr>
          <a:xfrm flipH="1">
            <a:off x="9849158" y="6165717"/>
            <a:ext cx="330351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141E310-97DD-4C4B-9FDC-2EA9CD5C4386}"/>
              </a:ext>
            </a:extLst>
          </p:cNvPr>
          <p:cNvCxnSpPr>
            <a:cxnSpLocks/>
            <a:stCxn id="140" idx="4"/>
            <a:endCxn id="142" idx="0"/>
          </p:cNvCxnSpPr>
          <p:nvPr/>
        </p:nvCxnSpPr>
        <p:spPr>
          <a:xfrm>
            <a:off x="10179509" y="6165717"/>
            <a:ext cx="316320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owchart: Off-page Connector 154">
            <a:extLst>
              <a:ext uri="{FF2B5EF4-FFF2-40B4-BE49-F238E27FC236}">
                <a16:creationId xmlns:a16="http://schemas.microsoft.com/office/drawing/2014/main" id="{B5CDE6C0-25C9-48D8-BF96-0D8F73BEF460}"/>
              </a:ext>
            </a:extLst>
          </p:cNvPr>
          <p:cNvSpPr/>
          <p:nvPr/>
        </p:nvSpPr>
        <p:spPr>
          <a:xfrm>
            <a:off x="8112897" y="4859780"/>
            <a:ext cx="222421" cy="331572"/>
          </a:xfrm>
          <a:prstGeom prst="flowChartOffpageConnector">
            <a:avLst/>
          </a:prstGeom>
          <a:solidFill>
            <a:srgbClr val="CC99FF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63452C0-0FEC-4AB6-9D73-6B34EDDD7269}"/>
              </a:ext>
            </a:extLst>
          </p:cNvPr>
          <p:cNvCxnSpPr>
            <a:cxnSpLocks/>
            <a:stCxn id="129" idx="3"/>
            <a:endCxn id="138" idx="2"/>
          </p:cNvCxnSpPr>
          <p:nvPr/>
        </p:nvCxnSpPr>
        <p:spPr>
          <a:xfrm flipV="1">
            <a:off x="8207452" y="6054506"/>
            <a:ext cx="606651" cy="441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F35E089-977F-4A62-8935-2D5A70D57DDB}"/>
              </a:ext>
            </a:extLst>
          </p:cNvPr>
          <p:cNvCxnSpPr>
            <a:cxnSpLocks/>
            <a:stCxn id="80" idx="3"/>
            <a:endCxn id="135" idx="2"/>
          </p:cNvCxnSpPr>
          <p:nvPr/>
        </p:nvCxnSpPr>
        <p:spPr>
          <a:xfrm flipV="1">
            <a:off x="8326135" y="5500512"/>
            <a:ext cx="165703" cy="72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FF038AC-8EA5-4C25-8B3A-6C6C4DCF1EDC}"/>
              </a:ext>
            </a:extLst>
          </p:cNvPr>
          <p:cNvCxnSpPr>
            <a:cxnSpLocks/>
            <a:stCxn id="131" idx="2"/>
            <a:endCxn id="134" idx="0"/>
          </p:cNvCxnSpPr>
          <p:nvPr/>
        </p:nvCxnSpPr>
        <p:spPr>
          <a:xfrm>
            <a:off x="9241633" y="4672317"/>
            <a:ext cx="8087" cy="162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DCBDCD6-1299-438D-8B7F-BE3B5E7C08EF}"/>
              </a:ext>
            </a:extLst>
          </p:cNvPr>
          <p:cNvCxnSpPr>
            <a:cxnSpLocks/>
            <a:stCxn id="133" idx="1"/>
            <a:endCxn id="136" idx="6"/>
          </p:cNvCxnSpPr>
          <p:nvPr/>
        </p:nvCxnSpPr>
        <p:spPr>
          <a:xfrm flipH="1">
            <a:off x="9958142" y="5488664"/>
            <a:ext cx="461976" cy="118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6E845D8-5704-45F0-9FF9-E01CC9ECFC0D}"/>
              </a:ext>
            </a:extLst>
          </p:cNvPr>
          <p:cNvCxnSpPr>
            <a:cxnSpLocks/>
            <a:stCxn id="130" idx="1"/>
            <a:endCxn id="140" idx="6"/>
          </p:cNvCxnSpPr>
          <p:nvPr/>
        </p:nvCxnSpPr>
        <p:spPr>
          <a:xfrm flipH="1" flipV="1">
            <a:off x="10290719" y="6054506"/>
            <a:ext cx="347867" cy="68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59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2"/>
            <a:ext cx="6711020" cy="278186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98" y="762000"/>
            <a:ext cx="6108725" cy="2144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Policy Implementations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A8B9026-04DF-499B-A388-67FCB7435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05" y="3395972"/>
            <a:ext cx="1332806" cy="1417320"/>
          </a:xfrm>
          <a:prstGeom prst="rect">
            <a:avLst/>
          </a:prstGeom>
          <a:solidFill>
            <a:srgbClr val="A90535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4" y="4965191"/>
            <a:ext cx="1338257" cy="143777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75100" y="3395974"/>
            <a:ext cx="5193903" cy="300699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146" y="3232088"/>
            <a:ext cx="5259810" cy="3318764"/>
          </a:xfrm>
        </p:spPr>
        <p:txBody>
          <a:bodyPr anchor="ctr">
            <a:noAutofit/>
          </a:bodyPr>
          <a:lstStyle/>
          <a:p>
            <a:r>
              <a:rPr lang="en-US" dirty="0"/>
              <a:t>Based on features used in data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Offer more AP classes/tests</a:t>
            </a:r>
          </a:p>
          <a:p>
            <a:pPr lvl="1"/>
            <a:r>
              <a:rPr lang="en-US" dirty="0"/>
              <a:t>Offer SAT Prep classes or more opportunities to take the SAT</a:t>
            </a:r>
          </a:p>
          <a:p>
            <a:pPr lvl="1"/>
            <a:r>
              <a:rPr lang="en-US" dirty="0"/>
              <a:t>Adjust class sizes or number of courses offered </a:t>
            </a:r>
          </a:p>
        </p:txBody>
      </p:sp>
      <p:pic>
        <p:nvPicPr>
          <p:cNvPr id="6148" name="Picture 4" descr="Stanford Cardinal Alternate Logo (1993-2013) - Pine tree with red outline | Pine  tree drawing, Oak tree drawings, Family tree painting">
            <a:extLst>
              <a:ext uri="{FF2B5EF4-FFF2-40B4-BE49-F238E27FC236}">
                <a16:creationId xmlns:a16="http://schemas.microsoft.com/office/drawing/2014/main" id="{C2275E79-5E4A-460F-824F-2C34C2CB44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5" b="96502" l="5039" r="94574">
                        <a14:foregroundMark x1="52713" y1="6995" x2="52713" y2="6995"/>
                        <a14:foregroundMark x1="50775" y1="2385" x2="50775" y2="2385"/>
                        <a14:foregroundMark x1="5426" y1="75835" x2="5426" y2="75835"/>
                        <a14:foregroundMark x1="94961" y1="73768" x2="94961" y2="73768"/>
                        <a14:foregroundMark x1="46124" y1="96502" x2="46124" y2="965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1" b="22851"/>
          <a:stretch/>
        </p:blipFill>
        <p:spPr bwMode="auto">
          <a:xfrm>
            <a:off x="7339089" y="450221"/>
            <a:ext cx="4371502" cy="59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usiness Background clipart - Communication, transparent clip art">
            <a:extLst>
              <a:ext uri="{FF2B5EF4-FFF2-40B4-BE49-F238E27FC236}">
                <a16:creationId xmlns:a16="http://schemas.microsoft.com/office/drawing/2014/main" id="{BC574B2F-2D46-4289-A5A9-9D99291FA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19" b="96250" l="2889" r="95889">
                        <a14:foregroundMark x1="21556" y1="25938" x2="21556" y2="25938"/>
                        <a14:foregroundMark x1="21111" y1="23906" x2="19889" y2="25469"/>
                        <a14:foregroundMark x1="26889" y1="29063" x2="25222" y2="27656"/>
                        <a14:foregroundMark x1="17000" y1="27187" x2="14778" y2="27969"/>
                        <a14:foregroundMark x1="13444" y1="32344" x2="11667" y2="36250"/>
                        <a14:foregroundMark x1="13222" y1="40313" x2="13889" y2="44219"/>
                        <a14:foregroundMark x1="20778" y1="48281" x2="19444" y2="49063"/>
                        <a14:foregroundMark x1="20889" y1="52344" x2="22000" y2="57031"/>
                        <a14:foregroundMark x1="25556" y1="59844" x2="27556" y2="61875"/>
                        <a14:foregroundMark x1="32778" y1="58125" x2="34222" y2="57969"/>
                        <a14:foregroundMark x1="34222" y1="57969" x2="34222" y2="57969"/>
                        <a14:foregroundMark x1="36444" y1="50156" x2="37333" y2="50000"/>
                        <a14:foregroundMark x1="34778" y1="43750" x2="34444" y2="41250"/>
                        <a14:foregroundMark x1="28556" y1="36875" x2="29889" y2="39063"/>
                        <a14:foregroundMark x1="3889" y1="21563" x2="4000" y2="28125"/>
                        <a14:foregroundMark x1="4333" y1="33438" x2="4222" y2="39844"/>
                        <a14:foregroundMark x1="4778" y1="46719" x2="2889" y2="59531"/>
                        <a14:foregroundMark x1="4111" y1="62344" x2="5778" y2="70000"/>
                        <a14:foregroundMark x1="5778" y1="70000" x2="8111" y2="71406"/>
                        <a14:foregroundMark x1="14889" y1="71875" x2="20556" y2="72500"/>
                        <a14:foregroundMark x1="20556" y1="72500" x2="23444" y2="71875"/>
                        <a14:foregroundMark x1="28111" y1="72188" x2="34667" y2="72500"/>
                        <a14:foregroundMark x1="34667" y1="72500" x2="37889" y2="72500"/>
                        <a14:foregroundMark x1="44667" y1="71875" x2="50556" y2="71406"/>
                        <a14:foregroundMark x1="50556" y1="71406" x2="54889" y2="71563"/>
                        <a14:foregroundMark x1="61000" y1="71719" x2="66778" y2="70938"/>
                        <a14:foregroundMark x1="66778" y1="70938" x2="68000" y2="69219"/>
                        <a14:foregroundMark x1="70111" y1="51563" x2="71333" y2="59062"/>
                        <a14:foregroundMark x1="52667" y1="56719" x2="57333" y2="57656"/>
                        <a14:foregroundMark x1="50000" y1="41406" x2="56222" y2="42344"/>
                        <a14:foregroundMark x1="49778" y1="25938" x2="58556" y2="26406"/>
                        <a14:foregroundMark x1="58000" y1="41875" x2="61000" y2="41719"/>
                        <a14:foregroundMark x1="48000" y1="57500" x2="50556" y2="57813"/>
                        <a14:foregroundMark x1="5778" y1="7031" x2="41333" y2="10625"/>
                        <a14:foregroundMark x1="41333" y1="10625" x2="61667" y2="8750"/>
                        <a14:foregroundMark x1="61667" y1="8750" x2="63889" y2="8750"/>
                        <a14:foregroundMark x1="69889" y1="9063" x2="59444" y2="8438"/>
                        <a14:foregroundMark x1="37222" y1="1719" x2="35889" y2="5000"/>
                        <a14:foregroundMark x1="69778" y1="18750" x2="70778" y2="26250"/>
                        <a14:foregroundMark x1="67556" y1="35469" x2="73111" y2="41094"/>
                        <a14:foregroundMark x1="76222" y1="42969" x2="81333" y2="38906"/>
                        <a14:foregroundMark x1="81333" y1="38906" x2="82889" y2="36406"/>
                        <a14:foregroundMark x1="86000" y1="40781" x2="89889" y2="71719"/>
                        <a14:foregroundMark x1="95889" y1="43281" x2="89222" y2="69531"/>
                        <a14:foregroundMark x1="89222" y1="69531" x2="87778" y2="84375"/>
                        <a14:foregroundMark x1="93889" y1="95625" x2="91889" y2="95313"/>
                        <a14:foregroundMark x1="87889" y1="96250" x2="86444" y2="95938"/>
                        <a14:foregroundMark x1="90778" y1="21094" x2="90111" y2="26094"/>
                        <a14:foregroundMark x1="90000" y1="35000" x2="89889" y2="37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42177" y="1517745"/>
            <a:ext cx="873518" cy="62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89293F-2063-4D48-BC79-0294436827C6}"/>
              </a:ext>
            </a:extLst>
          </p:cNvPr>
          <p:cNvSpPr/>
          <p:nvPr/>
        </p:nvSpPr>
        <p:spPr>
          <a:xfrm>
            <a:off x="462054" y="3395972"/>
            <a:ext cx="1338257" cy="1417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5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Questions, comments, concerns?</a:t>
            </a:r>
          </a:p>
        </p:txBody>
      </p:sp>
      <p:pic>
        <p:nvPicPr>
          <p:cNvPr id="5" name="Content Placeholder 4" descr="Whiteboard&#10;&#10;Description automatically generated with medium confidence">
            <a:extLst>
              <a:ext uri="{FF2B5EF4-FFF2-40B4-BE49-F238E27FC236}">
                <a16:creationId xmlns:a16="http://schemas.microsoft.com/office/drawing/2014/main" id="{88F4A980-3339-4863-A71C-A9903A1AA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56" y="2332243"/>
            <a:ext cx="4398635" cy="4398635"/>
          </a:xfrm>
        </p:spPr>
      </p:pic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8701657-F839-40AA-904D-380CAC5F7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610" y="1690688"/>
            <a:ext cx="5040190" cy="504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2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Trees Get Degrees</Template>
  <TotalTime>833</TotalTime>
  <Words>399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Trees Get Degrees: Decision Trees of Features for College Enrollment</vt:lpstr>
      <vt:lpstr>Motivation</vt:lpstr>
      <vt:lpstr>The Data</vt:lpstr>
      <vt:lpstr>Quick Example</vt:lpstr>
      <vt:lpstr>The Model</vt:lpstr>
      <vt:lpstr>Tree Structures Considered</vt:lpstr>
      <vt:lpstr>Results</vt:lpstr>
      <vt:lpstr>Policy Implementations</vt:lpstr>
      <vt:lpstr>Questions, comments, concerns?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Get Degrees: Using Decision Trees to Determine Important Features for College Acceptance</dc:title>
  <dc:creator>Angela Morrison</dc:creator>
  <cp:lastModifiedBy>Angela Morrison</cp:lastModifiedBy>
  <cp:revision>22</cp:revision>
  <dcterms:created xsi:type="dcterms:W3CDTF">2021-04-27T07:18:41Z</dcterms:created>
  <dcterms:modified xsi:type="dcterms:W3CDTF">2021-04-30T15:41:47Z</dcterms:modified>
</cp:coreProperties>
</file>