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6" r:id="rId5"/>
    <p:sldId id="262" r:id="rId6"/>
    <p:sldId id="265"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0858-A209-4104-AC17-24FCE4319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D32EF3-DDDC-4E0A-8817-835A897F3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4A2F83-28CE-43C4-8DF7-4DE5A7B4646A}"/>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56138DC5-3F10-4BC5-9919-E549EA754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A9091-01D0-46CD-8DD9-7FCBD6E7384C}"/>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11424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5E6E-3844-4BF9-8DA7-3A0929D1F2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3523B8-EFF4-49FB-8472-1EC4D335E8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1905D-73BE-4BC9-B34A-5C53DEC09F42}"/>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8A973B8D-8A00-4FEF-98AF-AB790B9E4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3125F-2E32-490D-8BCF-1B4E9091D55F}"/>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98230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181A6-026C-4927-819D-5A31BBC30A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38BD2-2970-41F3-BDDF-4A1DEDDF01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E3C22-0118-4071-B1D6-77593A489727}"/>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4958BBC8-EA63-4E1F-8F0C-377CB4031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C3AC2-65B1-4D12-A429-16C6344C8782}"/>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5283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9BEC-B7F9-414A-9630-6BE336E34A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A9730-3372-4D0D-9D99-9E14B4CC06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BF95B-616A-48B8-9875-76BE606C8AF6}"/>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F7A44C8E-4335-40E5-B3FE-8585C3E4E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628CB-9E0D-4E30-8AAB-D59B52B45126}"/>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62027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5C79-7D65-4C08-BD7C-0E93AC07F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E95667-B980-4177-A6A6-F3038ADA2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8CD46E-028C-4068-992B-4FAB2D073E08}"/>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9D7339FB-CB15-4B7C-B6E1-E9007891A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EF587-9368-44BF-9ED6-A1A8935FDFE1}"/>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851079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E05F-476B-467D-AFB4-A7E521CACF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CDE84-38E9-4585-AD1C-77A557362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89B4CB-3CCD-44A5-A0C5-1A2D2515E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801049-8EF7-496C-A32A-501F0106B54E}"/>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6" name="Footer Placeholder 5">
            <a:extLst>
              <a:ext uri="{FF2B5EF4-FFF2-40B4-BE49-F238E27FC236}">
                <a16:creationId xmlns:a16="http://schemas.microsoft.com/office/drawing/2014/main" id="{F9F2CEAC-6E49-4B95-AEE5-A69A26D93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A504A-DF4C-496D-87F6-BCC4649B5071}"/>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194075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2A49-946E-4DB4-B146-880628909F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C8249-FBE8-4CEA-A524-BC1D9AAD2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281C5F-544D-4D84-8AD5-873408884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5B10E8-7C6C-4082-9249-22F9CBB00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1B9D0-0178-432A-A91E-5E659733F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ECECC-3498-4528-AB4D-E4215125147D}"/>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8" name="Footer Placeholder 7">
            <a:extLst>
              <a:ext uri="{FF2B5EF4-FFF2-40B4-BE49-F238E27FC236}">
                <a16:creationId xmlns:a16="http://schemas.microsoft.com/office/drawing/2014/main" id="{C1A8DA37-975F-46B0-9445-C25AC8D83E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CAF7F9-B117-407E-9630-F66F19F0D3B4}"/>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9439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B5FD-0E3F-42B8-A9DB-69A0D16613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7FE13A-BAB8-4A0E-A440-F983F607A475}"/>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4" name="Footer Placeholder 3">
            <a:extLst>
              <a:ext uri="{FF2B5EF4-FFF2-40B4-BE49-F238E27FC236}">
                <a16:creationId xmlns:a16="http://schemas.microsoft.com/office/drawing/2014/main" id="{4CF88BF1-535E-4674-A688-9C2A1CB15F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69E2DE-4E29-4985-954F-315113E771D3}"/>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54168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A2E02-4DFF-41D5-9141-8E6ED2F537D4}"/>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3" name="Footer Placeholder 2">
            <a:extLst>
              <a:ext uri="{FF2B5EF4-FFF2-40B4-BE49-F238E27FC236}">
                <a16:creationId xmlns:a16="http://schemas.microsoft.com/office/drawing/2014/main" id="{FBBB5DB5-F48E-40C2-A271-41C2FD05F7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F16834-4D62-4F4C-912B-CE80E20675BC}"/>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03762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DAA0-32C3-4A96-935C-4A8808471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6947C5-3A6E-4000-A851-1F24A3521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80F99D-7F4E-4C35-B3E0-A04FAB75F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C7B49-9F4F-4B8C-823E-7557CBFCECEE}"/>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6" name="Footer Placeholder 5">
            <a:extLst>
              <a:ext uri="{FF2B5EF4-FFF2-40B4-BE49-F238E27FC236}">
                <a16:creationId xmlns:a16="http://schemas.microsoft.com/office/drawing/2014/main" id="{75C76C98-3382-4373-8EB6-C69CC45C8B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B2888-53DC-40B9-A10C-190BF7E04C97}"/>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0407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B4AD-5A4C-40AD-8DC0-B55B8401D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1AC4A-8F3E-4363-91E5-4EE7512BA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5B744C-B97B-4FD1-8FC4-EA5608DFB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0959A-98FA-47D2-87C1-3D351BF5B2E3}"/>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6" name="Footer Placeholder 5">
            <a:extLst>
              <a:ext uri="{FF2B5EF4-FFF2-40B4-BE49-F238E27FC236}">
                <a16:creationId xmlns:a16="http://schemas.microsoft.com/office/drawing/2014/main" id="{B78947AA-8BA3-494E-8D20-B7D58C953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8F635-42B5-4958-A965-8411C4B19F52}"/>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98448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FFEE3-91C2-4232-9881-A7591BC6C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7F1F13-7933-45EC-B9C2-E6DFC4ABB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76F70-2710-4BEC-AAB9-65C58D2EC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7861D981-1B61-4DB6-B937-5652DAE82D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56597A-318F-440D-8E9A-8B7F9B4431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D7AB6-D8D2-43C5-B099-62AAD0648994}" type="slidenum">
              <a:rPr lang="en-US" smtClean="0"/>
              <a:t>‹#›</a:t>
            </a:fld>
            <a:endParaRPr lang="en-US"/>
          </a:p>
        </p:txBody>
      </p:sp>
    </p:spTree>
    <p:extLst>
      <p:ext uri="{BB962C8B-B14F-4D97-AF65-F5344CB8AC3E}">
        <p14:creationId xmlns:p14="http://schemas.microsoft.com/office/powerpoint/2010/main" val="203038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microsoft.com/office/2007/relationships/hdphoto" Target="../media/hdphoto6.wdp"/></Relationships>
</file>

<file path=ppt/slides/_rels/slide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ree with green leaves&#10;&#10;Description automatically generated with medium confidence">
            <a:extLst>
              <a:ext uri="{FF2B5EF4-FFF2-40B4-BE49-F238E27FC236}">
                <a16:creationId xmlns:a16="http://schemas.microsoft.com/office/drawing/2014/main" id="{F71831BA-9BF8-4573-A0C7-7CFFE92A9C53}"/>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8041" r="-1" b="33653"/>
          <a:stretch/>
        </p:blipFill>
        <p:spPr>
          <a:xfrm>
            <a:off x="20" y="10"/>
            <a:ext cx="12188930" cy="6857990"/>
          </a:xfrm>
          <a:prstGeom prst="rect">
            <a:avLst/>
          </a:prstGeom>
        </p:spPr>
      </p:pic>
      <p:sp>
        <p:nvSpPr>
          <p:cNvPr id="2" name="Title 1">
            <a:extLst>
              <a:ext uri="{FF2B5EF4-FFF2-40B4-BE49-F238E27FC236}">
                <a16:creationId xmlns:a16="http://schemas.microsoft.com/office/drawing/2014/main" id="{8D2304DB-ADDB-4537-8DCF-03F3FCA3E730}"/>
              </a:ext>
            </a:extLst>
          </p:cNvPr>
          <p:cNvSpPr>
            <a:spLocks noGrp="1"/>
          </p:cNvSpPr>
          <p:nvPr>
            <p:ph type="ctrTitle"/>
          </p:nvPr>
        </p:nvSpPr>
        <p:spPr>
          <a:xfrm>
            <a:off x="1524000" y="1122363"/>
            <a:ext cx="9144000" cy="3063240"/>
          </a:xfrm>
        </p:spPr>
        <p:txBody>
          <a:bodyPr>
            <a:normAutofit/>
          </a:bodyPr>
          <a:lstStyle/>
          <a:p>
            <a:r>
              <a:rPr lang="en-US" sz="5100" b="1">
                <a:solidFill>
                  <a:srgbClr val="FFFFFF"/>
                </a:solidFill>
              </a:rPr>
              <a:t>Trees Get Degrees: Using Decision Trees to Determine Important Features for College Acceptance</a:t>
            </a:r>
          </a:p>
        </p:txBody>
      </p:sp>
      <p:sp>
        <p:nvSpPr>
          <p:cNvPr id="3" name="Subtitle 2">
            <a:extLst>
              <a:ext uri="{FF2B5EF4-FFF2-40B4-BE49-F238E27FC236}">
                <a16:creationId xmlns:a16="http://schemas.microsoft.com/office/drawing/2014/main" id="{3221E700-B186-46CC-958A-2C209B02ED48}"/>
              </a:ext>
            </a:extLst>
          </p:cNvPr>
          <p:cNvSpPr>
            <a:spLocks noGrp="1"/>
          </p:cNvSpPr>
          <p:nvPr>
            <p:ph type="subTitle" idx="1"/>
          </p:nvPr>
        </p:nvSpPr>
        <p:spPr>
          <a:xfrm>
            <a:off x="1524000" y="4599432"/>
            <a:ext cx="9144000" cy="1225296"/>
          </a:xfrm>
        </p:spPr>
        <p:txBody>
          <a:bodyPr>
            <a:normAutofit/>
          </a:bodyPr>
          <a:lstStyle/>
          <a:p>
            <a:r>
              <a:rPr lang="en-US">
                <a:solidFill>
                  <a:srgbClr val="FFFFFF"/>
                </a:solidFill>
              </a:rPr>
              <a:t>By Weston Grewe and Angela Morrison</a:t>
            </a:r>
          </a:p>
        </p:txBody>
      </p:sp>
      <p:sp>
        <p:nvSpPr>
          <p:cNvPr id="12" name="Rectangle 2">
            <a:extLst>
              <a:ext uri="{FF2B5EF4-FFF2-40B4-BE49-F238E27FC236}">
                <a16:creationId xmlns:a16="http://schemas.microsoft.com/office/drawing/2014/main" id="{98072727-1E1A-4B8C-8839-AAB69FA2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47625" cap="rnd">
            <a:solidFill>
              <a:srgbClr val="FFFFFF">
                <a:alpha val="80000"/>
              </a:srgbClr>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6686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he Legislative Branch">
            <a:extLst>
              <a:ext uri="{FF2B5EF4-FFF2-40B4-BE49-F238E27FC236}">
                <a16:creationId xmlns:a16="http://schemas.microsoft.com/office/drawing/2014/main" id="{97074B1D-CAB2-42ED-8B35-9DC8E0573BA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9961" b="89844" l="3158" r="96316">
                        <a14:foregroundMark x1="16667" y1="31836" x2="16667" y2="31836"/>
                        <a14:foregroundMark x1="13158" y1="36133" x2="13158" y2="36133"/>
                        <a14:foregroundMark x1="5965" y1="35156" x2="5965" y2="35156"/>
                        <a14:foregroundMark x1="6491" y1="42578" x2="6491" y2="42578"/>
                        <a14:foregroundMark x1="3158" y1="43945" x2="3158" y2="43945"/>
                        <a14:foregroundMark x1="36316" y1="62891" x2="36316" y2="62891"/>
                        <a14:foregroundMark x1="35789" y1="49023" x2="35789" y2="49023"/>
                        <a14:foregroundMark x1="37544" y1="51953" x2="37544" y2="51953"/>
                        <a14:foregroundMark x1="47368" y1="50391" x2="47368" y2="50391"/>
                        <a14:foregroundMark x1="48421" y1="55664" x2="48421" y2="55664"/>
                        <a14:foregroundMark x1="58772" y1="59961" x2="58772" y2="59961"/>
                        <a14:foregroundMark x1="64035" y1="73047" x2="64035" y2="73047"/>
                        <a14:foregroundMark x1="54561" y1="74219" x2="54561" y2="74219"/>
                        <a14:foregroundMark x1="57544" y1="76953" x2="57544" y2="76953"/>
                        <a14:foregroundMark x1="74035" y1="54297" x2="74035" y2="54297"/>
                        <a14:foregroundMark x1="76316" y1="58203" x2="76316" y2="58203"/>
                        <a14:foregroundMark x1="76667" y1="58594" x2="76667" y2="58594"/>
                        <a14:foregroundMark x1="87719" y1="47461" x2="87719" y2="47461"/>
                        <a14:foregroundMark x1="92632" y1="51563" x2="92632" y2="51563"/>
                        <a14:foregroundMark x1="95965" y1="52930" x2="95965" y2="52930"/>
                        <a14:foregroundMark x1="96316" y1="48047" x2="96316" y2="48047"/>
                        <a14:foregroundMark x1="91754" y1="66211" x2="91754" y2="66211"/>
                        <a14:foregroundMark x1="87895" y1="67578" x2="87895" y2="67578"/>
                        <a14:foregroundMark x1="62632" y1="26953" x2="62632" y2="26953"/>
                        <a14:foregroundMark x1="52632" y1="30273" x2="52632" y2="30273"/>
                        <a14:foregroundMark x1="45439" y1="30273" x2="45439" y2="30273"/>
                        <a14:foregroundMark x1="31228" y1="35742" x2="31228" y2="35742"/>
                        <a14:foregroundMark x1="69123" y1="41992" x2="69123" y2="41992"/>
                        <a14:foregroundMark x1="68246" y1="44727" x2="68246" y2="44727"/>
                        <a14:foregroundMark x1="65088" y1="34570" x2="65088" y2="34570"/>
                      </a14:backgroundRemoval>
                    </a14:imgEffect>
                  </a14:imgLayer>
                </a14:imgProps>
              </a:ext>
              <a:ext uri="{28A0092B-C50C-407E-A947-70E740481C1C}">
                <a14:useLocalDpi xmlns:a14="http://schemas.microsoft.com/office/drawing/2010/main" val="0"/>
              </a:ext>
            </a:extLst>
          </a:blip>
          <a:srcRect t="411" r="-1" b="4954"/>
          <a:stretch/>
        </p:blipFill>
        <p:spPr bwMode="auto">
          <a:xfrm flipH="1">
            <a:off x="4117521" y="10"/>
            <a:ext cx="8074479" cy="6857990"/>
          </a:xfrm>
          <a:prstGeom prst="rect">
            <a:avLst/>
          </a:prstGeom>
          <a:noFill/>
          <a:extLst>
            <a:ext uri="{909E8E84-426E-40DD-AFC4-6F175D3DCCD1}">
              <a14:hiddenFill xmlns:a14="http://schemas.microsoft.com/office/drawing/2010/main">
                <a:solidFill>
                  <a:srgbClr val="FFFFFF"/>
                </a:solidFill>
              </a14:hiddenFill>
            </a:ext>
          </a:extLst>
        </p:spPr>
      </p:pic>
      <p:sp>
        <p:nvSpPr>
          <p:cNvPr id="135" name="Freeform: Shape 134">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804672" y="365125"/>
            <a:ext cx="5266155" cy="1325563"/>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804672" y="2022601"/>
            <a:ext cx="3941499" cy="4154361"/>
          </a:xfrm>
        </p:spPr>
        <p:txBody>
          <a:bodyPr>
            <a:normAutofit/>
          </a:bodyPr>
          <a:lstStyle/>
          <a:p>
            <a:r>
              <a:rPr lang="en-US" sz="2000"/>
              <a:t>Tailored to specific school communities</a:t>
            </a:r>
          </a:p>
          <a:p>
            <a:r>
              <a:rPr lang="en-US" sz="2000"/>
              <a:t>Better informing schools on how to prepare students to get into college</a:t>
            </a:r>
          </a:p>
          <a:p>
            <a:r>
              <a:rPr lang="en-US" sz="2000"/>
              <a:t>Interpretable and practical decision tree results</a:t>
            </a:r>
          </a:p>
        </p:txBody>
      </p:sp>
      <p:pic>
        <p:nvPicPr>
          <p:cNvPr id="7" name="Picture 6" descr="Shape, arrow&#10;&#10;Description automatically generated">
            <a:extLst>
              <a:ext uri="{FF2B5EF4-FFF2-40B4-BE49-F238E27FC236}">
                <a16:creationId xmlns:a16="http://schemas.microsoft.com/office/drawing/2014/main" id="{DFA28636-4674-4704-8770-2DB64B3799A3}"/>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522991" y="302879"/>
            <a:ext cx="1250301" cy="1250301"/>
          </a:xfrm>
          <a:prstGeom prst="rect">
            <a:avLst/>
          </a:prstGeom>
        </p:spPr>
      </p:pic>
    </p:spTree>
    <p:extLst>
      <p:ext uri="{BB962C8B-B14F-4D97-AF65-F5344CB8AC3E}">
        <p14:creationId xmlns:p14="http://schemas.microsoft.com/office/powerpoint/2010/main" val="3368218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3986206" y="387701"/>
            <a:ext cx="6172200" cy="1828800"/>
          </a:xfrm>
        </p:spPr>
        <p:txBody>
          <a:bodyPr>
            <a:normAutofit/>
          </a:bodyPr>
          <a:lstStyle/>
          <a:p>
            <a:r>
              <a:rPr lang="en-US" dirty="0"/>
              <a:t>The Data</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3986206" y="2216501"/>
            <a:ext cx="6172200" cy="3858768"/>
          </a:xfrm>
        </p:spPr>
        <p:txBody>
          <a:bodyPr>
            <a:normAutofit/>
          </a:bodyPr>
          <a:lstStyle/>
          <a:p>
            <a:r>
              <a:rPr lang="en-US" sz="2000" dirty="0"/>
              <a:t>2017 Public School Data from Massachusetts</a:t>
            </a:r>
          </a:p>
          <a:p>
            <a:pPr lvl="1"/>
            <a:r>
              <a:rPr lang="en-US" sz="2000" dirty="0"/>
              <a:t>Remove schools that do not cater to any high school students</a:t>
            </a:r>
          </a:p>
          <a:p>
            <a:pPr lvl="1"/>
            <a:r>
              <a:rPr lang="en-US" sz="2000" dirty="0"/>
              <a:t>Remove features that are not standard among most if not all schools in the country</a:t>
            </a:r>
          </a:p>
          <a:p>
            <a:pPr lvl="1"/>
            <a:r>
              <a:rPr lang="en-US" sz="2000" dirty="0"/>
              <a:t>Convert data to binary variables for LP</a:t>
            </a:r>
          </a:p>
          <a:p>
            <a:r>
              <a:rPr lang="en-US" sz="2000" dirty="0"/>
              <a:t>Average Percentage of Students that Attended College after high school in Massachusetts </a:t>
            </a:r>
          </a:p>
          <a:p>
            <a:pPr lvl="1"/>
            <a:r>
              <a:rPr lang="en-US" sz="2000" dirty="0"/>
              <a:t>Used in determining is a school is “successful” in that they send a higher percentage of students to college after high school than the state as a whole</a:t>
            </a:r>
          </a:p>
        </p:txBody>
      </p:sp>
      <p:pic>
        <p:nvPicPr>
          <p:cNvPr id="7" name="Picture 6" descr="A tree with green leaves&#10;&#10;Description automatically generated with medium confidence">
            <a:extLst>
              <a:ext uri="{FF2B5EF4-FFF2-40B4-BE49-F238E27FC236}">
                <a16:creationId xmlns:a16="http://schemas.microsoft.com/office/drawing/2014/main" id="{DD064B4D-C075-49CE-810D-BDE127C6A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748" y="-7132484"/>
            <a:ext cx="7107528" cy="13990483"/>
          </a:xfrm>
          <a:prstGeom prst="rect">
            <a:avLst/>
          </a:prstGeom>
        </p:spPr>
      </p:pic>
      <p:pic>
        <p:nvPicPr>
          <p:cNvPr id="8" name="Picture 7">
            <a:extLst>
              <a:ext uri="{FF2B5EF4-FFF2-40B4-BE49-F238E27FC236}">
                <a16:creationId xmlns:a16="http://schemas.microsoft.com/office/drawing/2014/main" id="{063D56AF-64F1-4ACE-A460-F8C579EF863F}"/>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5455" b="92500" l="4286" r="95238">
                        <a14:foregroundMark x1="43571" y1="25341" x2="43571" y2="25341"/>
                        <a14:foregroundMark x1="42500" y1="26023" x2="42500" y2="26023"/>
                        <a14:foregroundMark x1="42262" y1="27386" x2="41429" y2="44318"/>
                        <a14:foregroundMark x1="43095" y1="44091" x2="41071" y2="51591"/>
                        <a14:foregroundMark x1="41071" y1="51591" x2="41429" y2="57955"/>
                        <a14:foregroundMark x1="42976" y1="50227" x2="58333" y2="47614"/>
                        <a14:foregroundMark x1="58333" y1="47614" x2="72976" y2="42159"/>
                        <a14:foregroundMark x1="72976" y1="42159" x2="78214" y2="38068"/>
                        <a14:foregroundMark x1="61190" y1="23295" x2="64405" y2="29659"/>
                        <a14:foregroundMark x1="64405" y1="29659" x2="65476" y2="36932"/>
                        <a14:foregroundMark x1="65476" y1="36932" x2="64524" y2="52841"/>
                        <a14:foregroundMark x1="39167" y1="26136" x2="46905" y2="26477"/>
                        <a14:foregroundMark x1="46905" y1="26477" x2="65714" y2="18636"/>
                        <a14:foregroundMark x1="65714" y1="18636" x2="68214" y2="16591"/>
                        <a14:foregroundMark x1="68214" y1="16591" x2="77262" y2="28409"/>
                        <a14:foregroundMark x1="77262" y1="28409" x2="80476" y2="42273"/>
                        <a14:foregroundMark x1="80476" y1="42273" x2="78452" y2="49091"/>
                        <a14:foregroundMark x1="78452" y1="49091" x2="78452" y2="49432"/>
                        <a14:foregroundMark x1="42857" y1="5568" x2="53929" y2="14773"/>
                        <a14:foregroundMark x1="53929" y1="14773" x2="58214" y2="20568"/>
                        <a14:foregroundMark x1="58214" y1="20568" x2="58810" y2="20455"/>
                        <a14:foregroundMark x1="45476" y1="6250" x2="53571" y2="7841"/>
                        <a14:foregroundMark x1="53571" y1="7841" x2="66905" y2="15909"/>
                        <a14:foregroundMark x1="66905" y1="15909" x2="68095" y2="15795"/>
                        <a14:foregroundMark x1="41667" y1="6023" x2="42738" y2="21591"/>
                        <a14:foregroundMark x1="42738" y1="21591" x2="40952" y2="26705"/>
                        <a14:foregroundMark x1="15357" y1="17955" x2="37024" y2="26136"/>
                        <a14:foregroundMark x1="37024" y1="26136" x2="41310" y2="25455"/>
                        <a14:foregroundMark x1="41548" y1="5455" x2="35000" y2="8636"/>
                        <a14:foregroundMark x1="35000" y1="8636" x2="24405" y2="19773"/>
                        <a14:foregroundMark x1="24405" y1="19773" x2="19881" y2="31023"/>
                        <a14:foregroundMark x1="37381" y1="5682" x2="30119" y2="6477"/>
                        <a14:foregroundMark x1="30119" y1="6477" x2="20662" y2="10725"/>
                        <a14:foregroundMark x1="13072" y1="16873" x2="7024" y2="25341"/>
                        <a14:foregroundMark x1="29881" y1="6477" x2="29881" y2="6477"/>
                        <a14:foregroundMark x1="13929" y1="16705" x2="18333" y2="12955"/>
                        <a14:foregroundMark x1="13690" y1="16477" x2="17738" y2="13182"/>
                        <a14:foregroundMark x1="7024" y1="27500" x2="7024" y2="27500"/>
                        <a14:foregroundMark x1="7500" y1="29545" x2="4286" y2="35795"/>
                        <a14:foregroundMark x1="4286" y1="35795" x2="4524" y2="38523"/>
                        <a14:foregroundMark x1="20595" y1="31136" x2="17976" y2="45455"/>
                        <a14:foregroundMark x1="5238" y1="39545" x2="26071" y2="47955"/>
                        <a14:foregroundMark x1="26071" y1="47955" x2="41667" y2="50341"/>
                        <a14:foregroundMark x1="18690" y1="48523" x2="21667" y2="55341"/>
                        <a14:foregroundMark x1="21667" y1="55341" x2="22500" y2="62500"/>
                        <a14:foregroundMark x1="22500" y1="62500" x2="25119" y2="67386"/>
                        <a14:foregroundMark x1="4762" y1="40568" x2="5595" y2="50568"/>
                        <a14:foregroundMark x1="6429" y1="52500" x2="8571" y2="58068"/>
                        <a14:foregroundMark x1="10357" y1="60114" x2="18571" y2="64545"/>
                        <a14:foregroundMark x1="11310" y1="63409" x2="16190" y2="68977"/>
                        <a14:foregroundMark x1="16190" y1="68977" x2="22738" y2="73182"/>
                        <a14:foregroundMark x1="22738" y1="73182" x2="24762" y2="73864"/>
                        <a14:foregroundMark x1="39524" y1="76591" x2="39286" y2="84545"/>
                        <a14:foregroundMark x1="39286" y1="84545" x2="37143" y2="91023"/>
                        <a14:foregroundMark x1="53214" y1="78182" x2="50833" y2="90568"/>
                        <a14:foregroundMark x1="71310" y1="74886" x2="71429" y2="82500"/>
                        <a14:foregroundMark x1="71429" y1="82500" x2="67857" y2="91250"/>
                        <a14:foregroundMark x1="85595" y1="67614" x2="81905" y2="92500"/>
                        <a14:foregroundMark x1="81905" y1="92500" x2="82143" y2="92386"/>
                        <a14:foregroundMark x1="95238" y1="46932" x2="89881" y2="52273"/>
                        <a14:backgroundMark x1="15119" y1="13750" x2="15119" y2="13750"/>
                        <a14:backgroundMark x1="14141" y1="15499" x2="12738" y2="16591"/>
                        <a14:backgroundMark x1="20476" y1="10568" x2="18084" y2="12430"/>
                        <a14:backgroundMark x1="24405" y1="52159" x2="35476" y2="62955"/>
                        <a14:backgroundMark x1="35476" y1="62955" x2="42976" y2="63295"/>
                        <a14:backgroundMark x1="42976" y1="63295" x2="50119" y2="61477"/>
                        <a14:backgroundMark x1="50119" y1="61477" x2="50238" y2="61477"/>
                      </a14:backgroundRemoval>
                    </a14:imgEffect>
                  </a14:imgLayer>
                </a14:imgProps>
              </a:ext>
            </a:extLst>
          </a:blip>
          <a:stretch>
            <a:fillRect/>
          </a:stretch>
        </p:blipFill>
        <p:spPr>
          <a:xfrm>
            <a:off x="6275189" y="782731"/>
            <a:ext cx="1015799" cy="1064170"/>
          </a:xfrm>
          <a:prstGeom prst="rect">
            <a:avLst/>
          </a:prstGeom>
        </p:spPr>
      </p:pic>
    </p:spTree>
    <p:extLst>
      <p:ext uri="{BB962C8B-B14F-4D97-AF65-F5344CB8AC3E}">
        <p14:creationId xmlns:p14="http://schemas.microsoft.com/office/powerpoint/2010/main" val="15457312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E657-7BEA-45FB-8B5C-E14A66BFE975}"/>
              </a:ext>
            </a:extLst>
          </p:cNvPr>
          <p:cNvSpPr>
            <a:spLocks noGrp="1"/>
          </p:cNvSpPr>
          <p:nvPr>
            <p:ph type="title"/>
          </p:nvPr>
        </p:nvSpPr>
        <p:spPr>
          <a:xfrm>
            <a:off x="3864429" y="156708"/>
            <a:ext cx="3640494" cy="1325563"/>
          </a:xfrm>
        </p:spPr>
        <p:txBody>
          <a:bodyPr/>
          <a:lstStyle/>
          <a:p>
            <a:r>
              <a:rPr lang="en-US" b="1" dirty="0">
                <a:solidFill>
                  <a:schemeClr val="bg1"/>
                </a:solidFill>
              </a:rPr>
              <a:t>Quick Example</a:t>
            </a:r>
          </a:p>
        </p:txBody>
      </p:sp>
      <p:graphicFrame>
        <p:nvGraphicFramePr>
          <p:cNvPr id="4" name="Table 4">
            <a:extLst>
              <a:ext uri="{FF2B5EF4-FFF2-40B4-BE49-F238E27FC236}">
                <a16:creationId xmlns:a16="http://schemas.microsoft.com/office/drawing/2014/main" id="{B61EF41D-1DF8-44CC-BA7F-075ACA757588}"/>
              </a:ext>
            </a:extLst>
          </p:cNvPr>
          <p:cNvGraphicFramePr>
            <a:graphicFrameLocks noGrp="1"/>
          </p:cNvGraphicFramePr>
          <p:nvPr>
            <p:ph idx="1"/>
            <p:extLst>
              <p:ext uri="{D42A27DB-BD31-4B8C-83A1-F6EECF244321}">
                <p14:modId xmlns:p14="http://schemas.microsoft.com/office/powerpoint/2010/main" val="1480135206"/>
              </p:ext>
            </p:extLst>
          </p:nvPr>
        </p:nvGraphicFramePr>
        <p:xfrm>
          <a:off x="634634" y="1711417"/>
          <a:ext cx="5693230" cy="3977640"/>
        </p:xfrm>
        <a:graphic>
          <a:graphicData uri="http://schemas.openxmlformats.org/drawingml/2006/table">
            <a:tbl>
              <a:tblPr firstRow="1" bandRow="1">
                <a:tableStyleId>{5C22544A-7EE6-4342-B048-85BDC9FD1C3A}</a:tableStyleId>
              </a:tblPr>
              <a:tblGrid>
                <a:gridCol w="1111899">
                  <a:extLst>
                    <a:ext uri="{9D8B030D-6E8A-4147-A177-3AD203B41FA5}">
                      <a16:colId xmlns:a16="http://schemas.microsoft.com/office/drawing/2014/main" val="3389157987"/>
                    </a:ext>
                  </a:extLst>
                </a:gridCol>
                <a:gridCol w="634482">
                  <a:extLst>
                    <a:ext uri="{9D8B030D-6E8A-4147-A177-3AD203B41FA5}">
                      <a16:colId xmlns:a16="http://schemas.microsoft.com/office/drawing/2014/main" val="3628165192"/>
                    </a:ext>
                  </a:extLst>
                </a:gridCol>
                <a:gridCol w="587828">
                  <a:extLst>
                    <a:ext uri="{9D8B030D-6E8A-4147-A177-3AD203B41FA5}">
                      <a16:colId xmlns:a16="http://schemas.microsoft.com/office/drawing/2014/main" val="2751542041"/>
                    </a:ext>
                  </a:extLst>
                </a:gridCol>
                <a:gridCol w="1576874">
                  <a:extLst>
                    <a:ext uri="{9D8B030D-6E8A-4147-A177-3AD203B41FA5}">
                      <a16:colId xmlns:a16="http://schemas.microsoft.com/office/drawing/2014/main" val="2016038053"/>
                    </a:ext>
                  </a:extLst>
                </a:gridCol>
                <a:gridCol w="1782147">
                  <a:extLst>
                    <a:ext uri="{9D8B030D-6E8A-4147-A177-3AD203B41FA5}">
                      <a16:colId xmlns:a16="http://schemas.microsoft.com/office/drawing/2014/main" val="966051585"/>
                    </a:ext>
                  </a:extLst>
                </a:gridCol>
              </a:tblGrid>
              <a:tr h="370840">
                <a:tc>
                  <a:txBody>
                    <a:bodyPr/>
                    <a:lstStyle/>
                    <a:p>
                      <a:pPr algn="ctr"/>
                      <a:r>
                        <a:rPr lang="en-US" dirty="0"/>
                        <a:t>Name</a:t>
                      </a:r>
                    </a:p>
                  </a:txBody>
                  <a:tcPr/>
                </a:tc>
                <a:tc>
                  <a:txBody>
                    <a:bodyPr/>
                    <a:lstStyle/>
                    <a:p>
                      <a:pPr algn="ctr"/>
                      <a:r>
                        <a:rPr lang="en-US" dirty="0"/>
                        <a:t>Cool</a:t>
                      </a:r>
                    </a:p>
                  </a:txBody>
                  <a:tcPr/>
                </a:tc>
                <a:tc>
                  <a:txBody>
                    <a:bodyPr/>
                    <a:lstStyle/>
                    <a:p>
                      <a:pPr algn="ctr"/>
                      <a:r>
                        <a:rPr lang="en-US" dirty="0"/>
                        <a:t>Tall</a:t>
                      </a:r>
                    </a:p>
                  </a:txBody>
                  <a:tcPr/>
                </a:tc>
                <a:tc>
                  <a:txBody>
                    <a:bodyPr/>
                    <a:lstStyle/>
                    <a:p>
                      <a:pPr algn="ctr"/>
                      <a:r>
                        <a:rPr lang="en-US" dirty="0"/>
                        <a:t>Strong </a:t>
                      </a:r>
                      <a:r>
                        <a:rPr lang="en-US" dirty="0" err="1"/>
                        <a:t>Bitmoji</a:t>
                      </a:r>
                      <a:r>
                        <a:rPr lang="en-US" dirty="0"/>
                        <a:t> Game</a:t>
                      </a:r>
                    </a:p>
                  </a:txBody>
                  <a:tcPr/>
                </a:tc>
                <a:tc>
                  <a:txBody>
                    <a:bodyPr/>
                    <a:lstStyle/>
                    <a:p>
                      <a:pPr algn="ctr"/>
                      <a:r>
                        <a:rPr lang="en-US" dirty="0"/>
                        <a:t>Eats Pineapple on Pizza</a:t>
                      </a:r>
                    </a:p>
                  </a:txBody>
                  <a:tcPr/>
                </a:tc>
                <a:extLst>
                  <a:ext uri="{0D108BD9-81ED-4DB2-BD59-A6C34878D82A}">
                    <a16:rowId xmlns:a16="http://schemas.microsoft.com/office/drawing/2014/main" val="4236086655"/>
                  </a:ext>
                </a:extLst>
              </a:tr>
              <a:tr h="370840">
                <a:tc>
                  <a:txBody>
                    <a:bodyPr/>
                    <a:lstStyle/>
                    <a:p>
                      <a:r>
                        <a:rPr lang="en-US" dirty="0"/>
                        <a:t>Alyssa</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277548415"/>
                  </a:ext>
                </a:extLst>
              </a:tr>
              <a:tr h="370840">
                <a:tc>
                  <a:txBody>
                    <a:bodyPr/>
                    <a:lstStyle/>
                    <a:p>
                      <a:r>
                        <a:rPr lang="en-US" dirty="0"/>
                        <a:t>Angela</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5381867"/>
                  </a:ext>
                </a:extLst>
              </a:tr>
              <a:tr h="370840">
                <a:tc>
                  <a:txBody>
                    <a:bodyPr/>
                    <a:lstStyle/>
                    <a:p>
                      <a:r>
                        <a:rPr lang="en-US" dirty="0"/>
                        <a:t>Collin</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255490623"/>
                  </a:ext>
                </a:extLst>
              </a:tr>
              <a:tr h="370840">
                <a:tc>
                  <a:txBody>
                    <a:bodyPr/>
                    <a:lstStyle/>
                    <a:p>
                      <a:r>
                        <a:rPr lang="en-US" dirty="0"/>
                        <a:t>Drew</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95518424"/>
                  </a:ext>
                </a:extLst>
              </a:tr>
              <a:tr h="370840">
                <a:tc>
                  <a:txBody>
                    <a:bodyPr/>
                    <a:lstStyle/>
                    <a:p>
                      <a:r>
                        <a:rPr lang="en-US" dirty="0"/>
                        <a:t>Michael</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742597157"/>
                  </a:ext>
                </a:extLst>
              </a:tr>
              <a:tr h="370840">
                <a:tc>
                  <a:txBody>
                    <a:bodyPr/>
                    <a:lstStyle/>
                    <a:p>
                      <a:r>
                        <a:rPr lang="en-US" dirty="0"/>
                        <a:t>Sandy</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423780547"/>
                  </a:ext>
                </a:extLst>
              </a:tr>
              <a:tr h="370840">
                <a:tc>
                  <a:txBody>
                    <a:bodyPr/>
                    <a:lstStyle/>
                    <a:p>
                      <a:r>
                        <a:rPr lang="en-US" dirty="0"/>
                        <a:t>Rebecca</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588022925"/>
                  </a:ext>
                </a:extLst>
              </a:tr>
              <a:tr h="370840">
                <a:tc>
                  <a:txBody>
                    <a:bodyPr/>
                    <a:lstStyle/>
                    <a:p>
                      <a:r>
                        <a:rPr lang="en-US" dirty="0"/>
                        <a:t>Weston</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863778286"/>
                  </a:ext>
                </a:extLst>
              </a:tr>
              <a:tr h="370840">
                <a:tc>
                  <a:txBody>
                    <a:bodyPr/>
                    <a:lstStyle/>
                    <a:p>
                      <a:r>
                        <a:rPr lang="en-US" dirty="0"/>
                        <a:t>Steffen</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324809760"/>
                  </a:ext>
                </a:extLst>
              </a:tr>
            </a:tbl>
          </a:graphicData>
        </a:graphic>
      </p:graphicFrame>
      <p:sp>
        <p:nvSpPr>
          <p:cNvPr id="5" name="Oval 4">
            <a:extLst>
              <a:ext uri="{FF2B5EF4-FFF2-40B4-BE49-F238E27FC236}">
                <a16:creationId xmlns:a16="http://schemas.microsoft.com/office/drawing/2014/main" id="{F65F59E5-41EA-40FB-91C8-F34580071AEA}"/>
              </a:ext>
            </a:extLst>
          </p:cNvPr>
          <p:cNvSpPr/>
          <p:nvPr/>
        </p:nvSpPr>
        <p:spPr>
          <a:xfrm>
            <a:off x="8994712" y="2167968"/>
            <a:ext cx="933061" cy="94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92E2C97-7AF0-40F4-82D9-631CFF67E600}"/>
              </a:ext>
            </a:extLst>
          </p:cNvPr>
          <p:cNvSpPr/>
          <p:nvPr/>
        </p:nvSpPr>
        <p:spPr>
          <a:xfrm>
            <a:off x="7504923" y="4289127"/>
            <a:ext cx="933061" cy="94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DB2059B-F0EF-4D92-BA28-0CC4EC0B7AA9}"/>
              </a:ext>
            </a:extLst>
          </p:cNvPr>
          <p:cNvSpPr/>
          <p:nvPr/>
        </p:nvSpPr>
        <p:spPr>
          <a:xfrm>
            <a:off x="10484498" y="4289127"/>
            <a:ext cx="933061" cy="94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E52CD2C-5B05-4555-9498-9DBE24C526D4}"/>
              </a:ext>
            </a:extLst>
          </p:cNvPr>
          <p:cNvCxnSpPr>
            <a:stCxn id="5" idx="3"/>
            <a:endCxn id="6" idx="7"/>
          </p:cNvCxnSpPr>
          <p:nvPr/>
        </p:nvCxnSpPr>
        <p:spPr>
          <a:xfrm flipH="1">
            <a:off x="8301340" y="2977527"/>
            <a:ext cx="830016" cy="145049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61A9F3-D196-4295-96E1-3CFDA055BBC6}"/>
              </a:ext>
            </a:extLst>
          </p:cNvPr>
          <p:cNvCxnSpPr>
            <a:stCxn id="5" idx="5"/>
            <a:endCxn id="7" idx="1"/>
          </p:cNvCxnSpPr>
          <p:nvPr/>
        </p:nvCxnSpPr>
        <p:spPr>
          <a:xfrm>
            <a:off x="9791129" y="2977527"/>
            <a:ext cx="830013" cy="1450498"/>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4B1F1-486A-4B53-AEA1-14E429712BF5}"/>
              </a:ext>
            </a:extLst>
          </p:cNvPr>
          <p:cNvSpPr txBox="1"/>
          <p:nvPr/>
        </p:nvSpPr>
        <p:spPr>
          <a:xfrm>
            <a:off x="8719457" y="1798636"/>
            <a:ext cx="1486678" cy="369332"/>
          </a:xfrm>
          <a:prstGeom prst="rect">
            <a:avLst/>
          </a:prstGeom>
          <a:noFill/>
        </p:spPr>
        <p:txBody>
          <a:bodyPr wrap="square" rtlCol="0">
            <a:spAutoFit/>
          </a:bodyPr>
          <a:lstStyle/>
          <a:p>
            <a:r>
              <a:rPr lang="en-US" dirty="0">
                <a:solidFill>
                  <a:schemeClr val="bg1"/>
                </a:solidFill>
              </a:rPr>
              <a:t>Split on Cool</a:t>
            </a:r>
          </a:p>
        </p:txBody>
      </p:sp>
      <p:sp>
        <p:nvSpPr>
          <p:cNvPr id="14" name="TextBox 13">
            <a:extLst>
              <a:ext uri="{FF2B5EF4-FFF2-40B4-BE49-F238E27FC236}">
                <a16:creationId xmlns:a16="http://schemas.microsoft.com/office/drawing/2014/main" id="{99428C85-0FCD-4142-9DDE-918183F1C4C3}"/>
              </a:ext>
            </a:extLst>
          </p:cNvPr>
          <p:cNvSpPr txBox="1"/>
          <p:nvPr/>
        </p:nvSpPr>
        <p:spPr>
          <a:xfrm>
            <a:off x="7551576" y="5237584"/>
            <a:ext cx="933061" cy="369332"/>
          </a:xfrm>
          <a:prstGeom prst="rect">
            <a:avLst/>
          </a:prstGeom>
          <a:noFill/>
        </p:spPr>
        <p:txBody>
          <a:bodyPr wrap="square" rtlCol="0">
            <a:spAutoFit/>
          </a:bodyPr>
          <a:lstStyle/>
          <a:p>
            <a:r>
              <a:rPr lang="en-US" dirty="0">
                <a:solidFill>
                  <a:schemeClr val="bg1"/>
                </a:solidFill>
              </a:rPr>
              <a:t>Angela</a:t>
            </a:r>
          </a:p>
        </p:txBody>
      </p:sp>
      <p:sp>
        <p:nvSpPr>
          <p:cNvPr id="15" name="TextBox 14">
            <a:extLst>
              <a:ext uri="{FF2B5EF4-FFF2-40B4-BE49-F238E27FC236}">
                <a16:creationId xmlns:a16="http://schemas.microsoft.com/office/drawing/2014/main" id="{8CDB8CE0-F6EC-48F0-99ED-D60C5B7D02A2}"/>
              </a:ext>
            </a:extLst>
          </p:cNvPr>
          <p:cNvSpPr txBox="1"/>
          <p:nvPr/>
        </p:nvSpPr>
        <p:spPr>
          <a:xfrm>
            <a:off x="10099506" y="5231364"/>
            <a:ext cx="1703043" cy="369332"/>
          </a:xfrm>
          <a:prstGeom prst="rect">
            <a:avLst/>
          </a:prstGeom>
          <a:noFill/>
        </p:spPr>
        <p:txBody>
          <a:bodyPr wrap="square" rtlCol="0">
            <a:spAutoFit/>
          </a:bodyPr>
          <a:lstStyle/>
          <a:p>
            <a:r>
              <a:rPr lang="en-US" dirty="0">
                <a:solidFill>
                  <a:schemeClr val="bg1"/>
                </a:solidFill>
              </a:rPr>
              <a:t>The Rest of y’all</a:t>
            </a:r>
          </a:p>
        </p:txBody>
      </p:sp>
      <p:pic>
        <p:nvPicPr>
          <p:cNvPr id="4098" name="Picture 2" descr="Transparent Data Analytics Icon Clipart (#5411750) - PinClipart">
            <a:extLst>
              <a:ext uri="{FF2B5EF4-FFF2-40B4-BE49-F238E27FC236}">
                <a16:creationId xmlns:a16="http://schemas.microsoft.com/office/drawing/2014/main" id="{3143862E-5E3B-4348-8F20-52D1FA842289}"/>
              </a:ext>
            </a:extLst>
          </p:cNvPr>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ackgroundRemoval t="8624" b="91743" l="10000" r="90000">
                        <a14:foregroundMark x1="28977" y1="8624" x2="28977" y2="8624"/>
                        <a14:foregroundMark x1="76023" y1="91743" x2="76023" y2="91743"/>
                        <a14:foregroundMark x1="76250" y1="60734" x2="76250" y2="60734"/>
                        <a14:foregroundMark x1="52045" y1="38349" x2="52045" y2="38349"/>
                        <a14:foregroundMark x1="46705" y1="42202" x2="46705" y2="42202"/>
                        <a14:foregroundMark x1="42159" y1="41101" x2="42159" y2="41101"/>
                        <a14:foregroundMark x1="36136" y1="43119" x2="36136" y2="43119"/>
                        <a14:foregroundMark x1="31477" y1="46972" x2="31477" y2="46972"/>
                        <a14:foregroundMark x1="57273" y1="50275" x2="57273" y2="50275"/>
                      </a14:backgroundRemoval>
                    </a14:imgEffect>
                  </a14:imgLayer>
                </a14:imgProps>
              </a:ext>
              <a:ext uri="{28A0092B-C50C-407E-A947-70E740481C1C}">
                <a14:useLocalDpi xmlns:a14="http://schemas.microsoft.com/office/drawing/2010/main" val="0"/>
              </a:ext>
            </a:extLst>
          </a:blip>
          <a:srcRect/>
          <a:stretch>
            <a:fillRect/>
          </a:stretch>
        </p:blipFill>
        <p:spPr bwMode="auto">
          <a:xfrm>
            <a:off x="7203875" y="477139"/>
            <a:ext cx="1280762" cy="79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19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6634134" y="1396289"/>
            <a:ext cx="5006336" cy="1325563"/>
          </a:xfrm>
        </p:spPr>
        <p:txBody>
          <a:bodyPr>
            <a:normAutofit/>
          </a:bodyPr>
          <a:lstStyle/>
          <a:p>
            <a:r>
              <a:rPr lang="en-US" dirty="0"/>
              <a:t>Model Set Up</a:t>
            </a:r>
          </a:p>
        </p:txBody>
      </p:sp>
      <p:sp>
        <p:nvSpPr>
          <p:cNvPr id="71" name="Freeform: Shape 7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C# - Decision Tree - Simple Example - Code4Noobz">
            <a:extLst>
              <a:ext uri="{FF2B5EF4-FFF2-40B4-BE49-F238E27FC236}">
                <a16:creationId xmlns:a16="http://schemas.microsoft.com/office/drawing/2014/main" id="{20704A0A-3481-49AD-B6FF-A597D27188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573"/>
          <a:stretch/>
        </p:blipFill>
        <p:spPr bwMode="auto">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6638578" y="2871982"/>
            <a:ext cx="5004073" cy="3181684"/>
          </a:xfrm>
        </p:spPr>
        <p:txBody>
          <a:bodyPr anchor="t">
            <a:normAutofit/>
          </a:bodyPr>
          <a:lstStyle/>
          <a:p>
            <a:r>
              <a:rPr lang="en-US" sz="1800" dirty="0"/>
              <a:t>Separate samples into “positive” and “negative” outcomes</a:t>
            </a:r>
          </a:p>
          <a:p>
            <a:r>
              <a:rPr lang="en-US" sz="1800" dirty="0"/>
              <a:t>Define tree structure</a:t>
            </a:r>
          </a:p>
          <a:p>
            <a:r>
              <a:rPr lang="en-US" sz="1800" dirty="0"/>
              <a:t>Determine difference between total number of “positive” and “negative” outcomes to include factor in objective function</a:t>
            </a:r>
          </a:p>
        </p:txBody>
      </p:sp>
      <p:pic>
        <p:nvPicPr>
          <p:cNvPr id="4" name="Picture 3">
            <a:extLst>
              <a:ext uri="{FF2B5EF4-FFF2-40B4-BE49-F238E27FC236}">
                <a16:creationId xmlns:a16="http://schemas.microsoft.com/office/drawing/2014/main" id="{3D51A91C-F681-4242-8016-130626FC0E3B}"/>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6625" b="96250" l="5366" r="94268">
                        <a14:foregroundMark x1="40488" y1="6625" x2="40488" y2="6625"/>
                        <a14:foregroundMark x1="52927" y1="10875" x2="52927" y2="10875"/>
                        <a14:foregroundMark x1="51829" y1="17125" x2="51829" y2="17125"/>
                        <a14:foregroundMark x1="53659" y1="45875" x2="53659" y2="45875"/>
                        <a14:foregroundMark x1="51829" y1="53625" x2="51829" y2="53625"/>
                        <a14:foregroundMark x1="77927" y1="45750" x2="77927" y2="45750"/>
                        <a14:foregroundMark x1="77439" y1="52875" x2="77439" y2="52875"/>
                        <a14:foregroundMark x1="58659" y1="94375" x2="61220" y2="95125"/>
                        <a14:foregroundMark x1="65244" y1="89250" x2="65244" y2="89250"/>
                        <a14:foregroundMark x1="66098" y1="82625" x2="66098" y2="82625"/>
                        <a14:foregroundMark x1="93780" y1="76250" x2="94512" y2="79500"/>
                        <a14:foregroundMark x1="87561" y1="83625" x2="87561" y2="83625"/>
                        <a14:foregroundMark x1="87073" y1="89500" x2="87073" y2="89500"/>
                        <a14:foregroundMark x1="35976" y1="83000" x2="35976" y2="83000"/>
                        <a14:foregroundMark x1="35244" y1="89000" x2="35244" y2="89000"/>
                        <a14:foregroundMark x1="13049" y1="82500" x2="13049" y2="82500"/>
                        <a14:foregroundMark x1="13659" y1="89750" x2="13659" y2="89750"/>
                        <a14:foregroundMark x1="23902" y1="45750" x2="23902" y2="45750"/>
                        <a14:foregroundMark x1="25610" y1="52875" x2="25610" y2="52875"/>
                        <a14:foregroundMark x1="6585" y1="77250" x2="5366" y2="78500"/>
                        <a14:foregroundMark x1="28902" y1="96250" x2="33171" y2="95750"/>
                      </a14:backgroundRemoval>
                    </a14:imgEffect>
                  </a14:imgLayer>
                </a14:imgProps>
              </a:ext>
            </a:extLst>
          </a:blip>
          <a:stretch>
            <a:fillRect/>
          </a:stretch>
        </p:blipFill>
        <p:spPr>
          <a:xfrm flipH="1">
            <a:off x="9946432" y="1637391"/>
            <a:ext cx="864442" cy="843358"/>
          </a:xfrm>
          <a:prstGeom prst="rect">
            <a:avLst/>
          </a:prstGeom>
        </p:spPr>
      </p:pic>
    </p:spTree>
    <p:extLst>
      <p:ext uri="{BB962C8B-B14F-4D97-AF65-F5344CB8AC3E}">
        <p14:creationId xmlns:p14="http://schemas.microsoft.com/office/powerpoint/2010/main" val="24395080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unday Service: June 14th, 2020 | Quest Church of St. Louis">
            <a:extLst>
              <a:ext uri="{FF2B5EF4-FFF2-40B4-BE49-F238E27FC236}">
                <a16:creationId xmlns:a16="http://schemas.microsoft.com/office/drawing/2014/main" id="{A5A6D18C-225C-41BA-B3A9-FAC455ABCD40}"/>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2976465" y="-10963663"/>
            <a:ext cx="17746824" cy="177468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68A54F-6B42-4042-B664-3A17402D4844}"/>
              </a:ext>
            </a:extLst>
          </p:cNvPr>
          <p:cNvSpPr>
            <a:spLocks noGrp="1"/>
          </p:cNvSpPr>
          <p:nvPr>
            <p:ph type="title"/>
          </p:nvPr>
        </p:nvSpPr>
        <p:spPr/>
        <p:txBody>
          <a:bodyPr/>
          <a:lstStyle/>
          <a:p>
            <a:r>
              <a:rPr lang="en-US" dirty="0"/>
              <a:t>Why an IP?</a:t>
            </a:r>
          </a:p>
        </p:txBody>
      </p:sp>
      <p:sp>
        <p:nvSpPr>
          <p:cNvPr id="3" name="Content Placeholder 2">
            <a:extLst>
              <a:ext uri="{FF2B5EF4-FFF2-40B4-BE49-F238E27FC236}">
                <a16:creationId xmlns:a16="http://schemas.microsoft.com/office/drawing/2014/main" id="{8C5FF341-6AAE-4742-B8F9-163A196ACE73}"/>
              </a:ext>
            </a:extLst>
          </p:cNvPr>
          <p:cNvSpPr>
            <a:spLocks noGrp="1"/>
          </p:cNvSpPr>
          <p:nvPr>
            <p:ph idx="1"/>
          </p:nvPr>
        </p:nvSpPr>
        <p:spPr/>
        <p:txBody>
          <a:bodyPr/>
          <a:lstStyle/>
          <a:p>
            <a:r>
              <a:rPr lang="en-US" dirty="0"/>
              <a:t>LP is not realistic</a:t>
            </a:r>
          </a:p>
          <a:p>
            <a:r>
              <a:rPr lang="en-US" dirty="0"/>
              <a:t>Allows for uninterpretable splitting of variables (especially since they are categorial/binary)</a:t>
            </a:r>
          </a:p>
        </p:txBody>
      </p:sp>
      <p:pic>
        <p:nvPicPr>
          <p:cNvPr id="5122" name="Picture 2" descr="Integer Symbol Latex Clipart (#4805253) - PikPng">
            <a:extLst>
              <a:ext uri="{FF2B5EF4-FFF2-40B4-BE49-F238E27FC236}">
                <a16:creationId xmlns:a16="http://schemas.microsoft.com/office/drawing/2014/main" id="{F6C0AB3B-C2FA-4AA1-BB59-D8081A992365}"/>
              </a:ext>
            </a:extLst>
          </p:cNvPr>
          <p:cNvPicPr>
            <a:picLocks noChangeAspect="1" noChangeArrowheads="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ackgroundRemoval t="5732" b="93756" l="4405" r="96310">
                        <a14:foregroundMark x1="25714" y1="7062" x2="25714" y2="7062"/>
                        <a14:foregroundMark x1="26071" y1="7472" x2="37262" y2="6653"/>
                        <a14:foregroundMark x1="46310" y1="6141" x2="55714" y2="5732"/>
                        <a14:foregroundMark x1="55714" y1="5732" x2="72976" y2="7165"/>
                        <a14:foregroundMark x1="72976" y1="7165" x2="86071" y2="6346"/>
                        <a14:foregroundMark x1="11310" y1="19857" x2="28571" y2="9212"/>
                        <a14:foregroundMark x1="87500" y1="5834" x2="81429" y2="17093"/>
                        <a14:foregroundMark x1="64167" y1="11157" x2="47857" y2="32242"/>
                        <a14:foregroundMark x1="46190" y1="35824" x2="30357" y2="57318"/>
                        <a14:foregroundMark x1="28214" y1="59877" x2="13571" y2="81474"/>
                        <a14:foregroundMark x1="9643" y1="86285" x2="5357" y2="92426"/>
                        <a14:foregroundMark x1="5357" y1="92426" x2="22738" y2="92938"/>
                        <a14:foregroundMark x1="22738" y1="92938" x2="47024" y2="91914"/>
                        <a14:foregroundMark x1="47024" y1="91914" x2="70714" y2="93245"/>
                        <a14:foregroundMark x1="71667" y1="92426" x2="81071" y2="93040"/>
                        <a14:foregroundMark x1="81071" y1="93040" x2="89405" y2="92528"/>
                        <a14:foregroundMark x1="89405" y1="92528" x2="96310" y2="71136"/>
                        <a14:foregroundMark x1="96310" y1="71136" x2="95238" y2="67656"/>
                        <a14:foregroundMark x1="4405" y1="91402" x2="4524" y2="93756"/>
                      </a14:backgroundRemoval>
                    </a14:imgEffect>
                  </a14:imgLayer>
                </a14:imgProps>
              </a:ext>
              <a:ext uri="{28A0092B-C50C-407E-A947-70E740481C1C}">
                <a14:useLocalDpi xmlns:a14="http://schemas.microsoft.com/office/drawing/2010/main" val="0"/>
              </a:ext>
            </a:extLst>
          </a:blip>
          <a:srcRect/>
          <a:stretch>
            <a:fillRect/>
          </a:stretch>
        </p:blipFill>
        <p:spPr bwMode="auto">
          <a:xfrm rot="1707716">
            <a:off x="3691210" y="666069"/>
            <a:ext cx="622158" cy="723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74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Finding Christ In Christmas - Pine Trees Clipart Png PNG Image |  Transparent PNG Free Download on SeekPNG">
            <a:extLst>
              <a:ext uri="{FF2B5EF4-FFF2-40B4-BE49-F238E27FC236}">
                <a16:creationId xmlns:a16="http://schemas.microsoft.com/office/drawing/2014/main" id="{DFE11B84-553E-4F39-A85A-E21FED80D0DD}"/>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6868" r="15132" b="-1"/>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838200" y="365125"/>
            <a:ext cx="10515600" cy="1325563"/>
          </a:xfrm>
        </p:spPr>
        <p:txBody>
          <a:bodyPr>
            <a:normAutofit/>
          </a:bodyPr>
          <a:lstStyle/>
          <a:p>
            <a:r>
              <a:rPr lang="en-US" sz="5400">
                <a:solidFill>
                  <a:srgbClr val="FFFFFF"/>
                </a:solidFill>
              </a:rPr>
              <a:t>Objective</a:t>
            </a:r>
          </a:p>
        </p:txBody>
      </p:sp>
      <p:sp>
        <p:nvSpPr>
          <p:cNvPr id="75"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838200" y="2004446"/>
            <a:ext cx="10515600" cy="4176897"/>
          </a:xfrm>
        </p:spPr>
        <p:txBody>
          <a:bodyPr>
            <a:normAutofit/>
          </a:bodyPr>
          <a:lstStyle/>
          <a:p>
            <a:r>
              <a:rPr lang="en-US" sz="2200">
                <a:solidFill>
                  <a:srgbClr val="FFFFFF"/>
                </a:solidFill>
              </a:rPr>
              <a:t>Determine the optimal decision tree</a:t>
            </a:r>
          </a:p>
          <a:p>
            <a:r>
              <a:rPr lang="en-US" sz="2200">
                <a:solidFill>
                  <a:srgbClr val="FFFFFF"/>
                </a:solidFill>
              </a:rPr>
              <a:t>Get information on the main features a school should focus on adjusting or improving</a:t>
            </a:r>
          </a:p>
          <a:p>
            <a:r>
              <a:rPr lang="en-US" sz="2200">
                <a:solidFill>
                  <a:srgbClr val="FFFFFF"/>
                </a:solidFill>
              </a:rPr>
              <a:t>Test varying tree structures and compare important features determined for reach structure</a:t>
            </a:r>
          </a:p>
          <a:p>
            <a:r>
              <a:rPr lang="en-US" sz="2200">
                <a:solidFill>
                  <a:srgbClr val="FFFFFF"/>
                </a:solidFill>
              </a:rPr>
              <a:t>Use this to implement policy changes</a:t>
            </a:r>
          </a:p>
          <a:p>
            <a:pPr lvl="1"/>
            <a:r>
              <a:rPr lang="en-US" sz="2200">
                <a:solidFill>
                  <a:srgbClr val="FFFFFF"/>
                </a:solidFill>
              </a:rPr>
              <a:t>Ex: If the number of SAT test takes is an important feature, then the school could possibly implement chances for students to take SAT prep or offer more chances for student to take the SAT on campus</a:t>
            </a:r>
          </a:p>
        </p:txBody>
      </p:sp>
      <p:pic>
        <p:nvPicPr>
          <p:cNvPr id="3080" name="Picture 8" descr="A Worthy Target - Objective Icon Pink Clipart - Full Size Clipart (#596730)  - PinClipart">
            <a:extLst>
              <a:ext uri="{FF2B5EF4-FFF2-40B4-BE49-F238E27FC236}">
                <a16:creationId xmlns:a16="http://schemas.microsoft.com/office/drawing/2014/main" id="{C505D347-23FF-4071-9DDF-0BECB38F539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250" b="94688" l="5313" r="94063">
                        <a14:foregroundMark x1="48438" y1="14375" x2="48438" y2="14375"/>
                        <a14:foregroundMark x1="68750" y1="21563" x2="68750" y2="21563"/>
                        <a14:foregroundMark x1="94063" y1="15625" x2="94063" y2="15625"/>
                        <a14:foregroundMark x1="82813" y1="6250" x2="82813" y2="6250"/>
                        <a14:foregroundMark x1="39688" y1="35938" x2="39688" y2="35938"/>
                        <a14:foregroundMark x1="5313" y1="47500" x2="5313" y2="47500"/>
                        <a14:foregroundMark x1="86250" y1="44375" x2="86250" y2="44375"/>
                        <a14:foregroundMark x1="57500" y1="92500" x2="57500" y2="92500"/>
                        <a14:foregroundMark x1="47500" y1="94688" x2="47500" y2="94688"/>
                      </a14:backgroundRemoval>
                    </a14:imgEffect>
                  </a14:imgLayer>
                </a14:imgProps>
              </a:ext>
              <a:ext uri="{28A0092B-C50C-407E-A947-70E740481C1C}">
                <a14:useLocalDpi xmlns:a14="http://schemas.microsoft.com/office/drawing/2010/main" val="0"/>
              </a:ext>
            </a:extLst>
          </a:blip>
          <a:srcRect/>
          <a:stretch>
            <a:fillRect/>
          </a:stretch>
        </p:blipFill>
        <p:spPr bwMode="auto">
          <a:xfrm>
            <a:off x="3729353" y="437961"/>
            <a:ext cx="1060704" cy="106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85990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2"/>
            <a:ext cx="6711020"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774698" y="762000"/>
            <a:ext cx="6108725" cy="2144162"/>
          </a:xfrm>
        </p:spPr>
        <p:txBody>
          <a:bodyPr>
            <a:normAutofit/>
          </a:bodyPr>
          <a:lstStyle/>
          <a:p>
            <a:r>
              <a:rPr lang="en-US">
                <a:solidFill>
                  <a:srgbClr val="FFFFFF"/>
                </a:solidFill>
              </a:rPr>
              <a:t>Project Plans</a:t>
            </a:r>
          </a:p>
        </p:txBody>
      </p:sp>
      <p:sp>
        <p:nvSpPr>
          <p:cNvPr id="75" name="Rectangle 74">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rgbClr val="A90535">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7" name="Rectangle 76">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1"/>
            <a:ext cx="1338257" cy="143777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9" name="Rectangle 7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5193903" cy="30069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2286000" y="3648548"/>
            <a:ext cx="4525347" cy="2481864"/>
          </a:xfrm>
        </p:spPr>
        <p:txBody>
          <a:bodyPr anchor="ctr">
            <a:normAutofit/>
          </a:bodyPr>
          <a:lstStyle/>
          <a:p>
            <a:r>
              <a:rPr lang="en-US" sz="1800"/>
              <a:t>Define a set of tree structures for testing</a:t>
            </a:r>
          </a:p>
          <a:p>
            <a:r>
              <a:rPr lang="en-US" sz="1800"/>
              <a:t>Test varying sets of features on said tree structures</a:t>
            </a:r>
          </a:p>
          <a:p>
            <a:r>
              <a:rPr lang="en-US" sz="1800"/>
              <a:t>Determine list of adjustable features and recommend policy changes which effect said features</a:t>
            </a:r>
          </a:p>
        </p:txBody>
      </p:sp>
      <p:pic>
        <p:nvPicPr>
          <p:cNvPr id="6148" name="Picture 4" descr="Stanford Cardinal Alternate Logo (1993-2013) - Pine tree with red outline | Pine  tree drawing, Oak tree drawings, Family tree painting">
            <a:extLst>
              <a:ext uri="{FF2B5EF4-FFF2-40B4-BE49-F238E27FC236}">
                <a16:creationId xmlns:a16="http://schemas.microsoft.com/office/drawing/2014/main" id="{C2275E79-5E4A-460F-824F-2C34C2CB441C}"/>
              </a:ext>
            </a:extLst>
          </p:cNvPr>
          <p:cNvPicPr>
            <a:picLocks noChangeAspect="1" noChangeArrowheads="1"/>
          </p:cNvPicPr>
          <p:nvPr/>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ackgroundRemoval t="2385" b="96502" l="5039" r="94574">
                        <a14:foregroundMark x1="52713" y1="6995" x2="52713" y2="6995"/>
                        <a14:foregroundMark x1="50775" y1="2385" x2="50775" y2="2385"/>
                        <a14:foregroundMark x1="5426" y1="75835" x2="5426" y2="75835"/>
                        <a14:foregroundMark x1="94961" y1="73768" x2="94961" y2="73768"/>
                        <a14:foregroundMark x1="46124" y1="96502" x2="46124" y2="96502"/>
                      </a14:backgroundRemoval>
                    </a14:imgEffect>
                  </a14:imgLayer>
                </a14:imgProps>
              </a:ext>
              <a:ext uri="{28A0092B-C50C-407E-A947-70E740481C1C}">
                <a14:useLocalDpi xmlns:a14="http://schemas.microsoft.com/office/drawing/2010/main" val="0"/>
              </a:ext>
            </a:extLst>
          </a:blip>
          <a:srcRect t="21296" r="1" b="22851"/>
          <a:stretch/>
        </p:blipFill>
        <p:spPr bwMode="auto">
          <a:xfrm>
            <a:off x="7339089" y="450221"/>
            <a:ext cx="4371502" cy="59527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usiness Background clipart - Communication, transparent clip art">
            <a:extLst>
              <a:ext uri="{FF2B5EF4-FFF2-40B4-BE49-F238E27FC236}">
                <a16:creationId xmlns:a16="http://schemas.microsoft.com/office/drawing/2014/main" id="{BC574B2F-2D46-4289-A5A9-9D99291FA406}"/>
              </a:ext>
            </a:extLst>
          </p:cNvPr>
          <p:cNvPicPr>
            <a:picLocks noChangeAspect="1" noChangeArrowheads="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backgroundRemoval t="1719" b="96250" l="2889" r="95889">
                        <a14:foregroundMark x1="21556" y1="25938" x2="21556" y2="25938"/>
                        <a14:foregroundMark x1="21111" y1="23906" x2="19889" y2="25469"/>
                        <a14:foregroundMark x1="26889" y1="29063" x2="25222" y2="27656"/>
                        <a14:foregroundMark x1="17000" y1="27187" x2="14778" y2="27969"/>
                        <a14:foregroundMark x1="13444" y1="32344" x2="11667" y2="36250"/>
                        <a14:foregroundMark x1="13222" y1="40313" x2="13889" y2="44219"/>
                        <a14:foregroundMark x1="20778" y1="48281" x2="19444" y2="49063"/>
                        <a14:foregroundMark x1="20889" y1="52344" x2="22000" y2="57031"/>
                        <a14:foregroundMark x1="25556" y1="59844" x2="27556" y2="61875"/>
                        <a14:foregroundMark x1="32778" y1="58125" x2="34222" y2="57969"/>
                        <a14:foregroundMark x1="34222" y1="57969" x2="34222" y2="57969"/>
                        <a14:foregroundMark x1="36444" y1="50156" x2="37333" y2="50000"/>
                        <a14:foregroundMark x1="34778" y1="43750" x2="34444" y2="41250"/>
                        <a14:foregroundMark x1="28556" y1="36875" x2="29889" y2="39063"/>
                        <a14:foregroundMark x1="3889" y1="21563" x2="4000" y2="28125"/>
                        <a14:foregroundMark x1="4333" y1="33438" x2="4222" y2="39844"/>
                        <a14:foregroundMark x1="4778" y1="46719" x2="2889" y2="59531"/>
                        <a14:foregroundMark x1="4111" y1="62344" x2="5778" y2="70000"/>
                        <a14:foregroundMark x1="5778" y1="70000" x2="8111" y2="71406"/>
                        <a14:foregroundMark x1="14889" y1="71875" x2="20556" y2="72500"/>
                        <a14:foregroundMark x1="20556" y1="72500" x2="23444" y2="71875"/>
                        <a14:foregroundMark x1="28111" y1="72188" x2="34667" y2="72500"/>
                        <a14:foregroundMark x1="34667" y1="72500" x2="37889" y2="72500"/>
                        <a14:foregroundMark x1="44667" y1="71875" x2="50556" y2="71406"/>
                        <a14:foregroundMark x1="50556" y1="71406" x2="54889" y2="71563"/>
                        <a14:foregroundMark x1="61000" y1="71719" x2="66778" y2="70938"/>
                        <a14:foregroundMark x1="66778" y1="70938" x2="68000" y2="69219"/>
                        <a14:foregroundMark x1="70111" y1="51563" x2="71333" y2="59062"/>
                        <a14:foregroundMark x1="52667" y1="56719" x2="57333" y2="57656"/>
                        <a14:foregroundMark x1="50000" y1="41406" x2="56222" y2="42344"/>
                        <a14:foregroundMark x1="49778" y1="25938" x2="58556" y2="26406"/>
                        <a14:foregroundMark x1="58000" y1="41875" x2="61000" y2="41719"/>
                        <a14:foregroundMark x1="48000" y1="57500" x2="50556" y2="57813"/>
                        <a14:foregroundMark x1="5778" y1="7031" x2="41333" y2="10625"/>
                        <a14:foregroundMark x1="41333" y1="10625" x2="61667" y2="8750"/>
                        <a14:foregroundMark x1="61667" y1="8750" x2="63889" y2="8750"/>
                        <a14:foregroundMark x1="69889" y1="9063" x2="59444" y2="8438"/>
                        <a14:foregroundMark x1="37222" y1="1719" x2="35889" y2="5000"/>
                        <a14:foregroundMark x1="69778" y1="18750" x2="70778" y2="26250"/>
                        <a14:foregroundMark x1="67556" y1="35469" x2="73111" y2="41094"/>
                        <a14:foregroundMark x1="76222" y1="42969" x2="81333" y2="38906"/>
                        <a14:foregroundMark x1="81333" y1="38906" x2="82889" y2="36406"/>
                        <a14:foregroundMark x1="86000" y1="40781" x2="89889" y2="71719"/>
                        <a14:foregroundMark x1="95889" y1="43281" x2="89222" y2="69531"/>
                        <a14:foregroundMark x1="89222" y1="69531" x2="87778" y2="84375"/>
                        <a14:foregroundMark x1="93889" y1="95625" x2="91889" y2="95313"/>
                        <a14:foregroundMark x1="87889" y1="96250" x2="86444" y2="95938"/>
                        <a14:foregroundMark x1="90778" y1="21094" x2="90111" y2="26094"/>
                        <a14:foregroundMark x1="90000" y1="35000" x2="89889" y2="37656"/>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4038599" y="1478436"/>
            <a:ext cx="1020147" cy="725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A89293F-2063-4D48-BC79-0294436827C6}"/>
              </a:ext>
            </a:extLst>
          </p:cNvPr>
          <p:cNvSpPr/>
          <p:nvPr/>
        </p:nvSpPr>
        <p:spPr>
          <a:xfrm>
            <a:off x="462054" y="3395972"/>
            <a:ext cx="1338257" cy="1417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65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pPr algn="ctr"/>
            <a:r>
              <a:rPr lang="en-US" dirty="0"/>
              <a:t>Questions, comments, concerns?</a:t>
            </a:r>
          </a:p>
        </p:txBody>
      </p:sp>
      <p:pic>
        <p:nvPicPr>
          <p:cNvPr id="5" name="Content Placeholder 4" descr="Whiteboard&#10;&#10;Description automatically generated with medium confidence">
            <a:extLst>
              <a:ext uri="{FF2B5EF4-FFF2-40B4-BE49-F238E27FC236}">
                <a16:creationId xmlns:a16="http://schemas.microsoft.com/office/drawing/2014/main" id="{88F4A980-3339-4863-A71C-A9903A1AA3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2265892"/>
            <a:ext cx="4351338" cy="4351338"/>
          </a:xfrm>
        </p:spPr>
      </p:pic>
    </p:spTree>
    <p:extLst>
      <p:ext uri="{BB962C8B-B14F-4D97-AF65-F5344CB8AC3E}">
        <p14:creationId xmlns:p14="http://schemas.microsoft.com/office/powerpoint/2010/main" val="677029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368</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Trees Get Degrees: Using Decision Trees to Determine Important Features for College Acceptance</vt:lpstr>
      <vt:lpstr>Motivation</vt:lpstr>
      <vt:lpstr>The Data</vt:lpstr>
      <vt:lpstr>Quick Example</vt:lpstr>
      <vt:lpstr>Model Set Up</vt:lpstr>
      <vt:lpstr>Why an IP?</vt:lpstr>
      <vt:lpstr>Objective</vt:lpstr>
      <vt:lpstr>Project Plans</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to Get Into College</dc:title>
  <dc:creator>Angela Morrison</dc:creator>
  <cp:lastModifiedBy>Angela Morrison</cp:lastModifiedBy>
  <cp:revision>18</cp:revision>
  <dcterms:created xsi:type="dcterms:W3CDTF">2021-04-14T23:53:06Z</dcterms:created>
  <dcterms:modified xsi:type="dcterms:W3CDTF">2021-04-15T08:34:02Z</dcterms:modified>
</cp:coreProperties>
</file>