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8" r:id="rId3"/>
    <p:sldId id="257"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2"/>
  </p:normalViewPr>
  <p:slideViewPr>
    <p:cSldViewPr snapToGrid="0" snapToObjects="1">
      <p:cViewPr varScale="1">
        <p:scale>
          <a:sx n="69" d="100"/>
          <a:sy n="69" d="100"/>
        </p:scale>
        <p:origin x="7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D253BB75-C9F5-8342-9D8A-C2F31092015F}" type="datetimeFigureOut">
              <a:rPr lang="es-CO" smtClean="0"/>
              <a:t>07/03/2021</a:t>
            </a:fld>
            <a:endParaRPr lang="es-CO"/>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54350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253BB75-C9F5-8342-9D8A-C2F31092015F}" type="datetimeFigureOut">
              <a:rPr lang="es-CO" smtClean="0"/>
              <a:t>07/03/2021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4079228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D253BB75-C9F5-8342-9D8A-C2F31092015F}" type="datetimeFigureOut">
              <a:rPr lang="es-CO" smtClean="0"/>
              <a:t>07/03/2021</a:t>
            </a:fld>
            <a:endParaRPr lang="es-CO"/>
          </a:p>
        </p:txBody>
      </p:sp>
      <p:sp>
        <p:nvSpPr>
          <p:cNvPr id="5" name="Footer Placeholder 4"/>
          <p:cNvSpPr>
            <a:spLocks noGrp="1"/>
          </p:cNvSpPr>
          <p:nvPr>
            <p:ph type="ftr" sz="quarter" idx="11"/>
          </p:nvPr>
        </p:nvSpPr>
        <p:spPr>
          <a:xfrm>
            <a:off x="804672" y="6227064"/>
            <a:ext cx="10588752" cy="320040"/>
          </a:xfrm>
        </p:spPr>
        <p:txBody>
          <a:body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908269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253BB75-C9F5-8342-9D8A-C2F31092015F}" type="datetimeFigureOut">
              <a:rPr lang="es-CO" smtClean="0"/>
              <a:t>07/03/2021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948388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a:xfrm>
            <a:off x="804672" y="320040"/>
            <a:ext cx="3657600" cy="320040"/>
          </a:xfrm>
        </p:spPr>
        <p:txBody>
          <a:bodyPr/>
          <a:lstStyle/>
          <a:p>
            <a:fld id="{D253BB75-C9F5-8342-9D8A-C2F31092015F}" type="datetimeFigureOut">
              <a:rPr lang="es-CO" smtClean="0"/>
              <a:t>07/03/2021</a:t>
            </a:fld>
            <a:endParaRPr lang="es-CO"/>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207339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D253BB75-C9F5-8342-9D8A-C2F31092015F}" type="datetimeFigureOut">
              <a:rPr lang="es-CO" smtClean="0"/>
              <a:t>07/03/2021</a:t>
            </a:fld>
            <a:endParaRPr lang="es-CO"/>
          </a:p>
        </p:txBody>
      </p:sp>
      <p:sp>
        <p:nvSpPr>
          <p:cNvPr id="6" name="Footer Placeholder 5"/>
          <p:cNvSpPr>
            <a:spLocks noGrp="1"/>
          </p:cNvSpPr>
          <p:nvPr>
            <p:ph type="ftr" sz="quarter" idx="11"/>
          </p:nvPr>
        </p:nvSpPr>
        <p:spPr>
          <a:xfrm>
            <a:off x="804672" y="6227064"/>
            <a:ext cx="10588752" cy="320040"/>
          </a:xfrm>
        </p:spPr>
        <p:txBody>
          <a:bodyPr/>
          <a:lstStyle/>
          <a:p>
            <a:endParaRPr lang="es-CO"/>
          </a:p>
        </p:txBody>
      </p:sp>
      <p:sp>
        <p:nvSpPr>
          <p:cNvPr id="7" name="Slide Number Placeholder 6"/>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327762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5125305" y="1488985"/>
            <a:ext cx="6264350" cy="1696853"/>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5118447" y="4351687"/>
            <a:ext cx="6265588" cy="1704060"/>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D253BB75-C9F5-8342-9D8A-C2F31092015F}" type="datetimeFigureOut">
              <a:rPr lang="es-CO" smtClean="0"/>
              <a:t>07/03/2021</a:t>
            </a:fld>
            <a:endParaRPr lang="es-CO"/>
          </a:p>
        </p:txBody>
      </p:sp>
      <p:sp>
        <p:nvSpPr>
          <p:cNvPr id="8" name="Footer Placeholder 7"/>
          <p:cNvSpPr>
            <a:spLocks noGrp="1"/>
          </p:cNvSpPr>
          <p:nvPr>
            <p:ph type="ftr" sz="quarter" idx="11"/>
          </p:nvPr>
        </p:nvSpPr>
        <p:spPr>
          <a:xfrm>
            <a:off x="804672" y="6227064"/>
            <a:ext cx="10588752" cy="320040"/>
          </a:xfrm>
        </p:spPr>
        <p:txBody>
          <a:bodyPr/>
          <a:lstStyle/>
          <a:p>
            <a:endParaRPr lang="es-CO"/>
          </a:p>
        </p:txBody>
      </p:sp>
      <p:sp>
        <p:nvSpPr>
          <p:cNvPr id="9" name="Slide Number Placeholder 8"/>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702465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D253BB75-C9F5-8342-9D8A-C2F31092015F}" type="datetimeFigureOut">
              <a:rPr lang="es-CO" smtClean="0"/>
              <a:t>07/03/2021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464978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D253BB75-C9F5-8342-9D8A-C2F31092015F}" type="datetimeFigureOut">
              <a:rPr lang="es-CO" smtClean="0"/>
              <a:t>07/03/2021</a:t>
            </a:fld>
            <a:endParaRPr lang="es-CO"/>
          </a:p>
        </p:txBody>
      </p:sp>
      <p:sp>
        <p:nvSpPr>
          <p:cNvPr id="3" name="Footer Placeholder 2"/>
          <p:cNvSpPr>
            <a:spLocks noGrp="1"/>
          </p:cNvSpPr>
          <p:nvPr>
            <p:ph type="ftr" sz="quarter" idx="11"/>
          </p:nvPr>
        </p:nvSpPr>
        <p:spPr>
          <a:xfrm>
            <a:off x="804672" y="6227064"/>
            <a:ext cx="10588752" cy="320040"/>
          </a:xfrm>
        </p:spPr>
        <p:txBody>
          <a:bodyPr/>
          <a:lstStyle/>
          <a:p>
            <a:endParaRPr lang="es-CO"/>
          </a:p>
        </p:txBody>
      </p:sp>
      <p:sp>
        <p:nvSpPr>
          <p:cNvPr id="4" name="Slide Number Placeholder 3"/>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236047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D253BB75-C9F5-8342-9D8A-C2F31092015F}" type="datetimeFigureOut">
              <a:rPr lang="es-CO" smtClean="0"/>
              <a:t>07/03/2021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686125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s-MX"/>
              <a:t>Haz clic para modificar el estilo de título del patrón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804672" y="320040"/>
            <a:ext cx="3657600" cy="320040"/>
          </a:xfrm>
        </p:spPr>
        <p:txBody>
          <a:bodyPr/>
          <a:lstStyle/>
          <a:p>
            <a:fld id="{D253BB75-C9F5-8342-9D8A-C2F31092015F}" type="datetimeFigureOut">
              <a:rPr lang="es-CO" smtClean="0"/>
              <a:t>07/03/2021</a:t>
            </a:fld>
            <a:endParaRPr lang="es-CO"/>
          </a:p>
        </p:txBody>
      </p:sp>
      <p:sp>
        <p:nvSpPr>
          <p:cNvPr id="6" name="Footer Placeholder 5"/>
          <p:cNvSpPr>
            <a:spLocks noGrp="1"/>
          </p:cNvSpPr>
          <p:nvPr>
            <p:ph type="ftr" sz="quarter" idx="11"/>
          </p:nvPr>
        </p:nvSpPr>
        <p:spPr>
          <a:xfrm>
            <a:off x="804672" y="6227064"/>
            <a:ext cx="5942203" cy="320040"/>
          </a:xfrm>
        </p:spPr>
        <p:txBody>
          <a:bodyPr/>
          <a:lstStyle/>
          <a:p>
            <a:endParaRPr lang="es-CO"/>
          </a:p>
        </p:txBody>
      </p:sp>
      <p:sp>
        <p:nvSpPr>
          <p:cNvPr id="7" name="Slide Number Placeholder 6"/>
          <p:cNvSpPr>
            <a:spLocks noGrp="1"/>
          </p:cNvSpPr>
          <p:nvPr>
            <p:ph type="sldNum" sz="quarter" idx="12"/>
          </p:nvPr>
        </p:nvSpPr>
        <p:spPr>
          <a:xfrm>
            <a:off x="5828377"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820423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D253BB75-C9F5-8342-9D8A-C2F31092015F}" type="datetimeFigureOut">
              <a:rPr lang="es-CO" smtClean="0"/>
              <a:t>07/03/2021</a:t>
            </a:fld>
            <a:endParaRPr lang="es-CO"/>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AA25AA3-75BB-4348-A77C-E9111E64DE59}" type="slidenum">
              <a:rPr lang="es-CO" smtClean="0"/>
              <a:t>‹Nº›</a:t>
            </a:fld>
            <a:endParaRPr lang="es-CO"/>
          </a:p>
        </p:txBody>
      </p:sp>
    </p:spTree>
    <p:extLst>
      <p:ext uri="{BB962C8B-B14F-4D97-AF65-F5344CB8AC3E}">
        <p14:creationId xmlns:p14="http://schemas.microsoft.com/office/powerpoint/2010/main" val="21407321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54D79E-7BEA-0544-A6EE-5AB3713714AA}"/>
              </a:ext>
            </a:extLst>
          </p:cNvPr>
          <p:cNvSpPr>
            <a:spLocks noGrp="1"/>
          </p:cNvSpPr>
          <p:nvPr>
            <p:ph type="ctrTitle"/>
          </p:nvPr>
        </p:nvSpPr>
        <p:spPr>
          <a:xfrm>
            <a:off x="1759236" y="2075504"/>
            <a:ext cx="8679915" cy="2730958"/>
          </a:xfrm>
        </p:spPr>
        <p:txBody>
          <a:bodyPr>
            <a:normAutofit fontScale="90000"/>
          </a:bodyPr>
          <a:lstStyle/>
          <a:p>
            <a:r>
              <a:rPr lang="es-CO" dirty="0"/>
              <a:t>SISTEMA DE INFORMACIÓN PARA LA GESTIÓN DE LAS CALIFICACIONES PARA UNA INSTITUCIÓN EDUCATIVA </a:t>
            </a:r>
          </a:p>
        </p:txBody>
      </p:sp>
    </p:spTree>
    <p:extLst>
      <p:ext uri="{BB962C8B-B14F-4D97-AF65-F5344CB8AC3E}">
        <p14:creationId xmlns:p14="http://schemas.microsoft.com/office/powerpoint/2010/main" val="1188456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A2A25D46-5727-9E47-9EB5-787A97C32498}"/>
              </a:ext>
            </a:extLst>
          </p:cNvPr>
          <p:cNvSpPr>
            <a:spLocks noGrp="1"/>
          </p:cNvSpPr>
          <p:nvPr>
            <p:ph idx="1"/>
          </p:nvPr>
        </p:nvSpPr>
        <p:spPr>
          <a:xfrm>
            <a:off x="5118447" y="803186"/>
            <a:ext cx="6281873" cy="5248622"/>
          </a:xfrm>
        </p:spPr>
        <p:txBody>
          <a:bodyPr/>
          <a:lstStyle/>
          <a:p>
            <a:pPr marL="0" indent="0" algn="just">
              <a:buNone/>
            </a:pPr>
            <a:r>
              <a:rPr lang="es-CO" dirty="0"/>
              <a:t>Estos y otros motivos resaltan la importancia de contar con un sistema de información eficiente y eficaz; que facilite la gestión de las calificaciones de forma rápida y amigable para los profesores y estudiantes; que les permita a aquellos hacer un seguimiento del desempeño académico de sus estudiantes, de sus cursos y de sus asignaturas para tomar medidas tendientes al mejoramiento académico, sin que esto se convierta en una carga administrativa.</a:t>
            </a:r>
          </a:p>
        </p:txBody>
      </p:sp>
    </p:spTree>
    <p:extLst>
      <p:ext uri="{BB962C8B-B14F-4D97-AF65-F5344CB8AC3E}">
        <p14:creationId xmlns:p14="http://schemas.microsoft.com/office/powerpoint/2010/main" val="2947793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A2A25D46-5727-9E47-9EB5-787A97C32498}"/>
              </a:ext>
            </a:extLst>
          </p:cNvPr>
          <p:cNvSpPr>
            <a:spLocks noGrp="1"/>
          </p:cNvSpPr>
          <p:nvPr>
            <p:ph idx="1"/>
          </p:nvPr>
        </p:nvSpPr>
        <p:spPr>
          <a:xfrm>
            <a:off x="5118447" y="803186"/>
            <a:ext cx="6281873" cy="5248622"/>
          </a:xfrm>
        </p:spPr>
        <p:txBody>
          <a:bodyPr/>
          <a:lstStyle/>
          <a:p>
            <a:pPr marL="0" indent="0" algn="just">
              <a:buNone/>
            </a:pPr>
            <a:r>
              <a:rPr lang="es-CO" dirty="0"/>
              <a:t>Estos y otros motivos resaltan la importancia de contar con un sistema de información eficiente y eficaz; que facilite la gestión de las calificaciones de forma rápida y amigable para los profesores y estudiantes; que les permita a aquellos hacer un seguimiento del desempeño académico de sus estudiantes, de sus cursos y de sus asignaturas para tomar medidas tendientes al mejoramiento académico, sin que esto se convierta en una carga administrativa.</a:t>
            </a:r>
          </a:p>
        </p:txBody>
      </p:sp>
    </p:spTree>
    <p:extLst>
      <p:ext uri="{BB962C8B-B14F-4D97-AF65-F5344CB8AC3E}">
        <p14:creationId xmlns:p14="http://schemas.microsoft.com/office/powerpoint/2010/main" val="4085126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LOGO</a:t>
            </a:r>
            <a:endParaRPr lang="es-CO" dirty="0"/>
          </a:p>
        </p:txBody>
      </p:sp>
      <p:pic>
        <p:nvPicPr>
          <p:cNvPr id="4" name="Marcador de contenido 3">
            <a:extLst>
              <a:ext uri="{FF2B5EF4-FFF2-40B4-BE49-F238E27FC236}">
                <a16:creationId xmlns:a16="http://schemas.microsoft.com/office/drawing/2014/main" id="{2AC54752-AFE5-4443-8AFE-8DA4667D2DBE}"/>
              </a:ext>
            </a:extLst>
          </p:cNvPr>
          <p:cNvPicPr>
            <a:picLocks noChangeAspect="1"/>
          </p:cNvPicPr>
          <p:nvPr/>
        </p:nvPicPr>
        <p:blipFill>
          <a:blip r:embed="rId2"/>
          <a:stretch>
            <a:fillRect/>
          </a:stretch>
        </p:blipFill>
        <p:spPr>
          <a:xfrm>
            <a:off x="6392069" y="2678112"/>
            <a:ext cx="3733800" cy="1498600"/>
          </a:xfrm>
          <a:prstGeom prst="rect">
            <a:avLst/>
          </a:prstGeom>
        </p:spPr>
      </p:pic>
    </p:spTree>
    <p:extLst>
      <p:ext uri="{BB962C8B-B14F-4D97-AF65-F5344CB8AC3E}">
        <p14:creationId xmlns:p14="http://schemas.microsoft.com/office/powerpoint/2010/main" val="2222388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D373DA-D5C9-354F-9306-90C4613041E4}"/>
              </a:ext>
            </a:extLst>
          </p:cNvPr>
          <p:cNvSpPr>
            <a:spLocks noGrp="1"/>
          </p:cNvSpPr>
          <p:nvPr>
            <p:ph type="title"/>
          </p:nvPr>
        </p:nvSpPr>
        <p:spPr/>
        <p:txBody>
          <a:bodyPr/>
          <a:lstStyle/>
          <a:p>
            <a:r>
              <a:rPr lang="es-CO" dirty="0"/>
              <a:t>Planteamiento del problema</a:t>
            </a:r>
            <a:endParaRPr lang="es-CO" dirty="0"/>
          </a:p>
        </p:txBody>
      </p:sp>
      <p:sp>
        <p:nvSpPr>
          <p:cNvPr id="3" name="Marcador de contenido 2">
            <a:extLst>
              <a:ext uri="{FF2B5EF4-FFF2-40B4-BE49-F238E27FC236}">
                <a16:creationId xmlns:a16="http://schemas.microsoft.com/office/drawing/2014/main" id="{A9F9F089-E1AC-5C41-AF86-67B93C04A4B4}"/>
              </a:ext>
            </a:extLst>
          </p:cNvPr>
          <p:cNvSpPr>
            <a:spLocks noGrp="1"/>
          </p:cNvSpPr>
          <p:nvPr>
            <p:ph idx="1"/>
          </p:nvPr>
        </p:nvSpPr>
        <p:spPr/>
        <p:txBody>
          <a:bodyPr/>
          <a:lstStyle/>
          <a:p>
            <a:pPr marL="0" indent="0" algn="just">
              <a:buNone/>
            </a:pPr>
            <a:r>
              <a:rPr lang="es-CO" dirty="0"/>
              <a:t>La Institución Educativa Departamental Enrique Santos Montejo se ubica en Tenjo, municipio de la Provincia Sabana Centro de Cundinamarca, a 37 kilómetros de la Capital, con una población de 20.000 habitantes y una superficie de 108 Km2. Limita al norte con Tabio, al sur con Funza y Madrid , al oriente con Chía y Cota y al occidente con Subachoque. (Alcaldía Municipal, 2021).</a:t>
            </a:r>
          </a:p>
          <a:p>
            <a:pPr marL="0" indent="0" algn="just">
              <a:buNone/>
            </a:pPr>
            <a:r>
              <a:rPr lang="es-CO" dirty="0"/>
              <a:t>Es un colegio de naturaleza oficial, de carácter académico,  calendario A, género mixto; de jornada diurna, nocturna y fin de semana.</a:t>
            </a:r>
          </a:p>
        </p:txBody>
      </p:sp>
    </p:spTree>
    <p:extLst>
      <p:ext uri="{BB962C8B-B14F-4D97-AF65-F5344CB8AC3E}">
        <p14:creationId xmlns:p14="http://schemas.microsoft.com/office/powerpoint/2010/main" val="1642990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Planteamiento del problema</a:t>
            </a:r>
          </a:p>
        </p:txBody>
      </p:sp>
      <p:sp>
        <p:nvSpPr>
          <p:cNvPr id="4" name="Marcador de contenido 2">
            <a:extLst>
              <a:ext uri="{FF2B5EF4-FFF2-40B4-BE49-F238E27FC236}">
                <a16:creationId xmlns:a16="http://schemas.microsoft.com/office/drawing/2014/main" id="{F54D355E-B940-3A4D-96C4-8105306B4625}"/>
              </a:ext>
            </a:extLst>
          </p:cNvPr>
          <p:cNvSpPr>
            <a:spLocks noGrp="1"/>
          </p:cNvSpPr>
          <p:nvPr>
            <p:ph idx="1"/>
          </p:nvPr>
        </p:nvSpPr>
        <p:spPr>
          <a:xfrm>
            <a:off x="5118447" y="803186"/>
            <a:ext cx="6281873" cy="5248622"/>
          </a:xfrm>
        </p:spPr>
        <p:txBody>
          <a:bodyPr/>
          <a:lstStyle/>
          <a:p>
            <a:pPr marL="0" indent="0" algn="just">
              <a:buNone/>
            </a:pPr>
            <a:r>
              <a:rPr lang="es-CO" dirty="0"/>
              <a:t>Ofrece los niveles de preescolar,  primaria, básica secundaria y media para niños, jóvenes y adultos con un modelo pedagógico de educación tradicional. Cuenta con unos 1500 estudiantes, cerca de 65 docentes, un rector, tres administrativos, tres coordinadores, tres personas de servicios generales y una orientadora.</a:t>
            </a:r>
          </a:p>
          <a:p>
            <a:pPr marL="0" indent="0" algn="just">
              <a:buNone/>
            </a:pPr>
            <a:r>
              <a:rPr lang="es-CO" dirty="0"/>
              <a:t>La gestión documental ha sido mencionada como un problema recurrente en la institución, específicamente lo que tiene que ver con el cargue de notas al sistema de información.</a:t>
            </a:r>
          </a:p>
          <a:p>
            <a:pPr marL="0" indent="0" algn="just">
              <a:buNone/>
            </a:pPr>
            <a:endParaRPr lang="es-CO" dirty="0"/>
          </a:p>
          <a:p>
            <a:pPr marL="0" indent="0" algn="just">
              <a:buNone/>
            </a:pPr>
            <a:endParaRPr lang="es-CO" dirty="0"/>
          </a:p>
        </p:txBody>
      </p:sp>
    </p:spTree>
    <p:extLst>
      <p:ext uri="{BB962C8B-B14F-4D97-AF65-F5344CB8AC3E}">
        <p14:creationId xmlns:p14="http://schemas.microsoft.com/office/powerpoint/2010/main" val="1222303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Planteamiento del problema</a:t>
            </a:r>
          </a:p>
        </p:txBody>
      </p:sp>
      <p:sp>
        <p:nvSpPr>
          <p:cNvPr id="4" name="Marcador de contenido 2">
            <a:extLst>
              <a:ext uri="{FF2B5EF4-FFF2-40B4-BE49-F238E27FC236}">
                <a16:creationId xmlns:a16="http://schemas.microsoft.com/office/drawing/2014/main" id="{0BDF9D16-2075-4746-B574-565873BD05F2}"/>
              </a:ext>
            </a:extLst>
          </p:cNvPr>
          <p:cNvSpPr>
            <a:spLocks noGrp="1"/>
          </p:cNvSpPr>
          <p:nvPr>
            <p:ph idx="1"/>
          </p:nvPr>
        </p:nvSpPr>
        <p:spPr>
          <a:xfrm>
            <a:off x="5118447" y="803186"/>
            <a:ext cx="6281873" cy="5248622"/>
          </a:xfrm>
        </p:spPr>
        <p:txBody>
          <a:bodyPr/>
          <a:lstStyle/>
          <a:p>
            <a:pPr marL="0" indent="0" algn="just">
              <a:buNone/>
            </a:pPr>
            <a:r>
              <a:rPr lang="es-CO" dirty="0"/>
              <a:t>En este sentido, el colegio recurre a la plataforma SIGES, programa de la Gobernación de Cundinamarca destinada para tal efecto, cuyo uso y funcionalidad no resultan del todo satisfactorios para los docentes y comunidad académica en general, ya que presenta deficiencias como: no hay usuario para los estudiantes, el registro de notas sólo se hace ingresando la definitiva del bimestre, lo cual hace que sea el docente quien realiza los cálculos; no deja ver el promedio acumulado del estudiante, no presenta estadísticas de rendimiento de los mismos, etcétera (Ramírez Corredor, 2021).</a:t>
            </a:r>
          </a:p>
        </p:txBody>
      </p:sp>
    </p:spTree>
    <p:extLst>
      <p:ext uri="{BB962C8B-B14F-4D97-AF65-F5344CB8AC3E}">
        <p14:creationId xmlns:p14="http://schemas.microsoft.com/office/powerpoint/2010/main" val="2855738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Pregunta de investigación</a:t>
            </a:r>
          </a:p>
        </p:txBody>
      </p:sp>
      <p:sp>
        <p:nvSpPr>
          <p:cNvPr id="4" name="Marcador de contenido 2">
            <a:extLst>
              <a:ext uri="{FF2B5EF4-FFF2-40B4-BE49-F238E27FC236}">
                <a16:creationId xmlns:a16="http://schemas.microsoft.com/office/drawing/2014/main" id="{2D3D8CCB-441A-F548-95BA-41165A51A6CC}"/>
              </a:ext>
            </a:extLst>
          </p:cNvPr>
          <p:cNvSpPr>
            <a:spLocks noGrp="1"/>
          </p:cNvSpPr>
          <p:nvPr>
            <p:ph idx="1"/>
          </p:nvPr>
        </p:nvSpPr>
        <p:spPr>
          <a:xfrm>
            <a:off x="5118447" y="803186"/>
            <a:ext cx="6281873" cy="5248622"/>
          </a:xfrm>
        </p:spPr>
        <p:txBody>
          <a:bodyPr/>
          <a:lstStyle/>
          <a:p>
            <a:pPr marL="0" indent="0" algn="just">
              <a:buNone/>
            </a:pPr>
            <a:r>
              <a:rPr lang="es-CO" dirty="0"/>
              <a:t>Bajo este orden de ideas, surge la siguiente pregunta de investigación: ¿Qué carácterísticas debe tener un sistema de información para satisfacer las necesidades que la Institución Educativa Enrique Santos Montejo tiene en el registro y gestión de las calificaciones de sus estudiantes?</a:t>
            </a:r>
          </a:p>
        </p:txBody>
      </p:sp>
    </p:spTree>
    <p:extLst>
      <p:ext uri="{BB962C8B-B14F-4D97-AF65-F5344CB8AC3E}">
        <p14:creationId xmlns:p14="http://schemas.microsoft.com/office/powerpoint/2010/main" val="1889876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 general</a:t>
            </a:r>
          </a:p>
        </p:txBody>
      </p:sp>
      <p:sp>
        <p:nvSpPr>
          <p:cNvPr id="4" name="Marcador de contenido 2">
            <a:extLst>
              <a:ext uri="{FF2B5EF4-FFF2-40B4-BE49-F238E27FC236}">
                <a16:creationId xmlns:a16="http://schemas.microsoft.com/office/drawing/2014/main" id="{2F8050CD-360F-AC45-915C-E6FEFA64518E}"/>
              </a:ext>
            </a:extLst>
          </p:cNvPr>
          <p:cNvSpPr>
            <a:spLocks noGrp="1"/>
          </p:cNvSpPr>
          <p:nvPr>
            <p:ph idx="1"/>
          </p:nvPr>
        </p:nvSpPr>
        <p:spPr>
          <a:xfrm>
            <a:off x="5118447" y="803186"/>
            <a:ext cx="6281873" cy="5248622"/>
          </a:xfrm>
        </p:spPr>
        <p:txBody>
          <a:bodyPr/>
          <a:lstStyle/>
          <a:p>
            <a:pPr marL="0" indent="0" algn="just">
              <a:buNone/>
            </a:pPr>
            <a:r>
              <a:rPr lang="es-CO" smtClean="0"/>
              <a:t>Desarrollar un sistema de información para el registro, control y administración de las calificaciones en la Institución Educativa Departamental Enrique Santos Montejo.</a:t>
            </a:r>
            <a:endParaRPr lang="es-CO" dirty="0"/>
          </a:p>
        </p:txBody>
      </p:sp>
    </p:spTree>
    <p:extLst>
      <p:ext uri="{BB962C8B-B14F-4D97-AF65-F5344CB8AC3E}">
        <p14:creationId xmlns:p14="http://schemas.microsoft.com/office/powerpoint/2010/main" val="2574304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Objetivos específicos</a:t>
            </a:r>
          </a:p>
        </p:txBody>
      </p:sp>
      <p:sp>
        <p:nvSpPr>
          <p:cNvPr id="4" name="Marcador de contenido 2">
            <a:extLst>
              <a:ext uri="{FF2B5EF4-FFF2-40B4-BE49-F238E27FC236}">
                <a16:creationId xmlns:a16="http://schemas.microsoft.com/office/drawing/2014/main" id="{9CFE0527-703C-C443-BF5A-E6B36DD450EE}"/>
              </a:ext>
            </a:extLst>
          </p:cNvPr>
          <p:cNvSpPr>
            <a:spLocks noGrp="1"/>
          </p:cNvSpPr>
          <p:nvPr>
            <p:ph idx="1"/>
          </p:nvPr>
        </p:nvSpPr>
        <p:spPr>
          <a:xfrm>
            <a:off x="5118447" y="803186"/>
            <a:ext cx="6281873" cy="5248622"/>
          </a:xfrm>
        </p:spPr>
        <p:txBody>
          <a:bodyPr/>
          <a:lstStyle/>
          <a:p>
            <a:pPr algn="just"/>
            <a:r>
              <a:rPr lang="es-CO" dirty="0"/>
              <a:t>Diseñar  funciones de establecimiento de cantidad de notas y valor porcentual de cada una por bimestre.</a:t>
            </a:r>
          </a:p>
          <a:p>
            <a:pPr algn="just"/>
            <a:r>
              <a:rPr lang="es-CO" dirty="0"/>
              <a:t>Desarrollar funciones para que los directores de grupo puedan ver las calificaciones de todo su grupo.</a:t>
            </a:r>
          </a:p>
          <a:p>
            <a:pPr algn="just"/>
            <a:r>
              <a:rPr lang="es-CO" dirty="0"/>
              <a:t>Establecer funciones estadísticas dentro del sistema para que se pueda hacer la trazabilidad del rendimiento de los estudiantes. </a:t>
            </a:r>
          </a:p>
          <a:p>
            <a:pPr marL="0" indent="0" algn="just">
              <a:buNone/>
            </a:pPr>
            <a:endParaRPr lang="es-CO" dirty="0"/>
          </a:p>
          <a:p>
            <a:pPr algn="just"/>
            <a:endParaRPr lang="es-CO" dirty="0"/>
          </a:p>
        </p:txBody>
      </p:sp>
    </p:spTree>
    <p:extLst>
      <p:ext uri="{BB962C8B-B14F-4D97-AF65-F5344CB8AC3E}">
        <p14:creationId xmlns:p14="http://schemas.microsoft.com/office/powerpoint/2010/main" val="927301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8C803EF9-06F4-9A4D-A9F1-575874150498}"/>
              </a:ext>
            </a:extLst>
          </p:cNvPr>
          <p:cNvSpPr>
            <a:spLocks noGrp="1"/>
          </p:cNvSpPr>
          <p:nvPr>
            <p:ph idx="1"/>
          </p:nvPr>
        </p:nvSpPr>
        <p:spPr>
          <a:xfrm>
            <a:off x="5118447" y="803186"/>
            <a:ext cx="6281873" cy="5248622"/>
          </a:xfrm>
        </p:spPr>
        <p:txBody>
          <a:bodyPr>
            <a:normAutofit/>
          </a:bodyPr>
          <a:lstStyle/>
          <a:p>
            <a:pPr marL="0" indent="0" algn="just">
              <a:buNone/>
            </a:pPr>
            <a:r>
              <a:rPr lang="es-CO" sz="1600" dirty="0"/>
              <a:t>El registro y la gestión de las calificaciones es un proceso de importancia pedagógica y administrativa dentro de una institución educativa. En el primer sentido, estas labores se enmarcan dentro de la gestión documental y son claves para el cumplimiento de los derechos del estudiante. </a:t>
            </a:r>
          </a:p>
          <a:p>
            <a:pPr marL="0" indent="0" algn="just">
              <a:buNone/>
            </a:pPr>
            <a:endParaRPr lang="es-CO" sz="1600" dirty="0"/>
          </a:p>
          <a:p>
            <a:pPr marL="0" indent="0" algn="just">
              <a:buNone/>
            </a:pPr>
            <a:r>
              <a:rPr lang="es-CO" sz="1600" dirty="0"/>
              <a:t>En cuanto al segundo aspecto, se ubica dentro del proceso de evaluación, que permite cuantificar (y cualificar) el proceso de aprendizaje, factor clave para la toma de decisiones en términos de acompañamiento, estrategias didácticas y medidas pedagógicas en general a tomar. </a:t>
            </a:r>
          </a:p>
        </p:txBody>
      </p:sp>
    </p:spTree>
    <p:extLst>
      <p:ext uri="{BB962C8B-B14F-4D97-AF65-F5344CB8AC3E}">
        <p14:creationId xmlns:p14="http://schemas.microsoft.com/office/powerpoint/2010/main" val="2513632012"/>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{AA4F4E81-EF8B-3542-AD91-4C90918F6A71}tf16401369</Template>
  <TotalTime>2031</TotalTime>
  <Words>692</Words>
  <Application>Microsoft Office PowerPoint</Application>
  <PresentationFormat>Panorámica</PresentationFormat>
  <Paragraphs>26</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Calibri Light</vt:lpstr>
      <vt:lpstr>Rockwell</vt:lpstr>
      <vt:lpstr>Wingdings</vt:lpstr>
      <vt:lpstr>Atlas</vt:lpstr>
      <vt:lpstr>SISTEMA DE INFORMACIÓN PARA LA GESTIÓN DE LAS CALIFICACIONES PARA UNA INSTITUCIÓN EDUCATIVA </vt:lpstr>
      <vt:lpstr>LOGO</vt:lpstr>
      <vt:lpstr>Planteamiento del problema</vt:lpstr>
      <vt:lpstr>Planteamiento del problema</vt:lpstr>
      <vt:lpstr>Planteamiento del problema</vt:lpstr>
      <vt:lpstr>Pregunta de investigación</vt:lpstr>
      <vt:lpstr>Objetivo general</vt:lpstr>
      <vt:lpstr>Objetivos específicos</vt:lpstr>
      <vt:lpstr>Justificación</vt:lpstr>
      <vt:lpstr>Justificación</vt:lpstr>
      <vt:lpstr>Justificación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APOYO AL SEGUIMIENTO PEDAGÓGICO EN EL IED REPÚBLICA DE GUATEMALA</dc:title>
  <dc:creator>Alejandro Duque Escobar</dc:creator>
  <cp:lastModifiedBy>LAPCRA</cp:lastModifiedBy>
  <cp:revision>325</cp:revision>
  <dcterms:created xsi:type="dcterms:W3CDTF">2021-01-25T15:52:21Z</dcterms:created>
  <dcterms:modified xsi:type="dcterms:W3CDTF">2021-03-08T03:20:34Z</dcterms:modified>
</cp:coreProperties>
</file>