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345" r:id="rId28"/>
    <p:sldId id="290" r:id="rId29"/>
    <p:sldId id="283" r:id="rId30"/>
    <p:sldId id="284" r:id="rId31"/>
    <p:sldId id="285" r:id="rId32"/>
    <p:sldId id="322" r:id="rId33"/>
    <p:sldId id="327" r:id="rId34"/>
    <p:sldId id="311" r:id="rId35"/>
    <p:sldId id="328" r:id="rId36"/>
    <p:sldId id="329" r:id="rId37"/>
    <p:sldId id="330" r:id="rId38"/>
    <p:sldId id="325" r:id="rId39"/>
    <p:sldId id="333" r:id="rId40"/>
    <p:sldId id="334" r:id="rId41"/>
    <p:sldId id="335" r:id="rId42"/>
    <p:sldId id="336" r:id="rId43"/>
    <p:sldId id="331" r:id="rId44"/>
    <p:sldId id="332" r:id="rId45"/>
    <p:sldId id="337" r:id="rId46"/>
    <p:sldId id="338" r:id="rId47"/>
    <p:sldId id="293" r:id="rId48"/>
    <p:sldId id="296" r:id="rId49"/>
    <p:sldId id="339" r:id="rId50"/>
    <p:sldId id="340" r:id="rId51"/>
    <p:sldId id="341" r:id="rId52"/>
    <p:sldId id="297" r:id="rId53"/>
    <p:sldId id="299" r:id="rId54"/>
    <p:sldId id="300" r:id="rId55"/>
    <p:sldId id="298" r:id="rId56"/>
    <p:sldId id="342" r:id="rId57"/>
    <p:sldId id="343" r:id="rId58"/>
    <p:sldId id="344" r:id="rId59"/>
    <p:sldId id="304" r:id="rId60"/>
    <p:sldId id="307" r:id="rId61"/>
    <p:sldId id="308" r:id="rId62"/>
    <p:sldId id="309" r:id="rId63"/>
    <p:sldId id="302" r:id="rId64"/>
    <p:sldId id="301" r:id="rId65"/>
    <p:sldId id="30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snapToObjects="1">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D253BB75-C9F5-8342-9D8A-C2F31092015F}" type="datetimeFigureOut">
              <a:rPr lang="es-CO" smtClean="0"/>
              <a:t>25/04/2021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54350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25/04/2021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407922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25/04/2021</a:t>
            </a:fld>
            <a:endParaRPr lang="es-CO"/>
          </a:p>
        </p:txBody>
      </p:sp>
      <p:sp>
        <p:nvSpPr>
          <p:cNvPr id="5" name="Footer Placeholder 4"/>
          <p:cNvSpPr>
            <a:spLocks noGrp="1"/>
          </p:cNvSpPr>
          <p:nvPr>
            <p:ph type="ftr" sz="quarter" idx="11"/>
          </p:nvPr>
        </p:nvSpPr>
        <p:spPr>
          <a:xfrm>
            <a:off x="804672" y="6227064"/>
            <a:ext cx="10588752" cy="320040"/>
          </a:xfrm>
        </p:spPr>
        <p:txBody>
          <a:body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908269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253BB75-C9F5-8342-9D8A-C2F31092015F}" type="datetimeFigureOut">
              <a:rPr lang="es-CO" smtClean="0"/>
              <a:t>25/04/2021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94838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804672" y="320040"/>
            <a:ext cx="3657600" cy="320040"/>
          </a:xfrm>
        </p:spPr>
        <p:txBody>
          <a:bodyPr/>
          <a:lstStyle/>
          <a:p>
            <a:fld id="{D253BB75-C9F5-8342-9D8A-C2F31092015F}" type="datetimeFigureOut">
              <a:rPr lang="es-CO" smtClean="0"/>
              <a:t>25/04/2021</a:t>
            </a:fld>
            <a:endParaRPr lang="es-CO"/>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s-CO"/>
          </a:p>
        </p:txBody>
      </p:sp>
      <p:sp>
        <p:nvSpPr>
          <p:cNvPr id="6" name="Slide Number Placeholder 5"/>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0733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25/04/2021</a:t>
            </a:fld>
            <a:endParaRPr lang="es-CO"/>
          </a:p>
        </p:txBody>
      </p:sp>
      <p:sp>
        <p:nvSpPr>
          <p:cNvPr id="6" name="Footer Placeholder 5"/>
          <p:cNvSpPr>
            <a:spLocks noGrp="1"/>
          </p:cNvSpPr>
          <p:nvPr>
            <p:ph type="ftr" sz="quarter" idx="11"/>
          </p:nvPr>
        </p:nvSpPr>
        <p:spPr>
          <a:xfrm>
            <a:off x="804672" y="6227064"/>
            <a:ext cx="10588752" cy="320040"/>
          </a:xfrm>
        </p:spPr>
        <p:txBody>
          <a:bodyPr/>
          <a:lstStyle/>
          <a:p>
            <a:endParaRPr lang="es-CO"/>
          </a:p>
        </p:txBody>
      </p:sp>
      <p:sp>
        <p:nvSpPr>
          <p:cNvPr id="7" name="Slide Number Placeholder 6"/>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3277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5125305" y="1488985"/>
            <a:ext cx="6264350" cy="169685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118447" y="4351687"/>
            <a:ext cx="6265588" cy="17040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D253BB75-C9F5-8342-9D8A-C2F31092015F}" type="datetimeFigureOut">
              <a:rPr lang="es-CO" smtClean="0"/>
              <a:t>25/04/2021</a:t>
            </a:fld>
            <a:endParaRPr lang="es-CO"/>
          </a:p>
        </p:txBody>
      </p:sp>
      <p:sp>
        <p:nvSpPr>
          <p:cNvPr id="8" name="Footer Placeholder 7"/>
          <p:cNvSpPr>
            <a:spLocks noGrp="1"/>
          </p:cNvSpPr>
          <p:nvPr>
            <p:ph type="ftr" sz="quarter" idx="11"/>
          </p:nvPr>
        </p:nvSpPr>
        <p:spPr>
          <a:xfrm>
            <a:off x="804672" y="6227064"/>
            <a:ext cx="10588752" cy="320040"/>
          </a:xfrm>
        </p:spPr>
        <p:txBody>
          <a:bodyPr/>
          <a:lstStyle/>
          <a:p>
            <a:endParaRPr lang="es-CO"/>
          </a:p>
        </p:txBody>
      </p:sp>
      <p:sp>
        <p:nvSpPr>
          <p:cNvPr id="9" name="Slide Number Placeholder 8"/>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70246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D253BB75-C9F5-8342-9D8A-C2F31092015F}" type="datetimeFigureOut">
              <a:rPr lang="es-CO" smtClean="0"/>
              <a:t>25/04/2021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46497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253BB75-C9F5-8342-9D8A-C2F31092015F}" type="datetimeFigureOut">
              <a:rPr lang="es-CO" smtClean="0"/>
              <a:t>25/04/2021</a:t>
            </a:fld>
            <a:endParaRPr lang="es-CO"/>
          </a:p>
        </p:txBody>
      </p:sp>
      <p:sp>
        <p:nvSpPr>
          <p:cNvPr id="3" name="Footer Placeholder 2"/>
          <p:cNvSpPr>
            <a:spLocks noGrp="1"/>
          </p:cNvSpPr>
          <p:nvPr>
            <p:ph type="ftr" sz="quarter" idx="11"/>
          </p:nvPr>
        </p:nvSpPr>
        <p:spPr>
          <a:xfrm>
            <a:off x="804672" y="6227064"/>
            <a:ext cx="10588752" cy="320040"/>
          </a:xfrm>
        </p:spPr>
        <p:txBody>
          <a:bodyPr/>
          <a:lstStyle/>
          <a:p>
            <a:endParaRPr lang="es-CO"/>
          </a:p>
        </p:txBody>
      </p:sp>
      <p:sp>
        <p:nvSpPr>
          <p:cNvPr id="4" name="Slide Number Placeholder 3"/>
          <p:cNvSpPr>
            <a:spLocks noGrp="1"/>
          </p:cNvSpPr>
          <p:nvPr>
            <p:ph type="sldNum" sz="quarter" idx="12"/>
          </p:nvPr>
        </p:nvSpPr>
        <p:spPr>
          <a:xfrm>
            <a:off x="10469880"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123604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253BB75-C9F5-8342-9D8A-C2F31092015F}" type="datetimeFigureOut">
              <a:rPr lang="es-CO" smtClean="0"/>
              <a:t>25/04/2021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686125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804672" y="320040"/>
            <a:ext cx="3657600" cy="320040"/>
          </a:xfrm>
        </p:spPr>
        <p:txBody>
          <a:bodyPr/>
          <a:lstStyle/>
          <a:p>
            <a:fld id="{D253BB75-C9F5-8342-9D8A-C2F31092015F}" type="datetimeFigureOut">
              <a:rPr lang="es-CO" smtClean="0"/>
              <a:t>25/04/2021</a:t>
            </a:fld>
            <a:endParaRPr lang="es-CO"/>
          </a:p>
        </p:txBody>
      </p:sp>
      <p:sp>
        <p:nvSpPr>
          <p:cNvPr id="6" name="Footer Placeholder 5"/>
          <p:cNvSpPr>
            <a:spLocks noGrp="1"/>
          </p:cNvSpPr>
          <p:nvPr>
            <p:ph type="ftr" sz="quarter" idx="11"/>
          </p:nvPr>
        </p:nvSpPr>
        <p:spPr>
          <a:xfrm>
            <a:off x="804672" y="6227064"/>
            <a:ext cx="5942203" cy="320040"/>
          </a:xfrm>
        </p:spPr>
        <p:txBody>
          <a:bodyPr/>
          <a:lstStyle/>
          <a:p>
            <a:endParaRPr lang="es-CO"/>
          </a:p>
        </p:txBody>
      </p:sp>
      <p:sp>
        <p:nvSpPr>
          <p:cNvPr id="7" name="Slide Number Placeholder 6"/>
          <p:cNvSpPr>
            <a:spLocks noGrp="1"/>
          </p:cNvSpPr>
          <p:nvPr>
            <p:ph type="sldNum" sz="quarter" idx="12"/>
          </p:nvPr>
        </p:nvSpPr>
        <p:spPr>
          <a:xfrm>
            <a:off x="5828377" y="320040"/>
            <a:ext cx="914400" cy="320040"/>
          </a:xfrm>
        </p:spPr>
        <p:txBody>
          <a:bodyPr/>
          <a:lstStyle/>
          <a:p>
            <a:fld id="{6AA25AA3-75BB-4348-A77C-E9111E64DE59}" type="slidenum">
              <a:rPr lang="es-CO" smtClean="0"/>
              <a:t>‹Nº›</a:t>
            </a:fld>
            <a:endParaRPr lang="es-CO"/>
          </a:p>
        </p:txBody>
      </p:sp>
    </p:spTree>
    <p:extLst>
      <p:ext uri="{BB962C8B-B14F-4D97-AF65-F5344CB8AC3E}">
        <p14:creationId xmlns:p14="http://schemas.microsoft.com/office/powerpoint/2010/main" val="2820423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D253BB75-C9F5-8342-9D8A-C2F31092015F}" type="datetimeFigureOut">
              <a:rPr lang="es-CO" smtClean="0"/>
              <a:t>25/04/2021</a:t>
            </a:fld>
            <a:endParaRPr lang="es-CO"/>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AA25AA3-75BB-4348-A77C-E9111E64DE59}" type="slidenum">
              <a:rPr lang="es-CO" smtClean="0"/>
              <a:t>‹Nº›</a:t>
            </a:fld>
            <a:endParaRPr lang="es-CO"/>
          </a:p>
        </p:txBody>
      </p:sp>
    </p:spTree>
    <p:extLst>
      <p:ext uri="{BB962C8B-B14F-4D97-AF65-F5344CB8AC3E}">
        <p14:creationId xmlns:p14="http://schemas.microsoft.com/office/powerpoint/2010/main" val="21407321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4D79E-7BEA-0544-A6EE-5AB3713714AA}"/>
              </a:ext>
            </a:extLst>
          </p:cNvPr>
          <p:cNvSpPr>
            <a:spLocks noGrp="1"/>
          </p:cNvSpPr>
          <p:nvPr>
            <p:ph type="ctrTitle"/>
          </p:nvPr>
        </p:nvSpPr>
        <p:spPr>
          <a:xfrm>
            <a:off x="1759236" y="2075504"/>
            <a:ext cx="8679915" cy="2730958"/>
          </a:xfrm>
        </p:spPr>
        <p:txBody>
          <a:bodyPr>
            <a:normAutofit fontScale="90000"/>
          </a:bodyPr>
          <a:lstStyle/>
          <a:p>
            <a:r>
              <a:rPr lang="es-CO" dirty="0"/>
              <a:t>SISTEMA DE INFORMACIÓN PARA LA GESTIÓN DE LAS CALIFICACIONES PARA UNA INSTITUCIÓN EDUCATIVA </a:t>
            </a:r>
          </a:p>
        </p:txBody>
      </p:sp>
    </p:spTree>
    <p:extLst>
      <p:ext uri="{BB962C8B-B14F-4D97-AF65-F5344CB8AC3E}">
        <p14:creationId xmlns:p14="http://schemas.microsoft.com/office/powerpoint/2010/main" val="1188456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294779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A2A25D46-5727-9E47-9EB5-787A97C32498}"/>
              </a:ext>
            </a:extLst>
          </p:cNvPr>
          <p:cNvSpPr>
            <a:spLocks noGrp="1"/>
          </p:cNvSpPr>
          <p:nvPr>
            <p:ph idx="1"/>
          </p:nvPr>
        </p:nvSpPr>
        <p:spPr>
          <a:xfrm>
            <a:off x="5118447" y="803186"/>
            <a:ext cx="6281873" cy="5248622"/>
          </a:xfrm>
        </p:spPr>
        <p:txBody>
          <a:bodyPr/>
          <a:lstStyle/>
          <a:p>
            <a:pPr marL="0" indent="0" algn="just">
              <a:buNone/>
            </a:pPr>
            <a:r>
              <a:rPr lang="es-CO" dirty="0"/>
              <a:t>Estos y otros motivos resaltan la importancia de contar con un sistema de información eficiente y eficaz; que facilite la gestión de las calificaciones de forma rápida y amigable para los profesores y estudiantes; que les permita a aquellos hacer un seguimiento del desempeño académico de sus estudiantes, de sus cursos y de sus asignaturas para tomar medidas tendientes al mejoramiento académico, sin que esto se convierta en una carga administrativa.</a:t>
            </a:r>
          </a:p>
        </p:txBody>
      </p:sp>
    </p:spTree>
    <p:extLst>
      <p:ext uri="{BB962C8B-B14F-4D97-AF65-F5344CB8AC3E}">
        <p14:creationId xmlns:p14="http://schemas.microsoft.com/office/powerpoint/2010/main" val="4085126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C99823-9417-40B4-9BA7-2008C4CBC694}"/>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EB8D60DC-76D4-4E9D-B66E-446B8A5FA9C0}"/>
              </a:ext>
            </a:extLst>
          </p:cNvPr>
          <p:cNvSpPr>
            <a:spLocks noGrp="1"/>
          </p:cNvSpPr>
          <p:nvPr>
            <p:ph idx="1"/>
          </p:nvPr>
        </p:nvSpPr>
        <p:spPr/>
        <p:txBody>
          <a:bodyPr/>
          <a:lstStyle/>
          <a:p>
            <a:r>
              <a:rPr lang="es-CO" sz="1800" dirty="0"/>
              <a:t>El presente proyecto se realiza en el marco del programa tecnológico análisis y desarrollo de sistemas de información del SENA, regional Bogotá en el módulo de programación. El principal objetivo es aplicar los conocimientos adquiridos en el trascurso del programa para realizar un sistema de información. Para el presente caso se seleccionó la institución educativa Enrique Santos Montejo del municipio de Tenjo, Cundinamarca, en el cual existe un contacto por parte de uno de los integrantes del grupo. A través de un acercamiento con esta persona se lo lograron identificar algunas necesidades de información, requerimientos de información que se pueden clasificar en cuatro: </a:t>
            </a:r>
          </a:p>
          <a:p>
            <a:endParaRPr lang="es-CO" dirty="0"/>
          </a:p>
        </p:txBody>
      </p:sp>
    </p:spTree>
    <p:extLst>
      <p:ext uri="{BB962C8B-B14F-4D97-AF65-F5344CB8AC3E}">
        <p14:creationId xmlns:p14="http://schemas.microsoft.com/office/powerpoint/2010/main" val="2653879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74EA1-EC35-4B38-87B7-6E49B96B297F}"/>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CADF54F2-0BEA-41FF-AC42-E69D95C90601}"/>
              </a:ext>
            </a:extLst>
          </p:cNvPr>
          <p:cNvSpPr>
            <a:spLocks noGrp="1"/>
          </p:cNvSpPr>
          <p:nvPr>
            <p:ph idx="1"/>
          </p:nvPr>
        </p:nvSpPr>
        <p:spPr/>
        <p:txBody>
          <a:bodyPr/>
          <a:lstStyle/>
          <a:p>
            <a:pPr lvl="0"/>
            <a:r>
              <a:rPr lang="es-CO" sz="1800" dirty="0"/>
              <a:t>Gestión del archivo, ya que no existe digitalización de este, lo cual provoca una gran acumulación de documentos físicos, una demora en los procesos y un riesgo biológico para los encargados del área.</a:t>
            </a:r>
          </a:p>
          <a:p>
            <a:pPr lvl="0"/>
            <a:r>
              <a:rPr lang="es-CO" sz="1800" dirty="0"/>
              <a:t>Una plataforma de apoyo pedagógico para la labor de los docentes y los estudiantes, la cual contenga recursos de aprendizaje.</a:t>
            </a:r>
          </a:p>
          <a:p>
            <a:pPr lvl="0"/>
            <a:r>
              <a:rPr lang="es-CO" sz="1800" dirty="0"/>
              <a:t>Sistema de información para la gestión de la información del observador del alumno.</a:t>
            </a:r>
          </a:p>
          <a:p>
            <a:pPr lvl="0"/>
            <a:r>
              <a:rPr lang="es-CO" sz="1800" dirty="0"/>
              <a:t>Sistema de información para la gestión de las calificaciones de los estudiantes.</a:t>
            </a:r>
          </a:p>
          <a:p>
            <a:endParaRPr lang="es-CO" dirty="0"/>
          </a:p>
        </p:txBody>
      </p:sp>
    </p:spTree>
    <p:extLst>
      <p:ext uri="{BB962C8B-B14F-4D97-AF65-F5344CB8AC3E}">
        <p14:creationId xmlns:p14="http://schemas.microsoft.com/office/powerpoint/2010/main" val="225260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0A6730-FE63-417E-A442-AE5A58BE0C07}"/>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3AAE4AA2-94FB-4A63-9A55-4C122A5F1EF0}"/>
              </a:ext>
            </a:extLst>
          </p:cNvPr>
          <p:cNvSpPr>
            <a:spLocks noGrp="1"/>
          </p:cNvSpPr>
          <p:nvPr>
            <p:ph idx="1"/>
          </p:nvPr>
        </p:nvSpPr>
        <p:spPr/>
        <p:txBody>
          <a:bodyPr/>
          <a:lstStyle/>
          <a:p>
            <a:pPr algn="just"/>
            <a:r>
              <a:rPr lang="es-CO" dirty="0"/>
              <a:t>Se decide trabajar este último punto, porque la satisfacción de esta necesidad de información abarca procesos pedagógicos y administrativos para la institución educativa, además la plataforma será de fácil manejo para toda la comunidad educativa. </a:t>
            </a:r>
          </a:p>
          <a:p>
            <a:r>
              <a:rPr lang="es-CO" dirty="0"/>
              <a:t>Este sistema de información contará con las siguientes características:</a:t>
            </a:r>
          </a:p>
          <a:p>
            <a:endParaRPr lang="es-CO" dirty="0"/>
          </a:p>
        </p:txBody>
      </p:sp>
    </p:spTree>
    <p:extLst>
      <p:ext uri="{BB962C8B-B14F-4D97-AF65-F5344CB8AC3E}">
        <p14:creationId xmlns:p14="http://schemas.microsoft.com/office/powerpoint/2010/main" val="1395362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175AB-D3C6-4ECA-B26F-57DAFEDC420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98CD7164-FABD-4060-8B3B-B19108A8DC72}"/>
              </a:ext>
            </a:extLst>
          </p:cNvPr>
          <p:cNvSpPr>
            <a:spLocks noGrp="1"/>
          </p:cNvSpPr>
          <p:nvPr>
            <p:ph idx="1"/>
          </p:nvPr>
        </p:nvSpPr>
        <p:spPr/>
        <p:txBody>
          <a:bodyPr/>
          <a:lstStyle/>
          <a:p>
            <a:r>
              <a:rPr lang="es-CO" dirty="0"/>
              <a:t>Módulo de registro de notas. En este módulo el profesor podrá establecer la cantidad de notas de cada periodo académico y el valor porcentual de cada uno. El sistema realizar de forma automática cálculos que muestren el valor definitivo de la nota. Se podrán observar estadísticas, como por ejemplo la cantidad de materias aprobadas y reprobadas por estudiante.</a:t>
            </a:r>
          </a:p>
          <a:p>
            <a:endParaRPr lang="es-CO" dirty="0"/>
          </a:p>
        </p:txBody>
      </p:sp>
    </p:spTree>
    <p:extLst>
      <p:ext uri="{BB962C8B-B14F-4D97-AF65-F5344CB8AC3E}">
        <p14:creationId xmlns:p14="http://schemas.microsoft.com/office/powerpoint/2010/main" val="185725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CF688F-0560-42F8-BBD3-68DF8B7E47D6}"/>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6D1503A2-4AA9-4E5F-A8F6-BE7BB523C4E5}"/>
              </a:ext>
            </a:extLst>
          </p:cNvPr>
          <p:cNvSpPr>
            <a:spLocks noGrp="1"/>
          </p:cNvSpPr>
          <p:nvPr>
            <p:ph idx="1"/>
          </p:nvPr>
        </p:nvSpPr>
        <p:spPr/>
        <p:txBody>
          <a:bodyPr/>
          <a:lstStyle/>
          <a:p>
            <a:r>
              <a:rPr lang="es-CO" dirty="0"/>
              <a:t>Módulo de visualización de notas. En este módulo tanto profesores como estudiantes, tendrán acceso a las calificaciones de los estudiantes. El estudiante tendrá únicamente acceso para consultar las notas de las materias que esté cursando. Los profesores tendrán acceso para consultar las notas de los estudiantes bajo su cargo. El director de curso podrá observar todas las notas de los estudiantes de su grupo.</a:t>
            </a:r>
          </a:p>
          <a:p>
            <a:endParaRPr lang="es-CO" dirty="0"/>
          </a:p>
        </p:txBody>
      </p:sp>
    </p:spTree>
    <p:extLst>
      <p:ext uri="{BB962C8B-B14F-4D97-AF65-F5344CB8AC3E}">
        <p14:creationId xmlns:p14="http://schemas.microsoft.com/office/powerpoint/2010/main" val="769436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86EB5C-FB30-4753-AB25-C2348EFB898A}"/>
              </a:ext>
            </a:extLst>
          </p:cNvPr>
          <p:cNvSpPr>
            <a:spLocks noGrp="1"/>
          </p:cNvSpPr>
          <p:nvPr>
            <p:ph type="title"/>
          </p:nvPr>
        </p:nvSpPr>
        <p:spPr/>
        <p:txBody>
          <a:bodyPr/>
          <a:lstStyle/>
          <a:p>
            <a:r>
              <a:rPr lang="es-CO" dirty="0"/>
              <a:t>Alcance</a:t>
            </a:r>
          </a:p>
        </p:txBody>
      </p:sp>
      <p:sp>
        <p:nvSpPr>
          <p:cNvPr id="3" name="Marcador de contenido 2">
            <a:extLst>
              <a:ext uri="{FF2B5EF4-FFF2-40B4-BE49-F238E27FC236}">
                <a16:creationId xmlns:a16="http://schemas.microsoft.com/office/drawing/2014/main" id="{1F784DB7-B70B-4380-BD82-49ACC58CADBE}"/>
              </a:ext>
            </a:extLst>
          </p:cNvPr>
          <p:cNvSpPr>
            <a:spLocks noGrp="1"/>
          </p:cNvSpPr>
          <p:nvPr>
            <p:ph idx="1"/>
          </p:nvPr>
        </p:nvSpPr>
        <p:spPr/>
        <p:txBody>
          <a:bodyPr/>
          <a:lstStyle/>
          <a:p>
            <a:r>
              <a:rPr lang="es-CO" dirty="0"/>
              <a:t>Una vez analizados los requerimientos por parte de la institución educativa, se inicia el desarrollo de la plataforma. Cuando la plataforma se encuentre finalizada, será sometida a un periodo de prueba. Por último, se realizará la presentación de la plataforma al colegio.</a:t>
            </a:r>
          </a:p>
          <a:p>
            <a:endParaRPr lang="es-CO" dirty="0"/>
          </a:p>
        </p:txBody>
      </p:sp>
    </p:spTree>
    <p:extLst>
      <p:ext uri="{BB962C8B-B14F-4D97-AF65-F5344CB8AC3E}">
        <p14:creationId xmlns:p14="http://schemas.microsoft.com/office/powerpoint/2010/main" val="1496320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28E0D-83B2-4065-AD0F-7B8EAAF7699B}"/>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942DAE4-3E57-4C17-B28C-C1EA7865FD23}"/>
              </a:ext>
            </a:extLst>
          </p:cNvPr>
          <p:cNvSpPr>
            <a:spLocks noGrp="1"/>
          </p:cNvSpPr>
          <p:nvPr>
            <p:ph idx="1"/>
          </p:nvPr>
        </p:nvSpPr>
        <p:spPr/>
        <p:txBody>
          <a:bodyPr/>
          <a:lstStyle/>
          <a:p>
            <a:r>
              <a:rPr lang="es-CO" dirty="0"/>
              <a:t>En el presente trabajo se utilizarán tres técnicas de captura de información, las cuales son:</a:t>
            </a:r>
          </a:p>
          <a:p>
            <a:endParaRPr lang="es-CO" dirty="0"/>
          </a:p>
        </p:txBody>
      </p:sp>
    </p:spTree>
    <p:extLst>
      <p:ext uri="{BB962C8B-B14F-4D97-AF65-F5344CB8AC3E}">
        <p14:creationId xmlns:p14="http://schemas.microsoft.com/office/powerpoint/2010/main" val="378821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071AF0-FD95-4499-BAF5-37E9DE81C28C}"/>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EAE1D888-8D04-437D-9294-34E9F98614AC}"/>
              </a:ext>
            </a:extLst>
          </p:cNvPr>
          <p:cNvSpPr>
            <a:spLocks noGrp="1"/>
          </p:cNvSpPr>
          <p:nvPr>
            <p:ph idx="1"/>
          </p:nvPr>
        </p:nvSpPr>
        <p:spPr/>
        <p:txBody>
          <a:bodyPr/>
          <a:lstStyle/>
          <a:p>
            <a:r>
              <a:rPr lang="es-CO" dirty="0"/>
              <a:t>Revisión documental: consiste en la consulta de la bibliografía física y/o digital y otros materiales  para extraer y recopilar la información pertinente para el estudio (Hernández Sampieri, 2014).</a:t>
            </a:r>
          </a:p>
          <a:p>
            <a:endParaRPr lang="es-CO" dirty="0"/>
          </a:p>
        </p:txBody>
      </p:sp>
    </p:spTree>
    <p:extLst>
      <p:ext uri="{BB962C8B-B14F-4D97-AF65-F5344CB8AC3E}">
        <p14:creationId xmlns:p14="http://schemas.microsoft.com/office/powerpoint/2010/main" val="188470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LOGO</a:t>
            </a:r>
          </a:p>
        </p:txBody>
      </p:sp>
      <p:pic>
        <p:nvPicPr>
          <p:cNvPr id="4" name="Marcador de contenido 3">
            <a:extLst>
              <a:ext uri="{FF2B5EF4-FFF2-40B4-BE49-F238E27FC236}">
                <a16:creationId xmlns:a16="http://schemas.microsoft.com/office/drawing/2014/main" id="{2AC54752-AFE5-4443-8AFE-8DA4667D2DBE}"/>
              </a:ext>
            </a:extLst>
          </p:cNvPr>
          <p:cNvPicPr>
            <a:picLocks noChangeAspect="1"/>
          </p:cNvPicPr>
          <p:nvPr/>
        </p:nvPicPr>
        <p:blipFill>
          <a:blip r:embed="rId2"/>
          <a:stretch>
            <a:fillRect/>
          </a:stretch>
        </p:blipFill>
        <p:spPr>
          <a:xfrm>
            <a:off x="6392069" y="2678112"/>
            <a:ext cx="3733800" cy="1498600"/>
          </a:xfrm>
          <a:prstGeom prst="rect">
            <a:avLst/>
          </a:prstGeom>
        </p:spPr>
      </p:pic>
    </p:spTree>
    <p:extLst>
      <p:ext uri="{BB962C8B-B14F-4D97-AF65-F5344CB8AC3E}">
        <p14:creationId xmlns:p14="http://schemas.microsoft.com/office/powerpoint/2010/main" val="2222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525F72-6AB2-45E4-957E-1F76D7741B06}"/>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52A9B4A6-A4E1-4680-8335-2B45572C9782}"/>
              </a:ext>
            </a:extLst>
          </p:cNvPr>
          <p:cNvSpPr>
            <a:spLocks noGrp="1"/>
          </p:cNvSpPr>
          <p:nvPr>
            <p:ph idx="1"/>
          </p:nvPr>
        </p:nvSpPr>
        <p:spPr/>
        <p:txBody>
          <a:bodyPr/>
          <a:lstStyle/>
          <a:p>
            <a:r>
              <a:rPr lang="es-CO" dirty="0"/>
              <a:t>Entevista informal: Técnica conversacional en la cual se indaga, en un ambiente desenfadado y poco planeado, a un informante sobre aspectos pertinentes para el desarrollo del proyecto</a:t>
            </a:r>
          </a:p>
        </p:txBody>
      </p:sp>
    </p:spTree>
    <p:extLst>
      <p:ext uri="{BB962C8B-B14F-4D97-AF65-F5344CB8AC3E}">
        <p14:creationId xmlns:p14="http://schemas.microsoft.com/office/powerpoint/2010/main" val="4078265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8AB7F-139A-46E5-9334-7AADEA849D1D}"/>
              </a:ext>
            </a:extLst>
          </p:cNvPr>
          <p:cNvSpPr>
            <a:spLocks noGrp="1"/>
          </p:cNvSpPr>
          <p:nvPr>
            <p:ph type="title"/>
          </p:nvPr>
        </p:nvSpPr>
        <p:spPr/>
        <p:txBody>
          <a:bodyPr/>
          <a:lstStyle/>
          <a:p>
            <a:r>
              <a:rPr lang="es-CO" dirty="0"/>
              <a:t>Técnicas de recolección de información</a:t>
            </a:r>
          </a:p>
        </p:txBody>
      </p:sp>
      <p:sp>
        <p:nvSpPr>
          <p:cNvPr id="3" name="Marcador de contenido 2">
            <a:extLst>
              <a:ext uri="{FF2B5EF4-FFF2-40B4-BE49-F238E27FC236}">
                <a16:creationId xmlns:a16="http://schemas.microsoft.com/office/drawing/2014/main" id="{2485BA8B-EF7A-4A59-95C9-965F3EA3EA9F}"/>
              </a:ext>
            </a:extLst>
          </p:cNvPr>
          <p:cNvSpPr>
            <a:spLocks noGrp="1"/>
          </p:cNvSpPr>
          <p:nvPr>
            <p:ph idx="1"/>
          </p:nvPr>
        </p:nvSpPr>
        <p:spPr/>
        <p:txBody>
          <a:bodyPr/>
          <a:lstStyle/>
          <a:p>
            <a:r>
              <a:rPr lang="es-CO" dirty="0"/>
              <a:t>Cuestionario: Es una serie de preguntas que buscan la medición de una o más variables (Hernández Sampieri, 2014). En el caso del presente proyecto, esta técnica se le aplica a los docentes y orientadora, a los estudiantes y al rector. </a:t>
            </a:r>
          </a:p>
          <a:p>
            <a:endParaRPr lang="es-CO" dirty="0"/>
          </a:p>
        </p:txBody>
      </p:sp>
    </p:spTree>
    <p:extLst>
      <p:ext uri="{BB962C8B-B14F-4D97-AF65-F5344CB8AC3E}">
        <p14:creationId xmlns:p14="http://schemas.microsoft.com/office/powerpoint/2010/main" val="173083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52C80BA2-8816-9545-935D-E47F54B9BA62}"/>
              </a:ext>
            </a:extLst>
          </p:cNvPr>
          <p:cNvSpPr>
            <a:spLocks noGrp="1"/>
          </p:cNvSpPr>
          <p:nvPr>
            <p:ph idx="1"/>
          </p:nvPr>
        </p:nvSpPr>
        <p:spPr>
          <a:xfrm>
            <a:off x="5118447" y="803186"/>
            <a:ext cx="6281873" cy="5248622"/>
          </a:xfrm>
        </p:spPr>
        <p:txBody>
          <a:bodyPr/>
          <a:lstStyle/>
          <a:p>
            <a:pPr marL="0" indent="0" algn="just">
              <a:buNone/>
            </a:pPr>
            <a:r>
              <a:rPr lang="es-CO" dirty="0"/>
              <a:t>Los diagramas BPMN son un estándar para el modelado de procesos en distintas áreas, como la empresarial o el diseño de software. Tienen la ventaja de ser fáciles de comrender, más allá del idioma en que se realicen, ya que su notación es universalmente reconocida y aceptada (White &amp; Miers, 2009).</a:t>
            </a:r>
          </a:p>
        </p:txBody>
      </p:sp>
    </p:spTree>
    <p:extLst>
      <p:ext uri="{BB962C8B-B14F-4D97-AF65-F5344CB8AC3E}">
        <p14:creationId xmlns:p14="http://schemas.microsoft.com/office/powerpoint/2010/main" val="2301643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979B9CEB-BFF4-5C48-920E-1D98E268952B}"/>
              </a:ext>
            </a:extLst>
          </p:cNvPr>
          <p:cNvSpPr>
            <a:spLocks noGrp="1"/>
          </p:cNvSpPr>
          <p:nvPr>
            <p:ph idx="1"/>
          </p:nvPr>
        </p:nvSpPr>
        <p:spPr/>
        <p:txBody>
          <a:bodyPr/>
          <a:lstStyle/>
          <a:p>
            <a:pPr marL="0" indent="0">
              <a:buNone/>
            </a:pPr>
            <a:r>
              <a:rPr lang="es-CO" dirty="0"/>
              <a:t>Diagrama del SIGC.</a:t>
            </a:r>
          </a:p>
        </p:txBody>
      </p:sp>
    </p:spTree>
    <p:extLst>
      <p:ext uri="{BB962C8B-B14F-4D97-AF65-F5344CB8AC3E}">
        <p14:creationId xmlns:p14="http://schemas.microsoft.com/office/powerpoint/2010/main" val="3316158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11">
            <a:extLst>
              <a:ext uri="{FF2B5EF4-FFF2-40B4-BE49-F238E27FC236}">
                <a16:creationId xmlns:a16="http://schemas.microsoft.com/office/drawing/2014/main" id="{70C8992C-9654-B146-9295-E7F102A481C8}"/>
              </a:ext>
            </a:extLst>
          </p:cNvPr>
          <p:cNvPicPr>
            <a:picLocks noGrp="1" noChangeAspect="1"/>
          </p:cNvPicPr>
          <p:nvPr>
            <p:ph idx="1"/>
          </p:nvPr>
        </p:nvPicPr>
        <p:blipFill>
          <a:blip r:embed="rId2"/>
          <a:stretch>
            <a:fillRect/>
          </a:stretch>
        </p:blipFill>
        <p:spPr>
          <a:xfrm>
            <a:off x="161391" y="526473"/>
            <a:ext cx="11915512" cy="5721927"/>
          </a:xfrm>
          <a:prstGeom prst="rect">
            <a:avLst/>
          </a:prstGeom>
        </p:spPr>
      </p:pic>
    </p:spTree>
    <p:extLst>
      <p:ext uri="{BB962C8B-B14F-4D97-AF65-F5344CB8AC3E}">
        <p14:creationId xmlns:p14="http://schemas.microsoft.com/office/powerpoint/2010/main" val="3444733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Diagramas BPMN</a:t>
            </a:r>
          </a:p>
        </p:txBody>
      </p:sp>
      <p:sp>
        <p:nvSpPr>
          <p:cNvPr id="4" name="Marcador de contenido 2">
            <a:extLst>
              <a:ext uri="{FF2B5EF4-FFF2-40B4-BE49-F238E27FC236}">
                <a16:creationId xmlns:a16="http://schemas.microsoft.com/office/drawing/2014/main" id="{41C6051F-ABC1-FB45-A236-36B0A0D38276}"/>
              </a:ext>
            </a:extLst>
          </p:cNvPr>
          <p:cNvSpPr>
            <a:spLocks noGrp="1"/>
          </p:cNvSpPr>
          <p:nvPr>
            <p:ph idx="1"/>
          </p:nvPr>
        </p:nvSpPr>
        <p:spPr/>
        <p:txBody>
          <a:bodyPr/>
          <a:lstStyle/>
          <a:p>
            <a:pPr marL="0" indent="0">
              <a:buNone/>
            </a:pPr>
            <a:r>
              <a:rPr lang="es-CO" dirty="0"/>
              <a:t>Diagrama BPMN del SIGES</a:t>
            </a:r>
          </a:p>
        </p:txBody>
      </p:sp>
    </p:spTree>
    <p:extLst>
      <p:ext uri="{BB962C8B-B14F-4D97-AF65-F5344CB8AC3E}">
        <p14:creationId xmlns:p14="http://schemas.microsoft.com/office/powerpoint/2010/main" val="319449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extLst>
              <a:ext uri="{28A0092B-C50C-407E-A947-70E740481C1C}">
                <a14:useLocalDpi xmlns:a14="http://schemas.microsoft.com/office/drawing/2010/main" val="0"/>
              </a:ext>
            </a:extLst>
          </a:blip>
          <a:srcRect l="1127" t="-403" b="74545"/>
          <a:stretch/>
        </p:blipFill>
        <p:spPr>
          <a:xfrm>
            <a:off x="0" y="1177637"/>
            <a:ext cx="11993946" cy="4239490"/>
          </a:xfrm>
          <a:prstGeom prst="rect">
            <a:avLst/>
          </a:prstGeom>
        </p:spPr>
      </p:pic>
    </p:spTree>
    <p:extLst>
      <p:ext uri="{BB962C8B-B14F-4D97-AF65-F5344CB8AC3E}">
        <p14:creationId xmlns:p14="http://schemas.microsoft.com/office/powerpoint/2010/main" val="2904850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80" t="27273" r="1217" b="3232"/>
          <a:stretch/>
        </p:blipFill>
        <p:spPr>
          <a:xfrm>
            <a:off x="1696532" y="0"/>
            <a:ext cx="7059541" cy="6751964"/>
          </a:xfrm>
          <a:prstGeom prst="rect">
            <a:avLst/>
          </a:prstGeom>
        </p:spPr>
      </p:pic>
    </p:spTree>
    <p:extLst>
      <p:ext uri="{BB962C8B-B14F-4D97-AF65-F5344CB8AC3E}">
        <p14:creationId xmlns:p14="http://schemas.microsoft.com/office/powerpoint/2010/main" val="66890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A261C-A92F-EA49-8331-7AFF68AF55C7}"/>
              </a:ext>
            </a:extLst>
          </p:cNvPr>
          <p:cNvSpPr>
            <a:spLocks noGrp="1"/>
          </p:cNvSpPr>
          <p:nvPr>
            <p:ph type="title"/>
          </p:nvPr>
        </p:nvSpPr>
        <p:spPr/>
        <p:txBody>
          <a:bodyPr/>
          <a:lstStyle/>
          <a:p>
            <a:r>
              <a:rPr lang="es-CO" dirty="0"/>
              <a:t>Diagramas UML</a:t>
            </a:r>
          </a:p>
        </p:txBody>
      </p:sp>
      <p:sp>
        <p:nvSpPr>
          <p:cNvPr id="3" name="Marcador de contenido 2">
            <a:extLst>
              <a:ext uri="{FF2B5EF4-FFF2-40B4-BE49-F238E27FC236}">
                <a16:creationId xmlns:a16="http://schemas.microsoft.com/office/drawing/2014/main" id="{2474EE18-5B1F-EF42-A5FA-9D7A07DFE831}"/>
              </a:ext>
            </a:extLst>
          </p:cNvPr>
          <p:cNvSpPr>
            <a:spLocks noGrp="1"/>
          </p:cNvSpPr>
          <p:nvPr>
            <p:ph idx="1"/>
          </p:nvPr>
        </p:nvSpPr>
        <p:spPr/>
        <p:txBody>
          <a:bodyPr/>
          <a:lstStyle/>
          <a:p>
            <a:pPr marL="0" indent="0" algn="just">
              <a:buNone/>
            </a:pPr>
            <a:r>
              <a:rPr lang="es-ES" dirty="0"/>
              <a:t>Es un lenguaje visual que se usa para crear diagramas que representen procesos, sistemas y software. Significa </a:t>
            </a:r>
            <a:r>
              <a:rPr lang="es-ES" dirty="0" err="1"/>
              <a:t>Unified</a:t>
            </a:r>
            <a:r>
              <a:rPr lang="es-ES" dirty="0"/>
              <a:t> </a:t>
            </a:r>
            <a:r>
              <a:rPr lang="es-ES" dirty="0" err="1"/>
              <a:t>Modeling</a:t>
            </a:r>
            <a:r>
              <a:rPr lang="es-ES" dirty="0"/>
              <a:t> </a:t>
            </a:r>
            <a:r>
              <a:rPr lang="es-ES" dirty="0" err="1"/>
              <a:t>Language</a:t>
            </a:r>
            <a:r>
              <a:rPr lang="es-ES" dirty="0"/>
              <a:t>, que en español significa Lenguaje unificado de modelado. Su uso se ha extendido más allá del modelado de software, siendo utilizado en varias áreas industriales. Es un leguaje gráfico para la descripción de un sistema desde el punto de vista del actor. Se constituye como un estándar internacional, lo que facilita su utilización independientemente del contexto en el que se utilice (Taboada Jiménez, </a:t>
            </a:r>
            <a:r>
              <a:rPr lang="es-ES" dirty="0" err="1"/>
              <a:t>s.f</a:t>
            </a:r>
            <a:r>
              <a:rPr lang="es-ES" dirty="0"/>
              <a:t>).</a:t>
            </a:r>
            <a:endParaRPr lang="es-CO" dirty="0"/>
          </a:p>
        </p:txBody>
      </p:sp>
    </p:spTree>
    <p:extLst>
      <p:ext uri="{BB962C8B-B14F-4D97-AF65-F5344CB8AC3E}">
        <p14:creationId xmlns:p14="http://schemas.microsoft.com/office/powerpoint/2010/main" val="2201438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Diagrama UML </a:t>
            </a:r>
          </a:p>
        </p:txBody>
      </p:sp>
      <p:sp>
        <p:nvSpPr>
          <p:cNvPr id="4" name="CuadroTexto 3">
            <a:extLst>
              <a:ext uri="{FF2B5EF4-FFF2-40B4-BE49-F238E27FC236}">
                <a16:creationId xmlns:a16="http://schemas.microsoft.com/office/drawing/2014/main" id="{36F58BDA-434F-294A-8C9C-445DC014FC49}"/>
              </a:ext>
            </a:extLst>
          </p:cNvPr>
          <p:cNvSpPr txBox="1"/>
          <p:nvPr/>
        </p:nvSpPr>
        <p:spPr>
          <a:xfrm>
            <a:off x="6002215" y="3458308"/>
            <a:ext cx="1831592" cy="369332"/>
          </a:xfrm>
          <a:prstGeom prst="rect">
            <a:avLst/>
          </a:prstGeom>
          <a:noFill/>
        </p:spPr>
        <p:txBody>
          <a:bodyPr wrap="none" rtlCol="0">
            <a:spAutoFit/>
          </a:bodyPr>
          <a:lstStyle/>
          <a:p>
            <a:r>
              <a:rPr lang="es-CO" dirty="0"/>
              <a:t>Diagrama SIGC</a:t>
            </a:r>
          </a:p>
        </p:txBody>
      </p:sp>
    </p:spTree>
    <p:extLst>
      <p:ext uri="{BB962C8B-B14F-4D97-AF65-F5344CB8AC3E}">
        <p14:creationId xmlns:p14="http://schemas.microsoft.com/office/powerpoint/2010/main" val="1547825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D373DA-D5C9-354F-9306-90C4613041E4}"/>
              </a:ext>
            </a:extLst>
          </p:cNvPr>
          <p:cNvSpPr>
            <a:spLocks noGrp="1"/>
          </p:cNvSpPr>
          <p:nvPr>
            <p:ph type="title"/>
          </p:nvPr>
        </p:nvSpPr>
        <p:spPr/>
        <p:txBody>
          <a:bodyPr/>
          <a:lstStyle/>
          <a:p>
            <a:r>
              <a:rPr lang="es-CO" dirty="0"/>
              <a:t>Planteamiento del problema</a:t>
            </a:r>
          </a:p>
        </p:txBody>
      </p:sp>
      <p:sp>
        <p:nvSpPr>
          <p:cNvPr id="3" name="Marcador de contenido 2">
            <a:extLst>
              <a:ext uri="{FF2B5EF4-FFF2-40B4-BE49-F238E27FC236}">
                <a16:creationId xmlns:a16="http://schemas.microsoft.com/office/drawing/2014/main" id="{A9F9F089-E1AC-5C41-AF86-67B93C04A4B4}"/>
              </a:ext>
            </a:extLst>
          </p:cNvPr>
          <p:cNvSpPr>
            <a:spLocks noGrp="1"/>
          </p:cNvSpPr>
          <p:nvPr>
            <p:ph idx="1"/>
          </p:nvPr>
        </p:nvSpPr>
        <p:spPr/>
        <p:txBody>
          <a:bodyPr/>
          <a:lstStyle/>
          <a:p>
            <a:pPr marL="0" indent="0" algn="just">
              <a:buNone/>
            </a:pPr>
            <a:r>
              <a:rPr lang="es-CO" dirty="0"/>
              <a:t>La Institución Educativa Departamental Enrique Santos Montejo se ubica en Tenjo, municipio de la Provincia Sabana Centro de Cundinamarca, a 37 kilómetros de la Capital, con una población de 20.000 habitantes y una superficie de 108 Km2. Limita al norte con Tabio, al sur con Funza y Madrid , al oriente con Chía y Cota y al occidente con Subachoque. (Alcaldía Municipal, 2021).</a:t>
            </a:r>
          </a:p>
          <a:p>
            <a:pPr marL="0" indent="0" algn="just">
              <a:buNone/>
            </a:pPr>
            <a:r>
              <a:rPr lang="es-CO" dirty="0"/>
              <a:t>Es un colegio de naturaleza oficial, de carácter académico,  calendario A, género mixto; de jornada diurna, nocturna y fin de semana.</a:t>
            </a:r>
          </a:p>
        </p:txBody>
      </p:sp>
    </p:spTree>
    <p:extLst>
      <p:ext uri="{BB962C8B-B14F-4D97-AF65-F5344CB8AC3E}">
        <p14:creationId xmlns:p14="http://schemas.microsoft.com/office/powerpoint/2010/main" val="1642990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099991" cy="6858002"/>
          </a:xfrm>
          <a:prstGeom prst="rect">
            <a:avLst/>
          </a:prstGeom>
        </p:spPr>
      </p:pic>
      <p:sp>
        <p:nvSpPr>
          <p:cNvPr id="5" name="CuadroTexto 4"/>
          <p:cNvSpPr txBox="1"/>
          <p:nvPr/>
        </p:nvSpPr>
        <p:spPr>
          <a:xfrm>
            <a:off x="8991600" y="6470161"/>
            <a:ext cx="3200400" cy="276999"/>
          </a:xfrm>
          <a:prstGeom prst="rect">
            <a:avLst/>
          </a:prstGeom>
          <a:noFill/>
        </p:spPr>
        <p:txBody>
          <a:bodyPr wrap="square" rtlCol="0">
            <a:spAutoFit/>
          </a:bodyPr>
          <a:lstStyle/>
          <a:p>
            <a:r>
              <a:rPr lang="es-CO" sz="1200" dirty="0">
                <a:latin typeface="Times New Roman" panose="02020603050405020304" pitchFamily="18" charset="0"/>
                <a:cs typeface="Times New Roman" panose="02020603050405020304" pitchFamily="18" charset="0"/>
              </a:rPr>
              <a:t>Fuente: Construcción propia en Visual </a:t>
            </a:r>
            <a:r>
              <a:rPr lang="es-CO" sz="1200" dirty="0" err="1">
                <a:latin typeface="Times New Roman" panose="02020603050405020304" pitchFamily="18" charset="0"/>
                <a:cs typeface="Times New Roman" panose="02020603050405020304" pitchFamily="18" charset="0"/>
              </a:rPr>
              <a:t>Paradigm</a:t>
            </a:r>
            <a:endParaRPr lang="es-CO"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06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951AD-ADB4-4520-8EF2-0D457F9FBAEC}"/>
              </a:ext>
            </a:extLst>
          </p:cNvPr>
          <p:cNvSpPr>
            <a:spLocks noGrp="1"/>
          </p:cNvSpPr>
          <p:nvPr>
            <p:ph type="title"/>
          </p:nvPr>
        </p:nvSpPr>
        <p:spPr/>
        <p:txBody>
          <a:bodyPr/>
          <a:lstStyle/>
          <a:p>
            <a:r>
              <a:rPr lang="es-CO" dirty="0"/>
              <a:t>Requerimientos funcionales</a:t>
            </a:r>
          </a:p>
        </p:txBody>
      </p:sp>
      <p:sp>
        <p:nvSpPr>
          <p:cNvPr id="3" name="Marcador de contenido 2">
            <a:extLst>
              <a:ext uri="{FF2B5EF4-FFF2-40B4-BE49-F238E27FC236}">
                <a16:creationId xmlns:a16="http://schemas.microsoft.com/office/drawing/2014/main" id="{62BA3D85-AA1B-4109-8A32-FC0B1A31E18F}"/>
              </a:ext>
            </a:extLst>
          </p:cNvPr>
          <p:cNvSpPr>
            <a:spLocks noGrp="1"/>
          </p:cNvSpPr>
          <p:nvPr>
            <p:ph idx="1"/>
          </p:nvPr>
        </p:nvSpPr>
        <p:spPr/>
        <p:txBody>
          <a:bodyPr/>
          <a:lstStyle/>
          <a:p>
            <a:r>
              <a:rPr lang="es-CO" dirty="0"/>
              <a:t>Son la definición de las funciones que el sistema será capaz de  realizar. Estos requerimientos describen las transformaciones que el sistema realiza sobre las entradas para producir las salidas (</a:t>
            </a:r>
            <a:r>
              <a:rPr lang="es-CO" dirty="0" err="1"/>
              <a:t>Árias</a:t>
            </a:r>
            <a:r>
              <a:rPr lang="es-CO" dirty="0"/>
              <a:t> Chaves, 2005).</a:t>
            </a:r>
          </a:p>
          <a:p>
            <a:endParaRPr lang="es-CO" dirty="0"/>
          </a:p>
        </p:txBody>
      </p:sp>
    </p:spTree>
    <p:extLst>
      <p:ext uri="{BB962C8B-B14F-4D97-AF65-F5344CB8AC3E}">
        <p14:creationId xmlns:p14="http://schemas.microsoft.com/office/powerpoint/2010/main" val="7178050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733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RF01</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Ingreso de  usuario </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debe poder ingresar al sistema y seleccionar su rol.</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el ingreso del usuario según el rol seleccionado.</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635399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3947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RF02</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crea su contraseña de ingreso al sistema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la creación de una contraseña para el ingreso de los usuarios.</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1363193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RF03</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Recuperar contraseña</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Los usuarios que olviden su contraseña pueden crear una nueva.</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contará con un método de recuperación de contraseña.</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RNF01</a:t>
                      </a:r>
                    </a:p>
                    <a:p>
                      <a:r>
                        <a:rPr lang="es-CO" sz="1400" dirty="0"/>
                        <a:t>RNF04</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67163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A63A5C-3352-984D-AACB-2159402FE71B}"/>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7000E52E-6886-8F43-A5E4-226AD35C6346}"/>
              </a:ext>
            </a:extLst>
          </p:cNvPr>
          <p:cNvGraphicFramePr>
            <a:graphicFrameLocks noGrp="1"/>
          </p:cNvGraphicFramePr>
          <p:nvPr>
            <p:ph idx="1"/>
          </p:nvPr>
        </p:nvGraphicFramePr>
        <p:xfrm>
          <a:off x="5118100" y="803275"/>
          <a:ext cx="6281738" cy="41605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4051387547"/>
                    </a:ext>
                  </a:extLst>
                </a:gridCol>
                <a:gridCol w="3140869">
                  <a:extLst>
                    <a:ext uri="{9D8B030D-6E8A-4147-A177-3AD203B41FA5}">
                      <a16:colId xmlns:a16="http://schemas.microsoft.com/office/drawing/2014/main" val="4188552159"/>
                    </a:ext>
                  </a:extLst>
                </a:gridCol>
              </a:tblGrid>
              <a:tr h="370840">
                <a:tc>
                  <a:txBody>
                    <a:bodyPr/>
                    <a:lstStyle/>
                    <a:p>
                      <a:r>
                        <a:rPr lang="es-CO" sz="1400" dirty="0"/>
                        <a:t>Identificación del requerimiento</a:t>
                      </a:r>
                    </a:p>
                  </a:txBody>
                  <a:tcPr/>
                </a:tc>
                <a:tc>
                  <a:txBody>
                    <a:bodyPr/>
                    <a:lstStyle/>
                    <a:p>
                      <a:r>
                        <a:rPr lang="es-CO" sz="1400" dirty="0"/>
                        <a:t>RF04</a:t>
                      </a:r>
                    </a:p>
                  </a:txBody>
                  <a:tcPr/>
                </a:tc>
                <a:extLst>
                  <a:ext uri="{0D108BD9-81ED-4DB2-BD59-A6C34878D82A}">
                    <a16:rowId xmlns:a16="http://schemas.microsoft.com/office/drawing/2014/main" val="637406872"/>
                  </a:ext>
                </a:extLst>
              </a:tr>
              <a:tr h="370840">
                <a:tc>
                  <a:txBody>
                    <a:bodyPr/>
                    <a:lstStyle/>
                    <a:p>
                      <a:r>
                        <a:rPr lang="es-CO" sz="1400" dirty="0"/>
                        <a:t>Nombre del requerimiento</a:t>
                      </a:r>
                    </a:p>
                  </a:txBody>
                  <a:tcPr/>
                </a:tc>
                <a:tc>
                  <a:txBody>
                    <a:bodyPr/>
                    <a:lstStyle/>
                    <a:p>
                      <a:r>
                        <a:rPr lang="es-CO" sz="1400" dirty="0"/>
                        <a:t>Crear de usuario</a:t>
                      </a:r>
                    </a:p>
                  </a:txBody>
                  <a:tcPr/>
                </a:tc>
                <a:extLst>
                  <a:ext uri="{0D108BD9-81ED-4DB2-BD59-A6C34878D82A}">
                    <a16:rowId xmlns:a16="http://schemas.microsoft.com/office/drawing/2014/main" val="185286241"/>
                  </a:ext>
                </a:extLst>
              </a:tr>
              <a:tr h="370840">
                <a:tc>
                  <a:txBody>
                    <a:bodyPr/>
                    <a:lstStyle/>
                    <a:p>
                      <a:r>
                        <a:rPr lang="es-CO" sz="1400" dirty="0"/>
                        <a:t>Características</a:t>
                      </a:r>
                    </a:p>
                  </a:txBody>
                  <a:tcPr/>
                </a:tc>
                <a:tc>
                  <a:txBody>
                    <a:bodyPr/>
                    <a:lstStyle/>
                    <a:p>
                      <a:r>
                        <a:rPr lang="es-CO" sz="1400" dirty="0"/>
                        <a:t>El usuario administrador puede crear los usuarios estudiante y docente.</a:t>
                      </a:r>
                    </a:p>
                  </a:txBody>
                  <a:tcPr/>
                </a:tc>
                <a:extLst>
                  <a:ext uri="{0D108BD9-81ED-4DB2-BD59-A6C34878D82A}">
                    <a16:rowId xmlns:a16="http://schemas.microsoft.com/office/drawing/2014/main" val="4023864318"/>
                  </a:ext>
                </a:extLst>
              </a:tr>
              <a:tr h="370840">
                <a:tc>
                  <a:txBody>
                    <a:bodyPr/>
                    <a:lstStyle/>
                    <a:p>
                      <a:r>
                        <a:rPr lang="es-CO" sz="1400" dirty="0"/>
                        <a:t>Descripción del requerimiento</a:t>
                      </a:r>
                    </a:p>
                  </a:txBody>
                  <a:tcPr/>
                </a:tc>
                <a:tc>
                  <a:txBody>
                    <a:bodyPr/>
                    <a:lstStyle/>
                    <a:p>
                      <a:r>
                        <a:rPr lang="es-CO" sz="1400" dirty="0"/>
                        <a:t>El sistema permitirá al usuario administrador la creación de los usuarios docente y estudiante.</a:t>
                      </a:r>
                    </a:p>
                  </a:txBody>
                  <a:tcPr/>
                </a:tc>
                <a:extLst>
                  <a:ext uri="{0D108BD9-81ED-4DB2-BD59-A6C34878D82A}">
                    <a16:rowId xmlns:a16="http://schemas.microsoft.com/office/drawing/2014/main" val="821924514"/>
                  </a:ext>
                </a:extLst>
              </a:tr>
              <a:tr h="370840">
                <a:tc>
                  <a:txBody>
                    <a:bodyPr/>
                    <a:lstStyle/>
                    <a:p>
                      <a:r>
                        <a:rPr lang="es-CO" sz="1400" dirty="0"/>
                        <a:t>Requerimientos no funcionales</a:t>
                      </a:r>
                    </a:p>
                  </a:txBody>
                  <a:tcPr/>
                </a:tc>
                <a:tc>
                  <a:txBody>
                    <a:bodyPr/>
                    <a:lstStyle/>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2890632905"/>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1092200181"/>
                  </a:ext>
                </a:extLst>
              </a:tr>
            </a:tbl>
          </a:graphicData>
        </a:graphic>
      </p:graphicFrame>
    </p:spTree>
    <p:extLst>
      <p:ext uri="{BB962C8B-B14F-4D97-AF65-F5344CB8AC3E}">
        <p14:creationId xmlns:p14="http://schemas.microsoft.com/office/powerpoint/2010/main" val="3352244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C7387-8581-C041-81D6-9808F73C85A6}"/>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4DED02A8-2510-A84D-9666-82304642E766}"/>
              </a:ext>
            </a:extLst>
          </p:cNvPr>
          <p:cNvGraphicFramePr>
            <a:graphicFrameLocks noGrp="1"/>
          </p:cNvGraphicFramePr>
          <p:nvPr>
            <p:ph idx="1"/>
          </p:nvPr>
        </p:nvGraphicFramePr>
        <p:xfrm>
          <a:off x="5118100" y="803275"/>
          <a:ext cx="6281738" cy="458724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956061622"/>
                    </a:ext>
                  </a:extLst>
                </a:gridCol>
                <a:gridCol w="3140869">
                  <a:extLst>
                    <a:ext uri="{9D8B030D-6E8A-4147-A177-3AD203B41FA5}">
                      <a16:colId xmlns:a16="http://schemas.microsoft.com/office/drawing/2014/main" val="2936552865"/>
                    </a:ext>
                  </a:extLst>
                </a:gridCol>
              </a:tblGrid>
              <a:tr h="370840">
                <a:tc>
                  <a:txBody>
                    <a:bodyPr/>
                    <a:lstStyle/>
                    <a:p>
                      <a:r>
                        <a:rPr lang="es-CO" sz="1400" dirty="0"/>
                        <a:t>Identificación del requerimiento</a:t>
                      </a:r>
                    </a:p>
                  </a:txBody>
                  <a:tcPr/>
                </a:tc>
                <a:tc>
                  <a:txBody>
                    <a:bodyPr/>
                    <a:lstStyle/>
                    <a:p>
                      <a:r>
                        <a:rPr lang="es-CO" sz="1400" dirty="0"/>
                        <a:t>RF05</a:t>
                      </a:r>
                    </a:p>
                  </a:txBody>
                  <a:tcPr/>
                </a:tc>
                <a:extLst>
                  <a:ext uri="{0D108BD9-81ED-4DB2-BD59-A6C34878D82A}">
                    <a16:rowId xmlns:a16="http://schemas.microsoft.com/office/drawing/2014/main" val="1125974093"/>
                  </a:ext>
                </a:extLst>
              </a:tr>
              <a:tr h="370840">
                <a:tc>
                  <a:txBody>
                    <a:bodyPr/>
                    <a:lstStyle/>
                    <a:p>
                      <a:r>
                        <a:rPr lang="es-CO" sz="1400" dirty="0"/>
                        <a:t>Nombre del requerimiento</a:t>
                      </a:r>
                    </a:p>
                  </a:txBody>
                  <a:tcPr/>
                </a:tc>
                <a:tc>
                  <a:txBody>
                    <a:bodyPr/>
                    <a:lstStyle/>
                    <a:p>
                      <a:r>
                        <a:rPr lang="es-CO" sz="1400" dirty="0"/>
                        <a:t>Eliminar usuarios</a:t>
                      </a:r>
                    </a:p>
                  </a:txBody>
                  <a:tcPr/>
                </a:tc>
                <a:extLst>
                  <a:ext uri="{0D108BD9-81ED-4DB2-BD59-A6C34878D82A}">
                    <a16:rowId xmlns:a16="http://schemas.microsoft.com/office/drawing/2014/main" val="174785449"/>
                  </a:ext>
                </a:extLst>
              </a:tr>
              <a:tr h="370840">
                <a:tc>
                  <a:txBody>
                    <a:bodyPr/>
                    <a:lstStyle/>
                    <a:p>
                      <a:r>
                        <a:rPr lang="es-CO" sz="1400" dirty="0"/>
                        <a:t>Características</a:t>
                      </a:r>
                    </a:p>
                  </a:txBody>
                  <a:tcPr/>
                </a:tc>
                <a:tc>
                  <a:txBody>
                    <a:bodyPr/>
                    <a:lstStyle/>
                    <a:p>
                      <a:r>
                        <a:rPr lang="es-CO" sz="1400" dirty="0"/>
                        <a:t>El usuario administrador puede eliminar usuarios docente y estudiante.</a:t>
                      </a:r>
                    </a:p>
                  </a:txBody>
                  <a:tcPr/>
                </a:tc>
                <a:extLst>
                  <a:ext uri="{0D108BD9-81ED-4DB2-BD59-A6C34878D82A}">
                    <a16:rowId xmlns:a16="http://schemas.microsoft.com/office/drawing/2014/main" val="4070051422"/>
                  </a:ext>
                </a:extLst>
              </a:tr>
              <a:tr h="370840">
                <a:tc>
                  <a:txBody>
                    <a:bodyPr/>
                    <a:lstStyle/>
                    <a:p>
                      <a:r>
                        <a:rPr lang="es-CO" sz="1400" dirty="0"/>
                        <a:t>Descripción del requerimiento</a:t>
                      </a:r>
                    </a:p>
                  </a:txBody>
                  <a:tcPr/>
                </a:tc>
                <a:tc>
                  <a:txBody>
                    <a:bodyPr/>
                    <a:lstStyle/>
                    <a:p>
                      <a:r>
                        <a:rPr lang="es-CO" sz="1400" dirty="0"/>
                        <a:t>El sistema permitirá al usuario administrador eliminar cuentas de estudiantes y docentes.</a:t>
                      </a:r>
                    </a:p>
                  </a:txBody>
                  <a:tcPr/>
                </a:tc>
                <a:extLst>
                  <a:ext uri="{0D108BD9-81ED-4DB2-BD59-A6C34878D82A}">
                    <a16:rowId xmlns:a16="http://schemas.microsoft.com/office/drawing/2014/main" val="1259768691"/>
                  </a:ext>
                </a:extLst>
              </a:tr>
              <a:tr h="370840">
                <a:tc>
                  <a:txBody>
                    <a:bodyPr/>
                    <a:lstStyle/>
                    <a:p>
                      <a:r>
                        <a:rPr lang="es-CO" sz="1400" dirty="0"/>
                        <a:t>Requerimientos no funcionales</a:t>
                      </a:r>
                    </a:p>
                  </a:txBody>
                  <a:tcPr/>
                </a:tc>
                <a:tc>
                  <a:txBody>
                    <a:bodyPr/>
                    <a:lstStyle/>
                    <a:p>
                      <a:r>
                        <a:rPr lang="es-CO" sz="1400" dirty="0"/>
                        <a:t>RNF04</a:t>
                      </a:r>
                    </a:p>
                    <a:p>
                      <a:r>
                        <a:rPr lang="es-CO" sz="1400" dirty="0"/>
                        <a:t>RNF01</a:t>
                      </a:r>
                    </a:p>
                    <a:p>
                      <a:r>
                        <a:rPr lang="es-CO" sz="1400" dirty="0"/>
                        <a:t>RNF06</a:t>
                      </a:r>
                    </a:p>
                    <a:p>
                      <a:r>
                        <a:rPr lang="es-CO" sz="1400" dirty="0"/>
                        <a:t>RNF08</a:t>
                      </a:r>
                    </a:p>
                    <a:p>
                      <a:r>
                        <a:rPr lang="es-CO" sz="1400" dirty="0"/>
                        <a:t>RNF09</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1297520108"/>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3969001885"/>
                  </a:ext>
                </a:extLst>
              </a:tr>
            </a:tbl>
          </a:graphicData>
        </a:graphic>
      </p:graphicFrame>
    </p:spTree>
    <p:extLst>
      <p:ext uri="{BB962C8B-B14F-4D97-AF65-F5344CB8AC3E}">
        <p14:creationId xmlns:p14="http://schemas.microsoft.com/office/powerpoint/2010/main" val="367447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0139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RF06</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Realizar modificaciones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modificar información de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modificar información de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548600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RF07</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Habilitar el sistema</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administrador puede habilitar el funcionamiento del sistema para los usuarios docente y estudiante.</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administrador habilitar y deshabilitar el funcionamiento del sistema para los usuarios docente y estudiante.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573408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RF08</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Filtrar información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especificar el tipo de información a la cual quiere acceder.</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la búsqueda de información específica según el interés de este.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4560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F54D355E-B940-3A4D-96C4-8105306B4625}"/>
              </a:ext>
            </a:extLst>
          </p:cNvPr>
          <p:cNvSpPr>
            <a:spLocks noGrp="1"/>
          </p:cNvSpPr>
          <p:nvPr>
            <p:ph idx="1"/>
          </p:nvPr>
        </p:nvSpPr>
        <p:spPr>
          <a:xfrm>
            <a:off x="5118447" y="803186"/>
            <a:ext cx="6281873" cy="5248622"/>
          </a:xfrm>
        </p:spPr>
        <p:txBody>
          <a:bodyPr/>
          <a:lstStyle/>
          <a:p>
            <a:pPr marL="0" indent="0" algn="just">
              <a:buNone/>
            </a:pPr>
            <a:r>
              <a:rPr lang="es-CO" dirty="0"/>
              <a:t>Ofrece los niveles de preescolar,  primaria, básica secundaria y media para niños, jóvenes y adultos con un modelo pedagógico de educación tradicional. Cuenta con unos 1500 estudiantes, cerca de 65 docentes, un rector, tres administrativos, tres coordinadores, tres personas de servicios generales y una orientadora.</a:t>
            </a:r>
          </a:p>
          <a:p>
            <a:pPr marL="0" indent="0" algn="just">
              <a:buNone/>
            </a:pPr>
            <a:r>
              <a:rPr lang="es-CO" dirty="0"/>
              <a:t>La gestión documental ha sido mencionada como un problema recurrente en la institución, específicamente lo que tiene que ver con el cargue de notas al sistema de información.</a:t>
            </a:r>
          </a:p>
          <a:p>
            <a:pPr marL="0" indent="0" algn="just">
              <a:buNone/>
            </a:pPr>
            <a:endParaRPr lang="es-CO" dirty="0"/>
          </a:p>
          <a:p>
            <a:pPr marL="0" indent="0" algn="just">
              <a:buNone/>
            </a:pPr>
            <a:endParaRPr lang="es-CO" dirty="0"/>
          </a:p>
        </p:txBody>
      </p:sp>
    </p:spTree>
    <p:extLst>
      <p:ext uri="{BB962C8B-B14F-4D97-AF65-F5344CB8AC3E}">
        <p14:creationId xmlns:p14="http://schemas.microsoft.com/office/powerpoint/2010/main" val="1222303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RF09</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estudiante podrá consultar su boletín de calificaciones y sus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estudiante la consulta de su boletín bimestral y sus estadísticas de rendimiento.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09771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RF10</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Subir notas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subir las calificaciones correspondientes a sus asignaturas.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cargar las notas de sus asignaturas por bimestre.</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189423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2273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RF11</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 asignaturas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en sus materias, así como las estadísticas de rendimiento de las mismas.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en sus asignaturas.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1604259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54406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RF12</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Consultar notas del grupo a cargo</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consultar las notas que obtuvieron los estudiantes de su grupo asignado en todas las materias, así como las estadísticas de rendimiento.</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al usuario docente consultar las estadísticas de rendimiento de los estudiantes de su grupo a cargo.</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025844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RF13</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Descargar informes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descargar en </a:t>
                      </a:r>
                      <a:r>
                        <a:rPr lang="es-CO" sz="1400" dirty="0" err="1"/>
                        <a:t>pdf</a:t>
                      </a:r>
                      <a:r>
                        <a:rPr lang="es-CO" sz="1400" dirty="0"/>
                        <a:t> los informes estadísticos que hace 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a:t>
                      </a:r>
                      <a:r>
                        <a:rPr lang="es-CO" sz="1400" dirty="0" err="1"/>
                        <a:t>desacrgar</a:t>
                      </a:r>
                      <a:r>
                        <a:rPr lang="es-CO" sz="1400" dirty="0"/>
                        <a:t> los informes en formato </a:t>
                      </a:r>
                      <a:r>
                        <a:rPr lang="es-CO" sz="1400" dirty="0" err="1"/>
                        <a:t>pdf</a:t>
                      </a:r>
                      <a:r>
                        <a:rPr lang="es-CO" sz="1400" dirty="0"/>
                        <a:t>.</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360932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8006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RF14</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Hacer comentarios</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El usuario docente podrá hacer comentarios pertinentes al desempeño de los estudiantes.</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docentes hacer comentarios sobre el desempeño de los estudiantes.</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39773698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44CF25-2F8F-BC45-9D5E-B7214CD84D05}"/>
              </a:ext>
            </a:extLst>
          </p:cNvPr>
          <p:cNvSpPr>
            <a:spLocks noGrp="1"/>
          </p:cNvSpPr>
          <p:nvPr>
            <p:ph type="title"/>
          </p:nvPr>
        </p:nvSpPr>
        <p:spPr/>
        <p:txBody>
          <a:bodyPr/>
          <a:lstStyle/>
          <a:p>
            <a:r>
              <a:rPr lang="es-CO" dirty="0"/>
              <a:t>Requerimientos funcionales</a:t>
            </a:r>
          </a:p>
        </p:txBody>
      </p:sp>
      <p:graphicFrame>
        <p:nvGraphicFramePr>
          <p:cNvPr id="4" name="Tabla 4">
            <a:extLst>
              <a:ext uri="{FF2B5EF4-FFF2-40B4-BE49-F238E27FC236}">
                <a16:creationId xmlns:a16="http://schemas.microsoft.com/office/drawing/2014/main" id="{104B1BC5-C194-6A4D-BF36-86B68BC29C6E}"/>
              </a:ext>
            </a:extLst>
          </p:cNvPr>
          <p:cNvGraphicFramePr>
            <a:graphicFrameLocks noGrp="1"/>
          </p:cNvGraphicFramePr>
          <p:nvPr>
            <p:ph idx="1"/>
          </p:nvPr>
        </p:nvGraphicFramePr>
        <p:xfrm>
          <a:off x="5118100" y="803275"/>
          <a:ext cx="6281738" cy="43738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1589146686"/>
                    </a:ext>
                  </a:extLst>
                </a:gridCol>
                <a:gridCol w="3140869">
                  <a:extLst>
                    <a:ext uri="{9D8B030D-6E8A-4147-A177-3AD203B41FA5}">
                      <a16:colId xmlns:a16="http://schemas.microsoft.com/office/drawing/2014/main" val="1463651238"/>
                    </a:ext>
                  </a:extLst>
                </a:gridCol>
              </a:tblGrid>
              <a:tr h="370840">
                <a:tc>
                  <a:txBody>
                    <a:bodyPr/>
                    <a:lstStyle/>
                    <a:p>
                      <a:r>
                        <a:rPr lang="es-CO" sz="1400" dirty="0"/>
                        <a:t>Identificación del requerimiento</a:t>
                      </a:r>
                    </a:p>
                  </a:txBody>
                  <a:tcPr/>
                </a:tc>
                <a:tc>
                  <a:txBody>
                    <a:bodyPr/>
                    <a:lstStyle/>
                    <a:p>
                      <a:r>
                        <a:rPr lang="es-CO" sz="1400" dirty="0"/>
                        <a:t>RF15</a:t>
                      </a:r>
                    </a:p>
                  </a:txBody>
                  <a:tcPr/>
                </a:tc>
                <a:extLst>
                  <a:ext uri="{0D108BD9-81ED-4DB2-BD59-A6C34878D82A}">
                    <a16:rowId xmlns:a16="http://schemas.microsoft.com/office/drawing/2014/main" val="3568786682"/>
                  </a:ext>
                </a:extLst>
              </a:tr>
              <a:tr h="370840">
                <a:tc>
                  <a:txBody>
                    <a:bodyPr/>
                    <a:lstStyle/>
                    <a:p>
                      <a:r>
                        <a:rPr lang="es-CO" sz="1400" dirty="0"/>
                        <a:t>Nombre del requerimiento</a:t>
                      </a:r>
                    </a:p>
                  </a:txBody>
                  <a:tcPr/>
                </a:tc>
                <a:tc>
                  <a:txBody>
                    <a:bodyPr/>
                    <a:lstStyle/>
                    <a:p>
                      <a:r>
                        <a:rPr lang="es-CO" sz="1400" dirty="0"/>
                        <a:t>Cerrar sesión</a:t>
                      </a:r>
                    </a:p>
                  </a:txBody>
                  <a:tcPr/>
                </a:tc>
                <a:extLst>
                  <a:ext uri="{0D108BD9-81ED-4DB2-BD59-A6C34878D82A}">
                    <a16:rowId xmlns:a16="http://schemas.microsoft.com/office/drawing/2014/main" val="2616514354"/>
                  </a:ext>
                </a:extLst>
              </a:tr>
              <a:tr h="370840">
                <a:tc>
                  <a:txBody>
                    <a:bodyPr/>
                    <a:lstStyle/>
                    <a:p>
                      <a:r>
                        <a:rPr lang="es-CO" sz="1400" dirty="0"/>
                        <a:t>Características</a:t>
                      </a:r>
                    </a:p>
                  </a:txBody>
                  <a:tcPr/>
                </a:tc>
                <a:tc>
                  <a:txBody>
                    <a:bodyPr/>
                    <a:lstStyle/>
                    <a:p>
                      <a:r>
                        <a:rPr lang="es-CO" sz="1400" dirty="0"/>
                        <a:t>Los usuarios podrán salir del sistema</a:t>
                      </a:r>
                    </a:p>
                  </a:txBody>
                  <a:tcPr/>
                </a:tc>
                <a:extLst>
                  <a:ext uri="{0D108BD9-81ED-4DB2-BD59-A6C34878D82A}">
                    <a16:rowId xmlns:a16="http://schemas.microsoft.com/office/drawing/2014/main" val="1942680024"/>
                  </a:ext>
                </a:extLst>
              </a:tr>
              <a:tr h="370840">
                <a:tc>
                  <a:txBody>
                    <a:bodyPr/>
                    <a:lstStyle/>
                    <a:p>
                      <a:r>
                        <a:rPr lang="es-CO" sz="1400"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400" dirty="0"/>
                        <a:t>El sistema permite a los usuarios salir del sistema</a:t>
                      </a:r>
                    </a:p>
                    <a:p>
                      <a:endParaRPr lang="es-CO" sz="1400" dirty="0"/>
                    </a:p>
                  </a:txBody>
                  <a:tcPr/>
                </a:tc>
                <a:extLst>
                  <a:ext uri="{0D108BD9-81ED-4DB2-BD59-A6C34878D82A}">
                    <a16:rowId xmlns:a16="http://schemas.microsoft.com/office/drawing/2014/main" val="2968710298"/>
                  </a:ext>
                </a:extLst>
              </a:tr>
              <a:tr h="370840">
                <a:tc>
                  <a:txBody>
                    <a:bodyPr/>
                    <a:lstStyle/>
                    <a:p>
                      <a:r>
                        <a:rPr lang="es-CO" sz="1400" dirty="0"/>
                        <a:t>Requerimientos no funcionales</a:t>
                      </a:r>
                    </a:p>
                  </a:txBody>
                  <a:tcPr/>
                </a:tc>
                <a:tc>
                  <a:txBody>
                    <a:bodyPr/>
                    <a:lstStyle/>
                    <a:p>
                      <a:r>
                        <a:rPr lang="es-CO" sz="1400" dirty="0"/>
                        <a:t>RNF01</a:t>
                      </a:r>
                    </a:p>
                    <a:p>
                      <a:r>
                        <a:rPr lang="es-CO" sz="1400" dirty="0"/>
                        <a:t>RNF08</a:t>
                      </a:r>
                    </a:p>
                    <a:p>
                      <a:r>
                        <a:rPr lang="es-CO" sz="1400" dirty="0"/>
                        <a:t>RNF09</a:t>
                      </a:r>
                    </a:p>
                    <a:p>
                      <a:r>
                        <a:rPr lang="es-CO" sz="1400" dirty="0"/>
                        <a:t>RNF10</a:t>
                      </a:r>
                    </a:p>
                    <a:p>
                      <a:r>
                        <a:rPr lang="es-CO" sz="1400" dirty="0"/>
                        <a:t>RNF11</a:t>
                      </a:r>
                    </a:p>
                    <a:p>
                      <a:r>
                        <a:rPr lang="es-CO" sz="1400" dirty="0"/>
                        <a:t>RNF13</a:t>
                      </a:r>
                    </a:p>
                    <a:p>
                      <a:r>
                        <a:rPr lang="es-CO" sz="1400" dirty="0"/>
                        <a:t>RNF14</a:t>
                      </a:r>
                    </a:p>
                    <a:p>
                      <a:r>
                        <a:rPr lang="es-CO" sz="1400" dirty="0"/>
                        <a:t>RNF15</a:t>
                      </a:r>
                    </a:p>
                    <a:p>
                      <a:r>
                        <a:rPr lang="es-CO" sz="1400" dirty="0"/>
                        <a:t>RNF16</a:t>
                      </a:r>
                    </a:p>
                  </a:txBody>
                  <a:tcPr/>
                </a:tc>
                <a:extLst>
                  <a:ext uri="{0D108BD9-81ED-4DB2-BD59-A6C34878D82A}">
                    <a16:rowId xmlns:a16="http://schemas.microsoft.com/office/drawing/2014/main" val="302045704"/>
                  </a:ext>
                </a:extLst>
              </a:tr>
              <a:tr h="370840">
                <a:tc>
                  <a:txBody>
                    <a:bodyPr/>
                    <a:lstStyle/>
                    <a:p>
                      <a:r>
                        <a:rPr lang="es-CO" sz="1400" dirty="0"/>
                        <a:t>Prioridad del requerimiento</a:t>
                      </a:r>
                    </a:p>
                  </a:txBody>
                  <a:tcPr/>
                </a:tc>
                <a:tc>
                  <a:txBody>
                    <a:bodyPr/>
                    <a:lstStyle/>
                    <a:p>
                      <a:r>
                        <a:rPr lang="es-CO" sz="1400" dirty="0"/>
                        <a:t>Alta</a:t>
                      </a:r>
                    </a:p>
                  </a:txBody>
                  <a:tcPr/>
                </a:tc>
                <a:extLst>
                  <a:ext uri="{0D108BD9-81ED-4DB2-BD59-A6C34878D82A}">
                    <a16:rowId xmlns:a16="http://schemas.microsoft.com/office/drawing/2014/main" val="2916724385"/>
                  </a:ext>
                </a:extLst>
              </a:tr>
            </a:tbl>
          </a:graphicData>
        </a:graphic>
      </p:graphicFrame>
    </p:spTree>
    <p:extLst>
      <p:ext uri="{BB962C8B-B14F-4D97-AF65-F5344CB8AC3E}">
        <p14:creationId xmlns:p14="http://schemas.microsoft.com/office/powerpoint/2010/main" val="2665762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09AD44-898D-45CE-85F6-9EECB26B077E}"/>
              </a:ext>
            </a:extLst>
          </p:cNvPr>
          <p:cNvSpPr>
            <a:spLocks noGrp="1"/>
          </p:cNvSpPr>
          <p:nvPr>
            <p:ph type="title"/>
          </p:nvPr>
        </p:nvSpPr>
        <p:spPr/>
        <p:txBody>
          <a:bodyPr/>
          <a:lstStyle/>
          <a:p>
            <a:r>
              <a:rPr lang="es-CO" dirty="0"/>
              <a:t>Requerimientos no funcionales</a:t>
            </a:r>
          </a:p>
        </p:txBody>
      </p:sp>
      <p:sp>
        <p:nvSpPr>
          <p:cNvPr id="4" name="CuadroTexto 3">
            <a:extLst>
              <a:ext uri="{FF2B5EF4-FFF2-40B4-BE49-F238E27FC236}">
                <a16:creationId xmlns:a16="http://schemas.microsoft.com/office/drawing/2014/main" id="{CA34E6EB-47ED-4468-93F2-D039D755F562}"/>
              </a:ext>
            </a:extLst>
          </p:cNvPr>
          <p:cNvSpPr txBox="1"/>
          <p:nvPr/>
        </p:nvSpPr>
        <p:spPr>
          <a:xfrm>
            <a:off x="4755220" y="2424767"/>
            <a:ext cx="6231648" cy="923330"/>
          </a:xfrm>
          <a:prstGeom prst="rect">
            <a:avLst/>
          </a:prstGeom>
          <a:noFill/>
        </p:spPr>
        <p:txBody>
          <a:bodyPr wrap="square">
            <a:spAutoFit/>
          </a:bodyPr>
          <a:lstStyle/>
          <a:p>
            <a:pPr algn="just"/>
            <a:r>
              <a:rPr lang="es-CO" dirty="0"/>
              <a:t>Tienen que ver con características que pueden limitar al sistema, como el rendimiento, la compatibilidad, interfaces, etcétera (</a:t>
            </a:r>
            <a:r>
              <a:rPr lang="es-CO" dirty="0" err="1"/>
              <a:t>Árias</a:t>
            </a:r>
            <a:r>
              <a:rPr lang="es-CO" dirty="0"/>
              <a:t> Chaves, 2005).</a:t>
            </a:r>
          </a:p>
        </p:txBody>
      </p:sp>
    </p:spTree>
    <p:extLst>
      <p:ext uri="{BB962C8B-B14F-4D97-AF65-F5344CB8AC3E}">
        <p14:creationId xmlns:p14="http://schemas.microsoft.com/office/powerpoint/2010/main" val="254431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29311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Interfaz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sencillo y amigable para 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ser sencilla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765484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Estilos de interfaz</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La interfaz debe tener los colores y los logos de la Gobernación y del colegio.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La interfaz debe presentar los estilos institucionales.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139138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Planteamiento del problema</a:t>
            </a:r>
          </a:p>
        </p:txBody>
      </p:sp>
      <p:sp>
        <p:nvSpPr>
          <p:cNvPr id="4" name="Marcador de contenido 2">
            <a:extLst>
              <a:ext uri="{FF2B5EF4-FFF2-40B4-BE49-F238E27FC236}">
                <a16:creationId xmlns:a16="http://schemas.microsoft.com/office/drawing/2014/main" id="{0BDF9D16-2075-4746-B574-565873BD05F2}"/>
              </a:ext>
            </a:extLst>
          </p:cNvPr>
          <p:cNvSpPr>
            <a:spLocks noGrp="1"/>
          </p:cNvSpPr>
          <p:nvPr>
            <p:ph idx="1"/>
          </p:nvPr>
        </p:nvSpPr>
        <p:spPr>
          <a:xfrm>
            <a:off x="5118447" y="803186"/>
            <a:ext cx="6281873" cy="5248622"/>
          </a:xfrm>
        </p:spPr>
        <p:txBody>
          <a:bodyPr/>
          <a:lstStyle/>
          <a:p>
            <a:pPr marL="0" indent="0" algn="just">
              <a:buNone/>
            </a:pPr>
            <a:r>
              <a:rPr lang="es-CO" dirty="0"/>
              <a:t>En este sentido, el colegio recurre a la plataforma SIGES, programa de la Gobernación de Cundinamarca destinada para tal efecto, cuyo uso y funcionalidad no resultan del todo satisfactorios para los docentes y comunidad académica en general, ya que presenta deficiencias como: no hay usuario para los estudiantes, el registro de notas sólo se hace ingresando la definitiva del bimestre, lo cual hace que sea el docente quien realiza los cálculos; no deja ver el promedio acumulado del estudiante, no presenta estadísticas de rendimiento de los mismos, etcétera (Ramírez Corredor, 2021).</a:t>
            </a:r>
          </a:p>
        </p:txBody>
      </p:sp>
    </p:spTree>
    <p:extLst>
      <p:ext uri="{BB962C8B-B14F-4D97-AF65-F5344CB8AC3E}">
        <p14:creationId xmlns:p14="http://schemas.microsoft.com/office/powerpoint/2010/main" val="2855738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Frontend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frontend</a:t>
                      </a:r>
                      <a:r>
                        <a:rPr lang="es-CO" dirty="0"/>
                        <a:t> debe estar escrito, al menos, en </a:t>
                      </a:r>
                      <a:r>
                        <a:rPr lang="es-CO" dirty="0" err="1"/>
                        <a:t>NoteJS</a:t>
                      </a:r>
                      <a:r>
                        <a:rPr lang="es-CO" dirty="0"/>
                        <a:t> y HTML.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HTML para el diseño frontal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274729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dirty="0"/>
              <a:t>Requerimientos 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err="1"/>
                        <a:t>Backend</a:t>
                      </a:r>
                      <a:endParaRPr lang="es-CO" dirty="0"/>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a:t>
                      </a:r>
                      <a:r>
                        <a:rPr lang="es-CO" dirty="0" err="1"/>
                        <a:t>backend</a:t>
                      </a:r>
                      <a:r>
                        <a:rPr lang="es-CO" dirty="0"/>
                        <a:t> debe estar escrito, al menos, en </a:t>
                      </a:r>
                      <a:r>
                        <a:rPr lang="es-CO" dirty="0" err="1"/>
                        <a:t>NoteJS</a:t>
                      </a:r>
                      <a:r>
                        <a:rPr lang="es-CO" dirty="0"/>
                        <a:t> y </a:t>
                      </a:r>
                      <a:r>
                        <a:rPr lang="es-CO" dirty="0" err="1"/>
                        <a:t>Phyton</a:t>
                      </a:r>
                      <a:r>
                        <a:rPr lang="es-CO" dirty="0"/>
                        <a:t>.</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deben utilizar, al menos, los lenguajes </a:t>
                      </a:r>
                      <a:r>
                        <a:rPr lang="es-CO" dirty="0" err="1"/>
                        <a:t>NoteJS</a:t>
                      </a:r>
                      <a:r>
                        <a:rPr lang="es-CO" dirty="0"/>
                        <a:t>  y </a:t>
                      </a:r>
                      <a:r>
                        <a:rPr lang="es-CO" dirty="0" err="1"/>
                        <a:t>Phyton</a:t>
                      </a:r>
                      <a:r>
                        <a:rPr lang="es-CO" dirty="0"/>
                        <a:t> para el diseño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826749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RNF005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Compatibilidad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en cualquier sistema operativo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sistema debe funcionar en iOS, Android, Mac OS, Windows, Linux, etcétera.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357425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RNF06</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Navegabilidad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ser compatible con cualquirre navegador</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puede navegar a través de safari, Chrome, Yandex, Modzila, Opera, entre otros.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937608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RNF07</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Forma de recuperación de la contraseña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recuperará la contraseña de acuerdo a la solicitud del usuario.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escogerá entre un código de verificación enviado bien sea al correo o al móvil.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120098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402336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RNF08</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Velocidad de generación de datos</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generar informes estadísticos de forma rápida.</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debe generar los informes estadísticos en un tiempo máximo de 0,7 segundos.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4007938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RNF09</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Idioma del sistema</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estar en inglés y español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información contenida dentro del sistema debe estar en inglés y en español.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6914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RNF010</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Extensibilidad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aceptar  cambios.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administrador podrá incluir nuevas funciones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96639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RNF11</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Seguridad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sólo podrá ser consultado por los usuarios registrados.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Ninguna persona ajena a la comunidad académica podrá consultar la información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34694106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RNF12</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Privacidad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permitirá a cada usuario ver sólo la información pertinente para él.</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Cada usuario sólo podrá consultar la información de interés según su rol.</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191564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Pregunta de investigación</a:t>
            </a:r>
          </a:p>
        </p:txBody>
      </p:sp>
      <p:sp>
        <p:nvSpPr>
          <p:cNvPr id="4" name="Marcador de contenido 2">
            <a:extLst>
              <a:ext uri="{FF2B5EF4-FFF2-40B4-BE49-F238E27FC236}">
                <a16:creationId xmlns:a16="http://schemas.microsoft.com/office/drawing/2014/main" id="{2D3D8CCB-441A-F548-95BA-41165A51A6CC}"/>
              </a:ext>
            </a:extLst>
          </p:cNvPr>
          <p:cNvSpPr>
            <a:spLocks noGrp="1"/>
          </p:cNvSpPr>
          <p:nvPr>
            <p:ph idx="1"/>
          </p:nvPr>
        </p:nvSpPr>
        <p:spPr>
          <a:xfrm>
            <a:off x="5118447" y="803186"/>
            <a:ext cx="6281873" cy="5248622"/>
          </a:xfrm>
        </p:spPr>
        <p:txBody>
          <a:bodyPr/>
          <a:lstStyle/>
          <a:p>
            <a:pPr marL="0" indent="0" algn="just">
              <a:buNone/>
            </a:pPr>
            <a:r>
              <a:rPr lang="es-CO" dirty="0"/>
              <a:t>Bajo este orden de ideas, surge la siguiente pregunta de investigación: ¿Qué carácterísticas debe tener un sistema de información para satisfacer las necesidades que la Institución Educativa Enrique Santos Montejo tiene en el registro y gestión de las calificaciones de sus estudiantes?</a:t>
            </a:r>
          </a:p>
        </p:txBody>
      </p:sp>
    </p:spTree>
    <p:extLst>
      <p:ext uri="{BB962C8B-B14F-4D97-AF65-F5344CB8AC3E}">
        <p14:creationId xmlns:p14="http://schemas.microsoft.com/office/powerpoint/2010/main" val="1889876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20548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RNF13</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Durabilidad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funcionar, al menos, cinco años.</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periodo de actualización del sistema será de cada cinco años.</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Media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5400383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75412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RNF14</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Mantenibilidad</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no perderá la información después del mantenimiento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Se podrá hacer mantenimiento del sistema sin riesgo de pérdida de información.</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714436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8FDDE-7FF6-114B-95BB-26E67991BA49}"/>
              </a:ext>
            </a:extLst>
          </p:cNvPr>
          <p:cNvSpPr>
            <a:spLocks noGrp="1"/>
          </p:cNvSpPr>
          <p:nvPr>
            <p:ph type="title"/>
          </p:nvPr>
        </p:nvSpPr>
        <p:spPr/>
        <p:txBody>
          <a:bodyPr/>
          <a:lstStyle/>
          <a:p>
            <a:r>
              <a:rPr lang="es-CO"/>
              <a:t>Requerimientos </a:t>
            </a:r>
            <a:r>
              <a:rPr lang="es-CO" dirty="0"/>
              <a:t>no funcionales</a:t>
            </a:r>
          </a:p>
        </p:txBody>
      </p:sp>
      <p:graphicFrame>
        <p:nvGraphicFramePr>
          <p:cNvPr id="4" name="Tabla 4">
            <a:extLst>
              <a:ext uri="{FF2B5EF4-FFF2-40B4-BE49-F238E27FC236}">
                <a16:creationId xmlns:a16="http://schemas.microsoft.com/office/drawing/2014/main" id="{3275B20B-304D-3645-A6E7-687160D9B56D}"/>
              </a:ext>
            </a:extLst>
          </p:cNvPr>
          <p:cNvGraphicFramePr>
            <a:graphicFrameLocks noGrp="1"/>
          </p:cNvGraphicFramePr>
          <p:nvPr>
            <p:ph idx="1"/>
          </p:nvPr>
        </p:nvGraphicFramePr>
        <p:xfrm>
          <a:off x="5118100" y="803275"/>
          <a:ext cx="6281738" cy="3479800"/>
        </p:xfrm>
        <a:graphic>
          <a:graphicData uri="http://schemas.openxmlformats.org/drawingml/2006/table">
            <a:tbl>
              <a:tblPr firstRow="1" bandRow="1">
                <a:tableStyleId>{5C22544A-7EE6-4342-B048-85BDC9FD1C3A}</a:tableStyleId>
              </a:tblPr>
              <a:tblGrid>
                <a:gridCol w="3140869">
                  <a:extLst>
                    <a:ext uri="{9D8B030D-6E8A-4147-A177-3AD203B41FA5}">
                      <a16:colId xmlns:a16="http://schemas.microsoft.com/office/drawing/2014/main" val="2405063638"/>
                    </a:ext>
                  </a:extLst>
                </a:gridCol>
                <a:gridCol w="3140869">
                  <a:extLst>
                    <a:ext uri="{9D8B030D-6E8A-4147-A177-3AD203B41FA5}">
                      <a16:colId xmlns:a16="http://schemas.microsoft.com/office/drawing/2014/main" val="3099478781"/>
                    </a:ext>
                  </a:extLst>
                </a:gridCol>
              </a:tblGrid>
              <a:tr h="370840">
                <a:tc>
                  <a:txBody>
                    <a:bodyPr/>
                    <a:lstStyle/>
                    <a:p>
                      <a:r>
                        <a:rPr lang="es-CO" dirty="0"/>
                        <a:t>Identificación del requerimiento</a:t>
                      </a:r>
                    </a:p>
                  </a:txBody>
                  <a:tcPr/>
                </a:tc>
                <a:tc>
                  <a:txBody>
                    <a:bodyPr/>
                    <a:lstStyle/>
                    <a:p>
                      <a:r>
                        <a:rPr lang="es-CO" dirty="0"/>
                        <a:t>RNF15</a:t>
                      </a:r>
                    </a:p>
                  </a:txBody>
                  <a:tcPr/>
                </a:tc>
                <a:extLst>
                  <a:ext uri="{0D108BD9-81ED-4DB2-BD59-A6C34878D82A}">
                    <a16:rowId xmlns:a16="http://schemas.microsoft.com/office/drawing/2014/main" val="3120795479"/>
                  </a:ext>
                </a:extLst>
              </a:tr>
              <a:tr h="370840">
                <a:tc>
                  <a:txBody>
                    <a:bodyPr/>
                    <a:lstStyle/>
                    <a:p>
                      <a:r>
                        <a:rPr lang="es-CO" dirty="0"/>
                        <a:t>Nombre del requerimiento</a:t>
                      </a:r>
                    </a:p>
                  </a:txBody>
                  <a:tcPr/>
                </a:tc>
                <a:tc>
                  <a:txBody>
                    <a:bodyPr/>
                    <a:lstStyle/>
                    <a:p>
                      <a:r>
                        <a:rPr lang="es-CO" dirty="0"/>
                        <a:t>Manual de usuario</a:t>
                      </a:r>
                    </a:p>
                  </a:txBody>
                  <a:tcPr/>
                </a:tc>
                <a:extLst>
                  <a:ext uri="{0D108BD9-81ED-4DB2-BD59-A6C34878D82A}">
                    <a16:rowId xmlns:a16="http://schemas.microsoft.com/office/drawing/2014/main" val="1343925762"/>
                  </a:ext>
                </a:extLst>
              </a:tr>
              <a:tr h="370840">
                <a:tc>
                  <a:txBody>
                    <a:bodyPr/>
                    <a:lstStyle/>
                    <a:p>
                      <a:r>
                        <a:rPr lang="es-CO" dirty="0"/>
                        <a:t>Caracterísitcas</a:t>
                      </a:r>
                    </a:p>
                  </a:txBody>
                  <a:tcPr/>
                </a:tc>
                <a:tc>
                  <a:txBody>
                    <a:bodyPr/>
                    <a:lstStyle/>
                    <a:p>
                      <a:r>
                        <a:rPr lang="es-CO" dirty="0"/>
                        <a:t>El sistema debe contar con un documento que contiene las instruciones para su uso.</a:t>
                      </a:r>
                    </a:p>
                  </a:txBody>
                  <a:tcPr/>
                </a:tc>
                <a:extLst>
                  <a:ext uri="{0D108BD9-81ED-4DB2-BD59-A6C34878D82A}">
                    <a16:rowId xmlns:a16="http://schemas.microsoft.com/office/drawing/2014/main" val="769886354"/>
                  </a:ext>
                </a:extLst>
              </a:tr>
              <a:tr h="370840">
                <a:tc>
                  <a:txBody>
                    <a:bodyPr/>
                    <a:lstStyle/>
                    <a:p>
                      <a:r>
                        <a:rPr lang="es-CO" dirty="0"/>
                        <a:t>Descripción del requerimiento</a:t>
                      </a:r>
                    </a:p>
                  </a:txBody>
                  <a:tcPr/>
                </a:tc>
                <a:tc>
                  <a:txBody>
                    <a:bodyPr/>
                    <a:lstStyle/>
                    <a:p>
                      <a:r>
                        <a:rPr lang="es-CO" dirty="0"/>
                        <a:t>El usuario podrá visualizar un manual para el uso del sistema.</a:t>
                      </a:r>
                    </a:p>
                  </a:txBody>
                  <a:tcPr/>
                </a:tc>
                <a:extLst>
                  <a:ext uri="{0D108BD9-81ED-4DB2-BD59-A6C34878D82A}">
                    <a16:rowId xmlns:a16="http://schemas.microsoft.com/office/drawing/2014/main" val="2397840479"/>
                  </a:ext>
                </a:extLst>
              </a:tr>
              <a:tr h="370840">
                <a:tc>
                  <a:txBody>
                    <a:bodyPr/>
                    <a:lstStyle/>
                    <a:p>
                      <a:r>
                        <a:rPr lang="es-CO" dirty="0"/>
                        <a:t>Prioridad del requerimiento</a:t>
                      </a:r>
                    </a:p>
                  </a:txBody>
                  <a:tcPr/>
                </a:tc>
                <a:tc>
                  <a:txBody>
                    <a:bodyPr/>
                    <a:lstStyle/>
                    <a:p>
                      <a:r>
                        <a:rPr lang="es-CO" dirty="0"/>
                        <a:t>Alta</a:t>
                      </a:r>
                    </a:p>
                  </a:txBody>
                  <a:tcPr/>
                </a:tc>
                <a:extLst>
                  <a:ext uri="{0D108BD9-81ED-4DB2-BD59-A6C34878D82A}">
                    <a16:rowId xmlns:a16="http://schemas.microsoft.com/office/drawing/2014/main" val="1876826554"/>
                  </a:ext>
                </a:extLst>
              </a:tr>
            </a:tbl>
          </a:graphicData>
        </a:graphic>
      </p:graphicFrame>
    </p:spTree>
    <p:extLst>
      <p:ext uri="{BB962C8B-B14F-4D97-AF65-F5344CB8AC3E}">
        <p14:creationId xmlns:p14="http://schemas.microsoft.com/office/powerpoint/2010/main" val="20362417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4525" t="10491"/>
          <a:stretch/>
        </p:blipFill>
        <p:spPr>
          <a:xfrm>
            <a:off x="1" y="0"/>
            <a:ext cx="12192000" cy="6858001"/>
          </a:xfrm>
          <a:prstGeom prst="rect">
            <a:avLst/>
          </a:prstGeom>
        </p:spPr>
      </p:pic>
    </p:spTree>
    <p:extLst>
      <p:ext uri="{BB962C8B-B14F-4D97-AF65-F5344CB8AC3E}">
        <p14:creationId xmlns:p14="http://schemas.microsoft.com/office/powerpoint/2010/main" val="203176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2907" t="12082"/>
          <a:stretch/>
        </p:blipFill>
        <p:spPr>
          <a:xfrm>
            <a:off x="-27709" y="0"/>
            <a:ext cx="12219710" cy="6872768"/>
          </a:xfrm>
          <a:prstGeom prst="rect">
            <a:avLst/>
          </a:prstGeom>
        </p:spPr>
      </p:pic>
    </p:spTree>
    <p:extLst>
      <p:ext uri="{BB962C8B-B14F-4D97-AF65-F5344CB8AC3E}">
        <p14:creationId xmlns:p14="http://schemas.microsoft.com/office/powerpoint/2010/main" val="25530752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Bibliografía</a:t>
            </a:r>
          </a:p>
        </p:txBody>
      </p:sp>
      <p:sp>
        <p:nvSpPr>
          <p:cNvPr id="3" name="Marcador de contenido 2"/>
          <p:cNvSpPr>
            <a:spLocks noGrp="1"/>
          </p:cNvSpPr>
          <p:nvPr>
            <p:ph idx="1"/>
          </p:nvPr>
        </p:nvSpPr>
        <p:spPr/>
        <p:txBody>
          <a:bodyPr>
            <a:normAutofit fontScale="62500" lnSpcReduction="20000"/>
          </a:bodyPr>
          <a:lstStyle/>
          <a:p>
            <a:pPr marL="0" indent="0">
              <a:buNone/>
            </a:pPr>
            <a:r>
              <a:rPr lang="es-CO" dirty="0" err="1"/>
              <a:t>Árias</a:t>
            </a:r>
            <a:r>
              <a:rPr lang="es-CO" dirty="0"/>
              <a:t> Chaves, M. (2005). La ingeniería de requerimientos y su importancia en el desarrollo de</a:t>
            </a:r>
          </a:p>
          <a:p>
            <a:pPr marL="0" indent="0">
              <a:buNone/>
            </a:pPr>
            <a:r>
              <a:rPr lang="es-CO" dirty="0"/>
              <a:t>proyectos software. </a:t>
            </a:r>
            <a:r>
              <a:rPr lang="es-CO" dirty="0" err="1"/>
              <a:t>InterSedes</a:t>
            </a:r>
            <a:r>
              <a:rPr lang="es-CO" dirty="0"/>
              <a:t>: Revista de las sedes regionales. Vol. VI, </a:t>
            </a:r>
            <a:r>
              <a:rPr lang="es-CO" dirty="0" err="1"/>
              <a:t>num</a:t>
            </a:r>
            <a:r>
              <a:rPr lang="es-CO" dirty="0"/>
              <a:t> 10. </a:t>
            </a:r>
            <a:r>
              <a:rPr lang="es-CO" dirty="0" err="1"/>
              <a:t>pp</a:t>
            </a:r>
            <a:r>
              <a:rPr lang="es-CO" dirty="0"/>
              <a:t> 1-13.</a:t>
            </a:r>
          </a:p>
          <a:p>
            <a:pPr marL="0" indent="0">
              <a:buNone/>
            </a:pPr>
            <a:r>
              <a:rPr lang="es-CO" dirty="0" err="1"/>
              <a:t>Tenjo</a:t>
            </a:r>
            <a:r>
              <a:rPr lang="es-CO" dirty="0"/>
              <a:t>, A. M. (26 de Enero de 2021). Alcaldía Municipal de </a:t>
            </a:r>
            <a:r>
              <a:rPr lang="es-CO" dirty="0" err="1"/>
              <a:t>Tenjo</a:t>
            </a:r>
            <a:r>
              <a:rPr lang="es-CO" dirty="0"/>
              <a:t>. Obtenido de Alcaldía Municipal</a:t>
            </a:r>
          </a:p>
          <a:p>
            <a:pPr marL="0" indent="0">
              <a:buNone/>
            </a:pPr>
            <a:r>
              <a:rPr lang="es-CO" dirty="0"/>
              <a:t>de </a:t>
            </a:r>
            <a:r>
              <a:rPr lang="es-CO" dirty="0" err="1"/>
              <a:t>Tenjo</a:t>
            </a:r>
            <a:r>
              <a:rPr lang="es-CO" dirty="0"/>
              <a:t>: http://www.tenjo-cundinamarca.gov.co/Paginas/default.aspx</a:t>
            </a:r>
          </a:p>
          <a:p>
            <a:pPr marL="0" indent="0">
              <a:buNone/>
            </a:pPr>
            <a:r>
              <a:rPr lang="es-CO" dirty="0"/>
              <a:t>Ramírez Corredor, M. F. (25 de Enero de 2021). Charla informal con la orientadora del IED</a:t>
            </a:r>
          </a:p>
          <a:p>
            <a:pPr marL="0" indent="0">
              <a:buNone/>
            </a:pPr>
            <a:r>
              <a:rPr lang="es-CO" dirty="0"/>
              <a:t>Enrique Santos Montero. (A. Duque Escobar, Entrevistador)</a:t>
            </a:r>
          </a:p>
          <a:p>
            <a:pPr marL="0" indent="0">
              <a:buNone/>
            </a:pPr>
            <a:r>
              <a:rPr lang="es-CO" dirty="0"/>
              <a:t>Hernández </a:t>
            </a:r>
            <a:r>
              <a:rPr lang="es-CO" dirty="0" err="1"/>
              <a:t>Sampieri</a:t>
            </a:r>
            <a:r>
              <a:rPr lang="es-CO" dirty="0"/>
              <a:t>, R.F.(2014). Metodología de la investigación.</a:t>
            </a:r>
          </a:p>
          <a:p>
            <a:pPr marL="0" indent="0">
              <a:buNone/>
            </a:pPr>
            <a:r>
              <a:rPr lang="es-CO" dirty="0"/>
              <a:t>México D.F: McGraw</a:t>
            </a:r>
          </a:p>
          <a:p>
            <a:pPr marL="0" indent="0">
              <a:buNone/>
            </a:pPr>
            <a:r>
              <a:rPr lang="es-CO" dirty="0"/>
              <a:t>Hill.</a:t>
            </a:r>
          </a:p>
          <a:p>
            <a:pPr marL="0" indent="0">
              <a:buNone/>
            </a:pPr>
            <a:r>
              <a:rPr lang="es-CO" dirty="0"/>
              <a:t>Portocarrero, D. (2021). Archivo personal.</a:t>
            </a:r>
          </a:p>
          <a:p>
            <a:pPr marL="0" indent="0">
              <a:buNone/>
            </a:pPr>
            <a:r>
              <a:rPr lang="es-CO" dirty="0" err="1"/>
              <a:t>Taobada</a:t>
            </a:r>
            <a:r>
              <a:rPr lang="es-CO" dirty="0"/>
              <a:t> Jiménez, A. (s.f.). UML </a:t>
            </a:r>
            <a:r>
              <a:rPr lang="es-CO" dirty="0" err="1"/>
              <a:t>Unified</a:t>
            </a:r>
            <a:r>
              <a:rPr lang="es-CO" dirty="0"/>
              <a:t> </a:t>
            </a:r>
            <a:r>
              <a:rPr lang="es-CO" dirty="0" err="1"/>
              <a:t>Modeling</a:t>
            </a:r>
            <a:r>
              <a:rPr lang="es-CO" dirty="0"/>
              <a:t> </a:t>
            </a:r>
            <a:r>
              <a:rPr lang="es-CO" dirty="0" err="1"/>
              <a:t>Language</a:t>
            </a:r>
            <a:r>
              <a:rPr lang="es-CO" dirty="0"/>
              <a:t>. Lima. </a:t>
            </a:r>
            <a:r>
              <a:rPr lang="es-CO" dirty="0" err="1"/>
              <a:t>LibrosDigitales.Net</a:t>
            </a:r>
            <a:endParaRPr lang="es-CO" dirty="0"/>
          </a:p>
          <a:p>
            <a:pPr marL="0" indent="0">
              <a:buNone/>
            </a:pPr>
            <a:r>
              <a:rPr lang="es-CO" dirty="0"/>
              <a:t>White, S; </a:t>
            </a:r>
            <a:r>
              <a:rPr lang="es-CO" dirty="0" err="1"/>
              <a:t>Miers</a:t>
            </a:r>
            <a:r>
              <a:rPr lang="es-CO" dirty="0"/>
              <a:t>, D. (2009). Guía de referencia y modelado BPMN. </a:t>
            </a:r>
            <a:r>
              <a:rPr lang="es-CO" dirty="0" err="1"/>
              <a:t>Lighthouse</a:t>
            </a:r>
            <a:r>
              <a:rPr lang="es-CO" dirty="0"/>
              <a:t> Point. </a:t>
            </a:r>
            <a:r>
              <a:rPr lang="es-CO" dirty="0" err="1"/>
              <a:t>Future</a:t>
            </a:r>
            <a:endParaRPr lang="es-CO" dirty="0"/>
          </a:p>
          <a:p>
            <a:pPr marL="0" indent="0">
              <a:buNone/>
            </a:pPr>
            <a:r>
              <a:rPr lang="es-CO" dirty="0" err="1"/>
              <a:t>Strategies</a:t>
            </a:r>
            <a:r>
              <a:rPr lang="es-CO" dirty="0"/>
              <a:t> Inc.</a:t>
            </a:r>
          </a:p>
        </p:txBody>
      </p:sp>
    </p:spTree>
    <p:extLst>
      <p:ext uri="{BB962C8B-B14F-4D97-AF65-F5344CB8AC3E}">
        <p14:creationId xmlns:p14="http://schemas.microsoft.com/office/powerpoint/2010/main" val="100014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 general</a:t>
            </a:r>
          </a:p>
        </p:txBody>
      </p:sp>
      <p:sp>
        <p:nvSpPr>
          <p:cNvPr id="4" name="Marcador de contenido 2">
            <a:extLst>
              <a:ext uri="{FF2B5EF4-FFF2-40B4-BE49-F238E27FC236}">
                <a16:creationId xmlns:a16="http://schemas.microsoft.com/office/drawing/2014/main" id="{2F8050CD-360F-AC45-915C-E6FEFA64518E}"/>
              </a:ext>
            </a:extLst>
          </p:cNvPr>
          <p:cNvSpPr>
            <a:spLocks noGrp="1"/>
          </p:cNvSpPr>
          <p:nvPr>
            <p:ph idx="1"/>
          </p:nvPr>
        </p:nvSpPr>
        <p:spPr>
          <a:xfrm>
            <a:off x="5118447" y="803186"/>
            <a:ext cx="6281873" cy="5248622"/>
          </a:xfrm>
        </p:spPr>
        <p:txBody>
          <a:bodyPr/>
          <a:lstStyle/>
          <a:p>
            <a:pPr marL="0" indent="0" algn="just">
              <a:buNone/>
            </a:pPr>
            <a:r>
              <a:rPr lang="es-CO"/>
              <a:t>Desarrollar un sistema de información para el registro, control y administración de las calificaciones en la Institución Educativa Departamental Enrique Santos Montejo.</a:t>
            </a:r>
            <a:endParaRPr lang="es-CO" dirty="0"/>
          </a:p>
        </p:txBody>
      </p:sp>
    </p:spTree>
    <p:extLst>
      <p:ext uri="{BB962C8B-B14F-4D97-AF65-F5344CB8AC3E}">
        <p14:creationId xmlns:p14="http://schemas.microsoft.com/office/powerpoint/2010/main" val="2574304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específicos</a:t>
            </a:r>
          </a:p>
        </p:txBody>
      </p:sp>
      <p:sp>
        <p:nvSpPr>
          <p:cNvPr id="4" name="Marcador de contenido 2">
            <a:extLst>
              <a:ext uri="{FF2B5EF4-FFF2-40B4-BE49-F238E27FC236}">
                <a16:creationId xmlns:a16="http://schemas.microsoft.com/office/drawing/2014/main" id="{9CFE0527-703C-C443-BF5A-E6B36DD450EE}"/>
              </a:ext>
            </a:extLst>
          </p:cNvPr>
          <p:cNvSpPr>
            <a:spLocks noGrp="1"/>
          </p:cNvSpPr>
          <p:nvPr>
            <p:ph idx="1"/>
          </p:nvPr>
        </p:nvSpPr>
        <p:spPr>
          <a:xfrm>
            <a:off x="5118447" y="803186"/>
            <a:ext cx="6281873" cy="5248622"/>
          </a:xfrm>
        </p:spPr>
        <p:txBody>
          <a:bodyPr/>
          <a:lstStyle/>
          <a:p>
            <a:pPr algn="just"/>
            <a:r>
              <a:rPr lang="es-CO" dirty="0"/>
              <a:t>Diseñar  funciones de establecimiento de cantidad de notas y valor porcentual de cada una por bimestre.</a:t>
            </a:r>
          </a:p>
          <a:p>
            <a:pPr algn="just"/>
            <a:r>
              <a:rPr lang="es-CO" dirty="0"/>
              <a:t>Desarrollar funciones para que los directores de grupo puedan ver las calificaciones de todo su grupo.</a:t>
            </a:r>
          </a:p>
          <a:p>
            <a:pPr algn="just"/>
            <a:r>
              <a:rPr lang="es-CO" dirty="0"/>
              <a:t>Establecer funciones estadísticas dentro del sistema para que se pueda hacer la trazabilidad del rendimiento de los estudiantes. </a:t>
            </a:r>
          </a:p>
          <a:p>
            <a:pPr marL="0" indent="0" algn="just">
              <a:buNone/>
            </a:pPr>
            <a:endParaRPr lang="es-CO" dirty="0"/>
          </a:p>
          <a:p>
            <a:pPr algn="just"/>
            <a:endParaRPr lang="es-CO" dirty="0"/>
          </a:p>
        </p:txBody>
      </p:sp>
    </p:spTree>
    <p:extLst>
      <p:ext uri="{BB962C8B-B14F-4D97-AF65-F5344CB8AC3E}">
        <p14:creationId xmlns:p14="http://schemas.microsoft.com/office/powerpoint/2010/main" val="927301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Justificación</a:t>
            </a:r>
          </a:p>
        </p:txBody>
      </p:sp>
      <p:sp>
        <p:nvSpPr>
          <p:cNvPr id="4" name="Marcador de contenido 2">
            <a:extLst>
              <a:ext uri="{FF2B5EF4-FFF2-40B4-BE49-F238E27FC236}">
                <a16:creationId xmlns:a16="http://schemas.microsoft.com/office/drawing/2014/main" id="{8C803EF9-06F4-9A4D-A9F1-575874150498}"/>
              </a:ext>
            </a:extLst>
          </p:cNvPr>
          <p:cNvSpPr>
            <a:spLocks noGrp="1"/>
          </p:cNvSpPr>
          <p:nvPr>
            <p:ph idx="1"/>
          </p:nvPr>
        </p:nvSpPr>
        <p:spPr>
          <a:xfrm>
            <a:off x="5118447" y="803186"/>
            <a:ext cx="6281873" cy="5248622"/>
          </a:xfrm>
        </p:spPr>
        <p:txBody>
          <a:bodyPr>
            <a:normAutofit/>
          </a:bodyPr>
          <a:lstStyle/>
          <a:p>
            <a:pPr marL="0" indent="0" algn="just">
              <a:buNone/>
            </a:pPr>
            <a:r>
              <a:rPr lang="es-CO" sz="1600" dirty="0"/>
              <a:t>El registro y la gestión de las calificaciones es un proceso de importancia pedagógica y administrativa dentro de una institución educativa. En el primer sentido, estas labores se enmarcan dentro de la gestión documental y son claves para el cumplimiento de los derechos del estudiante. </a:t>
            </a:r>
          </a:p>
          <a:p>
            <a:pPr marL="0" indent="0" algn="just">
              <a:buNone/>
            </a:pPr>
            <a:endParaRPr lang="es-CO" sz="1600" dirty="0"/>
          </a:p>
          <a:p>
            <a:pPr marL="0" indent="0" algn="just">
              <a:buNone/>
            </a:pPr>
            <a:r>
              <a:rPr lang="es-CO" sz="1600" dirty="0"/>
              <a:t>En cuanto al segundo aspecto, se ubica dentro del proceso de evaluación, que permite cuantificar (y cualificar) el proceso de aprendizaje, factor clave para la toma de decisiones en términos de acompañamiento, estrategias didácticas y medidas pedagógicas en general a tomar. </a:t>
            </a:r>
          </a:p>
        </p:txBody>
      </p:sp>
    </p:spTree>
    <p:extLst>
      <p:ext uri="{BB962C8B-B14F-4D97-AF65-F5344CB8AC3E}">
        <p14:creationId xmlns:p14="http://schemas.microsoft.com/office/powerpoint/2010/main" val="2513632012"/>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{AA4F4E81-EF8B-3542-AD91-4C90918F6A71}tf16401369</Template>
  <TotalTime>2157</TotalTime>
  <Words>3263</Words>
  <Application>Microsoft Office PowerPoint</Application>
  <PresentationFormat>Panorámica</PresentationFormat>
  <Paragraphs>553</Paragraphs>
  <Slides>65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65</vt:i4>
      </vt:variant>
    </vt:vector>
  </HeadingPairs>
  <TitlesOfParts>
    <vt:vector size="70" baseType="lpstr">
      <vt:lpstr>Calibri Light</vt:lpstr>
      <vt:lpstr>Rockwell</vt:lpstr>
      <vt:lpstr>Times New Roman</vt:lpstr>
      <vt:lpstr>Wingdings</vt:lpstr>
      <vt:lpstr>Atlas</vt:lpstr>
      <vt:lpstr>SISTEMA DE INFORMACIÓN PARA LA GESTIÓN DE LAS CALIFICACIONES PARA UNA INSTITUCIÓN EDUCATIVA </vt:lpstr>
      <vt:lpstr>LOGO</vt:lpstr>
      <vt:lpstr>Planteamiento del problema</vt:lpstr>
      <vt:lpstr>Planteamiento del problema</vt:lpstr>
      <vt:lpstr>Planteamiento del problema</vt:lpstr>
      <vt:lpstr>Pregunta de investigación</vt:lpstr>
      <vt:lpstr>Objetivo general</vt:lpstr>
      <vt:lpstr>Objetivos específicos</vt:lpstr>
      <vt:lpstr>Justificación</vt:lpstr>
      <vt:lpstr>Justificación</vt:lpstr>
      <vt:lpstr>Justificación</vt:lpstr>
      <vt:lpstr>Alcance</vt:lpstr>
      <vt:lpstr>Alcance</vt:lpstr>
      <vt:lpstr>Alcance</vt:lpstr>
      <vt:lpstr>Alcance</vt:lpstr>
      <vt:lpstr>Alcance</vt:lpstr>
      <vt:lpstr>Alcance</vt:lpstr>
      <vt:lpstr>Técnicas de recolección de información</vt:lpstr>
      <vt:lpstr>Técnicas de recolección de información</vt:lpstr>
      <vt:lpstr>Técnicas de recolección de información</vt:lpstr>
      <vt:lpstr>Técnicas de recolección de información</vt:lpstr>
      <vt:lpstr>Diagramas BPMN</vt:lpstr>
      <vt:lpstr>Diagramas BPMN</vt:lpstr>
      <vt:lpstr>Presentación de PowerPoint</vt:lpstr>
      <vt:lpstr>Diagramas BPMN</vt:lpstr>
      <vt:lpstr>Presentación de PowerPoint</vt:lpstr>
      <vt:lpstr>Presentación de PowerPoint</vt:lpstr>
      <vt:lpstr>Diagramas UML</vt:lpstr>
      <vt:lpstr>Diagrama UML </vt:lpstr>
      <vt:lpstr>Presentación de PowerPoint</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Requerimientos no funcionales</vt:lpstr>
      <vt:lpstr>Presentación de PowerPoint</vt:lpstr>
      <vt:lpstr>Presentación de PowerPoint</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APOYO AL SEGUIMIENTO PEDAGÓGICO EN EL IED REPÚBLICA DE GUATEMALA</dc:title>
  <dc:creator>Alejandro Duque Escobar</dc:creator>
  <cp:lastModifiedBy>LAPCRA</cp:lastModifiedBy>
  <cp:revision>346</cp:revision>
  <dcterms:created xsi:type="dcterms:W3CDTF">2021-01-25T15:52:21Z</dcterms:created>
  <dcterms:modified xsi:type="dcterms:W3CDTF">2021-04-26T01:40:19Z</dcterms:modified>
</cp:coreProperties>
</file>