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345" r:id="rId28"/>
    <p:sldId id="290" r:id="rId29"/>
    <p:sldId id="283" r:id="rId30"/>
    <p:sldId id="284" r:id="rId31"/>
    <p:sldId id="347" r:id="rId32"/>
    <p:sldId id="348" r:id="rId33"/>
    <p:sldId id="285" r:id="rId34"/>
    <p:sldId id="322" r:id="rId35"/>
    <p:sldId id="327" r:id="rId36"/>
    <p:sldId id="311" r:id="rId37"/>
    <p:sldId id="328" r:id="rId38"/>
    <p:sldId id="329" r:id="rId39"/>
    <p:sldId id="346" r:id="rId40"/>
    <p:sldId id="330" r:id="rId41"/>
    <p:sldId id="325" r:id="rId42"/>
    <p:sldId id="333" r:id="rId43"/>
    <p:sldId id="334" r:id="rId44"/>
    <p:sldId id="335" r:id="rId45"/>
    <p:sldId id="336" r:id="rId46"/>
    <p:sldId id="331" r:id="rId47"/>
    <p:sldId id="332" r:id="rId48"/>
    <p:sldId id="337" r:id="rId49"/>
    <p:sldId id="338" r:id="rId50"/>
    <p:sldId id="350" r:id="rId51"/>
    <p:sldId id="351" r:id="rId52"/>
    <p:sldId id="293" r:id="rId53"/>
    <p:sldId id="296" r:id="rId54"/>
    <p:sldId id="339" r:id="rId55"/>
    <p:sldId id="340" r:id="rId56"/>
    <p:sldId id="341" r:id="rId57"/>
    <p:sldId id="297" r:id="rId58"/>
    <p:sldId id="299" r:id="rId59"/>
    <p:sldId id="300" r:id="rId60"/>
    <p:sldId id="298" r:id="rId61"/>
    <p:sldId id="342" r:id="rId62"/>
    <p:sldId id="343" r:id="rId63"/>
    <p:sldId id="344" r:id="rId64"/>
    <p:sldId id="304" r:id="rId65"/>
    <p:sldId id="307" r:id="rId66"/>
    <p:sldId id="308" r:id="rId67"/>
    <p:sldId id="309" r:id="rId68"/>
    <p:sldId id="302" r:id="rId69"/>
    <p:sldId id="301" r:id="rId70"/>
    <p:sldId id="303"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2E924F-0D6E-49BB-BBAC-E95CB330623F}" v="2" dt="2021-07-29T02:05:44.36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0"/>
  </p:normalViewPr>
  <p:slideViewPr>
    <p:cSldViewPr snapToGrid="0" snapToObjects="1">
      <p:cViewPr varScale="1">
        <p:scale>
          <a:sx n="68" d="100"/>
          <a:sy n="68"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Rojas" userId="6f1404c97ad8162e" providerId="LiveId" clId="{E62E924F-0D6E-49BB-BBAC-E95CB330623F}"/>
    <pc:docChg chg="custSel addSld delSld modSld sldOrd">
      <pc:chgData name="Santiago Rojas" userId="6f1404c97ad8162e" providerId="LiveId" clId="{E62E924F-0D6E-49BB-BBAC-E95CB330623F}" dt="2021-07-29T03:22:48.250" v="415" actId="14100"/>
      <pc:docMkLst>
        <pc:docMk/>
      </pc:docMkLst>
      <pc:sldChg chg="addSp delSp modSp mod">
        <pc:chgData name="Santiago Rojas" userId="6f1404c97ad8162e" providerId="LiveId" clId="{E62E924F-0D6E-49BB-BBAC-E95CB330623F}" dt="2021-07-29T03:22:48.250" v="415" actId="14100"/>
        <pc:sldMkLst>
          <pc:docMk/>
          <pc:sldMk cId="3397706953" sldId="284"/>
        </pc:sldMkLst>
        <pc:picChg chg="del">
          <ac:chgData name="Santiago Rojas" userId="6f1404c97ad8162e" providerId="LiveId" clId="{E62E924F-0D6E-49BB-BBAC-E95CB330623F}" dt="2021-07-29T03:20:25.342" v="408" actId="478"/>
          <ac:picMkLst>
            <pc:docMk/>
            <pc:sldMk cId="3397706953" sldId="284"/>
            <ac:picMk id="3" creationId="{00000000-0000-0000-0000-000000000000}"/>
          </ac:picMkLst>
        </pc:picChg>
        <pc:picChg chg="add mod">
          <ac:chgData name="Santiago Rojas" userId="6f1404c97ad8162e" providerId="LiveId" clId="{E62E924F-0D6E-49BB-BBAC-E95CB330623F}" dt="2021-07-29T03:22:48.250" v="415" actId="14100"/>
          <ac:picMkLst>
            <pc:docMk/>
            <pc:sldMk cId="3397706953" sldId="284"/>
            <ac:picMk id="4" creationId="{1FBFC6F9-38FE-4953-96C8-C286A9CBB0ED}"/>
          </ac:picMkLst>
        </pc:picChg>
      </pc:sldChg>
      <pc:sldChg chg="new del">
        <pc:chgData name="Santiago Rojas" userId="6f1404c97ad8162e" providerId="LiveId" clId="{E62E924F-0D6E-49BB-BBAC-E95CB330623F}" dt="2021-07-29T02:05:37.177" v="2" actId="47"/>
        <pc:sldMkLst>
          <pc:docMk/>
          <pc:sldMk cId="3173066859" sldId="349"/>
        </pc:sldMkLst>
      </pc:sldChg>
      <pc:sldChg chg="modSp add mod">
        <pc:chgData name="Santiago Rojas" userId="6f1404c97ad8162e" providerId="LiveId" clId="{E62E924F-0D6E-49BB-BBAC-E95CB330623F}" dt="2021-07-29T02:08:54.834" v="229" actId="20577"/>
        <pc:sldMkLst>
          <pc:docMk/>
          <pc:sldMk cId="3337784037" sldId="350"/>
        </pc:sldMkLst>
        <pc:graphicFrameChg chg="modGraphic">
          <ac:chgData name="Santiago Rojas" userId="6f1404c97ad8162e" providerId="LiveId" clId="{E62E924F-0D6E-49BB-BBAC-E95CB330623F}" dt="2021-07-29T02:08:54.834" v="229" actId="20577"/>
          <ac:graphicFrameMkLst>
            <pc:docMk/>
            <pc:sldMk cId="3337784037" sldId="350"/>
            <ac:graphicFrameMk id="4" creationId="{104B1BC5-C194-6A4D-BF36-86B68BC29C6E}"/>
          </ac:graphicFrameMkLst>
        </pc:graphicFrameChg>
      </pc:sldChg>
      <pc:sldChg chg="new del">
        <pc:chgData name="Santiago Rojas" userId="6f1404c97ad8162e" providerId="LiveId" clId="{E62E924F-0D6E-49BB-BBAC-E95CB330623F}" dt="2021-07-29T02:05:42.637" v="4" actId="47"/>
        <pc:sldMkLst>
          <pc:docMk/>
          <pc:sldMk cId="2645747106" sldId="351"/>
        </pc:sldMkLst>
      </pc:sldChg>
      <pc:sldChg chg="modSp add mod ord">
        <pc:chgData name="Santiago Rojas" userId="6f1404c97ad8162e" providerId="LiveId" clId="{E62E924F-0D6E-49BB-BBAC-E95CB330623F}" dt="2021-07-29T02:10:32.055" v="407" actId="20577"/>
        <pc:sldMkLst>
          <pc:docMk/>
          <pc:sldMk cId="3841520591" sldId="351"/>
        </pc:sldMkLst>
        <pc:graphicFrameChg chg="modGraphic">
          <ac:chgData name="Santiago Rojas" userId="6f1404c97ad8162e" providerId="LiveId" clId="{E62E924F-0D6E-49BB-BBAC-E95CB330623F}" dt="2021-07-29T02:10:32.055" v="407" actId="20577"/>
          <ac:graphicFrameMkLst>
            <pc:docMk/>
            <pc:sldMk cId="3841520591" sldId="351"/>
            <ac:graphicFrameMk id="4" creationId="{104B1BC5-C194-6A4D-BF36-86B68BC29C6E}"/>
          </ac:graphicFrameMkLst>
        </pc:graphicFrameChg>
      </pc:sldChg>
    </pc:docChg>
  </pc:docChgLst>
  <pc:docChgLst>
    <pc:chgData name="Santiago Rojas" userId="6f1404c97ad8162e" providerId="LiveId" clId="{471572B1-9B8F-4042-8F80-E3CA06DF6461}"/>
    <pc:docChg chg="custSel addSld modSld">
      <pc:chgData name="Santiago Rojas" userId="6f1404c97ad8162e" providerId="LiveId" clId="{471572B1-9B8F-4042-8F80-E3CA06DF6461}" dt="2021-05-23T23:35:28.061" v="152" actId="20578"/>
      <pc:docMkLst>
        <pc:docMk/>
      </pc:docMkLst>
      <pc:sldChg chg="modSp">
        <pc:chgData name="Santiago Rojas" userId="6f1404c97ad8162e" providerId="LiveId" clId="{471572B1-9B8F-4042-8F80-E3CA06DF6461}" dt="2021-05-23T23:35:28.061" v="152" actId="20578"/>
        <pc:sldMkLst>
          <pc:docMk/>
          <pc:sldMk cId="3360932463" sldId="332"/>
        </pc:sldMkLst>
        <pc:graphicFrameChg chg="mod">
          <ac:chgData name="Santiago Rojas" userId="6f1404c97ad8162e" providerId="LiveId" clId="{471572B1-9B8F-4042-8F80-E3CA06DF6461}" dt="2021-05-23T23:35:28.061" v="152" actId="20578"/>
          <ac:graphicFrameMkLst>
            <pc:docMk/>
            <pc:sldMk cId="3360932463" sldId="332"/>
            <ac:graphicFrameMk id="4" creationId="{104B1BC5-C194-6A4D-BF36-86B68BC29C6E}"/>
          </ac:graphicFrameMkLst>
        </pc:graphicFrameChg>
      </pc:sldChg>
      <pc:sldChg chg="modSp new mod">
        <pc:chgData name="Santiago Rojas" userId="6f1404c97ad8162e" providerId="LiveId" clId="{471572B1-9B8F-4042-8F80-E3CA06DF6461}" dt="2021-05-23T22:51:25.284" v="136" actId="20577"/>
        <pc:sldMkLst>
          <pc:docMk/>
          <pc:sldMk cId="3749372832" sldId="347"/>
        </pc:sldMkLst>
        <pc:spChg chg="mod">
          <ac:chgData name="Santiago Rojas" userId="6f1404c97ad8162e" providerId="LiveId" clId="{471572B1-9B8F-4042-8F80-E3CA06DF6461}" dt="2021-05-23T22:50:43.838" v="18" actId="20577"/>
          <ac:spMkLst>
            <pc:docMk/>
            <pc:sldMk cId="3749372832" sldId="347"/>
            <ac:spMk id="2" creationId="{75CDA050-FB5D-4A7F-BFF7-868DDA5F1A55}"/>
          </ac:spMkLst>
        </pc:spChg>
        <pc:spChg chg="mod">
          <ac:chgData name="Santiago Rojas" userId="6f1404c97ad8162e" providerId="LiveId" clId="{471572B1-9B8F-4042-8F80-E3CA06DF6461}" dt="2021-05-23T22:51:25.284" v="136" actId="20577"/>
          <ac:spMkLst>
            <pc:docMk/>
            <pc:sldMk cId="3749372832" sldId="347"/>
            <ac:spMk id="3" creationId="{77D5B6F4-B7EA-421B-9AE2-B47BE34DB96B}"/>
          </ac:spMkLst>
        </pc:spChg>
      </pc:sldChg>
      <pc:sldChg chg="addSp delSp modSp new mod">
        <pc:chgData name="Santiago Rojas" userId="6f1404c97ad8162e" providerId="LiveId" clId="{471572B1-9B8F-4042-8F80-E3CA06DF6461}" dt="2021-05-23T22:53:01.093" v="151" actId="14100"/>
        <pc:sldMkLst>
          <pc:docMk/>
          <pc:sldMk cId="2601945053" sldId="348"/>
        </pc:sldMkLst>
        <pc:spChg chg="del">
          <ac:chgData name="Santiago Rojas" userId="6f1404c97ad8162e" providerId="LiveId" clId="{471572B1-9B8F-4042-8F80-E3CA06DF6461}" dt="2021-05-23T22:52:35.822" v="145" actId="478"/>
          <ac:spMkLst>
            <pc:docMk/>
            <pc:sldMk cId="2601945053" sldId="348"/>
            <ac:spMk id="3" creationId="{312AF28D-AB32-4BAE-8D79-4DB791225FCC}"/>
          </ac:spMkLst>
        </pc:spChg>
        <pc:picChg chg="add mod modCrop">
          <ac:chgData name="Santiago Rojas" userId="6f1404c97ad8162e" providerId="LiveId" clId="{471572B1-9B8F-4042-8F80-E3CA06DF6461}" dt="2021-05-23T22:53:01.093" v="151" actId="14100"/>
          <ac:picMkLst>
            <pc:docMk/>
            <pc:sldMk cId="2601945053" sldId="348"/>
            <ac:picMk id="5" creationId="{D078E2FA-855C-44CD-BDFD-69F688ACA37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28/07/2021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28/07/2021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28/07/2021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28/07/2021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28/07/2021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28/07/2021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28/07/2021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28/07/2021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28/07/2021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28/07/2021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28/07/2021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28/07/2021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9823-9417-40B4-9BA7-2008C4CBC694}"/>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EB8D60DC-76D4-4E9D-B66E-446B8A5FA9C0}"/>
              </a:ext>
            </a:extLst>
          </p:cNvPr>
          <p:cNvSpPr>
            <a:spLocks noGrp="1"/>
          </p:cNvSpPr>
          <p:nvPr>
            <p:ph idx="1"/>
          </p:nvPr>
        </p:nvSpPr>
        <p:spPr/>
        <p:txBody>
          <a:bodyPr/>
          <a:lstStyle/>
          <a:p>
            <a:r>
              <a:rPr lang="es-CO" sz="1800" dirty="0"/>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 </a:t>
            </a:r>
          </a:p>
          <a:p>
            <a:endParaRPr lang="es-CO" dirty="0"/>
          </a:p>
        </p:txBody>
      </p:sp>
    </p:spTree>
    <p:extLst>
      <p:ext uri="{BB962C8B-B14F-4D97-AF65-F5344CB8AC3E}">
        <p14:creationId xmlns:p14="http://schemas.microsoft.com/office/powerpoint/2010/main" val="26538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74EA1-EC35-4B38-87B7-6E49B96B297F}"/>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CADF54F2-0BEA-41FF-AC42-E69D95C90601}"/>
              </a:ext>
            </a:extLst>
          </p:cNvPr>
          <p:cNvSpPr>
            <a:spLocks noGrp="1"/>
          </p:cNvSpPr>
          <p:nvPr>
            <p:ph idx="1"/>
          </p:nvPr>
        </p:nvSpPr>
        <p:spPr/>
        <p:txBody>
          <a:bodyPr/>
          <a:lstStyle/>
          <a:p>
            <a:pPr lvl="0"/>
            <a:r>
              <a:rPr lang="es-CO" sz="1800" dirty="0"/>
              <a:t>Gestión del archivo, ya que no existe digitalización de este, lo cual provoca una gran acumulación de documentos físicos, una demora en los procesos y un riesgo biológico para los encargados del área.</a:t>
            </a:r>
          </a:p>
          <a:p>
            <a:pPr lvl="0"/>
            <a:r>
              <a:rPr lang="es-CO" sz="1800" dirty="0"/>
              <a:t>Una plataforma de apoyo pedagógico para la labor de los docentes y los estudiantes, la cual contenga recursos de aprendizaje.</a:t>
            </a:r>
          </a:p>
          <a:p>
            <a:pPr lvl="0"/>
            <a:r>
              <a:rPr lang="es-CO" sz="1800" dirty="0"/>
              <a:t>Sistema de información para la gestión de la información del observador del alumno.</a:t>
            </a:r>
          </a:p>
          <a:p>
            <a:pPr lvl="0"/>
            <a:r>
              <a:rPr lang="es-CO" sz="1800" dirty="0"/>
              <a:t>Sistema de información para la gestión de las calificaciones de los estudiantes.</a:t>
            </a:r>
          </a:p>
          <a:p>
            <a:endParaRPr lang="es-CO" dirty="0"/>
          </a:p>
        </p:txBody>
      </p:sp>
    </p:spTree>
    <p:extLst>
      <p:ext uri="{BB962C8B-B14F-4D97-AF65-F5344CB8AC3E}">
        <p14:creationId xmlns:p14="http://schemas.microsoft.com/office/powerpoint/2010/main" val="22526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6730-FE63-417E-A442-AE5A58BE0C07}"/>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3AAE4AA2-94FB-4A63-9A55-4C122A5F1EF0}"/>
              </a:ext>
            </a:extLst>
          </p:cNvPr>
          <p:cNvSpPr>
            <a:spLocks noGrp="1"/>
          </p:cNvSpPr>
          <p:nvPr>
            <p:ph idx="1"/>
          </p:nvPr>
        </p:nvSpPr>
        <p:spPr/>
        <p:txBody>
          <a:bodyPr/>
          <a:lstStyle/>
          <a:p>
            <a:pPr algn="just"/>
            <a:r>
              <a:rPr lang="es-CO" dirty="0"/>
              <a:t>Se decide trabajar este último punto, porque la satisfacción de esta necesidad de información abarca procesos pedagógicos y administrativos para la institución educativa, además la plataforma será de fácil manejo para toda la comunidad educativa. </a:t>
            </a:r>
          </a:p>
          <a:p>
            <a:r>
              <a:rPr lang="es-CO" dirty="0"/>
              <a:t>Este sistema de información contará con las siguientes características:</a:t>
            </a:r>
          </a:p>
          <a:p>
            <a:endParaRPr lang="es-CO" dirty="0"/>
          </a:p>
        </p:txBody>
      </p:sp>
    </p:spTree>
    <p:extLst>
      <p:ext uri="{BB962C8B-B14F-4D97-AF65-F5344CB8AC3E}">
        <p14:creationId xmlns:p14="http://schemas.microsoft.com/office/powerpoint/2010/main" val="13953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175AB-D3C6-4ECA-B26F-57DAFEDC420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98CD7164-FABD-4060-8B3B-B19108A8DC72}"/>
              </a:ext>
            </a:extLst>
          </p:cNvPr>
          <p:cNvSpPr>
            <a:spLocks noGrp="1"/>
          </p:cNvSpPr>
          <p:nvPr>
            <p:ph idx="1"/>
          </p:nvPr>
        </p:nvSpPr>
        <p:spPr/>
        <p:txBody>
          <a:bodyPr/>
          <a:lstStyle/>
          <a:p>
            <a:r>
              <a:rPr lang="es-CO" dirty="0"/>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p>
          <a:p>
            <a:endParaRPr lang="es-CO" dirty="0"/>
          </a:p>
        </p:txBody>
      </p:sp>
    </p:spTree>
    <p:extLst>
      <p:ext uri="{BB962C8B-B14F-4D97-AF65-F5344CB8AC3E}">
        <p14:creationId xmlns:p14="http://schemas.microsoft.com/office/powerpoint/2010/main" val="185725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F688F-0560-42F8-BBD3-68DF8B7E47D6}"/>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6D1503A2-4AA9-4E5F-A8F6-BE7BB523C4E5}"/>
              </a:ext>
            </a:extLst>
          </p:cNvPr>
          <p:cNvSpPr>
            <a:spLocks noGrp="1"/>
          </p:cNvSpPr>
          <p:nvPr>
            <p:ph idx="1"/>
          </p:nvPr>
        </p:nvSpPr>
        <p:spPr/>
        <p:txBody>
          <a:bodyPr/>
          <a:lstStyle/>
          <a:p>
            <a:r>
              <a:rPr lang="es-CO" dirty="0"/>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p>
          <a:p>
            <a:endParaRPr lang="es-CO" dirty="0"/>
          </a:p>
        </p:txBody>
      </p:sp>
    </p:spTree>
    <p:extLst>
      <p:ext uri="{BB962C8B-B14F-4D97-AF65-F5344CB8AC3E}">
        <p14:creationId xmlns:p14="http://schemas.microsoft.com/office/powerpoint/2010/main" val="7694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EB5C-FB30-4753-AB25-C2348EFB898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1F784DB7-B70B-4380-BD82-49ACC58CADBE}"/>
              </a:ext>
            </a:extLst>
          </p:cNvPr>
          <p:cNvSpPr>
            <a:spLocks noGrp="1"/>
          </p:cNvSpPr>
          <p:nvPr>
            <p:ph idx="1"/>
          </p:nvPr>
        </p:nvSpPr>
        <p:spPr/>
        <p:txBody>
          <a:bodyPr/>
          <a:lstStyle/>
          <a:p>
            <a:r>
              <a:rPr lang="es-CO" dirty="0"/>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p>
          <a:p>
            <a:endParaRPr lang="es-CO" dirty="0"/>
          </a:p>
        </p:txBody>
      </p:sp>
    </p:spTree>
    <p:extLst>
      <p:ext uri="{BB962C8B-B14F-4D97-AF65-F5344CB8AC3E}">
        <p14:creationId xmlns:p14="http://schemas.microsoft.com/office/powerpoint/2010/main" val="14963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8E0D-83B2-4065-AD0F-7B8EAAF7699B}"/>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942DAE4-3E57-4C17-B28C-C1EA7865FD23}"/>
              </a:ext>
            </a:extLst>
          </p:cNvPr>
          <p:cNvSpPr>
            <a:spLocks noGrp="1"/>
          </p:cNvSpPr>
          <p:nvPr>
            <p:ph idx="1"/>
          </p:nvPr>
        </p:nvSpPr>
        <p:spPr/>
        <p:txBody>
          <a:bodyPr/>
          <a:lstStyle/>
          <a:p>
            <a:r>
              <a:rPr lang="es-CO" dirty="0"/>
              <a:t>En el presente trabajo se utilizarán tres técnicas de captura de información, las cuales son:</a:t>
            </a:r>
          </a:p>
          <a:p>
            <a:endParaRPr lang="es-CO" dirty="0"/>
          </a:p>
        </p:txBody>
      </p:sp>
    </p:spTree>
    <p:extLst>
      <p:ext uri="{BB962C8B-B14F-4D97-AF65-F5344CB8AC3E}">
        <p14:creationId xmlns:p14="http://schemas.microsoft.com/office/powerpoint/2010/main" val="378821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71AF0-FD95-4499-BAF5-37E9DE81C28C}"/>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EAE1D888-8D04-437D-9294-34E9F98614AC}"/>
              </a:ext>
            </a:extLst>
          </p:cNvPr>
          <p:cNvSpPr>
            <a:spLocks noGrp="1"/>
          </p:cNvSpPr>
          <p:nvPr>
            <p:ph idx="1"/>
          </p:nvPr>
        </p:nvSpPr>
        <p:spPr/>
        <p:txBody>
          <a:bodyPr/>
          <a:lstStyle/>
          <a:p>
            <a:r>
              <a:rPr lang="es-CO" dirty="0"/>
              <a:t>Revisión documental: consiste en la consulta de la bibliografía física y/o digital y otros materiales  para extraer y recopilar la información pertinente para el estudio (Hernández Sampieri, 2014).</a:t>
            </a:r>
          </a:p>
          <a:p>
            <a:endParaRPr lang="es-CO" dirty="0"/>
          </a:p>
        </p:txBody>
      </p:sp>
    </p:spTree>
    <p:extLst>
      <p:ext uri="{BB962C8B-B14F-4D97-AF65-F5344CB8AC3E}">
        <p14:creationId xmlns:p14="http://schemas.microsoft.com/office/powerpoint/2010/main" val="18847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LOGO</a:t>
            </a:r>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25F72-6AB2-45E4-957E-1F76D7741B06}"/>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52A9B4A6-A4E1-4680-8335-2B45572C9782}"/>
              </a:ext>
            </a:extLst>
          </p:cNvPr>
          <p:cNvSpPr>
            <a:spLocks noGrp="1"/>
          </p:cNvSpPr>
          <p:nvPr>
            <p:ph idx="1"/>
          </p:nvPr>
        </p:nvSpPr>
        <p:spPr/>
        <p:txBody>
          <a:bodyPr/>
          <a:lstStyle/>
          <a:p>
            <a:r>
              <a:rPr lang="es-CO" dirty="0"/>
              <a:t>Entevista informal: Técnica conversacional en la cual se indaga, en un ambiente desenfadado y poco planeado, a un informante sobre aspectos pertinentes para el desarrollo del proyecto</a:t>
            </a:r>
          </a:p>
        </p:txBody>
      </p:sp>
    </p:spTree>
    <p:extLst>
      <p:ext uri="{BB962C8B-B14F-4D97-AF65-F5344CB8AC3E}">
        <p14:creationId xmlns:p14="http://schemas.microsoft.com/office/powerpoint/2010/main" val="407826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8AB7F-139A-46E5-9334-7AADEA849D1D}"/>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485BA8B-EF7A-4A59-95C9-965F3EA3EA9F}"/>
              </a:ext>
            </a:extLst>
          </p:cNvPr>
          <p:cNvSpPr>
            <a:spLocks noGrp="1"/>
          </p:cNvSpPr>
          <p:nvPr>
            <p:ph idx="1"/>
          </p:nvPr>
        </p:nvSpPr>
        <p:spPr/>
        <p:txBody>
          <a:bodyPr/>
          <a:lstStyle/>
          <a:p>
            <a:r>
              <a:rPr lang="es-CO" dirty="0"/>
              <a:t>Cuestionario: Es una serie de preguntas que buscan la medición de una o más variables (Hernández Sampieri, 2014). En el caso del presente proyecto, esta técnica se le aplica a los docentes y orientadora, a los estudiantes y al rector. </a:t>
            </a:r>
          </a:p>
          <a:p>
            <a:endParaRPr lang="es-CO" dirty="0"/>
          </a:p>
        </p:txBody>
      </p:sp>
    </p:spTree>
    <p:extLst>
      <p:ext uri="{BB962C8B-B14F-4D97-AF65-F5344CB8AC3E}">
        <p14:creationId xmlns:p14="http://schemas.microsoft.com/office/powerpoint/2010/main" val="173083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52C80BA2-8816-9545-935D-E47F54B9BA62}"/>
              </a:ext>
            </a:extLst>
          </p:cNvPr>
          <p:cNvSpPr>
            <a:spLocks noGrp="1"/>
          </p:cNvSpPr>
          <p:nvPr>
            <p:ph idx="1"/>
          </p:nvPr>
        </p:nvSpPr>
        <p:spPr>
          <a:xfrm>
            <a:off x="5118447" y="803186"/>
            <a:ext cx="6281873" cy="5248622"/>
          </a:xfrm>
        </p:spPr>
        <p:txBody>
          <a:bodyPr/>
          <a:lstStyle/>
          <a:p>
            <a:pPr marL="0" indent="0" algn="just">
              <a:buNone/>
            </a:pPr>
            <a:r>
              <a:rPr lang="es-CO" dirty="0"/>
              <a:t>Los diagramas BPMN son un estándar para el modelado de procesos en distintas áreas, como la empresarial o el diseño de software. Tienen la ventaja de ser fáciles de comrender, más allá del idioma en que se realicen, ya que su notación es universalmente reconocida y aceptada (White &amp; Miers, 2009).</a:t>
            </a:r>
          </a:p>
        </p:txBody>
      </p:sp>
    </p:spTree>
    <p:extLst>
      <p:ext uri="{BB962C8B-B14F-4D97-AF65-F5344CB8AC3E}">
        <p14:creationId xmlns:p14="http://schemas.microsoft.com/office/powerpoint/2010/main" val="230164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979B9CEB-BFF4-5C48-920E-1D98E268952B}"/>
              </a:ext>
            </a:extLst>
          </p:cNvPr>
          <p:cNvSpPr>
            <a:spLocks noGrp="1"/>
          </p:cNvSpPr>
          <p:nvPr>
            <p:ph idx="1"/>
          </p:nvPr>
        </p:nvSpPr>
        <p:spPr/>
        <p:txBody>
          <a:bodyPr/>
          <a:lstStyle/>
          <a:p>
            <a:pPr marL="0" indent="0">
              <a:buNone/>
            </a:pPr>
            <a:r>
              <a:rPr lang="es-CO" dirty="0"/>
              <a:t>Diagrama del SIGC.</a:t>
            </a:r>
          </a:p>
        </p:txBody>
      </p:sp>
    </p:spTree>
    <p:extLst>
      <p:ext uri="{BB962C8B-B14F-4D97-AF65-F5344CB8AC3E}">
        <p14:creationId xmlns:p14="http://schemas.microsoft.com/office/powerpoint/2010/main" val="331615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11">
            <a:extLst>
              <a:ext uri="{FF2B5EF4-FFF2-40B4-BE49-F238E27FC236}">
                <a16:creationId xmlns:a16="http://schemas.microsoft.com/office/drawing/2014/main" id="{70C8992C-9654-B146-9295-E7F102A481C8}"/>
              </a:ext>
            </a:extLst>
          </p:cNvPr>
          <p:cNvPicPr>
            <a:picLocks noGrp="1" noChangeAspect="1"/>
          </p:cNvPicPr>
          <p:nvPr>
            <p:ph idx="1"/>
          </p:nvPr>
        </p:nvPicPr>
        <p:blipFill>
          <a:blip r:embed="rId2"/>
          <a:stretch>
            <a:fillRect/>
          </a:stretch>
        </p:blipFill>
        <p:spPr>
          <a:xfrm>
            <a:off x="161391" y="526473"/>
            <a:ext cx="11915512" cy="5721927"/>
          </a:xfrm>
          <a:prstGeom prst="rect">
            <a:avLst/>
          </a:prstGeom>
        </p:spPr>
      </p:pic>
    </p:spTree>
    <p:extLst>
      <p:ext uri="{BB962C8B-B14F-4D97-AF65-F5344CB8AC3E}">
        <p14:creationId xmlns:p14="http://schemas.microsoft.com/office/powerpoint/2010/main" val="344473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41C6051F-ABC1-FB45-A236-36B0A0D38276}"/>
              </a:ext>
            </a:extLst>
          </p:cNvPr>
          <p:cNvSpPr>
            <a:spLocks noGrp="1"/>
          </p:cNvSpPr>
          <p:nvPr>
            <p:ph idx="1"/>
          </p:nvPr>
        </p:nvSpPr>
        <p:spPr/>
        <p:txBody>
          <a:bodyPr/>
          <a:lstStyle/>
          <a:p>
            <a:pPr marL="0" indent="0">
              <a:buNone/>
            </a:pPr>
            <a:r>
              <a:rPr lang="es-CO" dirty="0"/>
              <a:t>Diagrama BPMN del SIGES</a:t>
            </a:r>
          </a:p>
        </p:txBody>
      </p:sp>
    </p:spTree>
    <p:extLst>
      <p:ext uri="{BB962C8B-B14F-4D97-AF65-F5344CB8AC3E}">
        <p14:creationId xmlns:p14="http://schemas.microsoft.com/office/powerpoint/2010/main" val="319449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1127" t="-403" b="74545"/>
          <a:stretch/>
        </p:blipFill>
        <p:spPr>
          <a:xfrm>
            <a:off x="0" y="1177637"/>
            <a:ext cx="11993946" cy="4239490"/>
          </a:xfrm>
          <a:prstGeom prst="rect">
            <a:avLst/>
          </a:prstGeom>
        </p:spPr>
      </p:pic>
    </p:spTree>
    <p:extLst>
      <p:ext uri="{BB962C8B-B14F-4D97-AF65-F5344CB8AC3E}">
        <p14:creationId xmlns:p14="http://schemas.microsoft.com/office/powerpoint/2010/main" val="290485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580" t="27273" r="1217" b="3232"/>
          <a:stretch/>
        </p:blipFill>
        <p:spPr>
          <a:xfrm>
            <a:off x="1696532" y="0"/>
            <a:ext cx="7059541" cy="6751964"/>
          </a:xfrm>
          <a:prstGeom prst="rect">
            <a:avLst/>
          </a:prstGeom>
        </p:spPr>
      </p:pic>
    </p:spTree>
    <p:extLst>
      <p:ext uri="{BB962C8B-B14F-4D97-AF65-F5344CB8AC3E}">
        <p14:creationId xmlns:p14="http://schemas.microsoft.com/office/powerpoint/2010/main" val="668909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A261C-A92F-EA49-8331-7AFF68AF55C7}"/>
              </a:ext>
            </a:extLst>
          </p:cNvPr>
          <p:cNvSpPr>
            <a:spLocks noGrp="1"/>
          </p:cNvSpPr>
          <p:nvPr>
            <p:ph type="title"/>
          </p:nvPr>
        </p:nvSpPr>
        <p:spPr/>
        <p:txBody>
          <a:bodyPr/>
          <a:lstStyle/>
          <a:p>
            <a:r>
              <a:rPr lang="es-CO" dirty="0"/>
              <a:t>Diagramas UML</a:t>
            </a:r>
          </a:p>
        </p:txBody>
      </p:sp>
      <p:sp>
        <p:nvSpPr>
          <p:cNvPr id="3" name="Marcador de contenido 2">
            <a:extLst>
              <a:ext uri="{FF2B5EF4-FFF2-40B4-BE49-F238E27FC236}">
                <a16:creationId xmlns:a16="http://schemas.microsoft.com/office/drawing/2014/main" id="{2474EE18-5B1F-EF42-A5FA-9D7A07DFE831}"/>
              </a:ext>
            </a:extLst>
          </p:cNvPr>
          <p:cNvSpPr>
            <a:spLocks noGrp="1"/>
          </p:cNvSpPr>
          <p:nvPr>
            <p:ph idx="1"/>
          </p:nvPr>
        </p:nvSpPr>
        <p:spPr/>
        <p:txBody>
          <a:bodyPr/>
          <a:lstStyle/>
          <a:p>
            <a:pPr marL="0" indent="0" algn="just">
              <a:buNone/>
            </a:pPr>
            <a:r>
              <a:rPr lang="es-ES" dirty="0"/>
              <a:t>Es un lenguaje visual que se usa para crear diagramas que representen procesos, sistemas y software. Significa </a:t>
            </a:r>
            <a:r>
              <a:rPr lang="es-ES" dirty="0" err="1"/>
              <a:t>Unified</a:t>
            </a:r>
            <a:r>
              <a:rPr lang="es-ES" dirty="0"/>
              <a:t> </a:t>
            </a:r>
            <a:r>
              <a:rPr lang="es-ES" dirty="0" err="1"/>
              <a:t>Modeling</a:t>
            </a:r>
            <a:r>
              <a:rPr lang="es-ES" dirty="0"/>
              <a:t> </a:t>
            </a:r>
            <a:r>
              <a:rPr lang="es-ES" dirty="0" err="1"/>
              <a:t>Language</a:t>
            </a:r>
            <a:r>
              <a:rPr lang="es-ES" dirty="0"/>
              <a:t>, que en español significa Lenguaje unificado de modelado. Su uso se ha extendido más allá del modelado de software, siendo utilizado en varias áreas industriales. Es un leguaje gráfico para la descripción de un sistema desde el punto de vista del actor. Se constituye como un estándar internacional, lo que facilita su utilización independientemente del contexto en el que se utilice (Taboada Jiménez, </a:t>
            </a:r>
            <a:r>
              <a:rPr lang="es-ES" dirty="0" err="1"/>
              <a:t>s.f</a:t>
            </a:r>
            <a:r>
              <a:rPr lang="es-ES" dirty="0"/>
              <a:t>).</a:t>
            </a:r>
            <a:endParaRPr lang="es-CO" dirty="0"/>
          </a:p>
        </p:txBody>
      </p:sp>
    </p:spTree>
    <p:extLst>
      <p:ext uri="{BB962C8B-B14F-4D97-AF65-F5344CB8AC3E}">
        <p14:creationId xmlns:p14="http://schemas.microsoft.com/office/powerpoint/2010/main" val="2201438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UML </a:t>
            </a:r>
          </a:p>
        </p:txBody>
      </p:sp>
      <p:sp>
        <p:nvSpPr>
          <p:cNvPr id="4" name="CuadroTexto 3">
            <a:extLst>
              <a:ext uri="{FF2B5EF4-FFF2-40B4-BE49-F238E27FC236}">
                <a16:creationId xmlns:a16="http://schemas.microsoft.com/office/drawing/2014/main" id="{36F58BDA-434F-294A-8C9C-445DC014FC49}"/>
              </a:ext>
            </a:extLst>
          </p:cNvPr>
          <p:cNvSpPr txBox="1"/>
          <p:nvPr/>
        </p:nvSpPr>
        <p:spPr>
          <a:xfrm>
            <a:off x="6002215" y="3458308"/>
            <a:ext cx="1831592" cy="369332"/>
          </a:xfrm>
          <a:prstGeom prst="rect">
            <a:avLst/>
          </a:prstGeom>
          <a:noFill/>
        </p:spPr>
        <p:txBody>
          <a:bodyPr wrap="none" rtlCol="0">
            <a:spAutoFit/>
          </a:bodyPr>
          <a:lstStyle/>
          <a:p>
            <a:r>
              <a:rPr lang="es-CO" dirty="0"/>
              <a:t>Diagrama SIGC</a:t>
            </a:r>
          </a:p>
        </p:txBody>
      </p:sp>
    </p:spTree>
    <p:extLst>
      <p:ext uri="{BB962C8B-B14F-4D97-AF65-F5344CB8AC3E}">
        <p14:creationId xmlns:p14="http://schemas.microsoft.com/office/powerpoint/2010/main" val="154782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8104909" y="6581001"/>
            <a:ext cx="3200400" cy="276999"/>
          </a:xfrm>
          <a:prstGeom prst="rect">
            <a:avLst/>
          </a:prstGeom>
          <a:noFill/>
        </p:spPr>
        <p:txBody>
          <a:bodyPr wrap="square" rtlCol="0">
            <a:spAutoFit/>
          </a:bodyPr>
          <a:lstStyle/>
          <a:p>
            <a:r>
              <a:rPr lang="es-CO" sz="1200" dirty="0">
                <a:latin typeface="Times New Roman" panose="02020603050405020304" pitchFamily="18" charset="0"/>
                <a:cs typeface="Times New Roman" panose="02020603050405020304" pitchFamily="18" charset="0"/>
              </a:rPr>
              <a:t>Fuente: Construcción propia en Visual </a:t>
            </a:r>
            <a:r>
              <a:rPr lang="es-CO" sz="1200" dirty="0" err="1">
                <a:latin typeface="Times New Roman" panose="02020603050405020304" pitchFamily="18" charset="0"/>
                <a:cs typeface="Times New Roman" panose="02020603050405020304" pitchFamily="18" charset="0"/>
              </a:rPr>
              <a:t>Paradigm</a:t>
            </a:r>
            <a:endParaRPr lang="es-CO" sz="1200" dirty="0">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id="{1FBFC6F9-38FE-4953-96C8-C286A9CBB0ED}"/>
              </a:ext>
            </a:extLst>
          </p:cNvPr>
          <p:cNvPicPr>
            <a:picLocks noChangeAspect="1"/>
          </p:cNvPicPr>
          <p:nvPr/>
        </p:nvPicPr>
        <p:blipFill>
          <a:blip r:embed="rId2"/>
          <a:stretch>
            <a:fillRect/>
          </a:stretch>
        </p:blipFill>
        <p:spPr>
          <a:xfrm>
            <a:off x="0" y="0"/>
            <a:ext cx="12191999" cy="6581001"/>
          </a:xfrm>
          <a:prstGeom prst="rect">
            <a:avLst/>
          </a:prstGeom>
        </p:spPr>
      </p:pic>
    </p:spTree>
    <p:extLst>
      <p:ext uri="{BB962C8B-B14F-4D97-AF65-F5344CB8AC3E}">
        <p14:creationId xmlns:p14="http://schemas.microsoft.com/office/powerpoint/2010/main" val="3397706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DA050-FB5D-4A7F-BFF7-868DDA5F1A55}"/>
              </a:ext>
            </a:extLst>
          </p:cNvPr>
          <p:cNvSpPr>
            <a:spLocks noGrp="1"/>
          </p:cNvSpPr>
          <p:nvPr>
            <p:ph type="title"/>
          </p:nvPr>
        </p:nvSpPr>
        <p:spPr/>
        <p:txBody>
          <a:bodyPr/>
          <a:lstStyle/>
          <a:p>
            <a:r>
              <a:rPr lang="es-CO" dirty="0"/>
              <a:t>Diagrama de clases</a:t>
            </a:r>
          </a:p>
        </p:txBody>
      </p:sp>
      <p:sp>
        <p:nvSpPr>
          <p:cNvPr id="3" name="Marcador de contenido 2">
            <a:extLst>
              <a:ext uri="{FF2B5EF4-FFF2-40B4-BE49-F238E27FC236}">
                <a16:creationId xmlns:a16="http://schemas.microsoft.com/office/drawing/2014/main" id="{77D5B6F4-B7EA-421B-9AE2-B47BE34DB96B}"/>
              </a:ext>
            </a:extLst>
          </p:cNvPr>
          <p:cNvSpPr>
            <a:spLocks noGrp="1"/>
          </p:cNvSpPr>
          <p:nvPr>
            <p:ph idx="1"/>
          </p:nvPr>
        </p:nvSpPr>
        <p:spPr/>
        <p:txBody>
          <a:bodyPr/>
          <a:lstStyle/>
          <a:p>
            <a:r>
              <a:rPr lang="es-CO" dirty="0"/>
              <a:t>El diagrama de clases es una representación visual de las entidades dentro de una entidad de relación.</a:t>
            </a:r>
          </a:p>
        </p:txBody>
      </p:sp>
    </p:spTree>
    <p:extLst>
      <p:ext uri="{BB962C8B-B14F-4D97-AF65-F5344CB8AC3E}">
        <p14:creationId xmlns:p14="http://schemas.microsoft.com/office/powerpoint/2010/main" val="374937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88613-8517-43C6-B974-859665C3AA5E}"/>
              </a:ext>
            </a:extLst>
          </p:cNvPr>
          <p:cNvSpPr>
            <a:spLocks noGrp="1"/>
          </p:cNvSpPr>
          <p:nvPr>
            <p:ph type="title"/>
          </p:nvPr>
        </p:nvSpPr>
        <p:spPr/>
        <p:txBody>
          <a:bodyPr/>
          <a:lstStyle/>
          <a:p>
            <a:endParaRPr lang="es-CO"/>
          </a:p>
        </p:txBody>
      </p:sp>
      <p:pic>
        <p:nvPicPr>
          <p:cNvPr id="5" name="Imagen 4">
            <a:extLst>
              <a:ext uri="{FF2B5EF4-FFF2-40B4-BE49-F238E27FC236}">
                <a16:creationId xmlns:a16="http://schemas.microsoft.com/office/drawing/2014/main" id="{D078E2FA-855C-44CD-BDFD-69F688ACA377}"/>
              </a:ext>
            </a:extLst>
          </p:cNvPr>
          <p:cNvPicPr>
            <a:picLocks noChangeAspect="1"/>
          </p:cNvPicPr>
          <p:nvPr/>
        </p:nvPicPr>
        <p:blipFill rotWithShape="1">
          <a:blip r:embed="rId2"/>
          <a:srcRect l="3146" t="13530" r="33346" b="15897"/>
          <a:stretch/>
        </p:blipFill>
        <p:spPr>
          <a:xfrm>
            <a:off x="-2" y="-1"/>
            <a:ext cx="12192002" cy="6858001"/>
          </a:xfrm>
          <a:prstGeom prst="rect">
            <a:avLst/>
          </a:prstGeom>
        </p:spPr>
      </p:pic>
    </p:spTree>
    <p:extLst>
      <p:ext uri="{BB962C8B-B14F-4D97-AF65-F5344CB8AC3E}">
        <p14:creationId xmlns:p14="http://schemas.microsoft.com/office/powerpoint/2010/main" val="2601945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951AD-ADB4-4520-8EF2-0D457F9FBAEC}"/>
              </a:ext>
            </a:extLst>
          </p:cNvPr>
          <p:cNvSpPr>
            <a:spLocks noGrp="1"/>
          </p:cNvSpPr>
          <p:nvPr>
            <p:ph type="title"/>
          </p:nvPr>
        </p:nvSpPr>
        <p:spPr/>
        <p:txBody>
          <a:bodyPr/>
          <a:lstStyle/>
          <a:p>
            <a:r>
              <a:rPr lang="es-CO" dirty="0"/>
              <a:t>Requerimientos funcionales</a:t>
            </a:r>
          </a:p>
        </p:txBody>
      </p:sp>
      <p:sp>
        <p:nvSpPr>
          <p:cNvPr id="3" name="Marcador de contenido 2">
            <a:extLst>
              <a:ext uri="{FF2B5EF4-FFF2-40B4-BE49-F238E27FC236}">
                <a16:creationId xmlns:a16="http://schemas.microsoft.com/office/drawing/2014/main" id="{62BA3D85-AA1B-4109-8A32-FC0B1A31E18F}"/>
              </a:ext>
            </a:extLst>
          </p:cNvPr>
          <p:cNvSpPr>
            <a:spLocks noGrp="1"/>
          </p:cNvSpPr>
          <p:nvPr>
            <p:ph idx="1"/>
          </p:nvPr>
        </p:nvSpPr>
        <p:spPr/>
        <p:txBody>
          <a:bodyPr/>
          <a:lstStyle/>
          <a:p>
            <a:r>
              <a:rPr lang="es-CO" dirty="0"/>
              <a:t>Son la definición de las funciones que el sistema será capaz de  realizar. Estos requerimientos describen las transformaciones que el sistema realiza sobre las entradas para producir las salidas (</a:t>
            </a:r>
            <a:r>
              <a:rPr lang="es-CO" dirty="0" err="1"/>
              <a:t>Árias</a:t>
            </a:r>
            <a:r>
              <a:rPr lang="es-CO" dirty="0"/>
              <a:t> Chaves, 2005).</a:t>
            </a:r>
          </a:p>
          <a:p>
            <a:endParaRPr lang="es-CO" dirty="0"/>
          </a:p>
        </p:txBody>
      </p:sp>
    </p:spTree>
    <p:extLst>
      <p:ext uri="{BB962C8B-B14F-4D97-AF65-F5344CB8AC3E}">
        <p14:creationId xmlns:p14="http://schemas.microsoft.com/office/powerpoint/2010/main" val="717805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724057812"/>
              </p:ext>
            </p:extLst>
          </p:nvPr>
        </p:nvGraphicFramePr>
        <p:xfrm>
          <a:off x="5118100" y="803275"/>
          <a:ext cx="6281738" cy="3733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RF001</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Ingresar al sistema </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debe poder ingresar al sistema y seleccionar su rol.</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el ingreso del usuario según el rol seleccionado.</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63539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523325714"/>
              </p:ext>
            </p:extLst>
          </p:nvPr>
        </p:nvGraphicFramePr>
        <p:xfrm>
          <a:off x="5118100" y="803275"/>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RF002</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crea su contraseña de ingreso al sistema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la creación de una contraseña para el ingreso de los usuarios.</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1363193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249710834"/>
              </p:ext>
            </p:extLst>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RF003</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Recuperar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que olviden su contraseña pueden crear una nueva.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contará con un método de recuperación de contraseña.</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RNF01</a:t>
                      </a:r>
                    </a:p>
                    <a:p>
                      <a:r>
                        <a:rPr lang="es-CO" sz="1400" dirty="0"/>
                        <a:t>RNF04</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67163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214936071"/>
              </p:ext>
            </p:extLst>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RF004</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de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administrador puede crear los usuarios estudiante y docente.</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al usuario administrador la creación de los usuarios docente y estudiante.</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52244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C7387-8581-C041-81D6-9808F73C85A6}"/>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4DED02A8-2510-A84D-9666-82304642E766}"/>
              </a:ext>
            </a:extLst>
          </p:cNvPr>
          <p:cNvGraphicFramePr>
            <a:graphicFrameLocks noGrp="1"/>
          </p:cNvGraphicFramePr>
          <p:nvPr>
            <p:ph idx="1"/>
            <p:extLst>
              <p:ext uri="{D42A27DB-BD31-4B8C-83A1-F6EECF244321}">
                <p14:modId xmlns:p14="http://schemas.microsoft.com/office/powerpoint/2010/main" val="3014549437"/>
              </p:ext>
            </p:extLst>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956061622"/>
                    </a:ext>
                  </a:extLst>
                </a:gridCol>
                <a:gridCol w="3140869">
                  <a:extLst>
                    <a:ext uri="{9D8B030D-6E8A-4147-A177-3AD203B41FA5}">
                      <a16:colId xmlns:a16="http://schemas.microsoft.com/office/drawing/2014/main" val="2936552865"/>
                    </a:ext>
                  </a:extLst>
                </a:gridCol>
              </a:tblGrid>
              <a:tr h="370840">
                <a:tc>
                  <a:txBody>
                    <a:bodyPr/>
                    <a:lstStyle/>
                    <a:p>
                      <a:r>
                        <a:rPr lang="es-CO" sz="1400" dirty="0"/>
                        <a:t>Identificación del requerimiento</a:t>
                      </a:r>
                    </a:p>
                  </a:txBody>
                  <a:tcPr/>
                </a:tc>
                <a:tc>
                  <a:txBody>
                    <a:bodyPr/>
                    <a:lstStyle/>
                    <a:p>
                      <a:r>
                        <a:rPr lang="es-CO" sz="1400" dirty="0"/>
                        <a:t>RF005</a:t>
                      </a:r>
                    </a:p>
                  </a:txBody>
                  <a:tcPr/>
                </a:tc>
                <a:extLst>
                  <a:ext uri="{0D108BD9-81ED-4DB2-BD59-A6C34878D82A}">
                    <a16:rowId xmlns:a16="http://schemas.microsoft.com/office/drawing/2014/main" val="1125974093"/>
                  </a:ext>
                </a:extLst>
              </a:tr>
              <a:tr h="370840">
                <a:tc>
                  <a:txBody>
                    <a:bodyPr/>
                    <a:lstStyle/>
                    <a:p>
                      <a:r>
                        <a:rPr lang="es-CO" sz="1400" dirty="0"/>
                        <a:t>Nombre del requerimiento</a:t>
                      </a:r>
                    </a:p>
                  </a:txBody>
                  <a:tcPr/>
                </a:tc>
                <a:tc>
                  <a:txBody>
                    <a:bodyPr/>
                    <a:lstStyle/>
                    <a:p>
                      <a:r>
                        <a:rPr lang="es-CO" sz="1400" dirty="0"/>
                        <a:t>Eliminar usuarios</a:t>
                      </a:r>
                    </a:p>
                  </a:txBody>
                  <a:tcPr/>
                </a:tc>
                <a:extLst>
                  <a:ext uri="{0D108BD9-81ED-4DB2-BD59-A6C34878D82A}">
                    <a16:rowId xmlns:a16="http://schemas.microsoft.com/office/drawing/2014/main" val="174785449"/>
                  </a:ext>
                </a:extLst>
              </a:tr>
              <a:tr h="370840">
                <a:tc>
                  <a:txBody>
                    <a:bodyPr/>
                    <a:lstStyle/>
                    <a:p>
                      <a:r>
                        <a:rPr lang="es-CO" sz="1400" dirty="0"/>
                        <a:t>Características</a:t>
                      </a:r>
                    </a:p>
                  </a:txBody>
                  <a:tcPr/>
                </a:tc>
                <a:tc>
                  <a:txBody>
                    <a:bodyPr/>
                    <a:lstStyle/>
                    <a:p>
                      <a:r>
                        <a:rPr lang="es-CO" sz="1400" dirty="0"/>
                        <a:t>El usuario administrador puede eliminar usuarios docente y estudiante.</a:t>
                      </a:r>
                    </a:p>
                  </a:txBody>
                  <a:tcPr/>
                </a:tc>
                <a:extLst>
                  <a:ext uri="{0D108BD9-81ED-4DB2-BD59-A6C34878D82A}">
                    <a16:rowId xmlns:a16="http://schemas.microsoft.com/office/drawing/2014/main" val="4070051422"/>
                  </a:ext>
                </a:extLst>
              </a:tr>
              <a:tr h="370840">
                <a:tc>
                  <a:txBody>
                    <a:bodyPr/>
                    <a:lstStyle/>
                    <a:p>
                      <a:r>
                        <a:rPr lang="es-CO" sz="1400" dirty="0"/>
                        <a:t>Descripción del requerimiento</a:t>
                      </a:r>
                    </a:p>
                  </a:txBody>
                  <a:tcPr/>
                </a:tc>
                <a:tc>
                  <a:txBody>
                    <a:bodyPr/>
                    <a:lstStyle/>
                    <a:p>
                      <a:r>
                        <a:rPr lang="es-CO" sz="1400" dirty="0"/>
                        <a:t>El sistema permitirá al usuario administrador eliminar cuentas de estudiantes y docentes.</a:t>
                      </a:r>
                    </a:p>
                  </a:txBody>
                  <a:tcPr/>
                </a:tc>
                <a:extLst>
                  <a:ext uri="{0D108BD9-81ED-4DB2-BD59-A6C34878D82A}">
                    <a16:rowId xmlns:a16="http://schemas.microsoft.com/office/drawing/2014/main" val="1259768691"/>
                  </a:ext>
                </a:extLst>
              </a:tr>
              <a:tr h="370840">
                <a:tc>
                  <a:txBody>
                    <a:bodyPr/>
                    <a:lstStyle/>
                    <a:p>
                      <a:r>
                        <a:rPr lang="es-CO" sz="1400" dirty="0"/>
                        <a:t>Requerimientos no funcionales</a:t>
                      </a:r>
                    </a:p>
                  </a:txBody>
                  <a:tcPr/>
                </a:tc>
                <a:tc>
                  <a:txBody>
                    <a:bodyPr/>
                    <a:lstStyle/>
                    <a:p>
                      <a:r>
                        <a:rPr lang="es-CO" sz="1400" dirty="0"/>
                        <a:t>RNF04</a:t>
                      </a:r>
                    </a:p>
                    <a:p>
                      <a:r>
                        <a:rPr lang="es-CO" sz="1400" dirty="0"/>
                        <a:t>RNF01</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1297520108"/>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3969001885"/>
                  </a:ext>
                </a:extLst>
              </a:tr>
            </a:tbl>
          </a:graphicData>
        </a:graphic>
      </p:graphicFrame>
    </p:spTree>
    <p:extLst>
      <p:ext uri="{BB962C8B-B14F-4D97-AF65-F5344CB8AC3E}">
        <p14:creationId xmlns:p14="http://schemas.microsoft.com/office/powerpoint/2010/main" val="3674479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461044718"/>
              </p:ext>
            </p:extLst>
          </p:nvPr>
        </p:nvGraphicFramePr>
        <p:xfrm>
          <a:off x="5118100" y="803275"/>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RF006</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Gestionar cursos</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administrador puede crear los cursos.</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al usuario administrador la creación de los cursos.</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52794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4293041513"/>
              </p:ext>
            </p:extLst>
          </p:nvPr>
        </p:nvGraphicFramePr>
        <p:xfrm>
          <a:off x="5118100" y="803275"/>
          <a:ext cx="6281738" cy="50139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RF007</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Realizar modificaciones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modificar información de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modificar información de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548600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090622858"/>
              </p:ext>
            </p:extLst>
          </p:nvPr>
        </p:nvGraphicFramePr>
        <p:xfrm>
          <a:off x="5118100" y="803275"/>
          <a:ext cx="6281738" cy="54406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RF008</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Habilitar el sistema</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habilitar el funcionamiento del sistema para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habilitar y deshabilitar el funcionamiento del sistema para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573408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942110947"/>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RF009</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Filtrar información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especificar el tipo de información a la cual quiere acceder.</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la búsqueda de información específica según el interés de este.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45603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2594450083"/>
              </p:ext>
            </p:extLst>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RF010</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estudiante podrá consultar su boletín de calificaciones y sus estadísticas de rendimiento</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estudiante la consulta de su boletín bimestral y sus estadísticas de rendimiento.</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0977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156093661"/>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RF011</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Subir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subir las calificaciones correspondientes a sus asignaturas.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cargar las notas de sus asignaturas por bimestre.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189423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960201103"/>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RF012</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Seleccionar</a:t>
                      </a:r>
                      <a:r>
                        <a:rPr lang="es-CO" sz="1400" baseline="0" dirty="0"/>
                        <a:t> Idioma</a:t>
                      </a:r>
                      <a:endParaRPr lang="es-CO" sz="1400" dirty="0"/>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podrá</a:t>
                      </a:r>
                      <a:r>
                        <a:rPr lang="es-CO" sz="1400" baseline="0" dirty="0"/>
                        <a:t> escoger entre dos idiomas en sistema que son el español y el ingles</a:t>
                      </a:r>
                      <a:r>
                        <a:rPr lang="es-CO" sz="1400" dirty="0"/>
                        <a:t>.</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a:t>
                      </a:r>
                      <a:r>
                        <a:rPr lang="es-CO" sz="1400" baseline="0" dirty="0"/>
                        <a:t> mostrara al usuario la opción de Idioma para que el usuario escoja</a:t>
                      </a:r>
                      <a:r>
                        <a:rPr lang="es-CO" sz="1400" dirty="0"/>
                        <a:t>.</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Media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604259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2266240822"/>
              </p:ext>
            </p:extLst>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RF013</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Actualizar</a:t>
                      </a:r>
                      <a:r>
                        <a:rPr lang="es-CO" sz="1400" baseline="0" dirty="0"/>
                        <a:t> datos</a:t>
                      </a:r>
                      <a:endParaRPr lang="es-CO" sz="1400" dirty="0"/>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podrá actualizar datos personales</a:t>
                      </a:r>
                      <a:r>
                        <a:rPr lang="es-CO" sz="1400" baseline="0" dirty="0"/>
                        <a:t> de contacto que van cambiando constantemente desde su perfil.</a:t>
                      </a:r>
                      <a:endParaRPr lang="es-CO" sz="1400" dirty="0"/>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r>
                        <a:rPr lang="es-CO" sz="1400" dirty="0"/>
                        <a:t>El sistema</a:t>
                      </a:r>
                      <a:r>
                        <a:rPr lang="es-CO" sz="1400" baseline="0" dirty="0"/>
                        <a:t> mostrar en la opción de mi perfil actualizar datos y le  desplegara un formulario con sus datos, permitiéndole actualizar solo unos datos flexibles.</a:t>
                      </a:r>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0258443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826061499"/>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RF014</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Descargar informes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descargar en </a:t>
                      </a:r>
                      <a:r>
                        <a:rPr lang="es-CO" sz="1400" dirty="0" err="1"/>
                        <a:t>pdf</a:t>
                      </a:r>
                      <a:r>
                        <a:rPr lang="es-CO" sz="1400" dirty="0"/>
                        <a:t> los informes estadísticos que hace 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a:t>
                      </a:r>
                      <a:r>
                        <a:rPr lang="es-CO" sz="1400" dirty="0" err="1"/>
                        <a:t>desacrgar</a:t>
                      </a:r>
                      <a:r>
                        <a:rPr lang="es-CO" sz="1400" dirty="0"/>
                        <a:t> los informes en formato </a:t>
                      </a:r>
                      <a:r>
                        <a:rPr lang="es-CO" sz="1400" dirty="0" err="1"/>
                        <a:t>pdf</a:t>
                      </a:r>
                      <a:r>
                        <a:rPr lang="es-CO" sz="1400" dirty="0"/>
                        <a:t>.</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360932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263001146"/>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RF015</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Hacer comentarios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hacer comentarios pertinentes al desempeño de los estudiantes.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docentes hacer comentarios sobre el desempeño de los estudiantes.</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9773698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922815373"/>
              </p:ext>
            </p:extLst>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RF016</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Cerrar sesión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salir del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salir del sistema</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6576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601881386"/>
              </p:ext>
            </p:extLst>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RF017</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ES" sz="1400" dirty="0"/>
                        <a:t>Exportar</a:t>
                      </a:r>
                      <a:endParaRPr lang="es-CO" sz="1400" dirty="0"/>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ES" sz="1400" dirty="0"/>
                        <a:t>Exportar una plantilla de Excel para llenar los datos personales de los usuarios</a:t>
                      </a:r>
                      <a:endParaRPr lang="es-CO" sz="1400" dirty="0"/>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r>
                        <a:rPr lang="es-ES" sz="1400" dirty="0"/>
                        <a:t>El usuario podrá exportar el archivo para llenar sus datos personales .</a:t>
                      </a:r>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337784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20036357"/>
              </p:ext>
            </p:extLst>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RF018</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ES" sz="1400" dirty="0"/>
                        <a:t>Importar</a:t>
                      </a:r>
                      <a:endParaRPr lang="es-CO" sz="1400" dirty="0"/>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ES" sz="1400" dirty="0"/>
                        <a:t>El administrador importa los archivos al sistema SIGC.</a:t>
                      </a:r>
                      <a:endParaRPr lang="es-CO" sz="1400" dirty="0"/>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r>
                        <a:rPr lang="es-ES" sz="1400" dirty="0"/>
                        <a:t>Importara el archivo Exel para que los usuarios puedan estar registrados y actualizados en la plataforma SIGC.</a:t>
                      </a:r>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841520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9AD44-898D-45CE-85F6-9EECB26B077E}"/>
              </a:ext>
            </a:extLst>
          </p:cNvPr>
          <p:cNvSpPr>
            <a:spLocks noGrp="1"/>
          </p:cNvSpPr>
          <p:nvPr>
            <p:ph type="title"/>
          </p:nvPr>
        </p:nvSpPr>
        <p:spPr/>
        <p:txBody>
          <a:bodyPr/>
          <a:lstStyle/>
          <a:p>
            <a:r>
              <a:rPr lang="es-CO" dirty="0"/>
              <a:t>Requerimientos no funcionales</a:t>
            </a:r>
          </a:p>
        </p:txBody>
      </p:sp>
      <p:sp>
        <p:nvSpPr>
          <p:cNvPr id="4" name="CuadroTexto 3">
            <a:extLst>
              <a:ext uri="{FF2B5EF4-FFF2-40B4-BE49-F238E27FC236}">
                <a16:creationId xmlns:a16="http://schemas.microsoft.com/office/drawing/2014/main" id="{CA34E6EB-47ED-4468-93F2-D039D755F562}"/>
              </a:ext>
            </a:extLst>
          </p:cNvPr>
          <p:cNvSpPr txBox="1"/>
          <p:nvPr/>
        </p:nvSpPr>
        <p:spPr>
          <a:xfrm>
            <a:off x="4755220" y="2424767"/>
            <a:ext cx="6231648" cy="923330"/>
          </a:xfrm>
          <a:prstGeom prst="rect">
            <a:avLst/>
          </a:prstGeom>
          <a:noFill/>
        </p:spPr>
        <p:txBody>
          <a:bodyPr wrap="square">
            <a:spAutoFit/>
          </a:bodyPr>
          <a:lstStyle/>
          <a:p>
            <a:pPr algn="just"/>
            <a:r>
              <a:rPr lang="es-CO" dirty="0"/>
              <a:t>Tienen que ver con características que pueden limitar al sistema, como el rendimiento, la compatibilidad, interfaces, etcétera (</a:t>
            </a:r>
            <a:r>
              <a:rPr lang="es-CO" dirty="0" err="1"/>
              <a:t>Árias</a:t>
            </a:r>
            <a:r>
              <a:rPr lang="es-CO" dirty="0"/>
              <a:t> Chaves, 2005).</a:t>
            </a:r>
          </a:p>
        </p:txBody>
      </p:sp>
    </p:spTree>
    <p:extLst>
      <p:ext uri="{BB962C8B-B14F-4D97-AF65-F5344CB8AC3E}">
        <p14:creationId xmlns:p14="http://schemas.microsoft.com/office/powerpoint/2010/main" val="2544319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2931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Interfaz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sencillo y amigable para 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ser sencilla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7654844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Estilos de interfaz</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La interfaz debe tener los colores y los logos de la Gobernación y del colegio.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presentar los estilos institucionales.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139138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Frontend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frontend</a:t>
                      </a:r>
                      <a:r>
                        <a:rPr lang="es-CO" dirty="0"/>
                        <a:t> debe estar escrito, al menos, en </a:t>
                      </a:r>
                      <a:r>
                        <a:rPr lang="es-CO" dirty="0" err="1"/>
                        <a:t>NoteJS</a:t>
                      </a:r>
                      <a:r>
                        <a:rPr lang="es-CO" dirty="0"/>
                        <a:t> y HTML.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HTML para el diseño frontal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2747293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Backend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backend</a:t>
                      </a:r>
                      <a:r>
                        <a:rPr lang="es-CO" dirty="0"/>
                        <a:t> debe estar escrito, al menos, en </a:t>
                      </a:r>
                      <a:r>
                        <a:rPr lang="es-CO" dirty="0" err="1"/>
                        <a:t>NoteJS</a:t>
                      </a:r>
                      <a:r>
                        <a:rPr lang="es-CO" dirty="0"/>
                        <a:t> y </a:t>
                      </a:r>
                      <a:r>
                        <a:rPr lang="es-CO" dirty="0" err="1"/>
                        <a:t>Phyton</a:t>
                      </a:r>
                      <a:r>
                        <a:rPr lang="es-CO" dirty="0"/>
                        <a:t>.</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a:t>
                      </a:r>
                      <a:r>
                        <a:rPr lang="es-CO" dirty="0" err="1"/>
                        <a:t>Phyton</a:t>
                      </a:r>
                      <a:r>
                        <a:rPr lang="es-CO" dirty="0"/>
                        <a:t> para el diseño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8267493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RNF005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Compatibilidad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en cualquier sistema operativo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sistema debe funcionar en iOS, Android, Mac OS, Windows, Linux, etcétera.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3574258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RNF06</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Navegabilidad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compatible con cualquirre navegador</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puede navegar a través de safari, Chrome, Yandex, Modzila, Opera, entre otros.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937608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RNF07</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Forma de recuperación de la contraseña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recuperará la contraseña de acuerdo a la solicitud del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escogerá entre un código de verificación enviado bien sea al correo o al móvil.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12009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RNF08</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Velocidad de generación de datos</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generar informes estadísticos de forma rápida.</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sistema debe generar los informes estadísticos en un tiempo máximo de 0,7 segundos.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0079381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RNF09</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Idioma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estar en inglés y español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 información contenida dentro del sistema debe estar en inglés y en español.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69143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RNF010</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Extensibilidad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aceptar  cambios.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administrador podrá incluir nuevas funciones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9663994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Seguridad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sólo podrá ser consultado por los usuarios registrados.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Ninguna persona ajena a la comunidad académica podrá consultar la información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4694106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Privacidad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permitirá a cada usuario ver sólo la información pertinente para él.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Cada usuario sólo podrá consultar la información de interés según su rol.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564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Durabilidad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al menos, cinco años.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periodo de actualización del sistema será de cada cinco años.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5400383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Mantenibilidad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no perderá la información después del mantenimiento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podrá hacer mantenimiento del sistema sin riesgo de pérdida de información.</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7144362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Manual de usuario</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contar con un documento que contiene las instruciones para su uso.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podrá visualizar un manual para el uso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0362417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4525" t="10491"/>
          <a:stretch/>
        </p:blipFill>
        <p:spPr>
          <a:xfrm>
            <a:off x="1" y="0"/>
            <a:ext cx="12192000" cy="6858001"/>
          </a:xfrm>
          <a:prstGeom prst="rect">
            <a:avLst/>
          </a:prstGeom>
        </p:spPr>
      </p:pic>
    </p:spTree>
    <p:extLst>
      <p:ext uri="{BB962C8B-B14F-4D97-AF65-F5344CB8AC3E}">
        <p14:creationId xmlns:p14="http://schemas.microsoft.com/office/powerpoint/2010/main" val="20317611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2907" t="12082"/>
          <a:stretch/>
        </p:blipFill>
        <p:spPr>
          <a:xfrm>
            <a:off x="-27709" y="0"/>
            <a:ext cx="12219710" cy="6872768"/>
          </a:xfrm>
          <a:prstGeom prst="rect">
            <a:avLst/>
          </a:prstGeom>
        </p:spPr>
      </p:pic>
    </p:spTree>
    <p:extLst>
      <p:ext uri="{BB962C8B-B14F-4D97-AF65-F5344CB8AC3E}">
        <p14:creationId xmlns:p14="http://schemas.microsoft.com/office/powerpoint/2010/main" val="255307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Bibliografía</a:t>
            </a:r>
          </a:p>
        </p:txBody>
      </p:sp>
      <p:sp>
        <p:nvSpPr>
          <p:cNvPr id="3" name="Marcador de contenido 2"/>
          <p:cNvSpPr>
            <a:spLocks noGrp="1"/>
          </p:cNvSpPr>
          <p:nvPr>
            <p:ph idx="1"/>
          </p:nvPr>
        </p:nvSpPr>
        <p:spPr/>
        <p:txBody>
          <a:bodyPr>
            <a:normAutofit fontScale="62500" lnSpcReduction="20000"/>
          </a:bodyPr>
          <a:lstStyle/>
          <a:p>
            <a:pPr marL="0" indent="0">
              <a:buNone/>
            </a:pPr>
            <a:r>
              <a:rPr lang="es-CO" dirty="0" err="1"/>
              <a:t>Árias</a:t>
            </a:r>
            <a:r>
              <a:rPr lang="es-CO" dirty="0"/>
              <a:t> Chaves, M. (2005). La ingeniería de requerimientos y su importancia en el desarrollo de</a:t>
            </a:r>
          </a:p>
          <a:p>
            <a:pPr marL="0" indent="0">
              <a:buNone/>
            </a:pPr>
            <a:r>
              <a:rPr lang="es-CO" dirty="0"/>
              <a:t>proyectos software. </a:t>
            </a:r>
            <a:r>
              <a:rPr lang="es-CO" dirty="0" err="1"/>
              <a:t>InterSedes</a:t>
            </a:r>
            <a:r>
              <a:rPr lang="es-CO" dirty="0"/>
              <a:t>: Revista de las sedes regionales. Vol. VI, </a:t>
            </a:r>
            <a:r>
              <a:rPr lang="es-CO" dirty="0" err="1"/>
              <a:t>num</a:t>
            </a:r>
            <a:r>
              <a:rPr lang="es-CO" dirty="0"/>
              <a:t> 10. </a:t>
            </a:r>
            <a:r>
              <a:rPr lang="es-CO" dirty="0" err="1"/>
              <a:t>pp</a:t>
            </a:r>
            <a:r>
              <a:rPr lang="es-CO" dirty="0"/>
              <a:t> 1-13.</a:t>
            </a:r>
          </a:p>
          <a:p>
            <a:pPr marL="0" indent="0">
              <a:buNone/>
            </a:pPr>
            <a:r>
              <a:rPr lang="es-CO" dirty="0" err="1"/>
              <a:t>Tenjo</a:t>
            </a:r>
            <a:r>
              <a:rPr lang="es-CO" dirty="0"/>
              <a:t>, A. M. (26 de Enero de 2021). Alcaldía Municipal de </a:t>
            </a:r>
            <a:r>
              <a:rPr lang="es-CO" dirty="0" err="1"/>
              <a:t>Tenjo</a:t>
            </a:r>
            <a:r>
              <a:rPr lang="es-CO" dirty="0"/>
              <a:t>. Obtenido de Alcaldía Municipal</a:t>
            </a:r>
          </a:p>
          <a:p>
            <a:pPr marL="0" indent="0">
              <a:buNone/>
            </a:pPr>
            <a:r>
              <a:rPr lang="es-CO" dirty="0"/>
              <a:t>de </a:t>
            </a:r>
            <a:r>
              <a:rPr lang="es-CO" dirty="0" err="1"/>
              <a:t>Tenjo</a:t>
            </a:r>
            <a:r>
              <a:rPr lang="es-CO" dirty="0"/>
              <a:t>: http://www.tenjo-cundinamarca.gov.co/Paginas/default.aspx</a:t>
            </a:r>
          </a:p>
          <a:p>
            <a:pPr marL="0" indent="0">
              <a:buNone/>
            </a:pPr>
            <a:r>
              <a:rPr lang="es-CO" dirty="0"/>
              <a:t>Ramírez Corredor, M. F. (25 de Enero de 2021). Charla informal con la orientadora del IED</a:t>
            </a:r>
          </a:p>
          <a:p>
            <a:pPr marL="0" indent="0">
              <a:buNone/>
            </a:pPr>
            <a:r>
              <a:rPr lang="es-CO" dirty="0"/>
              <a:t>Enrique Santos Montero. (A. Duque Escobar, Entrevistador)</a:t>
            </a:r>
          </a:p>
          <a:p>
            <a:pPr marL="0" indent="0">
              <a:buNone/>
            </a:pPr>
            <a:r>
              <a:rPr lang="es-CO" dirty="0"/>
              <a:t>Hernández </a:t>
            </a:r>
            <a:r>
              <a:rPr lang="es-CO" dirty="0" err="1"/>
              <a:t>Sampieri</a:t>
            </a:r>
            <a:r>
              <a:rPr lang="es-CO" dirty="0"/>
              <a:t>, R.F.(2014). Metodología de la investigación.</a:t>
            </a:r>
          </a:p>
          <a:p>
            <a:pPr marL="0" indent="0">
              <a:buNone/>
            </a:pPr>
            <a:r>
              <a:rPr lang="es-CO" dirty="0"/>
              <a:t>México D.F: McGraw</a:t>
            </a:r>
          </a:p>
          <a:p>
            <a:pPr marL="0" indent="0">
              <a:buNone/>
            </a:pPr>
            <a:r>
              <a:rPr lang="es-CO" dirty="0"/>
              <a:t>Hill.</a:t>
            </a:r>
          </a:p>
          <a:p>
            <a:pPr marL="0" indent="0">
              <a:buNone/>
            </a:pPr>
            <a:r>
              <a:rPr lang="es-CO" dirty="0"/>
              <a:t>Portocarrero, D. (2021). Archivo personal.</a:t>
            </a:r>
          </a:p>
          <a:p>
            <a:pPr marL="0" indent="0">
              <a:buNone/>
            </a:pPr>
            <a:r>
              <a:rPr lang="es-CO" dirty="0" err="1"/>
              <a:t>Taobada</a:t>
            </a:r>
            <a:r>
              <a:rPr lang="es-CO" dirty="0"/>
              <a:t> Jiménez, A. (s.f.). UML </a:t>
            </a:r>
            <a:r>
              <a:rPr lang="es-CO" dirty="0" err="1"/>
              <a:t>Unified</a:t>
            </a:r>
            <a:r>
              <a:rPr lang="es-CO" dirty="0"/>
              <a:t> </a:t>
            </a:r>
            <a:r>
              <a:rPr lang="es-CO" dirty="0" err="1"/>
              <a:t>Modeling</a:t>
            </a:r>
            <a:r>
              <a:rPr lang="es-CO" dirty="0"/>
              <a:t> </a:t>
            </a:r>
            <a:r>
              <a:rPr lang="es-CO" dirty="0" err="1"/>
              <a:t>Language</a:t>
            </a:r>
            <a:r>
              <a:rPr lang="es-CO" dirty="0"/>
              <a:t>. Lima. </a:t>
            </a:r>
            <a:r>
              <a:rPr lang="es-CO" dirty="0" err="1"/>
              <a:t>LibrosDigitales.Net</a:t>
            </a:r>
            <a:endParaRPr lang="es-CO" dirty="0"/>
          </a:p>
          <a:p>
            <a:pPr marL="0" indent="0">
              <a:buNone/>
            </a:pPr>
            <a:r>
              <a:rPr lang="es-CO" dirty="0"/>
              <a:t>White, S; </a:t>
            </a:r>
            <a:r>
              <a:rPr lang="es-CO" dirty="0" err="1"/>
              <a:t>Miers</a:t>
            </a:r>
            <a:r>
              <a:rPr lang="es-CO" dirty="0"/>
              <a:t>, D. (2009). Guía de referencia y modelado BPMN. </a:t>
            </a:r>
            <a:r>
              <a:rPr lang="es-CO" dirty="0" err="1"/>
              <a:t>Lighthouse</a:t>
            </a:r>
            <a:r>
              <a:rPr lang="es-CO" dirty="0"/>
              <a:t> Point. </a:t>
            </a:r>
            <a:r>
              <a:rPr lang="es-CO" dirty="0" err="1"/>
              <a:t>Future</a:t>
            </a:r>
            <a:endParaRPr lang="es-CO" dirty="0"/>
          </a:p>
          <a:p>
            <a:pPr marL="0" indent="0">
              <a:buNone/>
            </a:pPr>
            <a:r>
              <a:rPr lang="es-CO" dirty="0" err="1"/>
              <a:t>Strategies</a:t>
            </a:r>
            <a:r>
              <a:rPr lang="es-CO" dirty="0"/>
              <a:t> Inc.</a:t>
            </a:r>
          </a:p>
        </p:txBody>
      </p:sp>
    </p:spTree>
    <p:extLst>
      <p:ext uri="{BB962C8B-B14F-4D97-AF65-F5344CB8AC3E}">
        <p14:creationId xmlns:p14="http://schemas.microsoft.com/office/powerpoint/2010/main" val="100014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4992</TotalTime>
  <Words>3451</Words>
  <Application>Microsoft Office PowerPoint</Application>
  <PresentationFormat>Panorámica</PresentationFormat>
  <Paragraphs>616</Paragraphs>
  <Slides>70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70</vt:i4>
      </vt:variant>
    </vt:vector>
  </HeadingPairs>
  <TitlesOfParts>
    <vt:vector size="75" baseType="lpstr">
      <vt:lpstr>Calibri Light</vt:lpstr>
      <vt:lpstr>Rockwell</vt:lpstr>
      <vt:lpstr>Times New Roman</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lpstr>Alcance</vt:lpstr>
      <vt:lpstr>Alcance</vt:lpstr>
      <vt:lpstr>Alcance</vt:lpstr>
      <vt:lpstr>Alcance</vt:lpstr>
      <vt:lpstr>Alcance</vt:lpstr>
      <vt:lpstr>Alcance</vt:lpstr>
      <vt:lpstr>Técnicas de recolección de información</vt:lpstr>
      <vt:lpstr>Técnicas de recolección de información</vt:lpstr>
      <vt:lpstr>Técnicas de recolección de información</vt:lpstr>
      <vt:lpstr>Técnicas de recolección de información</vt:lpstr>
      <vt:lpstr>Diagramas BPMN</vt:lpstr>
      <vt:lpstr>Diagramas BPMN</vt:lpstr>
      <vt:lpstr>Presentación de PowerPoint</vt:lpstr>
      <vt:lpstr>Diagramas BPMN</vt:lpstr>
      <vt:lpstr>Presentación de PowerPoint</vt:lpstr>
      <vt:lpstr>Presentación de PowerPoint</vt:lpstr>
      <vt:lpstr>Diagramas UML</vt:lpstr>
      <vt:lpstr>Diagrama UML </vt:lpstr>
      <vt:lpstr>Presentación de PowerPoint</vt:lpstr>
      <vt:lpstr>Diagrama de clases</vt:lpstr>
      <vt:lpstr>Presentación de PowerPoint</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Presentación de PowerPoint</vt:lpstr>
      <vt:lpstr>Presentación de PowerPoint</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Santiago Rojas</cp:lastModifiedBy>
  <cp:revision>351</cp:revision>
  <dcterms:created xsi:type="dcterms:W3CDTF">2021-01-25T15:52:21Z</dcterms:created>
  <dcterms:modified xsi:type="dcterms:W3CDTF">2021-07-29T03:22:50Z</dcterms:modified>
</cp:coreProperties>
</file>