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15748000" cx="24384000"/>
  <p:notesSz cx="6858000" cy="9144000"/>
  <p:embeddedFontLst>
    <p:embeddedFont>
      <p:font typeface="Helvetica Neue"/>
      <p:regular r:id="rId72"/>
      <p:bold r:id="rId73"/>
      <p:italic r:id="rId74"/>
      <p:boldItalic r:id="rId75"/>
    </p:embeddedFont>
    <p:embeddedFont>
      <p:font typeface="Helvetica Neue Light"/>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 uri="http://customooxmlschemas.google.com/">
      <go:slidesCustomData xmlns:go="http://customooxmlschemas.google.com/" r:id="rId80" roundtripDataSignature="AMtx7mibHelEHZlpAU/KLbe6pxf1Jy8n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7D1485-9935-4F9B-A425-675CDB8CEED4}">
  <a:tblStyle styleId="{127D1485-9935-4F9B-A425-675CDB8CEED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HelveticaNeue-bold.fntdata"/><Relationship Id="rId72" Type="http://schemas.openxmlformats.org/officeDocument/2006/relationships/font" Target="fonts/HelveticaNeue-regular.fntdata"/><Relationship Id="rId31" Type="http://schemas.openxmlformats.org/officeDocument/2006/relationships/slide" Target="slides/slide25.xml"/><Relationship Id="rId75" Type="http://schemas.openxmlformats.org/officeDocument/2006/relationships/font" Target="fonts/HelveticaNeue-boldItalic.fntdata"/><Relationship Id="rId30" Type="http://schemas.openxmlformats.org/officeDocument/2006/relationships/slide" Target="slides/slide24.xml"/><Relationship Id="rId74" Type="http://schemas.openxmlformats.org/officeDocument/2006/relationships/font" Target="fonts/HelveticaNeue-italic.fntdata"/><Relationship Id="rId33" Type="http://schemas.openxmlformats.org/officeDocument/2006/relationships/slide" Target="slides/slide27.xml"/><Relationship Id="rId77" Type="http://schemas.openxmlformats.org/officeDocument/2006/relationships/font" Target="fonts/HelveticaNeueLight-bold.fntdata"/><Relationship Id="rId32" Type="http://schemas.openxmlformats.org/officeDocument/2006/relationships/slide" Target="slides/slide26.xml"/><Relationship Id="rId76" Type="http://schemas.openxmlformats.org/officeDocument/2006/relationships/font" Target="fonts/HelveticaNeueLight-regular.fntdata"/><Relationship Id="rId35" Type="http://schemas.openxmlformats.org/officeDocument/2006/relationships/slide" Target="slides/slide29.xml"/><Relationship Id="rId79" Type="http://schemas.openxmlformats.org/officeDocument/2006/relationships/font" Target="fonts/HelveticaNeueLight-boldItalic.fntdata"/><Relationship Id="rId34" Type="http://schemas.openxmlformats.org/officeDocument/2006/relationships/slide" Target="slides/slide28.xml"/><Relationship Id="rId78" Type="http://schemas.openxmlformats.org/officeDocument/2006/relationships/font" Target="fonts/HelveticaNeueLight-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ed154eca2_0_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11ed154eca2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ed154eca2_0_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1ed154eca2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ed154eca2_0_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1ed154eca2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ed154eca2_0_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1ed154eca2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ed154eca2_0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1ed154eca2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ed154eca2_0_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1ed154eca2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ed154eca2_0_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1ed154eca2_0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ed154eca2_0_1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1ed154eca2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ed154eca2_0_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11ed154eca2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ed154eca2_0_1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1ed154eca2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ed154eca2_0_1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1ed154eca2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ed154eca2_0_1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1ed154eca2_0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ed154eca2_0_1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1ed154eca2_0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ed154eca2_0_1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1ed154eca2_0_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ed154eca2_0_2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1ed154eca2_0_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ed154eca2_0_2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1ed154eca2_0_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ed154eca2_0_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1ed154eca2_0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ed154eca2_0_1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1ed154eca2_0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ed154eca2_0_1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1ed154eca2_0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ed154eca2_0_2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1ed154eca2_0_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ed154eca2_0_2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11ed154eca2_0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ed154eca2_0_2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1ed154eca2_0_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ed154eca2_0_2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1ed154eca2_0_2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d154eca2_0_2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1ed154eca2_0_2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ed154eca2_0_2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1ed154eca2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ed154eca2_0_2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1ed154eca2_0_2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ed154eca2_0_3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11ed154eca2_0_3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ed154eca2_0_3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1ed154eca2_0_3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ed154eca2_0_3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1ed154eca2_0_3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ed154eca2_0_3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1ed154eca2_0_3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ed154eca2_0_3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11ed154eca2_0_3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ef688ff47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11ef688ff4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ef688ff47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11ef688ff47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ef688ff47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1ef688ff47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ef688ff47_0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1ef688ff47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ef688ff47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11ef688ff47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ef688ff47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11ef688ff47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ed154eca2_0_2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11ed154eca2_0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ef688ff47_0_1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11ef688ff47_0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ef688ff47_0_1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11ef688ff47_0_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ef688ff47_0_1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11ef688ff47_0_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ef688ff47_0_2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11ef688ff47_0_2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ef688ff47_0_2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11ef688ff47_0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ef688ff47_0_2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g11ef688ff47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ef688ff47_0_2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11ef688ff47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ef688ff47_0_2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11ef688ff47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ef688ff47_0_2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11ef688ff47_0_2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1ef688ff47_0_2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11ef688ff47_0_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1ef688ff47_0_2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g11ef688ff47_0_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1ef688ff47_0_2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11ef688ff47_0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ed154eca2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11ed154eca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1ef688ff47_0_2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11ef688ff47_0_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1ef688ff47_0_2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g11ef688ff47_0_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1ef688ff47_0_2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11ef688ff47_0_2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ed154eca2_0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11ed154eca2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ed154eca2_0_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11ed154eca2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ed154eca2_0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11ed154eca2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subtítulo" type="title">
  <p:cSld name="TITLE">
    <p:spTree>
      <p:nvGrpSpPr>
        <p:cNvPr id="9" name="Shape 9"/>
        <p:cNvGrpSpPr/>
        <p:nvPr/>
      </p:nvGrpSpPr>
      <p:grpSpPr>
        <a:xfrm>
          <a:off x="0" y="0"/>
          <a:ext cx="0" cy="0"/>
          <a:chOff x="0" y="0"/>
          <a:chExt cx="0" cy="0"/>
        </a:xfrm>
      </p:grpSpPr>
      <p:sp>
        <p:nvSpPr>
          <p:cNvPr id="10" name="Google Shape;10;p11"/>
          <p:cNvSpPr txBox="1"/>
          <p:nvPr>
            <p:ph type="title"/>
          </p:nvPr>
        </p:nvSpPr>
        <p:spPr>
          <a:xfrm>
            <a:off x="4833937" y="3319859"/>
            <a:ext cx="14716126" cy="4643438"/>
          </a:xfrm>
          <a:prstGeom prst="rect">
            <a:avLst/>
          </a:prstGeom>
          <a:noFill/>
          <a:ln>
            <a:noFill/>
          </a:ln>
        </p:spPr>
        <p:txBody>
          <a:bodyPr anchorCtr="0" anchor="b"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11"/>
          <p:cNvSpPr txBox="1"/>
          <p:nvPr>
            <p:ph idx="1" type="body"/>
          </p:nvPr>
        </p:nvSpPr>
        <p:spPr>
          <a:xfrm>
            <a:off x="4833937" y="8088312"/>
            <a:ext cx="14716126" cy="1589485"/>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11"/>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tx">
  <p:cSld name="TITLE_AND_BODY">
    <p:spTree>
      <p:nvGrpSpPr>
        <p:cNvPr id="13" name="Shape 13"/>
        <p:cNvGrpSpPr/>
        <p:nvPr/>
      </p:nvGrpSpPr>
      <p:grpSpPr>
        <a:xfrm>
          <a:off x="0" y="0"/>
          <a:ext cx="0" cy="0"/>
          <a:chOff x="0" y="0"/>
          <a:chExt cx="0" cy="0"/>
        </a:xfrm>
      </p:grpSpPr>
      <p:sp>
        <p:nvSpPr>
          <p:cNvPr id="14" name="Google Shape;14;p12"/>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ñetas">
  <p:cSld name="Viñetas">
    <p:spTree>
      <p:nvGrpSpPr>
        <p:cNvPr id="15" name="Shape 15"/>
        <p:cNvGrpSpPr/>
        <p:nvPr/>
      </p:nvGrpSpPr>
      <p:grpSpPr>
        <a:xfrm>
          <a:off x="0" y="0"/>
          <a:ext cx="0" cy="0"/>
          <a:chOff x="0" y="0"/>
          <a:chExt cx="0" cy="0"/>
        </a:xfrm>
      </p:grpSpPr>
      <p:sp>
        <p:nvSpPr>
          <p:cNvPr id="16" name="Google Shape;16;p13"/>
          <p:cNvSpPr txBox="1"/>
          <p:nvPr>
            <p:ph idx="1" type="body"/>
          </p:nvPr>
        </p:nvSpPr>
        <p:spPr>
          <a:xfrm>
            <a:off x="4387453" y="2801937"/>
            <a:ext cx="15609094" cy="10144126"/>
          </a:xfrm>
          <a:prstGeom prst="rect">
            <a:avLst/>
          </a:prstGeom>
          <a:noFill/>
          <a:ln>
            <a:noFill/>
          </a:ln>
        </p:spPr>
        <p:txBody>
          <a:bodyPr anchorCtr="0" anchor="ctr" bIns="71425" lIns="71425" spcFirstLastPara="1" rIns="71425" wrap="square" tIns="71425">
            <a:norm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7" name="Google Shape;17;p13"/>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fotos">
  <p:cSld name="3 fotos">
    <p:spTree>
      <p:nvGrpSpPr>
        <p:cNvPr id="18" name="Shape 18"/>
        <p:cNvGrpSpPr/>
        <p:nvPr/>
      </p:nvGrpSpPr>
      <p:grpSpPr>
        <a:xfrm>
          <a:off x="0" y="0"/>
          <a:ext cx="0" cy="0"/>
          <a:chOff x="0" y="0"/>
          <a:chExt cx="0" cy="0"/>
        </a:xfrm>
      </p:grpSpPr>
      <p:sp>
        <p:nvSpPr>
          <p:cNvPr id="19" name="Google Shape;19;p14"/>
          <p:cNvSpPr/>
          <p:nvPr>
            <p:ph idx="2" type="pic"/>
          </p:nvPr>
        </p:nvSpPr>
        <p:spPr>
          <a:xfrm>
            <a:off x="12513468" y="7999015"/>
            <a:ext cx="7500939" cy="5482829"/>
          </a:xfrm>
          <a:prstGeom prst="rect">
            <a:avLst/>
          </a:prstGeom>
          <a:noFill/>
          <a:ln>
            <a:noFill/>
          </a:ln>
        </p:spPr>
      </p:sp>
      <p:sp>
        <p:nvSpPr>
          <p:cNvPr id="20" name="Google Shape;20;p14"/>
          <p:cNvSpPr/>
          <p:nvPr>
            <p:ph idx="3" type="pic"/>
          </p:nvPr>
        </p:nvSpPr>
        <p:spPr>
          <a:xfrm>
            <a:off x="12513468" y="1908968"/>
            <a:ext cx="7500939" cy="5482829"/>
          </a:xfrm>
          <a:prstGeom prst="rect">
            <a:avLst/>
          </a:prstGeom>
          <a:noFill/>
          <a:ln>
            <a:noFill/>
          </a:ln>
        </p:spPr>
      </p:sp>
      <p:sp>
        <p:nvSpPr>
          <p:cNvPr id="21" name="Google Shape;21;p14"/>
          <p:cNvSpPr/>
          <p:nvPr>
            <p:ph idx="4" type="pic"/>
          </p:nvPr>
        </p:nvSpPr>
        <p:spPr>
          <a:xfrm>
            <a:off x="4387453" y="1908968"/>
            <a:ext cx="7500938" cy="11572876"/>
          </a:xfrm>
          <a:prstGeom prst="rect">
            <a:avLst/>
          </a:prstGeom>
          <a:noFill/>
          <a:ln>
            <a:noFill/>
          </a:ln>
        </p:spPr>
      </p:sp>
      <p:sp>
        <p:nvSpPr>
          <p:cNvPr id="22" name="Google Shape;22;p14"/>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spTree>
      <p:nvGrpSpPr>
        <p:cNvPr id="23" name="Shape 23"/>
        <p:cNvGrpSpPr/>
        <p:nvPr/>
      </p:nvGrpSpPr>
      <p:grpSpPr>
        <a:xfrm>
          <a:off x="0" y="0"/>
          <a:ext cx="0" cy="0"/>
          <a:chOff x="0" y="0"/>
          <a:chExt cx="0" cy="0"/>
        </a:xfrm>
      </p:grpSpPr>
      <p:sp>
        <p:nvSpPr>
          <p:cNvPr id="24" name="Google Shape;24;p15"/>
          <p:cNvSpPr txBox="1"/>
          <p:nvPr>
            <p:ph idx="1" type="body"/>
          </p:nvPr>
        </p:nvSpPr>
        <p:spPr>
          <a:xfrm>
            <a:off x="4833937" y="9963546"/>
            <a:ext cx="14716126" cy="676175"/>
          </a:xfrm>
          <a:prstGeom prst="rect">
            <a:avLst/>
          </a:prstGeom>
          <a:noFill/>
          <a:ln>
            <a:noFill/>
          </a:ln>
        </p:spPr>
        <p:txBody>
          <a:bodyPr anchorCtr="0" anchor="t" bIns="71425" lIns="71425" spcFirstLastPara="1" rIns="71425" wrap="square" tIns="71425">
            <a:spAutoFit/>
          </a:bodyPr>
          <a:lstStyle>
            <a:lvl1pPr indent="-228600" lvl="0" marL="457200" algn="ctr">
              <a:lnSpc>
                <a:spcPct val="100000"/>
              </a:lnSpc>
              <a:spcBef>
                <a:spcPts val="0"/>
              </a:spcBef>
              <a:spcAft>
                <a:spcPts val="0"/>
              </a:spcAft>
              <a:buClr>
                <a:srgbClr val="FFFFFF"/>
              </a:buClr>
              <a:buSzPts val="3600"/>
              <a:buFont typeface="Helvetica Neue"/>
              <a:buNone/>
              <a:defRPr i="1" sz="3600"/>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5" name="Google Shape;25;p15"/>
          <p:cNvSpPr txBox="1"/>
          <p:nvPr>
            <p:ph idx="2" type="body"/>
          </p:nvPr>
        </p:nvSpPr>
        <p:spPr>
          <a:xfrm>
            <a:off x="4833937" y="7035456"/>
            <a:ext cx="14716126" cy="936520"/>
          </a:xfrm>
          <a:prstGeom prst="rect">
            <a:avLst/>
          </a:prstGeom>
          <a:noFill/>
          <a:ln>
            <a:noFill/>
          </a:ln>
        </p:spPr>
        <p:txBody>
          <a:bodyPr anchorCtr="0" anchor="ctr" bIns="71425" lIns="71425" spcFirstLastPara="1" rIns="71425" wrap="square" tIns="71425">
            <a:spAutoFit/>
          </a:bodyPr>
          <a:lstStyle>
            <a:lvl1pPr indent="-228600" lvl="0" marL="4572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6" name="Google Shape;26;p15"/>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27" name="Shape 27"/>
        <p:cNvGrpSpPr/>
        <p:nvPr/>
      </p:nvGrpSpPr>
      <p:grpSpPr>
        <a:xfrm>
          <a:off x="0" y="0"/>
          <a:ext cx="0" cy="0"/>
          <a:chOff x="0" y="0"/>
          <a:chExt cx="0" cy="0"/>
        </a:xfrm>
      </p:grpSpPr>
      <p:sp>
        <p:nvSpPr>
          <p:cNvPr id="28" name="Google Shape;28;p16"/>
          <p:cNvSpPr/>
          <p:nvPr>
            <p:ph idx="2" type="pic"/>
          </p:nvPr>
        </p:nvSpPr>
        <p:spPr>
          <a:xfrm>
            <a:off x="3048000" y="1016000"/>
            <a:ext cx="18288000" cy="13716000"/>
          </a:xfrm>
          <a:prstGeom prst="rect">
            <a:avLst/>
          </a:prstGeom>
          <a:noFill/>
          <a:ln>
            <a:noFill/>
          </a:ln>
        </p:spPr>
      </p:sp>
      <p:sp>
        <p:nvSpPr>
          <p:cNvPr id="29" name="Google Shape;29;p16"/>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0"/>
          <p:cNvSpPr txBox="1"/>
          <p:nvPr>
            <p:ph idx="1" type="body"/>
          </p:nvPr>
        </p:nvSpPr>
        <p:spPr>
          <a:xfrm>
            <a:off x="4387453" y="2801937"/>
            <a:ext cx="15609094" cy="10144126"/>
          </a:xfrm>
          <a:prstGeom prst="rect">
            <a:avLst/>
          </a:prstGeom>
          <a:noFill/>
          <a:ln>
            <a:noFill/>
          </a:ln>
        </p:spPr>
        <p:txBody>
          <a:bodyPr anchorCtr="0" anchor="ctr" bIns="71425" lIns="71425" spcFirstLastPara="1" rIns="71425" wrap="square" tIns="71425">
            <a:norm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10"/>
          <p:cNvSpPr txBox="1"/>
          <p:nvPr>
            <p:ph type="title"/>
          </p:nvPr>
        </p:nvSpPr>
        <p:spPr>
          <a:xfrm>
            <a:off x="4387453" y="1373187"/>
            <a:ext cx="15609094" cy="3036095"/>
          </a:xfrm>
          <a:prstGeom prst="rect">
            <a:avLst/>
          </a:prstGeom>
          <a:noFill/>
          <a:ln>
            <a:noFill/>
          </a:ln>
        </p:spPr>
        <p:txBody>
          <a:bodyPr anchorCtr="0" anchor="ctr" bIns="71425" lIns="71425" spcFirstLastPara="1" rIns="71425" wrap="square" tIns="71425">
            <a:norm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10"/>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 name="Shape 33"/>
        <p:cNvGrpSpPr/>
        <p:nvPr/>
      </p:nvGrpSpPr>
      <p:grpSpPr>
        <a:xfrm>
          <a:off x="0" y="0"/>
          <a:ext cx="0" cy="0"/>
          <a:chOff x="0" y="0"/>
          <a:chExt cx="0" cy="0"/>
        </a:xfrm>
      </p:grpSpPr>
      <p:grpSp>
        <p:nvGrpSpPr>
          <p:cNvPr id="34" name="Google Shape;34;p1"/>
          <p:cNvGrpSpPr/>
          <p:nvPr/>
        </p:nvGrpSpPr>
        <p:grpSpPr>
          <a:xfrm>
            <a:off x="3790048" y="3281395"/>
            <a:ext cx="17815019" cy="8937590"/>
            <a:chOff x="3598606" y="4100052"/>
            <a:chExt cx="17904542" cy="8288593"/>
          </a:xfrm>
        </p:grpSpPr>
        <p:sp>
          <p:nvSpPr>
            <p:cNvPr id="35" name="Google Shape;35;p1"/>
            <p:cNvSpPr/>
            <p:nvPr/>
          </p:nvSpPr>
          <p:spPr>
            <a:xfrm>
              <a:off x="3598606" y="4100052"/>
              <a:ext cx="17904542" cy="1799303"/>
            </a:xfrm>
            <a:prstGeom prst="rect">
              <a:avLst/>
            </a:prstGeom>
            <a:solidFill>
              <a:srgbClr val="00588B"/>
            </a:solid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36" name="Google Shape;36;p1"/>
            <p:cNvSpPr/>
            <p:nvPr/>
          </p:nvSpPr>
          <p:spPr>
            <a:xfrm>
              <a:off x="3598606" y="6400800"/>
              <a:ext cx="17904542" cy="5987845"/>
            </a:xfrm>
            <a:prstGeom prst="wedgeRectCallout">
              <a:avLst>
                <a:gd fmla="val -20633" name="adj1"/>
                <a:gd fmla="val 59183" name="adj2"/>
              </a:avLst>
            </a:prstGeom>
            <a:solidFill>
              <a:srgbClr val="00588B"/>
            </a:solid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3400"/>
                <a:buFont typeface="Helvetica Neue"/>
                <a:buNone/>
              </a:pPr>
              <a:r>
                <a:rPr lang="es-CO" sz="7800">
                  <a:solidFill>
                    <a:srgbClr val="FFFEFF"/>
                  </a:solidFill>
                </a:rPr>
                <a:t>SISTEMA DE INFORMACIÓN PARA LA GESTIÓN DE LAS CALIFICACIONES PARA UNA INSTITUCIÓN EDUCATIVA </a:t>
              </a:r>
              <a:endParaRPr b="0" i="0" sz="6300" u="none" cap="none" strike="noStrike">
                <a:solidFill>
                  <a:srgbClr val="FFFFFF"/>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grpSp>
        <p:nvGrpSpPr>
          <p:cNvPr id="114" name="Google Shape;114;g11ed154eca2_0_62"/>
          <p:cNvGrpSpPr/>
          <p:nvPr/>
        </p:nvGrpSpPr>
        <p:grpSpPr>
          <a:xfrm>
            <a:off x="2389239" y="4780845"/>
            <a:ext cx="8052601" cy="6655069"/>
            <a:chOff x="3274141" y="5084585"/>
            <a:chExt cx="8052601" cy="6655069"/>
          </a:xfrm>
        </p:grpSpPr>
        <p:sp>
          <p:nvSpPr>
            <p:cNvPr id="115" name="Google Shape;115;g11ed154eca2_0_62"/>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16" name="Google Shape;116;g11ed154eca2_0_62"/>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EFF"/>
                  </a:solidFill>
                </a:rPr>
                <a:t>Justificación</a:t>
              </a:r>
              <a:endParaRPr b="1" i="0" sz="6000" u="none" cap="none" strike="noStrike">
                <a:solidFill>
                  <a:srgbClr val="FFFFFF"/>
                </a:solidFill>
                <a:latin typeface="Helvetica Neue"/>
                <a:ea typeface="Helvetica Neue"/>
                <a:cs typeface="Helvetica Neue"/>
                <a:sym typeface="Helvetica Neue"/>
              </a:endParaRPr>
            </a:p>
          </p:txBody>
        </p:sp>
      </p:grpSp>
      <p:sp>
        <p:nvSpPr>
          <p:cNvPr id="117" name="Google Shape;117;g11ed154eca2_0_62"/>
          <p:cNvSpPr txBox="1"/>
          <p:nvPr/>
        </p:nvSpPr>
        <p:spPr>
          <a:xfrm>
            <a:off x="11210450" y="5245488"/>
            <a:ext cx="10676700" cy="57258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chemeClr val="dk1"/>
                </a:solidFill>
              </a:rPr>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endParaRPr sz="3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grpSp>
        <p:nvGrpSpPr>
          <p:cNvPr id="122" name="Google Shape;122;g11ed154eca2_0_69"/>
          <p:cNvGrpSpPr/>
          <p:nvPr/>
        </p:nvGrpSpPr>
        <p:grpSpPr>
          <a:xfrm>
            <a:off x="2389239" y="4780845"/>
            <a:ext cx="8052601" cy="6655069"/>
            <a:chOff x="3274141" y="5084585"/>
            <a:chExt cx="8052601" cy="6655069"/>
          </a:xfrm>
        </p:grpSpPr>
        <p:sp>
          <p:nvSpPr>
            <p:cNvPr id="123" name="Google Shape;123;g11ed154eca2_0_69"/>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24" name="Google Shape;124;g11ed154eca2_0_69"/>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Alcance</a:t>
              </a:r>
              <a:endParaRPr b="1" i="0" sz="6000" u="none" cap="none" strike="noStrike">
                <a:solidFill>
                  <a:srgbClr val="FFFFFF"/>
                </a:solidFill>
                <a:latin typeface="Helvetica Neue"/>
                <a:ea typeface="Helvetica Neue"/>
                <a:cs typeface="Helvetica Neue"/>
                <a:sym typeface="Helvetica Neue"/>
              </a:endParaRPr>
            </a:p>
          </p:txBody>
        </p:sp>
      </p:grpSp>
      <p:sp>
        <p:nvSpPr>
          <p:cNvPr id="125" name="Google Shape;125;g11ed154eca2_0_69"/>
          <p:cNvSpPr txBox="1"/>
          <p:nvPr/>
        </p:nvSpPr>
        <p:spPr>
          <a:xfrm>
            <a:off x="10996875" y="4137138"/>
            <a:ext cx="11343900" cy="7942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rgbClr val="F81B02"/>
                </a:solidFill>
              </a:rPr>
              <a:t>§ </a:t>
            </a:r>
            <a:r>
              <a:rPr lang="es-CO" sz="3600">
                <a:solidFill>
                  <a:schemeClr val="dk1"/>
                </a:solidFill>
              </a:rPr>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a:t>
            </a:r>
            <a:endParaRPr sz="3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grpSp>
        <p:nvGrpSpPr>
          <p:cNvPr id="130" name="Google Shape;130;g11ed154eca2_0_76"/>
          <p:cNvGrpSpPr/>
          <p:nvPr/>
        </p:nvGrpSpPr>
        <p:grpSpPr>
          <a:xfrm>
            <a:off x="2389239" y="4780845"/>
            <a:ext cx="8052601" cy="6655069"/>
            <a:chOff x="3274141" y="5084585"/>
            <a:chExt cx="8052601" cy="6655069"/>
          </a:xfrm>
        </p:grpSpPr>
        <p:sp>
          <p:nvSpPr>
            <p:cNvPr id="131" name="Google Shape;131;g11ed154eca2_0_76"/>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32" name="Google Shape;132;g11ed154eca2_0_76"/>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Alcance</a:t>
              </a:r>
              <a:endParaRPr b="1" i="0" sz="6000" u="none" cap="none" strike="noStrike">
                <a:solidFill>
                  <a:srgbClr val="FFFFFF"/>
                </a:solidFill>
                <a:latin typeface="Helvetica Neue"/>
                <a:ea typeface="Helvetica Neue"/>
                <a:cs typeface="Helvetica Neue"/>
                <a:sym typeface="Helvetica Neue"/>
              </a:endParaRPr>
            </a:p>
          </p:txBody>
        </p:sp>
      </p:grpSp>
      <p:sp>
        <p:nvSpPr>
          <p:cNvPr id="133" name="Google Shape;133;g11ed154eca2_0_76"/>
          <p:cNvSpPr txBox="1"/>
          <p:nvPr/>
        </p:nvSpPr>
        <p:spPr>
          <a:xfrm>
            <a:off x="10916825" y="3736925"/>
            <a:ext cx="11450700" cy="87120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rgbClr val="F81B02"/>
                </a:solidFill>
              </a:rPr>
              <a:t>§</a:t>
            </a:r>
            <a:r>
              <a:rPr lang="es-CO" sz="3600">
                <a:solidFill>
                  <a:schemeClr val="dk1"/>
                </a:solidFill>
              </a:rPr>
              <a:t>Gestión del archivo, ya que no existe digitalización de este, lo cual provoca una gran acumulación de documentos físicos, una demora en los procesos y un riesgo biológico para los encargados del área.</a:t>
            </a:r>
            <a:endParaRPr sz="3600">
              <a:solidFill>
                <a:schemeClr val="dk1"/>
              </a:solidFill>
            </a:endParaRPr>
          </a:p>
          <a:p>
            <a:pPr indent="0" lvl="0" marL="0" rtl="0" algn="just">
              <a:lnSpc>
                <a:spcPct val="100000"/>
              </a:lnSpc>
              <a:spcBef>
                <a:spcPts val="1000"/>
              </a:spcBef>
              <a:spcAft>
                <a:spcPts val="0"/>
              </a:spcAft>
              <a:buNone/>
            </a:pPr>
            <a:r>
              <a:t/>
            </a:r>
            <a:endParaRPr sz="3600">
              <a:solidFill>
                <a:schemeClr val="dk1"/>
              </a:solidFill>
            </a:endParaRPr>
          </a:p>
          <a:p>
            <a:pPr indent="0" lvl="0" marL="0" rtl="0" algn="just">
              <a:lnSpc>
                <a:spcPct val="100000"/>
              </a:lnSpc>
              <a:spcBef>
                <a:spcPts val="1000"/>
              </a:spcBef>
              <a:spcAft>
                <a:spcPts val="0"/>
              </a:spcAft>
              <a:buNone/>
            </a:pPr>
            <a:r>
              <a:rPr lang="es-CO" sz="3600">
                <a:solidFill>
                  <a:srgbClr val="F81B02"/>
                </a:solidFill>
              </a:rPr>
              <a:t>§</a:t>
            </a:r>
            <a:r>
              <a:rPr lang="es-CO" sz="3600">
                <a:solidFill>
                  <a:schemeClr val="dk1"/>
                </a:solidFill>
              </a:rPr>
              <a:t>Una plataforma de apoyo pedagógico para la labor de los docentes y los estudiantes, la cual contenga recursos de aprendizaje.</a:t>
            </a:r>
            <a:endParaRPr sz="3600">
              <a:solidFill>
                <a:schemeClr val="dk1"/>
              </a:solidFill>
            </a:endParaRPr>
          </a:p>
          <a:p>
            <a:pPr indent="0" lvl="0" marL="0" rtl="0" algn="just">
              <a:lnSpc>
                <a:spcPct val="100000"/>
              </a:lnSpc>
              <a:spcBef>
                <a:spcPts val="1000"/>
              </a:spcBef>
              <a:spcAft>
                <a:spcPts val="0"/>
              </a:spcAft>
              <a:buNone/>
            </a:pPr>
            <a:r>
              <a:t/>
            </a:r>
            <a:endParaRPr sz="3600">
              <a:solidFill>
                <a:schemeClr val="dk1"/>
              </a:solidFill>
            </a:endParaRPr>
          </a:p>
          <a:p>
            <a:pPr indent="0" lvl="0" marL="0" rtl="0" algn="just">
              <a:lnSpc>
                <a:spcPct val="100000"/>
              </a:lnSpc>
              <a:spcBef>
                <a:spcPts val="1000"/>
              </a:spcBef>
              <a:spcAft>
                <a:spcPts val="0"/>
              </a:spcAft>
              <a:buNone/>
            </a:pPr>
            <a:r>
              <a:rPr lang="es-CO" sz="3600">
                <a:solidFill>
                  <a:srgbClr val="F81B02"/>
                </a:solidFill>
              </a:rPr>
              <a:t>§</a:t>
            </a:r>
            <a:r>
              <a:rPr lang="es-CO" sz="3600">
                <a:solidFill>
                  <a:schemeClr val="dk1"/>
                </a:solidFill>
              </a:rPr>
              <a:t>Sistema de información para la gestión de la información del observador del alumno.</a:t>
            </a:r>
            <a:endParaRPr sz="3600">
              <a:solidFill>
                <a:schemeClr val="dk1"/>
              </a:solidFill>
            </a:endParaRPr>
          </a:p>
          <a:p>
            <a:pPr indent="0" lvl="0" marL="0" rtl="0" algn="just">
              <a:lnSpc>
                <a:spcPct val="100000"/>
              </a:lnSpc>
              <a:spcBef>
                <a:spcPts val="1000"/>
              </a:spcBef>
              <a:spcAft>
                <a:spcPts val="0"/>
              </a:spcAft>
              <a:buNone/>
            </a:pPr>
            <a:r>
              <a:t/>
            </a:r>
            <a:endParaRPr sz="3600">
              <a:solidFill>
                <a:schemeClr val="dk1"/>
              </a:solidFill>
            </a:endParaRPr>
          </a:p>
          <a:p>
            <a:pPr indent="0" lvl="0" marL="0" rtl="0" algn="just">
              <a:lnSpc>
                <a:spcPct val="100000"/>
              </a:lnSpc>
              <a:spcBef>
                <a:spcPts val="1000"/>
              </a:spcBef>
              <a:spcAft>
                <a:spcPts val="0"/>
              </a:spcAft>
              <a:buNone/>
            </a:pPr>
            <a:r>
              <a:rPr lang="es-CO" sz="3600">
                <a:solidFill>
                  <a:srgbClr val="F81B02"/>
                </a:solidFill>
              </a:rPr>
              <a:t>§</a:t>
            </a:r>
            <a:r>
              <a:rPr lang="es-CO" sz="3600">
                <a:solidFill>
                  <a:schemeClr val="dk1"/>
                </a:solidFill>
              </a:rPr>
              <a:t>Sistema de información para la gestión de las calificaciones de los estudiantes.</a:t>
            </a:r>
            <a:endParaRPr sz="3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grpSp>
        <p:nvGrpSpPr>
          <p:cNvPr id="138" name="Google Shape;138;g11ed154eca2_0_83"/>
          <p:cNvGrpSpPr/>
          <p:nvPr/>
        </p:nvGrpSpPr>
        <p:grpSpPr>
          <a:xfrm>
            <a:off x="2389239" y="4780845"/>
            <a:ext cx="8052601" cy="6655069"/>
            <a:chOff x="3274141" y="5084585"/>
            <a:chExt cx="8052601" cy="6655069"/>
          </a:xfrm>
        </p:grpSpPr>
        <p:sp>
          <p:nvSpPr>
            <p:cNvPr id="139" name="Google Shape;139;g11ed154eca2_0_83"/>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40" name="Google Shape;140;g11ed154eca2_0_83"/>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Alcance</a:t>
              </a:r>
              <a:endParaRPr b="1" i="0" sz="6000" u="none" cap="none" strike="noStrike">
                <a:solidFill>
                  <a:srgbClr val="FFFFFF"/>
                </a:solidFill>
                <a:latin typeface="Helvetica Neue"/>
                <a:ea typeface="Helvetica Neue"/>
                <a:cs typeface="Helvetica Neue"/>
                <a:sym typeface="Helvetica Neue"/>
              </a:endParaRPr>
            </a:p>
          </p:txBody>
        </p:sp>
      </p:grpSp>
      <p:sp>
        <p:nvSpPr>
          <p:cNvPr id="141" name="Google Shape;141;g11ed154eca2_0_83"/>
          <p:cNvSpPr txBox="1"/>
          <p:nvPr/>
        </p:nvSpPr>
        <p:spPr>
          <a:xfrm>
            <a:off x="11637500" y="5626425"/>
            <a:ext cx="10516500" cy="5428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rgbClr val="F81B02"/>
                </a:solidFill>
              </a:rPr>
              <a:t>§</a:t>
            </a:r>
            <a:r>
              <a:rPr lang="es-CO" sz="3600">
                <a:solidFill>
                  <a:schemeClr val="dk1"/>
                </a:solidFill>
              </a:rPr>
              <a:t>Se decide trabajar este último punto, porque la satisfacción de esta necesidad de información abarca procesos pedagógicos y administrativos para la institución educativa, además la plataforma será de fácil manejo para toda la comunidad educativa.</a:t>
            </a:r>
            <a:endParaRPr sz="3600">
              <a:solidFill>
                <a:schemeClr val="dk1"/>
              </a:solidFill>
            </a:endParaRPr>
          </a:p>
          <a:p>
            <a:pPr indent="0" lvl="0" marL="0" rtl="0" algn="just">
              <a:lnSpc>
                <a:spcPct val="100000"/>
              </a:lnSpc>
              <a:spcBef>
                <a:spcPts val="1000"/>
              </a:spcBef>
              <a:spcAft>
                <a:spcPts val="0"/>
              </a:spcAft>
              <a:buNone/>
            </a:pPr>
            <a:r>
              <a:t/>
            </a:r>
            <a:endParaRPr sz="3600">
              <a:solidFill>
                <a:schemeClr val="dk1"/>
              </a:solidFill>
            </a:endParaRPr>
          </a:p>
          <a:p>
            <a:pPr indent="0" lvl="0" marL="0" rtl="0" algn="just">
              <a:lnSpc>
                <a:spcPct val="100000"/>
              </a:lnSpc>
              <a:spcBef>
                <a:spcPts val="1000"/>
              </a:spcBef>
              <a:spcAft>
                <a:spcPts val="0"/>
              </a:spcAft>
              <a:buNone/>
            </a:pPr>
            <a:r>
              <a:rPr lang="es-CO" sz="3600">
                <a:solidFill>
                  <a:srgbClr val="F81B02"/>
                </a:solidFill>
              </a:rPr>
              <a:t>§</a:t>
            </a:r>
            <a:r>
              <a:rPr lang="es-CO" sz="3600">
                <a:solidFill>
                  <a:schemeClr val="dk1"/>
                </a:solidFill>
              </a:rPr>
              <a:t>Este sistema de información contará con las siguientes características:</a:t>
            </a:r>
            <a:endParaRPr sz="3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grpSp>
        <p:nvGrpSpPr>
          <p:cNvPr id="146" name="Google Shape;146;g11ed154eca2_0_90"/>
          <p:cNvGrpSpPr/>
          <p:nvPr/>
        </p:nvGrpSpPr>
        <p:grpSpPr>
          <a:xfrm>
            <a:off x="2389239" y="4780845"/>
            <a:ext cx="8052601" cy="6655069"/>
            <a:chOff x="3274141" y="5084585"/>
            <a:chExt cx="8052601" cy="6655069"/>
          </a:xfrm>
        </p:grpSpPr>
        <p:sp>
          <p:nvSpPr>
            <p:cNvPr id="147" name="Google Shape;147;g11ed154eca2_0_90"/>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148" name="Google Shape;148;g11ed154eca2_0_90"/>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Alcance</a:t>
              </a:r>
              <a:endParaRPr b="1" i="0" sz="6000" u="none" cap="none" strike="noStrike">
                <a:solidFill>
                  <a:srgbClr val="FFFFFF"/>
                </a:solidFill>
                <a:latin typeface="Helvetica Neue"/>
                <a:ea typeface="Helvetica Neue"/>
                <a:cs typeface="Helvetica Neue"/>
                <a:sym typeface="Helvetica Neue"/>
              </a:endParaRPr>
            </a:p>
          </p:txBody>
        </p:sp>
      </p:grpSp>
      <p:sp>
        <p:nvSpPr>
          <p:cNvPr id="149" name="Google Shape;149;g11ed154eca2_0_90"/>
          <p:cNvSpPr txBox="1"/>
          <p:nvPr/>
        </p:nvSpPr>
        <p:spPr>
          <a:xfrm>
            <a:off x="11618125" y="5827188"/>
            <a:ext cx="10035900" cy="517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lang="es-CO" sz="3600">
                <a:solidFill>
                  <a:srgbClr val="F81B02"/>
                </a:solidFill>
              </a:rPr>
              <a:t>§   </a:t>
            </a:r>
            <a:r>
              <a:rPr lang="es-CO" sz="3600">
                <a:solidFill>
                  <a:schemeClr val="dk1"/>
                </a:solidFill>
              </a:rPr>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endParaRPr sz="3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grpSp>
        <p:nvGrpSpPr>
          <p:cNvPr id="154" name="Google Shape;154;g11ed154eca2_0_97"/>
          <p:cNvGrpSpPr/>
          <p:nvPr/>
        </p:nvGrpSpPr>
        <p:grpSpPr>
          <a:xfrm>
            <a:off x="2389239" y="4780845"/>
            <a:ext cx="8052601" cy="6655069"/>
            <a:chOff x="3274141" y="5084585"/>
            <a:chExt cx="8052601" cy="6655069"/>
          </a:xfrm>
        </p:grpSpPr>
        <p:sp>
          <p:nvSpPr>
            <p:cNvPr id="155" name="Google Shape;155;g11ed154eca2_0_97"/>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56" name="Google Shape;156;g11ed154eca2_0_97"/>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Alcance</a:t>
              </a:r>
              <a:endParaRPr b="1" i="0" sz="6000" u="none" cap="none" strike="noStrike">
                <a:solidFill>
                  <a:srgbClr val="FFFFFF"/>
                </a:solidFill>
                <a:latin typeface="Helvetica Neue"/>
                <a:ea typeface="Helvetica Neue"/>
                <a:cs typeface="Helvetica Neue"/>
                <a:sym typeface="Helvetica Neue"/>
              </a:endParaRPr>
            </a:p>
          </p:txBody>
        </p:sp>
      </p:grpSp>
      <p:sp>
        <p:nvSpPr>
          <p:cNvPr id="157" name="Google Shape;157;g11ed154eca2_0_97"/>
          <p:cNvSpPr txBox="1"/>
          <p:nvPr/>
        </p:nvSpPr>
        <p:spPr>
          <a:xfrm>
            <a:off x="11694325" y="5293788"/>
            <a:ext cx="10035900" cy="5725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lang="es-CO" sz="3600">
                <a:solidFill>
                  <a:srgbClr val="F81B02"/>
                </a:solidFill>
              </a:rPr>
              <a:t>§   </a:t>
            </a:r>
            <a:r>
              <a:rPr lang="es-CO" sz="3600">
                <a:solidFill>
                  <a:schemeClr val="dk1"/>
                </a:solidFill>
              </a:rPr>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endParaRPr sz="3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grpSp>
        <p:nvGrpSpPr>
          <p:cNvPr id="162" name="Google Shape;162;g11ed154eca2_0_104"/>
          <p:cNvGrpSpPr/>
          <p:nvPr/>
        </p:nvGrpSpPr>
        <p:grpSpPr>
          <a:xfrm>
            <a:off x="2389239" y="4780845"/>
            <a:ext cx="8052601" cy="6655069"/>
            <a:chOff x="3274141" y="5084585"/>
            <a:chExt cx="8052601" cy="6655069"/>
          </a:xfrm>
        </p:grpSpPr>
        <p:sp>
          <p:nvSpPr>
            <p:cNvPr id="163" name="Google Shape;163;g11ed154eca2_0_104"/>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64" name="Google Shape;164;g11ed154eca2_0_104"/>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Alcance</a:t>
              </a:r>
              <a:endParaRPr b="1" i="0" sz="6000" u="none" cap="none" strike="noStrike">
                <a:solidFill>
                  <a:srgbClr val="FFFFFF"/>
                </a:solidFill>
                <a:latin typeface="Helvetica Neue"/>
                <a:ea typeface="Helvetica Neue"/>
                <a:cs typeface="Helvetica Neue"/>
                <a:sym typeface="Helvetica Neue"/>
              </a:endParaRPr>
            </a:p>
          </p:txBody>
        </p:sp>
      </p:grpSp>
      <p:sp>
        <p:nvSpPr>
          <p:cNvPr id="165" name="Google Shape;165;g11ed154eca2_0_104"/>
          <p:cNvSpPr txBox="1"/>
          <p:nvPr/>
        </p:nvSpPr>
        <p:spPr>
          <a:xfrm>
            <a:off x="11557425" y="6394613"/>
            <a:ext cx="10035900" cy="4063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rgbClr val="F81B02"/>
                </a:solidFill>
              </a:rPr>
              <a:t>§</a:t>
            </a:r>
            <a:r>
              <a:rPr lang="es-CO" sz="3600">
                <a:solidFill>
                  <a:schemeClr val="dk1"/>
                </a:solidFill>
              </a:rPr>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endParaRPr sz="3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grpSp>
        <p:nvGrpSpPr>
          <p:cNvPr id="170" name="Google Shape;170;g11ed154eca2_0_123"/>
          <p:cNvGrpSpPr/>
          <p:nvPr/>
        </p:nvGrpSpPr>
        <p:grpSpPr>
          <a:xfrm>
            <a:off x="2389239" y="4780845"/>
            <a:ext cx="8052601" cy="6655069"/>
            <a:chOff x="3274141" y="5084585"/>
            <a:chExt cx="8052601" cy="6655069"/>
          </a:xfrm>
        </p:grpSpPr>
        <p:sp>
          <p:nvSpPr>
            <p:cNvPr id="171" name="Google Shape;171;g11ed154eca2_0_123"/>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72" name="Google Shape;172;g11ed154eca2_0_123"/>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Técnicas</a:t>
              </a:r>
              <a:r>
                <a:rPr b="1" lang="es-CO" sz="6000">
                  <a:solidFill>
                    <a:srgbClr val="FFFFFF"/>
                  </a:solidFill>
                  <a:latin typeface="Helvetica Neue"/>
                  <a:ea typeface="Helvetica Neue"/>
                  <a:cs typeface="Helvetica Neue"/>
                  <a:sym typeface="Helvetica Neue"/>
                </a:rPr>
                <a:t> de recolección de información</a:t>
              </a:r>
              <a:endParaRPr b="1" i="0" sz="6000" u="none" cap="none" strike="noStrike">
                <a:solidFill>
                  <a:srgbClr val="FFFFFF"/>
                </a:solidFill>
                <a:latin typeface="Helvetica Neue"/>
                <a:ea typeface="Helvetica Neue"/>
                <a:cs typeface="Helvetica Neue"/>
                <a:sym typeface="Helvetica Neue"/>
              </a:endParaRPr>
            </a:p>
          </p:txBody>
        </p:sp>
      </p:grpSp>
      <p:sp>
        <p:nvSpPr>
          <p:cNvPr id="173" name="Google Shape;173;g11ed154eca2_0_123"/>
          <p:cNvSpPr txBox="1"/>
          <p:nvPr/>
        </p:nvSpPr>
        <p:spPr>
          <a:xfrm>
            <a:off x="11237125" y="6741588"/>
            <a:ext cx="10035900" cy="2068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None/>
            </a:pPr>
            <a:r>
              <a:rPr lang="es-CO" sz="3600">
                <a:solidFill>
                  <a:srgbClr val="F81B02"/>
                </a:solidFill>
              </a:rPr>
              <a:t>§</a:t>
            </a:r>
            <a:r>
              <a:rPr lang="es-CO" sz="3600">
                <a:solidFill>
                  <a:schemeClr val="dk1"/>
                </a:solidFill>
              </a:rPr>
              <a:t>En el presente trabajo se utilizarán tres técnicas de captura de información, las cuales son:</a:t>
            </a:r>
            <a:endParaRPr sz="3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grpSp>
        <p:nvGrpSpPr>
          <p:cNvPr id="178" name="Google Shape;178;g11ed154eca2_0_130"/>
          <p:cNvGrpSpPr/>
          <p:nvPr/>
        </p:nvGrpSpPr>
        <p:grpSpPr>
          <a:xfrm>
            <a:off x="2389239" y="4780845"/>
            <a:ext cx="8052601" cy="6655069"/>
            <a:chOff x="3274141" y="5084585"/>
            <a:chExt cx="8052601" cy="6655069"/>
          </a:xfrm>
        </p:grpSpPr>
        <p:sp>
          <p:nvSpPr>
            <p:cNvPr id="179" name="Google Shape;179;g11ed154eca2_0_130"/>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80" name="Google Shape;180;g11ed154eca2_0_130"/>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Técnicas de recolección de información</a:t>
              </a:r>
              <a:endParaRPr b="1" i="0" sz="6000" u="none" cap="none" strike="noStrike">
                <a:solidFill>
                  <a:srgbClr val="FFFFFF"/>
                </a:solidFill>
                <a:latin typeface="Helvetica Neue"/>
                <a:ea typeface="Helvetica Neue"/>
                <a:cs typeface="Helvetica Neue"/>
                <a:sym typeface="Helvetica Neue"/>
              </a:endParaRPr>
            </a:p>
          </p:txBody>
        </p:sp>
      </p:grpSp>
      <p:sp>
        <p:nvSpPr>
          <p:cNvPr id="181" name="Google Shape;181;g11ed154eca2_0_130"/>
          <p:cNvSpPr txBox="1"/>
          <p:nvPr/>
        </p:nvSpPr>
        <p:spPr>
          <a:xfrm>
            <a:off x="11237125" y="6741588"/>
            <a:ext cx="10035900" cy="33987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1000"/>
              </a:spcBef>
              <a:spcAft>
                <a:spcPts val="0"/>
              </a:spcAft>
              <a:buNone/>
            </a:pPr>
            <a:r>
              <a:rPr lang="es-CO" sz="3600">
                <a:solidFill>
                  <a:srgbClr val="F81B02"/>
                </a:solidFill>
              </a:rPr>
              <a:t>§ </a:t>
            </a:r>
            <a:r>
              <a:rPr b="1" lang="es-CO" sz="3600">
                <a:solidFill>
                  <a:schemeClr val="dk1"/>
                </a:solidFill>
              </a:rPr>
              <a:t>Revisión documental:</a:t>
            </a:r>
            <a:r>
              <a:rPr lang="es-CO" sz="3600">
                <a:solidFill>
                  <a:schemeClr val="dk1"/>
                </a:solidFill>
              </a:rPr>
              <a:t> consiste en la consulta de la bibliografía física y/o digital y otros materiales  para extraer y recopilar la información pertinente para el estudio (Hernández Sampieri, 2014).</a:t>
            </a:r>
            <a:endParaRPr sz="3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grpSp>
        <p:nvGrpSpPr>
          <p:cNvPr id="186" name="Google Shape;186;g11ed154eca2_0_142"/>
          <p:cNvGrpSpPr/>
          <p:nvPr/>
        </p:nvGrpSpPr>
        <p:grpSpPr>
          <a:xfrm>
            <a:off x="2389239" y="4780845"/>
            <a:ext cx="8052601" cy="6655069"/>
            <a:chOff x="3274141" y="5084585"/>
            <a:chExt cx="8052601" cy="6655069"/>
          </a:xfrm>
        </p:grpSpPr>
        <p:sp>
          <p:nvSpPr>
            <p:cNvPr id="187" name="Google Shape;187;g11ed154eca2_0_142"/>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88" name="Google Shape;188;g11ed154eca2_0_142"/>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Técnicas de recolección de información</a:t>
              </a:r>
              <a:endParaRPr b="1" i="0" sz="6000" u="none" cap="none" strike="noStrike">
                <a:solidFill>
                  <a:srgbClr val="FFFFFF"/>
                </a:solidFill>
                <a:latin typeface="Helvetica Neue"/>
                <a:ea typeface="Helvetica Neue"/>
                <a:cs typeface="Helvetica Neue"/>
                <a:sym typeface="Helvetica Neue"/>
              </a:endParaRPr>
            </a:p>
          </p:txBody>
        </p:sp>
      </p:grpSp>
      <p:sp>
        <p:nvSpPr>
          <p:cNvPr id="189" name="Google Shape;189;g11ed154eca2_0_142"/>
          <p:cNvSpPr txBox="1"/>
          <p:nvPr/>
        </p:nvSpPr>
        <p:spPr>
          <a:xfrm>
            <a:off x="11237125" y="6741588"/>
            <a:ext cx="10035900" cy="29553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rgbClr val="F81B02"/>
                </a:solidFill>
              </a:rPr>
              <a:t>§  </a:t>
            </a:r>
            <a:r>
              <a:rPr b="1" lang="es-CO" sz="3600">
                <a:solidFill>
                  <a:schemeClr val="dk1"/>
                </a:solidFill>
              </a:rPr>
              <a:t>Entrevista</a:t>
            </a:r>
            <a:r>
              <a:rPr b="1" lang="es-CO" sz="3600">
                <a:solidFill>
                  <a:schemeClr val="dk1"/>
                </a:solidFill>
              </a:rPr>
              <a:t> informal:</a:t>
            </a:r>
            <a:r>
              <a:rPr lang="es-CO" sz="3600">
                <a:solidFill>
                  <a:schemeClr val="dk1"/>
                </a:solidFill>
              </a:rPr>
              <a:t> Técnica conversacional en la cual se indaga, en un ambiente desenfadado y poco planeado, a un informante sobre aspectos pertinentes para el desarrollo del proyecto</a:t>
            </a:r>
            <a:endParaRPr sz="3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 name="Shape 40"/>
        <p:cNvGrpSpPr/>
        <p:nvPr/>
      </p:nvGrpSpPr>
      <p:grpSpPr>
        <a:xfrm>
          <a:off x="0" y="0"/>
          <a:ext cx="0" cy="0"/>
          <a:chOff x="0" y="0"/>
          <a:chExt cx="0" cy="0"/>
        </a:xfrm>
      </p:grpSpPr>
      <p:grpSp>
        <p:nvGrpSpPr>
          <p:cNvPr id="41" name="Google Shape;41;p2"/>
          <p:cNvGrpSpPr/>
          <p:nvPr/>
        </p:nvGrpSpPr>
        <p:grpSpPr>
          <a:xfrm>
            <a:off x="3274141" y="5132438"/>
            <a:ext cx="8052619" cy="6607277"/>
            <a:chOff x="3274141" y="5132438"/>
            <a:chExt cx="8052619" cy="6607277"/>
          </a:xfrm>
        </p:grpSpPr>
        <p:sp>
          <p:nvSpPr>
            <p:cNvPr id="42" name="Google Shape;42;p2"/>
            <p:cNvSpPr/>
            <p:nvPr/>
          </p:nvSpPr>
          <p:spPr>
            <a:xfrm>
              <a:off x="3274142" y="5132438"/>
              <a:ext cx="8052618" cy="1061885"/>
            </a:xfrm>
            <a:prstGeom prst="rect">
              <a:avLst/>
            </a:prstGeom>
            <a:solidFill>
              <a:srgbClr val="00588B"/>
            </a:solid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43" name="Google Shape;43;p2"/>
            <p:cNvSpPr/>
            <p:nvPr/>
          </p:nvSpPr>
          <p:spPr>
            <a:xfrm>
              <a:off x="3274141" y="6458154"/>
              <a:ext cx="8052619" cy="5281561"/>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grpSp>
      <p:sp>
        <p:nvSpPr>
          <p:cNvPr id="44" name="Google Shape;44;p2"/>
          <p:cNvSpPr txBox="1"/>
          <p:nvPr/>
        </p:nvSpPr>
        <p:spPr>
          <a:xfrm>
            <a:off x="1201992" y="8314104"/>
            <a:ext cx="12196916"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9600"/>
              <a:buFont typeface="Helvetica Neue"/>
              <a:buNone/>
            </a:pPr>
            <a:r>
              <a:rPr b="1" i="0" lang="es-CO" sz="9600" u="none" cap="none" strike="noStrike">
                <a:solidFill>
                  <a:srgbClr val="FFFFFF"/>
                </a:solidFill>
                <a:latin typeface="Helvetica Neue"/>
                <a:ea typeface="Helvetica Neue"/>
                <a:cs typeface="Helvetica Neue"/>
                <a:sym typeface="Helvetica Neue"/>
              </a:rPr>
              <a:t>LOGO</a:t>
            </a:r>
            <a:endParaRPr b="1" i="0" sz="9600" u="none" cap="none" strike="noStrike">
              <a:solidFill>
                <a:srgbClr val="FFFFFF"/>
              </a:solidFill>
              <a:latin typeface="Helvetica Neue"/>
              <a:ea typeface="Helvetica Neue"/>
              <a:cs typeface="Helvetica Neue"/>
              <a:sym typeface="Helvetica Neue"/>
            </a:endParaRPr>
          </a:p>
        </p:txBody>
      </p:sp>
      <p:pic>
        <p:nvPicPr>
          <p:cNvPr id="45" name="Google Shape;45;p2"/>
          <p:cNvPicPr preferRelativeResize="0"/>
          <p:nvPr/>
        </p:nvPicPr>
        <p:blipFill rotWithShape="1">
          <a:blip r:embed="rId4">
            <a:alphaModFix/>
          </a:blip>
          <a:srcRect b="0" l="0" r="0" t="0"/>
          <a:stretch/>
        </p:blipFill>
        <p:spPr>
          <a:xfrm>
            <a:off x="13057242" y="6879193"/>
            <a:ext cx="8949963" cy="35921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grpSp>
        <p:nvGrpSpPr>
          <p:cNvPr id="194" name="Google Shape;194;g11ed154eca2_0_149"/>
          <p:cNvGrpSpPr/>
          <p:nvPr/>
        </p:nvGrpSpPr>
        <p:grpSpPr>
          <a:xfrm>
            <a:off x="2389239" y="4780845"/>
            <a:ext cx="8052601" cy="6655069"/>
            <a:chOff x="3274141" y="5084585"/>
            <a:chExt cx="8052601" cy="6655069"/>
          </a:xfrm>
        </p:grpSpPr>
        <p:sp>
          <p:nvSpPr>
            <p:cNvPr id="195" name="Google Shape;195;g11ed154eca2_0_149"/>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96" name="Google Shape;196;g11ed154eca2_0_149"/>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Técnicas de recolección de información</a:t>
              </a:r>
              <a:endParaRPr b="1" i="0" sz="6000" u="none" cap="none" strike="noStrike">
                <a:solidFill>
                  <a:srgbClr val="FFFFFF"/>
                </a:solidFill>
                <a:latin typeface="Helvetica Neue"/>
                <a:ea typeface="Helvetica Neue"/>
                <a:cs typeface="Helvetica Neue"/>
                <a:sym typeface="Helvetica Neue"/>
              </a:endParaRPr>
            </a:p>
          </p:txBody>
        </p:sp>
      </p:grpSp>
      <p:sp>
        <p:nvSpPr>
          <p:cNvPr id="197" name="Google Shape;197;g11ed154eca2_0_149"/>
          <p:cNvSpPr txBox="1"/>
          <p:nvPr/>
        </p:nvSpPr>
        <p:spPr>
          <a:xfrm>
            <a:off x="11237125" y="6741588"/>
            <a:ext cx="10035900" cy="40635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1000"/>
              </a:spcBef>
              <a:spcAft>
                <a:spcPts val="0"/>
              </a:spcAft>
              <a:buNone/>
            </a:pPr>
            <a:r>
              <a:rPr lang="es-CO" sz="3600">
                <a:solidFill>
                  <a:srgbClr val="F81B02"/>
                </a:solidFill>
              </a:rPr>
              <a:t>§  </a:t>
            </a:r>
            <a:r>
              <a:rPr b="1" lang="es-CO" sz="3600">
                <a:solidFill>
                  <a:schemeClr val="dk1"/>
                </a:solidFill>
              </a:rPr>
              <a:t>Cuestionario:</a:t>
            </a:r>
            <a:r>
              <a:rPr lang="es-CO" sz="3600">
                <a:solidFill>
                  <a:schemeClr val="dk1"/>
                </a:solidFill>
              </a:rPr>
              <a:t> Es una serie de preguntas que buscan la medición de una o más variables (Hernández Sampieri, 2014). En el caso del presente proyecto, esta técnica se le aplica a los docentes y orientadora, a los estudiantes y al rector. </a:t>
            </a:r>
            <a:endParaRPr sz="3600">
              <a:solidFill>
                <a:srgbClr val="F81B0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grpSp>
        <p:nvGrpSpPr>
          <p:cNvPr id="202" name="Google Shape;202;g11ed154eca2_0_156"/>
          <p:cNvGrpSpPr/>
          <p:nvPr/>
        </p:nvGrpSpPr>
        <p:grpSpPr>
          <a:xfrm>
            <a:off x="2389239" y="4780845"/>
            <a:ext cx="8052601" cy="6655069"/>
            <a:chOff x="3274141" y="5084585"/>
            <a:chExt cx="8052601" cy="6655069"/>
          </a:xfrm>
        </p:grpSpPr>
        <p:sp>
          <p:nvSpPr>
            <p:cNvPr id="203" name="Google Shape;203;g11ed154eca2_0_156"/>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04" name="Google Shape;204;g11ed154eca2_0_156"/>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Diagrama </a:t>
              </a:r>
              <a:endParaRPr b="1" sz="6000">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BPMN</a:t>
              </a:r>
              <a:endParaRPr b="1" sz="6000">
                <a:solidFill>
                  <a:srgbClr val="FFFFFF"/>
                </a:solidFill>
                <a:latin typeface="Helvetica Neue"/>
                <a:ea typeface="Helvetica Neue"/>
                <a:cs typeface="Helvetica Neue"/>
                <a:sym typeface="Helvetica Neue"/>
              </a:endParaRPr>
            </a:p>
          </p:txBody>
        </p:sp>
      </p:grpSp>
      <p:sp>
        <p:nvSpPr>
          <p:cNvPr id="205" name="Google Shape;205;g11ed154eca2_0_156"/>
          <p:cNvSpPr txBox="1"/>
          <p:nvPr/>
        </p:nvSpPr>
        <p:spPr>
          <a:xfrm>
            <a:off x="11237125" y="6741588"/>
            <a:ext cx="10035900" cy="4063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chemeClr val="dk1"/>
                </a:solidFill>
              </a:rPr>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endParaRPr sz="3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pic>
        <p:nvPicPr>
          <p:cNvPr id="210" name="Google Shape;210;g11ed154eca2_0_167"/>
          <p:cNvPicPr preferRelativeResize="0"/>
          <p:nvPr/>
        </p:nvPicPr>
        <p:blipFill>
          <a:blip r:embed="rId4">
            <a:alphaModFix/>
          </a:blip>
          <a:stretch>
            <a:fillRect/>
          </a:stretch>
        </p:blipFill>
        <p:spPr>
          <a:xfrm>
            <a:off x="3962675" y="0"/>
            <a:ext cx="16458645" cy="157480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grpSp>
        <p:nvGrpSpPr>
          <p:cNvPr id="215" name="Google Shape;215;g11ed154eca2_0_174"/>
          <p:cNvGrpSpPr/>
          <p:nvPr/>
        </p:nvGrpSpPr>
        <p:grpSpPr>
          <a:xfrm>
            <a:off x="2389239" y="4780845"/>
            <a:ext cx="8052601" cy="6655069"/>
            <a:chOff x="3274141" y="5084585"/>
            <a:chExt cx="8052601" cy="6655069"/>
          </a:xfrm>
        </p:grpSpPr>
        <p:sp>
          <p:nvSpPr>
            <p:cNvPr id="216" name="Google Shape;216;g11ed154eca2_0_174"/>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17" name="Google Shape;217;g11ed154eca2_0_174"/>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Diagramas UML</a:t>
              </a:r>
              <a:endParaRPr b="1" sz="6000">
                <a:solidFill>
                  <a:srgbClr val="FFFFFF"/>
                </a:solidFill>
                <a:latin typeface="Helvetica Neue"/>
                <a:ea typeface="Helvetica Neue"/>
                <a:cs typeface="Helvetica Neue"/>
                <a:sym typeface="Helvetica Neue"/>
              </a:endParaRPr>
            </a:p>
          </p:txBody>
        </p:sp>
      </p:grpSp>
      <p:sp>
        <p:nvSpPr>
          <p:cNvPr id="218" name="Google Shape;218;g11ed154eca2_0_174"/>
          <p:cNvSpPr txBox="1"/>
          <p:nvPr/>
        </p:nvSpPr>
        <p:spPr>
          <a:xfrm>
            <a:off x="11210425" y="4780838"/>
            <a:ext cx="10783500" cy="68343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chemeClr val="dk1"/>
                </a:solidFill>
              </a:rPr>
              <a:t>Es un lenguaje visual que se usa para crear diagramas que representen procesos, sistemas y software. Significa Unified Modeling Language,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s.f).</a:t>
            </a:r>
            <a:endParaRPr sz="3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grpSp>
        <p:nvGrpSpPr>
          <p:cNvPr id="223" name="Google Shape;223;g11ed154eca2_0_238"/>
          <p:cNvGrpSpPr/>
          <p:nvPr/>
        </p:nvGrpSpPr>
        <p:grpSpPr>
          <a:xfrm>
            <a:off x="2389239" y="4780845"/>
            <a:ext cx="8052601" cy="6655069"/>
            <a:chOff x="3274141" y="5084585"/>
            <a:chExt cx="8052601" cy="6655069"/>
          </a:xfrm>
        </p:grpSpPr>
        <p:sp>
          <p:nvSpPr>
            <p:cNvPr id="224" name="Google Shape;224;g11ed154eca2_0_238"/>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25" name="Google Shape;225;g11ed154eca2_0_238"/>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Diagrama de Casos de Uso - UML</a:t>
              </a:r>
              <a:endParaRPr b="1" sz="6000">
                <a:solidFill>
                  <a:srgbClr val="FFFFFF"/>
                </a:solidFill>
                <a:latin typeface="Helvetica Neue"/>
                <a:ea typeface="Helvetica Neue"/>
                <a:cs typeface="Helvetica Neue"/>
                <a:sym typeface="Helvetica Neue"/>
              </a:endParaRPr>
            </a:p>
          </p:txBody>
        </p:sp>
      </p:grpSp>
      <p:sp>
        <p:nvSpPr>
          <p:cNvPr id="226" name="Google Shape;226;g11ed154eca2_0_238"/>
          <p:cNvSpPr txBox="1"/>
          <p:nvPr/>
        </p:nvSpPr>
        <p:spPr>
          <a:xfrm>
            <a:off x="11103650" y="8010513"/>
            <a:ext cx="10783500" cy="7389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chemeClr val="dk1"/>
                </a:solidFill>
              </a:rPr>
              <a:t>Diagrama de </a:t>
            </a:r>
            <a:r>
              <a:rPr b="1" lang="es-CO" sz="3600">
                <a:solidFill>
                  <a:schemeClr val="dk1"/>
                </a:solidFill>
              </a:rPr>
              <a:t>Casos de Uso</a:t>
            </a:r>
            <a:r>
              <a:rPr lang="es-CO" sz="3600">
                <a:solidFill>
                  <a:schemeClr val="dk1"/>
                </a:solidFill>
              </a:rPr>
              <a:t> SIGC</a:t>
            </a:r>
            <a:endParaRPr sz="3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pic>
        <p:nvPicPr>
          <p:cNvPr id="231" name="Google Shape;231;g11ed154eca2_0_245"/>
          <p:cNvPicPr preferRelativeResize="0"/>
          <p:nvPr/>
        </p:nvPicPr>
        <p:blipFill>
          <a:blip r:embed="rId4">
            <a:alphaModFix/>
          </a:blip>
          <a:stretch>
            <a:fillRect/>
          </a:stretch>
        </p:blipFill>
        <p:spPr>
          <a:xfrm>
            <a:off x="0" y="272185"/>
            <a:ext cx="24383998" cy="152036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grpSp>
        <p:nvGrpSpPr>
          <p:cNvPr id="236" name="Google Shape;236;g11ed154eca2_0_182"/>
          <p:cNvGrpSpPr/>
          <p:nvPr/>
        </p:nvGrpSpPr>
        <p:grpSpPr>
          <a:xfrm>
            <a:off x="2389239" y="4780845"/>
            <a:ext cx="8052601" cy="6655069"/>
            <a:chOff x="3274141" y="5084585"/>
            <a:chExt cx="8052601" cy="6655069"/>
          </a:xfrm>
        </p:grpSpPr>
        <p:sp>
          <p:nvSpPr>
            <p:cNvPr id="237" name="Google Shape;237;g11ed154eca2_0_182"/>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38" name="Google Shape;238;g11ed154eca2_0_182"/>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Diagrama </a:t>
              </a:r>
              <a:endParaRPr b="1" sz="6000">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de clases - UML</a:t>
              </a:r>
              <a:endParaRPr b="1" sz="6000">
                <a:solidFill>
                  <a:srgbClr val="FFFFFF"/>
                </a:solidFill>
                <a:latin typeface="Helvetica Neue"/>
                <a:ea typeface="Helvetica Neue"/>
                <a:cs typeface="Helvetica Neue"/>
                <a:sym typeface="Helvetica Neue"/>
              </a:endParaRPr>
            </a:p>
          </p:txBody>
        </p:sp>
      </p:grpSp>
      <p:sp>
        <p:nvSpPr>
          <p:cNvPr id="239" name="Google Shape;239;g11ed154eca2_0_182"/>
          <p:cNvSpPr txBox="1"/>
          <p:nvPr/>
        </p:nvSpPr>
        <p:spPr>
          <a:xfrm>
            <a:off x="11237125" y="6741588"/>
            <a:ext cx="10035900" cy="18471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chemeClr val="dk1"/>
                </a:solidFill>
              </a:rPr>
              <a:t>El </a:t>
            </a:r>
            <a:r>
              <a:rPr b="1" lang="es-CO" sz="3600">
                <a:solidFill>
                  <a:schemeClr val="dk1"/>
                </a:solidFill>
              </a:rPr>
              <a:t>diagrama de clases</a:t>
            </a:r>
            <a:r>
              <a:rPr lang="es-CO" sz="3600">
                <a:solidFill>
                  <a:schemeClr val="dk1"/>
                </a:solidFill>
              </a:rPr>
              <a:t> es una representación visual de las entidades dentro de una entidad de relación.</a:t>
            </a:r>
            <a:endParaRPr sz="3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pic>
        <p:nvPicPr>
          <p:cNvPr id="244" name="Google Shape;244;g11ed154eca2_0_189"/>
          <p:cNvPicPr preferRelativeResize="0"/>
          <p:nvPr/>
        </p:nvPicPr>
        <p:blipFill>
          <a:blip r:embed="rId4">
            <a:alphaModFix/>
          </a:blip>
          <a:stretch>
            <a:fillRect/>
          </a:stretch>
        </p:blipFill>
        <p:spPr>
          <a:xfrm>
            <a:off x="0" y="1924308"/>
            <a:ext cx="24384000" cy="118993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grpSp>
        <p:nvGrpSpPr>
          <p:cNvPr id="249" name="Google Shape;249;g11ed154eca2_0_196"/>
          <p:cNvGrpSpPr/>
          <p:nvPr/>
        </p:nvGrpSpPr>
        <p:grpSpPr>
          <a:xfrm>
            <a:off x="2389239" y="4780845"/>
            <a:ext cx="8052601" cy="6655069"/>
            <a:chOff x="3274141" y="5084585"/>
            <a:chExt cx="8052601" cy="6655069"/>
          </a:xfrm>
        </p:grpSpPr>
        <p:sp>
          <p:nvSpPr>
            <p:cNvPr id="250" name="Google Shape;250;g11ed154eca2_0_196"/>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51" name="Google Shape;251;g11ed154eca2_0_196"/>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a:t>
              </a:r>
              <a:endParaRPr b="1" sz="6000">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Funcionales</a:t>
              </a:r>
              <a:endParaRPr b="1" sz="6000">
                <a:solidFill>
                  <a:srgbClr val="FFFFFF"/>
                </a:solidFill>
                <a:latin typeface="Helvetica Neue"/>
                <a:ea typeface="Helvetica Neue"/>
                <a:cs typeface="Helvetica Neue"/>
                <a:sym typeface="Helvetica Neue"/>
              </a:endParaRPr>
            </a:p>
          </p:txBody>
        </p:sp>
      </p:grpSp>
      <p:sp>
        <p:nvSpPr>
          <p:cNvPr id="252" name="Google Shape;252;g11ed154eca2_0_196"/>
          <p:cNvSpPr txBox="1"/>
          <p:nvPr/>
        </p:nvSpPr>
        <p:spPr>
          <a:xfrm>
            <a:off x="11237125" y="6741588"/>
            <a:ext cx="10035900" cy="29553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chemeClr val="dk1"/>
                </a:solidFill>
              </a:rPr>
              <a:t>Son la definición de las funciones que el sistema será capaz de  realizar. Estos requerimientos describen las transformaciones que el sistema realiza sobre las entradas para producir las salidas (Árias Chaves, 2005).</a:t>
            </a:r>
            <a:endParaRPr sz="3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grpSp>
        <p:nvGrpSpPr>
          <p:cNvPr id="257" name="Google Shape;257;g11ed154eca2_0_203"/>
          <p:cNvGrpSpPr/>
          <p:nvPr/>
        </p:nvGrpSpPr>
        <p:grpSpPr>
          <a:xfrm>
            <a:off x="2389239" y="4780845"/>
            <a:ext cx="8052601" cy="6655069"/>
            <a:chOff x="3274141" y="5084585"/>
            <a:chExt cx="8052601" cy="6655069"/>
          </a:xfrm>
        </p:grpSpPr>
        <p:sp>
          <p:nvSpPr>
            <p:cNvPr id="258" name="Google Shape;258;g11ed154eca2_0_203"/>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259" name="Google Shape;259;g11ed154eca2_0_203"/>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260" name="Google Shape;260;g11ed154eca2_0_203"/>
          <p:cNvGraphicFramePr/>
          <p:nvPr/>
        </p:nvGraphicFramePr>
        <p:xfrm>
          <a:off x="10964200" y="3782975"/>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RF001</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A4C2F4"/>
                    </a:solidFill>
                  </a:tcPr>
                </a:tc>
                <a:tc>
                  <a:txBody>
                    <a:bodyPr/>
                    <a:lstStyle/>
                    <a:p>
                      <a:pPr indent="0" lvl="0" marL="0" rtl="0" algn="l">
                        <a:lnSpc>
                          <a:spcPct val="115000"/>
                        </a:lnSpc>
                        <a:spcBef>
                          <a:spcPts val="0"/>
                        </a:spcBef>
                        <a:spcAft>
                          <a:spcPts val="0"/>
                        </a:spcAft>
                        <a:buNone/>
                      </a:pPr>
                      <a:r>
                        <a:rPr lang="es-CO" sz="2800"/>
                        <a:t>Ingresar al sistema</a:t>
                      </a:r>
                      <a:endParaRPr sz="2800"/>
                    </a:p>
                  </a:txBody>
                  <a:tcPr marT="91425" marB="91425" marR="91425" marL="91425">
                    <a:solidFill>
                      <a:srgbClr val="A4C2F4"/>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9DAF8"/>
                    </a:solidFill>
                  </a:tcPr>
                </a:tc>
                <a:tc>
                  <a:txBody>
                    <a:bodyPr/>
                    <a:lstStyle/>
                    <a:p>
                      <a:pPr indent="0" lvl="0" marL="0" rtl="0" algn="l">
                        <a:lnSpc>
                          <a:spcPct val="115000"/>
                        </a:lnSpc>
                        <a:spcBef>
                          <a:spcPts val="0"/>
                        </a:spcBef>
                        <a:spcAft>
                          <a:spcPts val="0"/>
                        </a:spcAft>
                        <a:buNone/>
                      </a:pPr>
                      <a:r>
                        <a:rPr lang="es-CO" sz="2800"/>
                        <a:t>El usuario debe poder ingresar al sistema y seleccionar su rol.</a:t>
                      </a:r>
                      <a:endParaRPr sz="2800"/>
                    </a:p>
                  </a:txBody>
                  <a:tcPr marT="91425" marB="91425" marR="91425" marL="91425">
                    <a:solidFill>
                      <a:srgbClr val="C9DAF8"/>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A4C2F4"/>
                    </a:solidFill>
                  </a:tcPr>
                </a:tc>
                <a:tc>
                  <a:txBody>
                    <a:bodyPr/>
                    <a:lstStyle/>
                    <a:p>
                      <a:pPr indent="0" lvl="0" marL="0" rtl="0" algn="l">
                        <a:lnSpc>
                          <a:spcPct val="115000"/>
                        </a:lnSpc>
                        <a:spcBef>
                          <a:spcPts val="0"/>
                        </a:spcBef>
                        <a:spcAft>
                          <a:spcPts val="0"/>
                        </a:spcAft>
                        <a:buNone/>
                      </a:pPr>
                      <a:r>
                        <a:rPr lang="es-CO" sz="2800"/>
                        <a:t>El sistema permitirá el ingreso del usuario según el rol seleccionado.</a:t>
                      </a:r>
                      <a:endParaRPr sz="2800"/>
                    </a:p>
                  </a:txBody>
                  <a:tcPr marT="91425" marB="91425" marR="91425" marL="91425">
                    <a:solidFill>
                      <a:srgbClr val="A4C2F4"/>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9DAF8"/>
                    </a:solidFill>
                  </a:tcPr>
                </a:tc>
                <a:tc>
                  <a:txBody>
                    <a:bodyPr/>
                    <a:lstStyle/>
                    <a:p>
                      <a:pPr indent="0" lvl="0" marL="0" rtl="0" algn="l">
                        <a:lnSpc>
                          <a:spcPct val="115000"/>
                        </a:lnSpc>
                        <a:spcBef>
                          <a:spcPts val="0"/>
                        </a:spcBef>
                        <a:spcAft>
                          <a:spcPts val="0"/>
                        </a:spcAft>
                        <a:buNone/>
                      </a:pPr>
                      <a:r>
                        <a:rPr lang="es-CO" sz="2800"/>
                        <a:t>RNF06</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9DAF8"/>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9DAF8"/>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9DAF8"/>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 name="Shape 49"/>
        <p:cNvGrpSpPr/>
        <p:nvPr/>
      </p:nvGrpSpPr>
      <p:grpSpPr>
        <a:xfrm>
          <a:off x="0" y="0"/>
          <a:ext cx="0" cy="0"/>
          <a:chOff x="0" y="0"/>
          <a:chExt cx="0" cy="0"/>
        </a:xfrm>
      </p:grpSpPr>
      <p:sp>
        <p:nvSpPr>
          <p:cNvPr id="50" name="Google Shape;50;p3"/>
          <p:cNvSpPr txBox="1"/>
          <p:nvPr/>
        </p:nvSpPr>
        <p:spPr>
          <a:xfrm>
            <a:off x="11326758" y="5132438"/>
            <a:ext cx="10950678" cy="618630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600"/>
              <a:buFont typeface="Arial"/>
              <a:buNone/>
            </a:pPr>
            <a:r>
              <a:rPr b="0" i="0" lang="es-CO" sz="3600" u="none" cap="none" strike="noStrike">
                <a:solidFill>
                  <a:schemeClr val="dk1"/>
                </a:solidFill>
                <a:latin typeface="Arial"/>
                <a:ea typeface="Arial"/>
                <a:cs typeface="Arial"/>
                <a:sym typeface="Arial"/>
              </a:rPr>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endParaRPr/>
          </a:p>
          <a:p>
            <a:pPr indent="0" lvl="0" marL="0" marR="0" rtl="0" algn="just">
              <a:lnSpc>
                <a:spcPct val="100000"/>
              </a:lnSpc>
              <a:spcBef>
                <a:spcPts val="0"/>
              </a:spcBef>
              <a:spcAft>
                <a:spcPts val="0"/>
              </a:spcAft>
              <a:buClr>
                <a:schemeClr val="dk1"/>
              </a:buClr>
              <a:buSzPts val="3600"/>
              <a:buFont typeface="Arial"/>
              <a:buNone/>
            </a:pPr>
            <a:r>
              <a:rPr b="0" i="0" lang="es-CO" sz="3600" u="none" cap="none" strike="noStrike">
                <a:solidFill>
                  <a:schemeClr val="dk1"/>
                </a:solidFill>
                <a:latin typeface="Arial"/>
                <a:ea typeface="Arial"/>
                <a:cs typeface="Arial"/>
                <a:sym typeface="Arial"/>
              </a:rPr>
              <a:t>Es un colegio de naturaleza oficial, de carácter académico,  calendario A, género mixto; de jornada diurna, nocturna y fin de semana.</a:t>
            </a:r>
            <a:endParaRPr/>
          </a:p>
        </p:txBody>
      </p:sp>
      <p:grpSp>
        <p:nvGrpSpPr>
          <p:cNvPr id="51" name="Google Shape;51;p3"/>
          <p:cNvGrpSpPr/>
          <p:nvPr/>
        </p:nvGrpSpPr>
        <p:grpSpPr>
          <a:xfrm>
            <a:off x="2389239" y="4780845"/>
            <a:ext cx="8052601" cy="6655069"/>
            <a:chOff x="3274141" y="5084585"/>
            <a:chExt cx="8052601" cy="6655069"/>
          </a:xfrm>
        </p:grpSpPr>
        <p:grpSp>
          <p:nvGrpSpPr>
            <p:cNvPr id="52" name="Google Shape;52;p3"/>
            <p:cNvGrpSpPr/>
            <p:nvPr/>
          </p:nvGrpSpPr>
          <p:grpSpPr>
            <a:xfrm>
              <a:off x="3274141" y="5084585"/>
              <a:ext cx="8052601" cy="6655069"/>
              <a:chOff x="3274141" y="5084585"/>
              <a:chExt cx="8052601" cy="6655069"/>
            </a:xfrm>
          </p:grpSpPr>
          <p:sp>
            <p:nvSpPr>
              <p:cNvPr id="53" name="Google Shape;53;p3"/>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54" name="Google Shape;54;p3"/>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grpSp>
        <p:sp>
          <p:nvSpPr>
            <p:cNvPr id="55" name="Google Shape;55;p3"/>
            <p:cNvSpPr txBox="1"/>
            <p:nvPr/>
          </p:nvSpPr>
          <p:spPr>
            <a:xfrm>
              <a:off x="4682613" y="7874000"/>
              <a:ext cx="57591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6000"/>
                <a:buFont typeface="Arial"/>
                <a:buNone/>
              </a:pPr>
              <a:r>
                <a:rPr b="1" i="0" lang="es-CO" sz="6000" u="none" cap="none" strike="noStrike">
                  <a:solidFill>
                    <a:srgbClr val="FFFFFF"/>
                  </a:solidFill>
                  <a:latin typeface="Arial"/>
                  <a:ea typeface="Arial"/>
                  <a:cs typeface="Arial"/>
                  <a:sym typeface="Arial"/>
                </a:rPr>
                <a:t>Planteamiento del problema</a:t>
              </a:r>
              <a:endParaRPr b="1" i="0" sz="6000" u="none" cap="none" strike="noStrike">
                <a:solidFill>
                  <a:srgbClr val="FFFFFF"/>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grpSp>
        <p:nvGrpSpPr>
          <p:cNvPr id="265" name="Google Shape;265;g11ed154eca2_0_261"/>
          <p:cNvGrpSpPr/>
          <p:nvPr/>
        </p:nvGrpSpPr>
        <p:grpSpPr>
          <a:xfrm>
            <a:off x="2389239" y="4780845"/>
            <a:ext cx="8052601" cy="6655069"/>
            <a:chOff x="3274141" y="5084585"/>
            <a:chExt cx="8052601" cy="6655069"/>
          </a:xfrm>
        </p:grpSpPr>
        <p:sp>
          <p:nvSpPr>
            <p:cNvPr id="266" name="Google Shape;266;g11ed154eca2_0_261"/>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267" name="Google Shape;267;g11ed154eca2_0_261"/>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268" name="Google Shape;268;g11ed154eca2_0_261"/>
          <p:cNvGraphicFramePr/>
          <p:nvPr/>
        </p:nvGraphicFramePr>
        <p:xfrm>
          <a:off x="10964200" y="3782975"/>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RF002</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Crear contraseña</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usuario crea su contraseña de ingreso al sistema</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permitirá la creación de una contraseña para el ingreso de los usuarios.</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RNF06</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grpSp>
        <p:nvGrpSpPr>
          <p:cNvPr id="273" name="Google Shape;273;g11ed154eca2_0_270"/>
          <p:cNvGrpSpPr/>
          <p:nvPr/>
        </p:nvGrpSpPr>
        <p:grpSpPr>
          <a:xfrm>
            <a:off x="2389239" y="4780845"/>
            <a:ext cx="8052601" cy="6655069"/>
            <a:chOff x="3274141" y="5084585"/>
            <a:chExt cx="8052601" cy="6655069"/>
          </a:xfrm>
        </p:grpSpPr>
        <p:sp>
          <p:nvSpPr>
            <p:cNvPr id="274" name="Google Shape;274;g11ed154eca2_0_270"/>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275" name="Google Shape;275;g11ed154eca2_0_270"/>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276" name="Google Shape;276;g11ed154eca2_0_270"/>
          <p:cNvGraphicFramePr/>
          <p:nvPr/>
        </p:nvGraphicFramePr>
        <p:xfrm>
          <a:off x="10964200" y="3782975"/>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RF003</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Recuperar contraseña</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Los usuarios que olviden su contraseña podran crear una nueva contraseña.</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contara con un </a:t>
                      </a:r>
                      <a:r>
                        <a:rPr lang="es-CO" sz="2800"/>
                        <a:t>método</a:t>
                      </a:r>
                      <a:r>
                        <a:rPr lang="es-CO" sz="2800"/>
                        <a:t> de cambio de contraseña.</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RNF04</a:t>
                      </a:r>
                      <a:endParaRPr sz="2800"/>
                    </a:p>
                    <a:p>
                      <a:pPr indent="0" lvl="0" marL="0" rtl="0" algn="l">
                        <a:lnSpc>
                          <a:spcPct val="115000"/>
                        </a:lnSpc>
                        <a:spcBef>
                          <a:spcPts val="0"/>
                        </a:spcBef>
                        <a:spcAft>
                          <a:spcPts val="0"/>
                        </a:spcAft>
                        <a:buNone/>
                      </a:pPr>
                      <a:r>
                        <a:rPr lang="es-CO" sz="2800"/>
                        <a:t>RNF06</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solidFill>
                            <a:schemeClr val="dk1"/>
                          </a:solidFill>
                        </a:rPr>
                        <a:t>RNF15</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2800">
                          <a:solidFill>
                            <a:schemeClr val="dk1"/>
                          </a:solidFill>
                        </a:rPr>
                        <a:t>RNF16</a:t>
                      </a:r>
                      <a:endParaRPr sz="2800">
                        <a:solidFill>
                          <a:schemeClr val="dk1"/>
                        </a:solidFill>
                      </a:endParaRPr>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grpSp>
        <p:nvGrpSpPr>
          <p:cNvPr id="281" name="Google Shape;281;g11ed154eca2_0_277"/>
          <p:cNvGrpSpPr/>
          <p:nvPr/>
        </p:nvGrpSpPr>
        <p:grpSpPr>
          <a:xfrm>
            <a:off x="2389239" y="4780845"/>
            <a:ext cx="8052601" cy="6655069"/>
            <a:chOff x="3274141" y="5084585"/>
            <a:chExt cx="8052601" cy="6655069"/>
          </a:xfrm>
        </p:grpSpPr>
        <p:sp>
          <p:nvSpPr>
            <p:cNvPr id="282" name="Google Shape;282;g11ed154eca2_0_277"/>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283" name="Google Shape;283;g11ed154eca2_0_277"/>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284" name="Google Shape;284;g11ed154eca2_0_277"/>
          <p:cNvGraphicFramePr/>
          <p:nvPr/>
        </p:nvGraphicFramePr>
        <p:xfrm>
          <a:off x="10964200" y="3782975"/>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RF004</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Crear Usuario</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usuario  administrador puede crear los usuarios estudiante y docente.</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permitira al usuario administrador la creacion de los usuarios docente y estudiante.</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RNF06</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grpSp>
        <p:nvGrpSpPr>
          <p:cNvPr id="289" name="Google Shape;289;g11ed154eca2_0_284"/>
          <p:cNvGrpSpPr/>
          <p:nvPr/>
        </p:nvGrpSpPr>
        <p:grpSpPr>
          <a:xfrm>
            <a:off x="2389239" y="4780845"/>
            <a:ext cx="8052601" cy="6655069"/>
            <a:chOff x="3274141" y="5084585"/>
            <a:chExt cx="8052601" cy="6655069"/>
          </a:xfrm>
        </p:grpSpPr>
        <p:sp>
          <p:nvSpPr>
            <p:cNvPr id="290" name="Google Shape;290;g11ed154eca2_0_284"/>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291" name="Google Shape;291;g11ed154eca2_0_284"/>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292" name="Google Shape;292;g11ed154eca2_0_284"/>
          <p:cNvGraphicFramePr/>
          <p:nvPr/>
        </p:nvGraphicFramePr>
        <p:xfrm>
          <a:off x="10964200" y="3782975"/>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RF005</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Eliminar usuarios</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usuario administrador puede eliminar cuentas de estudiantes y docentes.</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permitira al administrador eliminar cuentas de estudiantes y docentes</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RNF04</a:t>
                      </a:r>
                      <a:endParaRPr sz="2800"/>
                    </a:p>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RNF06</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grpSp>
        <p:nvGrpSpPr>
          <p:cNvPr id="297" name="Google Shape;297;g11ed154eca2_0_291"/>
          <p:cNvGrpSpPr/>
          <p:nvPr/>
        </p:nvGrpSpPr>
        <p:grpSpPr>
          <a:xfrm>
            <a:off x="2389239" y="4780845"/>
            <a:ext cx="8052601" cy="6655069"/>
            <a:chOff x="3274141" y="5084585"/>
            <a:chExt cx="8052601" cy="6655069"/>
          </a:xfrm>
        </p:grpSpPr>
        <p:sp>
          <p:nvSpPr>
            <p:cNvPr id="298" name="Google Shape;298;g11ed154eca2_0_291"/>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299" name="Google Shape;299;g11ed154eca2_0_291"/>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00" name="Google Shape;300;g11ed154eca2_0_291"/>
          <p:cNvGraphicFramePr/>
          <p:nvPr/>
        </p:nvGraphicFramePr>
        <p:xfrm>
          <a:off x="10964200" y="3782975"/>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RF006</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Gestionar cursos</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administrador puede crear cursos</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permitirá la creación de de cursos.</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RNF06</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4" name="Shape 304"/>
        <p:cNvGrpSpPr/>
        <p:nvPr/>
      </p:nvGrpSpPr>
      <p:grpSpPr>
        <a:xfrm>
          <a:off x="0" y="0"/>
          <a:ext cx="0" cy="0"/>
          <a:chOff x="0" y="0"/>
          <a:chExt cx="0" cy="0"/>
        </a:xfrm>
      </p:grpSpPr>
      <p:grpSp>
        <p:nvGrpSpPr>
          <p:cNvPr id="305" name="Google Shape;305;g11ed154eca2_0_298"/>
          <p:cNvGrpSpPr/>
          <p:nvPr/>
        </p:nvGrpSpPr>
        <p:grpSpPr>
          <a:xfrm>
            <a:off x="2389239" y="4780845"/>
            <a:ext cx="8052601" cy="6655069"/>
            <a:chOff x="3274141" y="5084585"/>
            <a:chExt cx="8052601" cy="6655069"/>
          </a:xfrm>
        </p:grpSpPr>
        <p:sp>
          <p:nvSpPr>
            <p:cNvPr id="306" name="Google Shape;306;g11ed154eca2_0_298"/>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07" name="Google Shape;307;g11ed154eca2_0_298"/>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08" name="Google Shape;308;g11ed154eca2_0_298"/>
          <p:cNvGraphicFramePr/>
          <p:nvPr/>
        </p:nvGraphicFramePr>
        <p:xfrm>
          <a:off x="10964200" y="3782975"/>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RF007</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Realizar modificaciones</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administrador puede modificar informacion de los usuarios docente y estudiante.</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permite al administrador modificar información de los usuarios docente y estudiante.</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t>RNF10</a:t>
                      </a:r>
                      <a:endParaRPr sz="2800"/>
                    </a:p>
                    <a:p>
                      <a:pPr indent="0" lvl="0" marL="0" rtl="0" algn="l">
                        <a:lnSpc>
                          <a:spcPct val="115000"/>
                        </a:lnSpc>
                        <a:spcBef>
                          <a:spcPts val="0"/>
                        </a:spcBef>
                        <a:spcAft>
                          <a:spcPts val="0"/>
                        </a:spcAft>
                        <a:buNone/>
                      </a:pPr>
                      <a:r>
                        <a:rPr lang="es-CO" sz="2800"/>
                        <a:t>RNF11</a:t>
                      </a:r>
                      <a:endParaRPr sz="2800"/>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solidFill>
                            <a:schemeClr val="dk1"/>
                          </a:solidFill>
                        </a:rPr>
                        <a:t>RNF15</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2800">
                          <a:solidFill>
                            <a:schemeClr val="dk1"/>
                          </a:solidFill>
                        </a:rPr>
                        <a:t>RNF16</a:t>
                      </a:r>
                      <a:endParaRPr sz="2800">
                        <a:solidFill>
                          <a:schemeClr val="dk1"/>
                        </a:solidFill>
                      </a:endParaRPr>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grpSp>
        <p:nvGrpSpPr>
          <p:cNvPr id="313" name="Google Shape;313;g11ed154eca2_0_305"/>
          <p:cNvGrpSpPr/>
          <p:nvPr/>
        </p:nvGrpSpPr>
        <p:grpSpPr>
          <a:xfrm>
            <a:off x="2389239" y="4780845"/>
            <a:ext cx="8052601" cy="6655069"/>
            <a:chOff x="3274141" y="5084585"/>
            <a:chExt cx="8052601" cy="6655069"/>
          </a:xfrm>
        </p:grpSpPr>
        <p:sp>
          <p:nvSpPr>
            <p:cNvPr id="314" name="Google Shape;314;g11ed154eca2_0_305"/>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15" name="Google Shape;315;g11ed154eca2_0_305"/>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16" name="Google Shape;316;g11ed154eca2_0_305"/>
          <p:cNvGraphicFramePr/>
          <p:nvPr/>
        </p:nvGraphicFramePr>
        <p:xfrm>
          <a:off x="10441850" y="2773000"/>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RF008</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Habilitar el sistema</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administrador puede habilitar  el funcionamiento del sistema para los usuarios docente y estudiante.</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permite al administrador habilitar y deshabilitar el funcionamiento del sistema para los docentes estudiantes y docentes.</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t>RNF10</a:t>
                      </a:r>
                      <a:endParaRPr sz="2800"/>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2800">
                          <a:solidFill>
                            <a:schemeClr val="dk1"/>
                          </a:solidFill>
                        </a:rPr>
                        <a:t>RNF13</a:t>
                      </a:r>
                      <a:endParaRPr sz="2800">
                        <a:solidFill>
                          <a:schemeClr val="dk1"/>
                        </a:solidFill>
                      </a:endParaRPr>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grpSp>
        <p:nvGrpSpPr>
          <p:cNvPr id="321" name="Google Shape;321;g11ed154eca2_0_312"/>
          <p:cNvGrpSpPr/>
          <p:nvPr/>
        </p:nvGrpSpPr>
        <p:grpSpPr>
          <a:xfrm>
            <a:off x="2389239" y="4780845"/>
            <a:ext cx="8052601" cy="6655069"/>
            <a:chOff x="3274141" y="5084585"/>
            <a:chExt cx="8052601" cy="6655069"/>
          </a:xfrm>
        </p:grpSpPr>
        <p:sp>
          <p:nvSpPr>
            <p:cNvPr id="322" name="Google Shape;322;g11ed154eca2_0_312"/>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23" name="Google Shape;323;g11ed154eca2_0_312"/>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24" name="Google Shape;324;g11ed154eca2_0_312"/>
          <p:cNvGraphicFramePr/>
          <p:nvPr/>
        </p:nvGraphicFramePr>
        <p:xfrm>
          <a:off x="10441850" y="2270338"/>
          <a:ext cx="3000000" cy="3000000"/>
        </p:xfrm>
        <a:graphic>
          <a:graphicData uri="http://schemas.openxmlformats.org/drawingml/2006/table">
            <a:tbl>
              <a:tblPr>
                <a:noFill/>
                <a:tableStyleId>{127D1485-9935-4F9B-A425-675CDB8CEED4}</a:tableStyleId>
              </a:tblPr>
              <a:tblGrid>
                <a:gridCol w="6451650"/>
                <a:gridCol w="5702675"/>
              </a:tblGrid>
              <a:tr h="7624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RF009</a:t>
                      </a:r>
                      <a:endParaRPr b="1" sz="2800">
                        <a:solidFill>
                          <a:srgbClr val="FFFFFF"/>
                        </a:solidFill>
                      </a:endParaRPr>
                    </a:p>
                  </a:txBody>
                  <a:tcPr marT="91425" marB="91425" marR="91425" marL="91425">
                    <a:solidFill>
                      <a:srgbClr val="00588B"/>
                    </a:solidFill>
                  </a:tcPr>
                </a:tc>
              </a:tr>
              <a:tr h="7624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Filtar información</a:t>
                      </a:r>
                      <a:endParaRPr sz="2800"/>
                    </a:p>
                  </a:txBody>
                  <a:tcPr marT="91425" marB="91425" marR="91425" marL="91425">
                    <a:solidFill>
                      <a:srgbClr val="9FC5E8"/>
                    </a:solidFill>
                  </a:tcPr>
                </a:tc>
              </a:tr>
              <a:tr h="17049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usuario especificara el tipo de información a la cual quiere acceder.</a:t>
                      </a:r>
                      <a:endParaRPr sz="2800"/>
                    </a:p>
                  </a:txBody>
                  <a:tcPr marT="91425" marB="91425" marR="91425" marL="91425">
                    <a:solidFill>
                      <a:srgbClr val="CFE2F3"/>
                    </a:solidFill>
                  </a:tcPr>
                </a:tc>
              </a:tr>
              <a:tr h="221100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permitirá al usuario la busqueda de información especifica segun el interes de este.</a:t>
                      </a:r>
                      <a:endParaRPr sz="2800"/>
                    </a:p>
                  </a:txBody>
                  <a:tcPr marT="91425" marB="91425" marR="91425" marL="91425">
                    <a:solidFill>
                      <a:srgbClr val="9FC5E8"/>
                    </a:solidFill>
                  </a:tcPr>
                </a:tc>
              </a:tr>
              <a:tr h="5247275">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t>RNF10</a:t>
                      </a:r>
                      <a:endParaRPr sz="2800"/>
                    </a:p>
                    <a:p>
                      <a:pPr indent="0" lvl="0" marL="0" rtl="0" algn="l">
                        <a:lnSpc>
                          <a:spcPct val="115000"/>
                        </a:lnSpc>
                        <a:spcBef>
                          <a:spcPts val="0"/>
                        </a:spcBef>
                        <a:spcAft>
                          <a:spcPts val="0"/>
                        </a:spcAft>
                        <a:buNone/>
                      </a:pPr>
                      <a:r>
                        <a:rPr lang="es-CO" sz="2800"/>
                        <a:t>RNF11</a:t>
                      </a:r>
                      <a:endParaRPr sz="2800"/>
                    </a:p>
                    <a:p>
                      <a:pPr indent="0" lvl="0" marL="0" rtl="0" algn="l">
                        <a:lnSpc>
                          <a:spcPct val="115000"/>
                        </a:lnSpc>
                        <a:spcBef>
                          <a:spcPts val="0"/>
                        </a:spcBef>
                        <a:spcAft>
                          <a:spcPts val="0"/>
                        </a:spcAft>
                        <a:buNone/>
                      </a:pPr>
                      <a:r>
                        <a:rPr lang="es-CO" sz="2800"/>
                        <a:t>RNF12</a:t>
                      </a:r>
                      <a:endParaRPr sz="2800"/>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solidFill>
                            <a:schemeClr val="dk1"/>
                          </a:solidFill>
                        </a:rPr>
                        <a:t>RNF14</a:t>
                      </a:r>
                      <a:br>
                        <a:rPr lang="es-CO" sz="2800">
                          <a:solidFill>
                            <a:schemeClr val="dk1"/>
                          </a:solidFill>
                        </a:rPr>
                      </a:br>
                      <a:r>
                        <a:rPr lang="es-CO" sz="2800">
                          <a:solidFill>
                            <a:schemeClr val="dk1"/>
                          </a:solidFill>
                        </a:rPr>
                        <a:t>RNF15</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2800">
                          <a:solidFill>
                            <a:schemeClr val="dk1"/>
                          </a:solidFill>
                        </a:rPr>
                        <a:t>RNF16</a:t>
                      </a:r>
                      <a:endParaRPr sz="2800">
                        <a:solidFill>
                          <a:schemeClr val="dk1"/>
                        </a:solidFill>
                      </a:endParaRPr>
                    </a:p>
                  </a:txBody>
                  <a:tcPr marT="91425" marB="91425" marR="91425" marL="91425">
                    <a:solidFill>
                      <a:srgbClr val="CFE2F3"/>
                    </a:solidFill>
                  </a:tcPr>
                </a:tc>
              </a:tr>
              <a:tr h="7624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graphicFrame>
        <p:nvGraphicFramePr>
          <p:cNvPr id="329" name="Google Shape;329;g11ed154eca2_0_319"/>
          <p:cNvGraphicFramePr/>
          <p:nvPr/>
        </p:nvGraphicFramePr>
        <p:xfrm>
          <a:off x="10253500" y="227033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RF010</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Consultar notas</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usuario estudiante podra consultar su boletin de calificaciones y sus estadisticas de rendimiento.</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permitirá al estudiante  la consulta de su  boletin bimestre y sus estadisticas de rendimiento.</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solidFill>
                            <a:schemeClr val="dk1"/>
                          </a:solidFill>
                        </a:rPr>
                        <a:t>RNF10</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2800">
                          <a:solidFill>
                            <a:schemeClr val="dk1"/>
                          </a:solidFill>
                        </a:rPr>
                        <a:t>RNF12</a:t>
                      </a:r>
                      <a:endParaRPr sz="2800">
                        <a:solidFill>
                          <a:schemeClr val="dk1"/>
                        </a:solidFill>
                      </a:endParaRPr>
                    </a:p>
                    <a:p>
                      <a:pPr indent="0" lvl="0" marL="0" rtl="0" algn="l">
                        <a:lnSpc>
                          <a:spcPct val="115000"/>
                        </a:lnSpc>
                        <a:spcBef>
                          <a:spcPts val="0"/>
                        </a:spcBef>
                        <a:spcAft>
                          <a:spcPts val="0"/>
                        </a:spcAft>
                        <a:buNone/>
                      </a:pPr>
                      <a:r>
                        <a:rPr lang="es-CO" sz="2800"/>
                        <a:t>RNF1</a:t>
                      </a:r>
                      <a:r>
                        <a:rPr lang="es-CO" sz="2800"/>
                        <a:t>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grpSp>
        <p:nvGrpSpPr>
          <p:cNvPr id="330" name="Google Shape;330;g11ed154eca2_0_319"/>
          <p:cNvGrpSpPr/>
          <p:nvPr/>
        </p:nvGrpSpPr>
        <p:grpSpPr>
          <a:xfrm>
            <a:off x="2389239" y="4780845"/>
            <a:ext cx="8052601" cy="6655069"/>
            <a:chOff x="3274141" y="5084585"/>
            <a:chExt cx="8052601" cy="6655069"/>
          </a:xfrm>
        </p:grpSpPr>
        <p:sp>
          <p:nvSpPr>
            <p:cNvPr id="331" name="Google Shape;331;g11ed154eca2_0_319"/>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32" name="Google Shape;332;g11ed154eca2_0_319"/>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6" name="Shape 336"/>
        <p:cNvGrpSpPr/>
        <p:nvPr/>
      </p:nvGrpSpPr>
      <p:grpSpPr>
        <a:xfrm>
          <a:off x="0" y="0"/>
          <a:ext cx="0" cy="0"/>
          <a:chOff x="0" y="0"/>
          <a:chExt cx="0" cy="0"/>
        </a:xfrm>
      </p:grpSpPr>
      <p:grpSp>
        <p:nvGrpSpPr>
          <p:cNvPr id="337" name="Google Shape;337;g11ed154eca2_0_326"/>
          <p:cNvGrpSpPr/>
          <p:nvPr/>
        </p:nvGrpSpPr>
        <p:grpSpPr>
          <a:xfrm>
            <a:off x="2389239" y="4780845"/>
            <a:ext cx="8052601" cy="6655069"/>
            <a:chOff x="3274141" y="5084585"/>
            <a:chExt cx="8052601" cy="6655069"/>
          </a:xfrm>
        </p:grpSpPr>
        <p:sp>
          <p:nvSpPr>
            <p:cNvPr id="338" name="Google Shape;338;g11ed154eca2_0_326"/>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39" name="Google Shape;339;g11ed154eca2_0_326"/>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40" name="Google Shape;340;g11ed154eca2_0_326"/>
          <p:cNvGraphicFramePr/>
          <p:nvPr/>
        </p:nvGraphicFramePr>
        <p:xfrm>
          <a:off x="10441850" y="2810400"/>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rPr>
                        <a:t>RF011</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Subir notas</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usuario docente podra subir las calificaciones correspondientes  a sus asignaturas.</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permite al docente cargar las notas a sus correspondientes asignaturas</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solidFill>
                            <a:schemeClr val="dk1"/>
                          </a:solidFill>
                        </a:rPr>
                        <a:t>RNF10</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2800">
                          <a:solidFill>
                            <a:schemeClr val="dk1"/>
                          </a:solidFill>
                        </a:rPr>
                        <a:t>RNF12</a:t>
                      </a:r>
                      <a:endParaRPr sz="2800">
                        <a:solidFill>
                          <a:schemeClr val="dk1"/>
                        </a:solidFill>
                      </a:endParaRPr>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grpSp>
        <p:nvGrpSpPr>
          <p:cNvPr id="60" name="Google Shape;60;p4"/>
          <p:cNvGrpSpPr/>
          <p:nvPr/>
        </p:nvGrpSpPr>
        <p:grpSpPr>
          <a:xfrm>
            <a:off x="2389239" y="4780845"/>
            <a:ext cx="8052619" cy="6655130"/>
            <a:chOff x="3274141" y="5084585"/>
            <a:chExt cx="8052619" cy="6655130"/>
          </a:xfrm>
        </p:grpSpPr>
        <p:grpSp>
          <p:nvGrpSpPr>
            <p:cNvPr id="61" name="Google Shape;61;p4"/>
            <p:cNvGrpSpPr/>
            <p:nvPr/>
          </p:nvGrpSpPr>
          <p:grpSpPr>
            <a:xfrm>
              <a:off x="3274141" y="5084585"/>
              <a:ext cx="8052619" cy="6655130"/>
              <a:chOff x="3274141" y="5084585"/>
              <a:chExt cx="8052619" cy="6655130"/>
            </a:xfrm>
          </p:grpSpPr>
          <p:sp>
            <p:nvSpPr>
              <p:cNvPr id="62" name="Google Shape;62;p4"/>
              <p:cNvSpPr/>
              <p:nvPr/>
            </p:nvSpPr>
            <p:spPr>
              <a:xfrm>
                <a:off x="3274142" y="5084585"/>
                <a:ext cx="8052618" cy="1061885"/>
              </a:xfrm>
              <a:prstGeom prst="rect">
                <a:avLst/>
              </a:prstGeom>
              <a:solidFill>
                <a:srgbClr val="00588B"/>
              </a:solid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63" name="Google Shape;63;p4"/>
              <p:cNvSpPr/>
              <p:nvPr/>
            </p:nvSpPr>
            <p:spPr>
              <a:xfrm>
                <a:off x="3274141" y="6458154"/>
                <a:ext cx="8052619" cy="5281561"/>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grpSp>
        <p:sp>
          <p:nvSpPr>
            <p:cNvPr id="64" name="Google Shape;64;p4"/>
            <p:cNvSpPr txBox="1"/>
            <p:nvPr/>
          </p:nvSpPr>
          <p:spPr>
            <a:xfrm>
              <a:off x="4682613" y="7874000"/>
              <a:ext cx="5759245" cy="19389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6000"/>
                <a:buFont typeface="Arial"/>
                <a:buNone/>
              </a:pPr>
              <a:r>
                <a:rPr b="1" i="0" lang="es-CO" sz="6000" u="none" cap="none" strike="noStrike">
                  <a:solidFill>
                    <a:srgbClr val="FFFFFF"/>
                  </a:solidFill>
                  <a:latin typeface="Arial"/>
                  <a:ea typeface="Arial"/>
                  <a:cs typeface="Arial"/>
                  <a:sym typeface="Arial"/>
                </a:rPr>
                <a:t>Planteamiento del problema</a:t>
              </a:r>
              <a:endParaRPr b="1" i="0" sz="6000" u="none" cap="none" strike="noStrike">
                <a:solidFill>
                  <a:srgbClr val="FFFFFF"/>
                </a:solidFill>
                <a:latin typeface="Arial"/>
                <a:ea typeface="Arial"/>
                <a:cs typeface="Arial"/>
                <a:sym typeface="Arial"/>
              </a:endParaRPr>
            </a:p>
          </p:txBody>
        </p:sp>
      </p:grpSp>
      <p:sp>
        <p:nvSpPr>
          <p:cNvPr id="65" name="Google Shape;65;p4"/>
          <p:cNvSpPr txBox="1"/>
          <p:nvPr/>
        </p:nvSpPr>
        <p:spPr>
          <a:xfrm>
            <a:off x="11042675" y="5014513"/>
            <a:ext cx="11004600" cy="618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4000"/>
              <a:buFont typeface="Arial"/>
              <a:buNone/>
            </a:pPr>
            <a:r>
              <a:rPr b="0" i="0" lang="es-CO" sz="3600" u="none" cap="none" strike="noStrike">
                <a:solidFill>
                  <a:schemeClr val="dk1"/>
                </a:solidFill>
                <a:latin typeface="Arial"/>
                <a:ea typeface="Arial"/>
                <a:cs typeface="Arial"/>
                <a:sym typeface="Arial"/>
              </a:rPr>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endParaRPr sz="3600"/>
          </a:p>
          <a:p>
            <a:pPr indent="0" lvl="0" marL="0" marR="0" rtl="0" algn="just">
              <a:lnSpc>
                <a:spcPct val="100000"/>
              </a:lnSpc>
              <a:spcBef>
                <a:spcPts val="0"/>
              </a:spcBef>
              <a:spcAft>
                <a:spcPts val="0"/>
              </a:spcAft>
              <a:buClr>
                <a:schemeClr val="dk1"/>
              </a:buClr>
              <a:buSzPts val="4000"/>
              <a:buFont typeface="Arial"/>
              <a:buNone/>
            </a:pPr>
            <a:r>
              <a:rPr b="0" i="0" lang="es-CO" sz="3600" u="none" cap="none" strike="noStrike">
                <a:solidFill>
                  <a:schemeClr val="dk1"/>
                </a:solidFill>
                <a:latin typeface="Arial"/>
                <a:ea typeface="Arial"/>
                <a:cs typeface="Arial"/>
                <a:sym typeface="Arial"/>
              </a:rPr>
              <a:t>La gestión documental ha sido mencionada como un problema recurrente en la institución, específicamente lo que tiene que ver con el cargue de notas al sistema de información.</a:t>
            </a:r>
            <a:endParaRPr sz="3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grpSp>
        <p:nvGrpSpPr>
          <p:cNvPr id="345" name="Google Shape;345;g11ed154eca2_0_333"/>
          <p:cNvGrpSpPr/>
          <p:nvPr/>
        </p:nvGrpSpPr>
        <p:grpSpPr>
          <a:xfrm>
            <a:off x="2389239" y="4780845"/>
            <a:ext cx="8052601" cy="6655069"/>
            <a:chOff x="3274141" y="5084585"/>
            <a:chExt cx="8052601" cy="6655069"/>
          </a:xfrm>
        </p:grpSpPr>
        <p:sp>
          <p:nvSpPr>
            <p:cNvPr id="346" name="Google Shape;346;g11ed154eca2_0_333"/>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47" name="Google Shape;347;g11ed154eca2_0_333"/>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48" name="Google Shape;348;g11ed154eca2_0_333"/>
          <p:cNvGraphicFramePr/>
          <p:nvPr/>
        </p:nvGraphicFramePr>
        <p:xfrm>
          <a:off x="10292225" y="2963313"/>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0"/>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
                            </a:ext>
                          </a:extLst>
                        </a:rPr>
                        <a:t>RF0</a:t>
                      </a:r>
                      <a:r>
                        <a:rPr b="1" lang="es-CO" sz="2800">
                          <a:solidFill>
                            <a:srgbClr val="FFFFFF"/>
                          </a:solidFill>
                        </a:rPr>
                        <a:t>12</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Seleccionar idioma</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usuario podra escojer entre dos idiomas en eel sistema los cuales son ingles y español.</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mostrara al usuario la opción de idioma para que el usuario escoja.</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solidFill>
                            <a:schemeClr val="dk1"/>
                          </a:solidFill>
                        </a:rPr>
                        <a:t>RNF10</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2800">
                          <a:solidFill>
                            <a:schemeClr val="dk1"/>
                          </a:solidFill>
                        </a:rPr>
                        <a:t>RNF12</a:t>
                      </a:r>
                      <a:endParaRPr sz="2800">
                        <a:solidFill>
                          <a:schemeClr val="dk1"/>
                        </a:solidFill>
                      </a:endParaRPr>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grpSp>
        <p:nvGrpSpPr>
          <p:cNvPr id="353" name="Google Shape;353;g11ef688ff47_0_7"/>
          <p:cNvGrpSpPr/>
          <p:nvPr/>
        </p:nvGrpSpPr>
        <p:grpSpPr>
          <a:xfrm>
            <a:off x="2389239" y="4780845"/>
            <a:ext cx="8052601" cy="6655069"/>
            <a:chOff x="3274141" y="5084585"/>
            <a:chExt cx="8052601" cy="6655069"/>
          </a:xfrm>
        </p:grpSpPr>
        <p:sp>
          <p:nvSpPr>
            <p:cNvPr id="354" name="Google Shape;354;g11ef688ff47_0_7"/>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55" name="Google Shape;355;g11ef688ff47_0_7"/>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56" name="Google Shape;356;g11ef688ff47_0_7"/>
          <p:cNvGraphicFramePr/>
          <p:nvPr/>
        </p:nvGraphicFramePr>
        <p:xfrm>
          <a:off x="10292225" y="2963313"/>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
                            </a:ext>
                          </a:extLst>
                        </a:rPr>
                        <a:t>RF0</a:t>
                      </a:r>
                      <a:r>
                        <a:rPr b="1" lang="es-CO" sz="2800">
                          <a:solidFill>
                            <a:srgbClr val="FFFFFF"/>
                          </a:solidFill>
                        </a:rPr>
                        <a:t>13</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Actualizar datos</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usuario podra actualizar datos personales  de contacto que van cambiando constantemente desde su perfil.</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mostrara en la opcion de mi perfil actualizar datos y le desplegara un formulario con sus datos permitiendo actualizar unos datos flexibles.</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solidFill>
                            <a:schemeClr val="dk1"/>
                          </a:solidFill>
                        </a:rPr>
                        <a:t>RNF10</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RNF12</a:t>
                      </a:r>
                      <a:endParaRPr sz="2800">
                        <a:solidFill>
                          <a:schemeClr val="dk1"/>
                        </a:solidFill>
                      </a:endParaRPr>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grpSp>
        <p:nvGrpSpPr>
          <p:cNvPr id="361" name="Google Shape;361;g11ef688ff47_0_14"/>
          <p:cNvGrpSpPr/>
          <p:nvPr/>
        </p:nvGrpSpPr>
        <p:grpSpPr>
          <a:xfrm>
            <a:off x="2389239" y="4780845"/>
            <a:ext cx="8052601" cy="6655069"/>
            <a:chOff x="3274141" y="5084585"/>
            <a:chExt cx="8052601" cy="6655069"/>
          </a:xfrm>
        </p:grpSpPr>
        <p:sp>
          <p:nvSpPr>
            <p:cNvPr id="362" name="Google Shape;362;g11ef688ff47_0_14"/>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63" name="Google Shape;363;g11ef688ff47_0_14"/>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64" name="Google Shape;364;g11ef688ff47_0_14"/>
          <p:cNvGraphicFramePr/>
          <p:nvPr/>
        </p:nvGraphicFramePr>
        <p:xfrm>
          <a:off x="10292225" y="2963313"/>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4"/>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5"/>
                            </a:ext>
                          </a:extLst>
                        </a:rPr>
                        <a:t>RF0</a:t>
                      </a:r>
                      <a:r>
                        <a:rPr b="1" lang="es-CO" sz="2800">
                          <a:solidFill>
                            <a:srgbClr val="FFFFFF"/>
                          </a:solidFill>
                        </a:rPr>
                        <a:t>14</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Desacragar informes</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Los usuarios podran descargar en PDF los informes estadisticos que hace el sistema.</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permite al los usuarios  descargar el informe en formato PDF.</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solidFill>
                            <a:schemeClr val="dk1"/>
                          </a:solidFill>
                        </a:rPr>
                        <a:t>RNF10</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RNF12</a:t>
                      </a:r>
                      <a:endParaRPr sz="2800">
                        <a:solidFill>
                          <a:schemeClr val="dk1"/>
                        </a:solidFill>
                      </a:endParaRPr>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8" name="Shape 368"/>
        <p:cNvGrpSpPr/>
        <p:nvPr/>
      </p:nvGrpSpPr>
      <p:grpSpPr>
        <a:xfrm>
          <a:off x="0" y="0"/>
          <a:ext cx="0" cy="0"/>
          <a:chOff x="0" y="0"/>
          <a:chExt cx="0" cy="0"/>
        </a:xfrm>
      </p:grpSpPr>
      <p:grpSp>
        <p:nvGrpSpPr>
          <p:cNvPr id="369" name="Google Shape;369;g11ef688ff47_0_21"/>
          <p:cNvGrpSpPr/>
          <p:nvPr/>
        </p:nvGrpSpPr>
        <p:grpSpPr>
          <a:xfrm>
            <a:off x="2389239" y="4780845"/>
            <a:ext cx="8052601" cy="6655069"/>
            <a:chOff x="3274141" y="5084585"/>
            <a:chExt cx="8052601" cy="6655069"/>
          </a:xfrm>
        </p:grpSpPr>
        <p:sp>
          <p:nvSpPr>
            <p:cNvPr id="370" name="Google Shape;370;g11ef688ff47_0_21"/>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71" name="Google Shape;371;g11ef688ff47_0_21"/>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72" name="Google Shape;372;g11ef688ff47_0_21"/>
          <p:cNvGraphicFramePr/>
          <p:nvPr/>
        </p:nvGraphicFramePr>
        <p:xfrm>
          <a:off x="10292225" y="2963313"/>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6"/>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7"/>
                            </a:ext>
                          </a:extLst>
                        </a:rPr>
                        <a:t>RF0</a:t>
                      </a:r>
                      <a:r>
                        <a:rPr b="1" lang="es-CO" sz="2800">
                          <a:solidFill>
                            <a:srgbClr val="FFFFFF"/>
                          </a:solidFill>
                        </a:rPr>
                        <a:t>15</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Hacer comentarios</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usuario docente podra hacer comentarios pertitentes al desempeño  de los estudiantes</a:t>
                      </a:r>
                      <a:r>
                        <a:rPr lang="es-CO" sz="2800"/>
                        <a:t>.</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permite a los usuarios  docentes hacer comentarios sobre el desempeño de los estudiantes. </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solidFill>
                            <a:schemeClr val="dk1"/>
                          </a:solidFill>
                        </a:rPr>
                        <a:t>RNF10</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RNF12</a:t>
                      </a:r>
                      <a:endParaRPr sz="2800">
                        <a:solidFill>
                          <a:schemeClr val="dk1"/>
                        </a:solidFill>
                      </a:endParaRPr>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grpSp>
        <p:nvGrpSpPr>
          <p:cNvPr id="377" name="Google Shape;377;g11ef688ff47_0_28"/>
          <p:cNvGrpSpPr/>
          <p:nvPr/>
        </p:nvGrpSpPr>
        <p:grpSpPr>
          <a:xfrm>
            <a:off x="2389239" y="4780845"/>
            <a:ext cx="8052601" cy="6655069"/>
            <a:chOff x="3274141" y="5084585"/>
            <a:chExt cx="8052601" cy="6655069"/>
          </a:xfrm>
        </p:grpSpPr>
        <p:sp>
          <p:nvSpPr>
            <p:cNvPr id="378" name="Google Shape;378;g11ef688ff47_0_28"/>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79" name="Google Shape;379;g11ef688ff47_0_28"/>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80" name="Google Shape;380;g11ef688ff47_0_28"/>
          <p:cNvGraphicFramePr/>
          <p:nvPr/>
        </p:nvGraphicFramePr>
        <p:xfrm>
          <a:off x="10292225" y="2963313"/>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8"/>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9"/>
                            </a:ext>
                          </a:extLst>
                        </a:rPr>
                        <a:t>RF0</a:t>
                      </a:r>
                      <a:r>
                        <a:rPr b="1" lang="es-CO" sz="2800">
                          <a:solidFill>
                            <a:srgbClr val="FFFFFF"/>
                          </a:solidFill>
                        </a:rPr>
                        <a:t>16</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Cerrar sesión</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Los usuarios podran salir del sistema.</a:t>
                      </a:r>
                      <a:r>
                        <a:rPr lang="es-CO" sz="2800"/>
                        <a:t>.</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permite a los usuarios salir del sistema cerrando la sesion de su cuenta.</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solidFill>
                            <a:schemeClr val="dk1"/>
                          </a:solidFill>
                        </a:rPr>
                        <a:t>RNF10</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RNF12</a:t>
                      </a:r>
                      <a:endParaRPr sz="2800">
                        <a:solidFill>
                          <a:schemeClr val="dk1"/>
                        </a:solidFill>
                      </a:endParaRPr>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grpSp>
        <p:nvGrpSpPr>
          <p:cNvPr id="385" name="Google Shape;385;g11ef688ff47_0_35"/>
          <p:cNvGrpSpPr/>
          <p:nvPr/>
        </p:nvGrpSpPr>
        <p:grpSpPr>
          <a:xfrm>
            <a:off x="2389239" y="4780845"/>
            <a:ext cx="8052601" cy="6655069"/>
            <a:chOff x="3274141" y="5084585"/>
            <a:chExt cx="8052601" cy="6655069"/>
          </a:xfrm>
        </p:grpSpPr>
        <p:sp>
          <p:nvSpPr>
            <p:cNvPr id="386" name="Google Shape;386;g11ef688ff47_0_35"/>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87" name="Google Shape;387;g11ef688ff47_0_35"/>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88" name="Google Shape;388;g11ef688ff47_0_35"/>
          <p:cNvGraphicFramePr/>
          <p:nvPr/>
        </p:nvGraphicFramePr>
        <p:xfrm>
          <a:off x="10292225" y="2963313"/>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0"/>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1"/>
                            </a:ext>
                          </a:extLst>
                        </a:rPr>
                        <a:t>RF0</a:t>
                      </a:r>
                      <a:r>
                        <a:rPr b="1" lang="es-CO" sz="2800">
                          <a:solidFill>
                            <a:srgbClr val="FFFFFF"/>
                          </a:solidFill>
                        </a:rPr>
                        <a:t>17</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Exportar</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Exportar una plantilla de exel  para llenar los datos personales de los usuarios</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usuario podra exportar el archivo  para llenar sus datos personales.</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solidFill>
                            <a:schemeClr val="dk1"/>
                          </a:solidFill>
                        </a:rPr>
                        <a:t>RNF10</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RNF12</a:t>
                      </a:r>
                      <a:endParaRPr sz="2800">
                        <a:solidFill>
                          <a:schemeClr val="dk1"/>
                        </a:solidFill>
                      </a:endParaRPr>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2" name="Shape 392"/>
        <p:cNvGrpSpPr/>
        <p:nvPr/>
      </p:nvGrpSpPr>
      <p:grpSpPr>
        <a:xfrm>
          <a:off x="0" y="0"/>
          <a:ext cx="0" cy="0"/>
          <a:chOff x="0" y="0"/>
          <a:chExt cx="0" cy="0"/>
        </a:xfrm>
      </p:grpSpPr>
      <p:grpSp>
        <p:nvGrpSpPr>
          <p:cNvPr id="393" name="Google Shape;393;g11ef688ff47_0_42"/>
          <p:cNvGrpSpPr/>
          <p:nvPr/>
        </p:nvGrpSpPr>
        <p:grpSpPr>
          <a:xfrm>
            <a:off x="2389239" y="4780845"/>
            <a:ext cx="8052601" cy="6655069"/>
            <a:chOff x="3274141" y="5084585"/>
            <a:chExt cx="8052601" cy="6655069"/>
          </a:xfrm>
        </p:grpSpPr>
        <p:sp>
          <p:nvSpPr>
            <p:cNvPr id="394" name="Google Shape;394;g11ef688ff47_0_42"/>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395" name="Google Shape;395;g11ef688ff47_0_42"/>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Funcionales</a:t>
              </a:r>
              <a:endParaRPr b="1" sz="6000">
                <a:solidFill>
                  <a:srgbClr val="FFFFFF"/>
                </a:solidFill>
                <a:latin typeface="Helvetica Neue"/>
                <a:ea typeface="Helvetica Neue"/>
                <a:cs typeface="Helvetica Neue"/>
                <a:sym typeface="Helvetica Neue"/>
              </a:endParaRPr>
            </a:p>
          </p:txBody>
        </p:sp>
      </p:grpSp>
      <p:graphicFrame>
        <p:nvGraphicFramePr>
          <p:cNvPr id="396" name="Google Shape;396;g11ef688ff47_0_42"/>
          <p:cNvGraphicFramePr/>
          <p:nvPr/>
        </p:nvGraphicFramePr>
        <p:xfrm>
          <a:off x="10292225" y="2963313"/>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2"/>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3"/>
                            </a:ext>
                          </a:extLst>
                        </a:rPr>
                        <a:t>RF0</a:t>
                      </a:r>
                      <a:r>
                        <a:rPr b="1" lang="es-CO" sz="2800">
                          <a:solidFill>
                            <a:srgbClr val="FFFFFF"/>
                          </a:solidFill>
                        </a:rPr>
                        <a:t>18</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Importar</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administrador importa los archivos al sistema sigc.</a:t>
                      </a:r>
                      <a:endParaRPr sz="2800"/>
                    </a:p>
                  </a:txBody>
                  <a:tcPr marT="91425" marB="91425" marR="91425" marL="91425">
                    <a:solidFill>
                      <a:srgbClr val="CFE2F3"/>
                    </a:solidFill>
                  </a:tcPr>
                </a:tc>
              </a:tr>
              <a:tr h="1202150">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Importara el archivo exel para que los usuarios puedan estar registrados y actualizados en la plataforma SIGC.</a:t>
                      </a:r>
                      <a:endParaRPr sz="2800"/>
                    </a:p>
                  </a:txBody>
                  <a:tcPr marT="91425" marB="91425" marR="91425" marL="91425">
                    <a:solidFill>
                      <a:srgbClr val="9FC5E8"/>
                    </a:solidFill>
                  </a:tcPr>
                </a:tc>
              </a:tr>
              <a:tr h="3739250">
                <a:tc>
                  <a:txBody>
                    <a:bodyPr/>
                    <a:lstStyle/>
                    <a:p>
                      <a:pPr indent="0" lvl="0" marL="0" rtl="0" algn="l">
                        <a:lnSpc>
                          <a:spcPct val="115000"/>
                        </a:lnSpc>
                        <a:spcBef>
                          <a:spcPts val="0"/>
                        </a:spcBef>
                        <a:spcAft>
                          <a:spcPts val="0"/>
                        </a:spcAft>
                        <a:buNone/>
                      </a:pPr>
                      <a:r>
                        <a:rPr lang="es-CO" sz="2800"/>
                        <a:t>Requerimientos no funcionales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RNF01</a:t>
                      </a:r>
                      <a:endParaRPr sz="2800"/>
                    </a:p>
                    <a:p>
                      <a:pPr indent="0" lvl="0" marL="0" rtl="0" algn="l">
                        <a:lnSpc>
                          <a:spcPct val="115000"/>
                        </a:lnSpc>
                        <a:spcBef>
                          <a:spcPts val="0"/>
                        </a:spcBef>
                        <a:spcAft>
                          <a:spcPts val="0"/>
                        </a:spcAft>
                        <a:buNone/>
                      </a:pPr>
                      <a:r>
                        <a:rPr lang="es-CO" sz="2800"/>
                        <a:t>RNF08</a:t>
                      </a:r>
                      <a:endParaRPr sz="2800"/>
                    </a:p>
                    <a:p>
                      <a:pPr indent="0" lvl="0" marL="0" rtl="0" algn="l">
                        <a:lnSpc>
                          <a:spcPct val="115000"/>
                        </a:lnSpc>
                        <a:spcBef>
                          <a:spcPts val="0"/>
                        </a:spcBef>
                        <a:spcAft>
                          <a:spcPts val="0"/>
                        </a:spcAft>
                        <a:buNone/>
                      </a:pPr>
                      <a:r>
                        <a:rPr lang="es-CO" sz="2800"/>
                        <a:t>RNF09</a:t>
                      </a:r>
                      <a:endParaRPr sz="2800"/>
                    </a:p>
                    <a:p>
                      <a:pPr indent="0" lvl="0" marL="0" rtl="0" algn="l">
                        <a:lnSpc>
                          <a:spcPct val="115000"/>
                        </a:lnSpc>
                        <a:spcBef>
                          <a:spcPts val="0"/>
                        </a:spcBef>
                        <a:spcAft>
                          <a:spcPts val="0"/>
                        </a:spcAft>
                        <a:buNone/>
                      </a:pPr>
                      <a:r>
                        <a:rPr lang="es-CO" sz="2800">
                          <a:solidFill>
                            <a:schemeClr val="dk1"/>
                          </a:solidFill>
                        </a:rPr>
                        <a:t>RNF10</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RNF11</a:t>
                      </a:r>
                      <a:endParaRPr sz="2800">
                        <a:solidFill>
                          <a:schemeClr val="dk1"/>
                        </a:solidFill>
                      </a:endParaRPr>
                    </a:p>
                    <a:p>
                      <a:pPr indent="0" lvl="0" marL="0" rtl="0" algn="l">
                        <a:lnSpc>
                          <a:spcPct val="115000"/>
                        </a:lnSpc>
                        <a:spcBef>
                          <a:spcPts val="0"/>
                        </a:spcBef>
                        <a:spcAft>
                          <a:spcPts val="0"/>
                        </a:spcAft>
                        <a:buNone/>
                      </a:pPr>
                      <a:r>
                        <a:rPr lang="es-CO" sz="2800">
                          <a:solidFill>
                            <a:schemeClr val="dk1"/>
                          </a:solidFill>
                        </a:rPr>
                        <a:t>RNF12</a:t>
                      </a:r>
                      <a:endParaRPr sz="2800">
                        <a:solidFill>
                          <a:schemeClr val="dk1"/>
                        </a:solidFill>
                      </a:endParaRPr>
                    </a:p>
                    <a:p>
                      <a:pPr indent="0" lvl="0" marL="0" rtl="0" algn="l">
                        <a:lnSpc>
                          <a:spcPct val="115000"/>
                        </a:lnSpc>
                        <a:spcBef>
                          <a:spcPts val="0"/>
                        </a:spcBef>
                        <a:spcAft>
                          <a:spcPts val="0"/>
                        </a:spcAft>
                        <a:buNone/>
                      </a:pPr>
                      <a:r>
                        <a:rPr lang="es-CO" sz="2800"/>
                        <a:t>RNF13</a:t>
                      </a:r>
                      <a:endParaRPr sz="2800"/>
                    </a:p>
                    <a:p>
                      <a:pPr indent="0" lvl="0" marL="0" rtl="0" algn="l">
                        <a:lnSpc>
                          <a:spcPct val="115000"/>
                        </a:lnSpc>
                        <a:spcBef>
                          <a:spcPts val="0"/>
                        </a:spcBef>
                        <a:spcAft>
                          <a:spcPts val="0"/>
                        </a:spcAft>
                        <a:buNone/>
                      </a:pPr>
                      <a:r>
                        <a:rPr lang="es-CO" sz="2800"/>
                        <a:t>RNF14</a:t>
                      </a:r>
                      <a:endParaRPr sz="2800"/>
                    </a:p>
                    <a:p>
                      <a:pPr indent="0" lvl="0" marL="0" rtl="0" algn="l">
                        <a:lnSpc>
                          <a:spcPct val="115000"/>
                        </a:lnSpc>
                        <a:spcBef>
                          <a:spcPts val="0"/>
                        </a:spcBef>
                        <a:spcAft>
                          <a:spcPts val="0"/>
                        </a:spcAft>
                        <a:buNone/>
                      </a:pPr>
                      <a:r>
                        <a:rPr lang="es-CO" sz="2800"/>
                        <a:t>RNF15</a:t>
                      </a:r>
                      <a:endParaRPr sz="2800"/>
                    </a:p>
                    <a:p>
                      <a:pPr indent="0" lvl="0" marL="0" rtl="0" algn="l">
                        <a:lnSpc>
                          <a:spcPct val="115000"/>
                        </a:lnSpc>
                        <a:spcBef>
                          <a:spcPts val="0"/>
                        </a:spcBef>
                        <a:spcAft>
                          <a:spcPts val="0"/>
                        </a:spcAft>
                        <a:buNone/>
                      </a:pPr>
                      <a:r>
                        <a:rPr lang="es-CO" sz="2800"/>
                        <a:t>RNF16</a:t>
                      </a:r>
                      <a:endParaRPr sz="2800"/>
                    </a:p>
                  </a:txBody>
                  <a:tcPr marT="91425" marB="91425" marR="91425" marL="91425">
                    <a:solidFill>
                      <a:srgbClr val="CFE2F3"/>
                    </a:solidFill>
                  </a:tcPr>
                </a:tc>
              </a:tr>
              <a:tr h="746225">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grpSp>
        <p:nvGrpSpPr>
          <p:cNvPr id="401" name="Google Shape;401;g11ed154eca2_0_217"/>
          <p:cNvGrpSpPr/>
          <p:nvPr/>
        </p:nvGrpSpPr>
        <p:grpSpPr>
          <a:xfrm>
            <a:off x="2389239" y="4780845"/>
            <a:ext cx="8052601" cy="6655069"/>
            <a:chOff x="3274141" y="5084585"/>
            <a:chExt cx="8052601" cy="6655069"/>
          </a:xfrm>
        </p:grpSpPr>
        <p:sp>
          <p:nvSpPr>
            <p:cNvPr id="402" name="Google Shape;402;g11ed154eca2_0_217"/>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403" name="Google Shape;403;g11ed154eca2_0_217"/>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sp>
        <p:nvSpPr>
          <p:cNvPr id="404" name="Google Shape;404;g11ed154eca2_0_217"/>
          <p:cNvSpPr txBox="1"/>
          <p:nvPr/>
        </p:nvSpPr>
        <p:spPr>
          <a:xfrm>
            <a:off x="11199725" y="6143613"/>
            <a:ext cx="10035900" cy="5292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s-CO" sz="5000">
                <a:solidFill>
                  <a:schemeClr val="dk1"/>
                </a:solidFill>
              </a:rPr>
              <a:t>Tienen que ver con características que pueden limitar al sistema, como el rendimiento, la compatibilidad, interfaces, etcétera (Árias Chaves, 2005).</a:t>
            </a:r>
            <a:endParaRPr sz="5000">
              <a:solidFill>
                <a:schemeClr val="dk1"/>
              </a:solidFill>
            </a:endParaRPr>
          </a:p>
          <a:p>
            <a:pPr indent="0" lvl="0" marL="0" rtl="0" algn="just">
              <a:lnSpc>
                <a:spcPct val="100000"/>
              </a:lnSpc>
              <a:spcBef>
                <a:spcPts val="1000"/>
              </a:spcBef>
              <a:spcAft>
                <a:spcPts val="0"/>
              </a:spcAft>
              <a:buNone/>
            </a:pPr>
            <a:r>
              <a:t/>
            </a:r>
            <a:endParaRPr sz="36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grpSp>
        <p:nvGrpSpPr>
          <p:cNvPr id="409" name="Google Shape;409;g11ef688ff47_0_113"/>
          <p:cNvGrpSpPr/>
          <p:nvPr/>
        </p:nvGrpSpPr>
        <p:grpSpPr>
          <a:xfrm>
            <a:off x="2389239" y="4780845"/>
            <a:ext cx="8052601" cy="6655069"/>
            <a:chOff x="3274141" y="5084585"/>
            <a:chExt cx="8052601" cy="6655069"/>
          </a:xfrm>
        </p:grpSpPr>
        <p:sp>
          <p:nvSpPr>
            <p:cNvPr id="410" name="Google Shape;410;g11ef688ff47_0_113"/>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11" name="Google Shape;411;g11ef688ff47_0_113"/>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12" name="Google Shape;412;g11ef688ff47_0_113"/>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4"/>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5"/>
                            </a:ext>
                          </a:extLst>
                        </a:rPr>
                        <a:t>RNF0</a:t>
                      </a:r>
                      <a:r>
                        <a:rPr b="1" lang="es-CO" sz="2800">
                          <a:solidFill>
                            <a:srgbClr val="FFFFFF"/>
                          </a:solidFill>
                        </a:rPr>
                        <a:t>01</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Interfaz del sistema</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debera ser sencillo y amigable para el usuario.</a:t>
                      </a:r>
                      <a:r>
                        <a:rPr lang="es-CO" sz="2800"/>
                        <a:t>.</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La interfaz debe ser sencilla</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6" name="Shape 416"/>
        <p:cNvGrpSpPr/>
        <p:nvPr/>
      </p:nvGrpSpPr>
      <p:grpSpPr>
        <a:xfrm>
          <a:off x="0" y="0"/>
          <a:ext cx="0" cy="0"/>
          <a:chOff x="0" y="0"/>
          <a:chExt cx="0" cy="0"/>
        </a:xfrm>
      </p:grpSpPr>
      <p:grpSp>
        <p:nvGrpSpPr>
          <p:cNvPr id="417" name="Google Shape;417;g11ef688ff47_0_190"/>
          <p:cNvGrpSpPr/>
          <p:nvPr/>
        </p:nvGrpSpPr>
        <p:grpSpPr>
          <a:xfrm>
            <a:off x="2389239" y="4780845"/>
            <a:ext cx="8052601" cy="6655069"/>
            <a:chOff x="3274141" y="5084585"/>
            <a:chExt cx="8052601" cy="6655069"/>
          </a:xfrm>
        </p:grpSpPr>
        <p:sp>
          <p:nvSpPr>
            <p:cNvPr id="418" name="Google Shape;418;g11ef688ff47_0_190"/>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19" name="Google Shape;419;g11ef688ff47_0_190"/>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20" name="Google Shape;420;g11ef688ff47_0_190"/>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6"/>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7"/>
                            </a:ext>
                          </a:extLst>
                        </a:rPr>
                        <a:t>RNF0</a:t>
                      </a:r>
                      <a:r>
                        <a:rPr b="1" lang="es-CO" sz="2800">
                          <a:solidFill>
                            <a:srgbClr val="FFFFFF"/>
                          </a:solidFill>
                        </a:rPr>
                        <a:t>02</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Estilos de interfaz</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La interfaz debe tener los colores y los logos de la gobernación y del colegio.</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La interfaz debe presentar los estilos institucionales.</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grpSp>
        <p:nvGrpSpPr>
          <p:cNvPr id="70" name="Google Shape;70;p5"/>
          <p:cNvGrpSpPr/>
          <p:nvPr/>
        </p:nvGrpSpPr>
        <p:grpSpPr>
          <a:xfrm>
            <a:off x="2389239" y="4780845"/>
            <a:ext cx="8052601" cy="6655069"/>
            <a:chOff x="3274141" y="5084585"/>
            <a:chExt cx="8052601" cy="6655069"/>
          </a:xfrm>
        </p:grpSpPr>
        <p:grpSp>
          <p:nvGrpSpPr>
            <p:cNvPr id="71" name="Google Shape;71;p5"/>
            <p:cNvGrpSpPr/>
            <p:nvPr/>
          </p:nvGrpSpPr>
          <p:grpSpPr>
            <a:xfrm>
              <a:off x="3274141" y="5084585"/>
              <a:ext cx="8052601" cy="6655069"/>
              <a:chOff x="3274141" y="5084585"/>
              <a:chExt cx="8052601" cy="6655069"/>
            </a:xfrm>
          </p:grpSpPr>
          <p:sp>
            <p:nvSpPr>
              <p:cNvPr id="72" name="Google Shape;72;p5"/>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73" name="Google Shape;73;p5"/>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grpSp>
        <p:sp>
          <p:nvSpPr>
            <p:cNvPr id="74" name="Google Shape;74;p5"/>
            <p:cNvSpPr txBox="1"/>
            <p:nvPr/>
          </p:nvSpPr>
          <p:spPr>
            <a:xfrm>
              <a:off x="4682613" y="7874000"/>
              <a:ext cx="57591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6000"/>
                <a:buFont typeface="Arial"/>
                <a:buNone/>
              </a:pPr>
              <a:r>
                <a:rPr b="1" i="0" lang="es-CO" sz="6000" u="none" cap="none" strike="noStrike">
                  <a:solidFill>
                    <a:srgbClr val="FFFFFF"/>
                  </a:solidFill>
                  <a:latin typeface="Arial"/>
                  <a:ea typeface="Arial"/>
                  <a:cs typeface="Arial"/>
                  <a:sym typeface="Arial"/>
                </a:rPr>
                <a:t>Planteamiento del problema</a:t>
              </a:r>
              <a:endParaRPr b="1" i="0" sz="6000" u="none" cap="none" strike="noStrike">
                <a:solidFill>
                  <a:srgbClr val="FFFFFF"/>
                </a:solidFill>
                <a:latin typeface="Arial"/>
                <a:ea typeface="Arial"/>
                <a:cs typeface="Arial"/>
                <a:sym typeface="Arial"/>
              </a:endParaRPr>
            </a:p>
          </p:txBody>
        </p:sp>
      </p:grpSp>
      <p:sp>
        <p:nvSpPr>
          <p:cNvPr id="75" name="Google Shape;75;p5"/>
          <p:cNvSpPr txBox="1"/>
          <p:nvPr/>
        </p:nvSpPr>
        <p:spPr>
          <a:xfrm>
            <a:off x="11023600" y="4691238"/>
            <a:ext cx="11103600" cy="68343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chemeClr val="dk1"/>
                </a:solidFill>
              </a:rPr>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endParaRPr sz="36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grpSp>
        <p:nvGrpSpPr>
          <p:cNvPr id="425" name="Google Shape;425;g11ef688ff47_0_197"/>
          <p:cNvGrpSpPr/>
          <p:nvPr/>
        </p:nvGrpSpPr>
        <p:grpSpPr>
          <a:xfrm>
            <a:off x="2389239" y="4780845"/>
            <a:ext cx="8052601" cy="6655069"/>
            <a:chOff x="3274141" y="5084585"/>
            <a:chExt cx="8052601" cy="6655069"/>
          </a:xfrm>
        </p:grpSpPr>
        <p:sp>
          <p:nvSpPr>
            <p:cNvPr id="426" name="Google Shape;426;g11ef688ff47_0_197"/>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27" name="Google Shape;427;g11ef688ff47_0_197"/>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28" name="Google Shape;428;g11ef688ff47_0_197"/>
          <p:cNvGraphicFramePr/>
          <p:nvPr/>
        </p:nvGraphicFramePr>
        <p:xfrm>
          <a:off x="10666275" y="5465913"/>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8"/>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19"/>
                            </a:ext>
                          </a:extLst>
                        </a:rPr>
                        <a:t>RNF0</a:t>
                      </a:r>
                      <a:r>
                        <a:rPr b="1" lang="es-CO" sz="2800">
                          <a:solidFill>
                            <a:srgbClr val="FFFFFF"/>
                          </a:solidFill>
                        </a:rPr>
                        <a:t>03</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Fronend</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fronend debe estar escrito al menos en Notejavascritp, y HTML</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Se deben utilizar al menos los lenguajes Notejs,y HTML para el diseño frontal del sistema.</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2" name="Shape 432"/>
        <p:cNvGrpSpPr/>
        <p:nvPr/>
      </p:nvGrpSpPr>
      <p:grpSpPr>
        <a:xfrm>
          <a:off x="0" y="0"/>
          <a:ext cx="0" cy="0"/>
          <a:chOff x="0" y="0"/>
          <a:chExt cx="0" cy="0"/>
        </a:xfrm>
      </p:grpSpPr>
      <p:grpSp>
        <p:nvGrpSpPr>
          <p:cNvPr id="433" name="Google Shape;433;g11ef688ff47_0_204"/>
          <p:cNvGrpSpPr/>
          <p:nvPr/>
        </p:nvGrpSpPr>
        <p:grpSpPr>
          <a:xfrm>
            <a:off x="2389239" y="4780845"/>
            <a:ext cx="8052601" cy="6655069"/>
            <a:chOff x="3274141" y="5084585"/>
            <a:chExt cx="8052601" cy="6655069"/>
          </a:xfrm>
        </p:grpSpPr>
        <p:sp>
          <p:nvSpPr>
            <p:cNvPr id="434" name="Google Shape;434;g11ef688ff47_0_204"/>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35" name="Google Shape;435;g11ef688ff47_0_204"/>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36" name="Google Shape;436;g11ef688ff47_0_204"/>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0"/>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1"/>
                            </a:ext>
                          </a:extLst>
                        </a:rPr>
                        <a:t>RNF0</a:t>
                      </a:r>
                      <a:r>
                        <a:rPr b="1" lang="es-CO" sz="2800">
                          <a:solidFill>
                            <a:srgbClr val="FFFFFF"/>
                          </a:solidFill>
                        </a:rPr>
                        <a:t>04</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Backend</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backend debe estar escrito al menos en Notejs,PHP , para el diseño del sistema.</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Se deben utilizar al menos los lenguajes Notejs, y PHP para el diseño del sistema.</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0" name="Shape 440"/>
        <p:cNvGrpSpPr/>
        <p:nvPr/>
      </p:nvGrpSpPr>
      <p:grpSpPr>
        <a:xfrm>
          <a:off x="0" y="0"/>
          <a:ext cx="0" cy="0"/>
          <a:chOff x="0" y="0"/>
          <a:chExt cx="0" cy="0"/>
        </a:xfrm>
      </p:grpSpPr>
      <p:grpSp>
        <p:nvGrpSpPr>
          <p:cNvPr id="441" name="Google Shape;441;g11ef688ff47_0_211"/>
          <p:cNvGrpSpPr/>
          <p:nvPr/>
        </p:nvGrpSpPr>
        <p:grpSpPr>
          <a:xfrm>
            <a:off x="2389239" y="4780845"/>
            <a:ext cx="8052601" cy="6655069"/>
            <a:chOff x="3274141" y="5084585"/>
            <a:chExt cx="8052601" cy="6655069"/>
          </a:xfrm>
        </p:grpSpPr>
        <p:sp>
          <p:nvSpPr>
            <p:cNvPr id="442" name="Google Shape;442;g11ef688ff47_0_211"/>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43" name="Google Shape;443;g11ef688ff47_0_211"/>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44" name="Google Shape;444;g11ef688ff47_0_211"/>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2"/>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3"/>
                            </a:ext>
                          </a:extLst>
                        </a:rPr>
                        <a:t>RNF0</a:t>
                      </a:r>
                      <a:r>
                        <a:rPr b="1" lang="es-CO" sz="2800">
                          <a:solidFill>
                            <a:srgbClr val="FFFFFF"/>
                          </a:solidFill>
                        </a:rPr>
                        <a:t>05</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v</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debe funcionar en cualquier sistema operativo.</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debe funcionar en IOS,ANDROID,MAC OS,WINDOWS,LINUX,ETC.</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8" name="Shape 448"/>
        <p:cNvGrpSpPr/>
        <p:nvPr/>
      </p:nvGrpSpPr>
      <p:grpSpPr>
        <a:xfrm>
          <a:off x="0" y="0"/>
          <a:ext cx="0" cy="0"/>
          <a:chOff x="0" y="0"/>
          <a:chExt cx="0" cy="0"/>
        </a:xfrm>
      </p:grpSpPr>
      <p:grpSp>
        <p:nvGrpSpPr>
          <p:cNvPr id="449" name="Google Shape;449;g11ef688ff47_0_218"/>
          <p:cNvGrpSpPr/>
          <p:nvPr/>
        </p:nvGrpSpPr>
        <p:grpSpPr>
          <a:xfrm>
            <a:off x="2389239" y="4780845"/>
            <a:ext cx="8052601" cy="6655069"/>
            <a:chOff x="3274141" y="5084585"/>
            <a:chExt cx="8052601" cy="6655069"/>
          </a:xfrm>
        </p:grpSpPr>
        <p:sp>
          <p:nvSpPr>
            <p:cNvPr id="450" name="Google Shape;450;g11ef688ff47_0_218"/>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51" name="Google Shape;451;g11ef688ff47_0_218"/>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52" name="Google Shape;452;g11ef688ff47_0_218"/>
          <p:cNvGraphicFramePr/>
          <p:nvPr/>
        </p:nvGraphicFramePr>
        <p:xfrm>
          <a:off x="10441850" y="5048463"/>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4"/>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5"/>
                            </a:ext>
                          </a:extLst>
                        </a:rPr>
                        <a:t>RNF0</a:t>
                      </a:r>
                      <a:r>
                        <a:rPr b="1" lang="es-CO" sz="2800">
                          <a:solidFill>
                            <a:srgbClr val="FFFFFF"/>
                          </a:solidFill>
                        </a:rPr>
                        <a:t>06</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Navegavilidad</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debe ser compatible con cualquier navegador.</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usuario puede navegar atraves de safari, chrome , yandex, madzila,opera, entre otros.</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6" name="Shape 456"/>
        <p:cNvGrpSpPr/>
        <p:nvPr/>
      </p:nvGrpSpPr>
      <p:grpSpPr>
        <a:xfrm>
          <a:off x="0" y="0"/>
          <a:ext cx="0" cy="0"/>
          <a:chOff x="0" y="0"/>
          <a:chExt cx="0" cy="0"/>
        </a:xfrm>
      </p:grpSpPr>
      <p:grpSp>
        <p:nvGrpSpPr>
          <p:cNvPr id="457" name="Google Shape;457;g11ef688ff47_0_225"/>
          <p:cNvGrpSpPr/>
          <p:nvPr/>
        </p:nvGrpSpPr>
        <p:grpSpPr>
          <a:xfrm>
            <a:off x="2389239" y="4780845"/>
            <a:ext cx="8052601" cy="6655069"/>
            <a:chOff x="3274141" y="5084585"/>
            <a:chExt cx="8052601" cy="6655069"/>
          </a:xfrm>
        </p:grpSpPr>
        <p:sp>
          <p:nvSpPr>
            <p:cNvPr id="458" name="Google Shape;458;g11ef688ff47_0_225"/>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59" name="Google Shape;459;g11ef688ff47_0_225"/>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60" name="Google Shape;460;g11ef688ff47_0_225"/>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6"/>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7"/>
                            </a:ext>
                          </a:extLst>
                        </a:rPr>
                        <a:t>RNF0</a:t>
                      </a:r>
                      <a:r>
                        <a:rPr b="1" lang="es-CO" sz="2800">
                          <a:solidFill>
                            <a:srgbClr val="FFFFFF"/>
                          </a:solidFill>
                        </a:rPr>
                        <a:t>07</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Forma de recuperación de la contaraseña</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recuperara  la contraseña de acuerdo  a la solicitud del usuario.</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usuario escijera entre un codigo  de verificacion enviado bien sea enviado al correo o al movil.</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grpSp>
        <p:nvGrpSpPr>
          <p:cNvPr id="465" name="Google Shape;465;g11ef688ff47_0_232"/>
          <p:cNvGrpSpPr/>
          <p:nvPr/>
        </p:nvGrpSpPr>
        <p:grpSpPr>
          <a:xfrm>
            <a:off x="2389239" y="4780845"/>
            <a:ext cx="8052601" cy="6655069"/>
            <a:chOff x="3274141" y="5084585"/>
            <a:chExt cx="8052601" cy="6655069"/>
          </a:xfrm>
        </p:grpSpPr>
        <p:sp>
          <p:nvSpPr>
            <p:cNvPr id="466" name="Google Shape;466;g11ef688ff47_0_232"/>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67" name="Google Shape;467;g11ef688ff47_0_232"/>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68" name="Google Shape;468;g11ef688ff47_0_232"/>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8"/>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29"/>
                            </a:ext>
                          </a:extLst>
                        </a:rPr>
                        <a:t>RNF0</a:t>
                      </a:r>
                      <a:r>
                        <a:rPr b="1" lang="es-CO" sz="2800">
                          <a:solidFill>
                            <a:srgbClr val="FFFFFF"/>
                          </a:solidFill>
                        </a:rPr>
                        <a:t>08</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Velocidad de generación de datos</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debe generar informes estadisticos de forma rapida.</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sistema debe generar los informes estadisticos en un tiempo maximo de 0,7sg.</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2" name="Shape 472"/>
        <p:cNvGrpSpPr/>
        <p:nvPr/>
      </p:nvGrpSpPr>
      <p:grpSpPr>
        <a:xfrm>
          <a:off x="0" y="0"/>
          <a:ext cx="0" cy="0"/>
          <a:chOff x="0" y="0"/>
          <a:chExt cx="0" cy="0"/>
        </a:xfrm>
      </p:grpSpPr>
      <p:grpSp>
        <p:nvGrpSpPr>
          <p:cNvPr id="473" name="Google Shape;473;g11ef688ff47_0_239"/>
          <p:cNvGrpSpPr/>
          <p:nvPr/>
        </p:nvGrpSpPr>
        <p:grpSpPr>
          <a:xfrm>
            <a:off x="2389239" y="4780845"/>
            <a:ext cx="8052601" cy="6655069"/>
            <a:chOff x="3274141" y="5084585"/>
            <a:chExt cx="8052601" cy="6655069"/>
          </a:xfrm>
        </p:grpSpPr>
        <p:sp>
          <p:nvSpPr>
            <p:cNvPr id="474" name="Google Shape;474;g11ef688ff47_0_239"/>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75" name="Google Shape;475;g11ef688ff47_0_239"/>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76" name="Google Shape;476;g11ef688ff47_0_239"/>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0"/>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1"/>
                            </a:ext>
                          </a:extLst>
                        </a:rPr>
                        <a:t>RNF0</a:t>
                      </a:r>
                      <a:r>
                        <a:rPr b="1" lang="es-CO" sz="2800">
                          <a:solidFill>
                            <a:srgbClr val="FFFFFF"/>
                          </a:solidFill>
                        </a:rPr>
                        <a:t>09</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Idioma del sistema</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debe estar en ingles y español.</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La información contenida dentro del sistema debe estar en ingles y español.</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0" name="Shape 480"/>
        <p:cNvGrpSpPr/>
        <p:nvPr/>
      </p:nvGrpSpPr>
      <p:grpSpPr>
        <a:xfrm>
          <a:off x="0" y="0"/>
          <a:ext cx="0" cy="0"/>
          <a:chOff x="0" y="0"/>
          <a:chExt cx="0" cy="0"/>
        </a:xfrm>
      </p:grpSpPr>
      <p:grpSp>
        <p:nvGrpSpPr>
          <p:cNvPr id="481" name="Google Shape;481;g11ef688ff47_0_246"/>
          <p:cNvGrpSpPr/>
          <p:nvPr/>
        </p:nvGrpSpPr>
        <p:grpSpPr>
          <a:xfrm>
            <a:off x="2389239" y="4780845"/>
            <a:ext cx="8052601" cy="6655069"/>
            <a:chOff x="3274141" y="5084585"/>
            <a:chExt cx="8052601" cy="6655069"/>
          </a:xfrm>
        </p:grpSpPr>
        <p:sp>
          <p:nvSpPr>
            <p:cNvPr id="482" name="Google Shape;482;g11ef688ff47_0_246"/>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83" name="Google Shape;483;g11ef688ff47_0_246"/>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84" name="Google Shape;484;g11ef688ff47_0_246"/>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2"/>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3"/>
                            </a:ext>
                          </a:extLst>
                        </a:rPr>
                        <a:t>RNF0</a:t>
                      </a:r>
                      <a:r>
                        <a:rPr b="1" lang="es-CO" sz="2800">
                          <a:solidFill>
                            <a:srgbClr val="FFFFFF"/>
                          </a:solidFill>
                        </a:rPr>
                        <a:t>10</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Extensibilidad</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debe aceptar cambios </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usuario administrador podra incluir nuevas funciones del sistema.</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grpSp>
        <p:nvGrpSpPr>
          <p:cNvPr id="489" name="Google Shape;489;g11ef688ff47_0_253"/>
          <p:cNvGrpSpPr/>
          <p:nvPr/>
        </p:nvGrpSpPr>
        <p:grpSpPr>
          <a:xfrm>
            <a:off x="2389239" y="4780845"/>
            <a:ext cx="8052601" cy="6655069"/>
            <a:chOff x="3274141" y="5084585"/>
            <a:chExt cx="8052601" cy="6655069"/>
          </a:xfrm>
        </p:grpSpPr>
        <p:sp>
          <p:nvSpPr>
            <p:cNvPr id="490" name="Google Shape;490;g11ef688ff47_0_253"/>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91" name="Google Shape;491;g11ef688ff47_0_253"/>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492" name="Google Shape;492;g11ef688ff47_0_253"/>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4"/>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5"/>
                            </a:ext>
                          </a:extLst>
                        </a:rPr>
                        <a:t>RNF0</a:t>
                      </a:r>
                      <a:r>
                        <a:rPr b="1" lang="es-CO" sz="2800">
                          <a:solidFill>
                            <a:srgbClr val="FFFFFF"/>
                          </a:solidFill>
                        </a:rPr>
                        <a:t>11</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Seguridad</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solo podra ser consultado por los usuarios registrados.</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Ninguna persona ajena a la comunidad academica  podra consultar la información del suistema.</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grpSp>
        <p:nvGrpSpPr>
          <p:cNvPr id="497" name="Google Shape;497;g11ef688ff47_0_260"/>
          <p:cNvGrpSpPr/>
          <p:nvPr/>
        </p:nvGrpSpPr>
        <p:grpSpPr>
          <a:xfrm>
            <a:off x="2389239" y="4780845"/>
            <a:ext cx="8052601" cy="6655069"/>
            <a:chOff x="3274141" y="5084585"/>
            <a:chExt cx="8052601" cy="6655069"/>
          </a:xfrm>
        </p:grpSpPr>
        <p:sp>
          <p:nvSpPr>
            <p:cNvPr id="498" name="Google Shape;498;g11ef688ff47_0_260"/>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499" name="Google Shape;499;g11ef688ff47_0_260"/>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500" name="Google Shape;500;g11ef688ff47_0_260"/>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6"/>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7"/>
                            </a:ext>
                          </a:extLst>
                        </a:rPr>
                        <a:t>RNF0</a:t>
                      </a:r>
                      <a:r>
                        <a:rPr b="1" lang="es-CO" sz="2800">
                          <a:solidFill>
                            <a:srgbClr val="FFFFFF"/>
                          </a:solidFill>
                        </a:rPr>
                        <a:t>12</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Privacidad</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permitira a cada usuario ver solo la información pertinente para el.</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Cada usuario solo podra consultar la información de interes segun su rol.</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grpSp>
        <p:nvGrpSpPr>
          <p:cNvPr id="80" name="Google Shape;80;g11ed154eca2_0_19"/>
          <p:cNvGrpSpPr/>
          <p:nvPr/>
        </p:nvGrpSpPr>
        <p:grpSpPr>
          <a:xfrm>
            <a:off x="2389239" y="4780845"/>
            <a:ext cx="8052601" cy="6655069"/>
            <a:chOff x="3274141" y="5084585"/>
            <a:chExt cx="8052601" cy="6655069"/>
          </a:xfrm>
        </p:grpSpPr>
        <p:grpSp>
          <p:nvGrpSpPr>
            <p:cNvPr id="81" name="Google Shape;81;g11ed154eca2_0_19"/>
            <p:cNvGrpSpPr/>
            <p:nvPr/>
          </p:nvGrpSpPr>
          <p:grpSpPr>
            <a:xfrm>
              <a:off x="3274141" y="5084585"/>
              <a:ext cx="8052601" cy="6655069"/>
              <a:chOff x="3274141" y="5084585"/>
              <a:chExt cx="8052601" cy="6655069"/>
            </a:xfrm>
          </p:grpSpPr>
          <p:sp>
            <p:nvSpPr>
              <p:cNvPr id="82" name="Google Shape;82;g11ed154eca2_0_19"/>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83" name="Google Shape;83;g11ed154eca2_0_19"/>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grpSp>
        <p:sp>
          <p:nvSpPr>
            <p:cNvPr id="84" name="Google Shape;84;g11ed154eca2_0_19"/>
            <p:cNvSpPr txBox="1"/>
            <p:nvPr/>
          </p:nvSpPr>
          <p:spPr>
            <a:xfrm>
              <a:off x="4549163" y="7793925"/>
              <a:ext cx="57591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6000"/>
                <a:buFont typeface="Arial"/>
                <a:buNone/>
              </a:pPr>
              <a:r>
                <a:rPr b="1" lang="es-CO" sz="6000">
                  <a:solidFill>
                    <a:srgbClr val="FFFEFF"/>
                  </a:solidFill>
                </a:rPr>
                <a:t>Pregunta de investigación</a:t>
              </a:r>
              <a:endParaRPr b="1" i="0" sz="6000" u="none" cap="none" strike="noStrike">
                <a:solidFill>
                  <a:srgbClr val="FFFFFF"/>
                </a:solidFill>
                <a:latin typeface="Arial"/>
                <a:ea typeface="Arial"/>
                <a:cs typeface="Arial"/>
                <a:sym typeface="Arial"/>
              </a:endParaRPr>
            </a:p>
          </p:txBody>
        </p:sp>
      </p:grpSp>
      <p:sp>
        <p:nvSpPr>
          <p:cNvPr id="85" name="Google Shape;85;g11ed154eca2_0_19"/>
          <p:cNvSpPr txBox="1"/>
          <p:nvPr/>
        </p:nvSpPr>
        <p:spPr>
          <a:xfrm>
            <a:off x="10996900" y="6119288"/>
            <a:ext cx="11103600" cy="35094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chemeClr val="dk1"/>
                </a:solidFill>
              </a:rPr>
              <a:t>Bajo este orden de ideas, surge la siguiente pregunta de investigación: ¿Qué </a:t>
            </a:r>
            <a:r>
              <a:rPr lang="es-CO" sz="3600">
                <a:solidFill>
                  <a:schemeClr val="dk1"/>
                </a:solidFill>
              </a:rPr>
              <a:t>características</a:t>
            </a:r>
            <a:r>
              <a:rPr lang="es-CO" sz="3600">
                <a:solidFill>
                  <a:schemeClr val="dk1"/>
                </a:solidFill>
              </a:rPr>
              <a:t> debe tener un sistema de información para satisfacer las necesidades que la Institución Educativa Enrique Santos Montejo tiene en el registro y gestión de las calificaciones de sus estudiantes?</a:t>
            </a:r>
            <a:endParaRPr sz="3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4" name="Shape 504"/>
        <p:cNvGrpSpPr/>
        <p:nvPr/>
      </p:nvGrpSpPr>
      <p:grpSpPr>
        <a:xfrm>
          <a:off x="0" y="0"/>
          <a:ext cx="0" cy="0"/>
          <a:chOff x="0" y="0"/>
          <a:chExt cx="0" cy="0"/>
        </a:xfrm>
      </p:grpSpPr>
      <p:grpSp>
        <p:nvGrpSpPr>
          <p:cNvPr id="505" name="Google Shape;505;g11ef688ff47_0_267"/>
          <p:cNvGrpSpPr/>
          <p:nvPr/>
        </p:nvGrpSpPr>
        <p:grpSpPr>
          <a:xfrm>
            <a:off x="2389239" y="4780845"/>
            <a:ext cx="8052601" cy="6655069"/>
            <a:chOff x="3274141" y="5084585"/>
            <a:chExt cx="8052601" cy="6655069"/>
          </a:xfrm>
        </p:grpSpPr>
        <p:sp>
          <p:nvSpPr>
            <p:cNvPr id="506" name="Google Shape;506;g11ef688ff47_0_267"/>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507" name="Google Shape;507;g11ef688ff47_0_267"/>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508" name="Google Shape;508;g11ef688ff47_0_267"/>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8"/>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39"/>
                            </a:ext>
                          </a:extLst>
                        </a:rPr>
                        <a:t>RNF0</a:t>
                      </a:r>
                      <a:r>
                        <a:rPr b="1" lang="es-CO" sz="2800">
                          <a:solidFill>
                            <a:srgbClr val="FFFFFF"/>
                          </a:solidFill>
                        </a:rPr>
                        <a:t>13</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Durabilidad</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debe funcionar al menos 5 años</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periodo de actualización del sistema  sera de cada 5 años.</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2" name="Shape 512"/>
        <p:cNvGrpSpPr/>
        <p:nvPr/>
      </p:nvGrpSpPr>
      <p:grpSpPr>
        <a:xfrm>
          <a:off x="0" y="0"/>
          <a:ext cx="0" cy="0"/>
          <a:chOff x="0" y="0"/>
          <a:chExt cx="0" cy="0"/>
        </a:xfrm>
      </p:grpSpPr>
      <p:grpSp>
        <p:nvGrpSpPr>
          <p:cNvPr id="513" name="Google Shape;513;g11ef688ff47_0_274"/>
          <p:cNvGrpSpPr/>
          <p:nvPr/>
        </p:nvGrpSpPr>
        <p:grpSpPr>
          <a:xfrm>
            <a:off x="2389239" y="4780845"/>
            <a:ext cx="8052601" cy="6655069"/>
            <a:chOff x="3274141" y="5084585"/>
            <a:chExt cx="8052601" cy="6655069"/>
          </a:xfrm>
        </p:grpSpPr>
        <p:sp>
          <p:nvSpPr>
            <p:cNvPr id="514" name="Google Shape;514;g11ef688ff47_0_274"/>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515" name="Google Shape;515;g11ef688ff47_0_274"/>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516" name="Google Shape;516;g11ef688ff47_0_274"/>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40"/>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41"/>
                            </a:ext>
                          </a:extLst>
                        </a:rPr>
                        <a:t>RNF0</a:t>
                      </a:r>
                      <a:r>
                        <a:rPr b="1" lang="es-CO" sz="2800">
                          <a:solidFill>
                            <a:srgbClr val="FFFFFF"/>
                          </a:solidFill>
                        </a:rPr>
                        <a:t>14</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Mantenibilidad</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no perdera  la información despues del mantenimiento.</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Se podra hacer mantenimiento del sistema sin riesgo de perdida de información.</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0" name="Shape 520"/>
        <p:cNvGrpSpPr/>
        <p:nvPr/>
      </p:nvGrpSpPr>
      <p:grpSpPr>
        <a:xfrm>
          <a:off x="0" y="0"/>
          <a:ext cx="0" cy="0"/>
          <a:chOff x="0" y="0"/>
          <a:chExt cx="0" cy="0"/>
        </a:xfrm>
      </p:grpSpPr>
      <p:grpSp>
        <p:nvGrpSpPr>
          <p:cNvPr id="521" name="Google Shape;521;g11ef688ff47_0_281"/>
          <p:cNvGrpSpPr/>
          <p:nvPr/>
        </p:nvGrpSpPr>
        <p:grpSpPr>
          <a:xfrm>
            <a:off x="2389239" y="4780845"/>
            <a:ext cx="8052601" cy="6655069"/>
            <a:chOff x="3274141" y="5084585"/>
            <a:chExt cx="8052601" cy="6655069"/>
          </a:xfrm>
        </p:grpSpPr>
        <p:sp>
          <p:nvSpPr>
            <p:cNvPr id="522" name="Google Shape;522;g11ef688ff47_0_281"/>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lang="es-CO" sz="3400">
                  <a:solidFill>
                    <a:srgbClr val="FFFFFF"/>
                  </a:solidFill>
                  <a:latin typeface="Helvetica Neue"/>
                  <a:ea typeface="Helvetica Neue"/>
                  <a:cs typeface="Helvetica Neue"/>
                  <a:sym typeface="Helvetica Neue"/>
                </a:rPr>
                <a:t>	</a:t>
              </a:r>
              <a:endParaRPr b="0" i="0" sz="3400" u="none" cap="none" strike="noStrike">
                <a:solidFill>
                  <a:srgbClr val="FFFFFF"/>
                </a:solidFill>
                <a:latin typeface="Helvetica Neue"/>
                <a:ea typeface="Helvetica Neue"/>
                <a:cs typeface="Helvetica Neue"/>
                <a:sym typeface="Helvetica Neue"/>
              </a:endParaRPr>
            </a:p>
          </p:txBody>
        </p:sp>
        <p:sp>
          <p:nvSpPr>
            <p:cNvPr id="523" name="Google Shape;523;g11ef688ff47_0_281"/>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FFF"/>
                  </a:solidFill>
                  <a:latin typeface="Helvetica Neue"/>
                  <a:ea typeface="Helvetica Neue"/>
                  <a:cs typeface="Helvetica Neue"/>
                  <a:sym typeface="Helvetica Neue"/>
                </a:rPr>
                <a:t>Requerimientos no Funcionales</a:t>
              </a:r>
              <a:endParaRPr b="1" sz="6000">
                <a:solidFill>
                  <a:srgbClr val="FFFFFF"/>
                </a:solidFill>
                <a:latin typeface="Helvetica Neue"/>
                <a:ea typeface="Helvetica Neue"/>
                <a:cs typeface="Helvetica Neue"/>
                <a:sym typeface="Helvetica Neue"/>
              </a:endParaRPr>
            </a:p>
          </p:txBody>
        </p:sp>
      </p:grpSp>
      <p:graphicFrame>
        <p:nvGraphicFramePr>
          <p:cNvPr id="524" name="Google Shape;524;g11ef688ff47_0_281"/>
          <p:cNvGraphicFramePr/>
          <p:nvPr/>
        </p:nvGraphicFramePr>
        <p:xfrm>
          <a:off x="10703675" y="5877388"/>
          <a:ext cx="3000000" cy="3000000"/>
        </p:xfrm>
        <a:graphic>
          <a:graphicData uri="http://schemas.openxmlformats.org/drawingml/2006/table">
            <a:tbl>
              <a:tblPr>
                <a:noFill/>
                <a:tableStyleId>{127D1485-9935-4F9B-A425-675CDB8CEED4}</a:tableStyleId>
              </a:tblPr>
              <a:tblGrid>
                <a:gridCol w="6382150"/>
                <a:gridCol w="5641250"/>
              </a:tblGrid>
              <a:tr h="746225">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42"/>
                            </a:ext>
                          </a:extLst>
                        </a:rPr>
                        <a:t>Identificación del requerimiento</a:t>
                      </a:r>
                      <a:endParaRPr b="1" sz="2800">
                        <a:solidFill>
                          <a:srgbClr val="FFFFFF"/>
                        </a:solidFill>
                      </a:endParaRPr>
                    </a:p>
                  </a:txBody>
                  <a:tcPr marT="91425" marB="91425" marR="91425" marL="91425">
                    <a:solidFill>
                      <a:srgbClr val="00588B"/>
                    </a:solidFill>
                  </a:tcPr>
                </a:tc>
                <a:tc>
                  <a:txBody>
                    <a:bodyPr/>
                    <a:lstStyle/>
                    <a:p>
                      <a:pPr indent="0" lvl="0" marL="0" rtl="0" algn="l">
                        <a:lnSpc>
                          <a:spcPct val="115000"/>
                        </a:lnSpc>
                        <a:spcBef>
                          <a:spcPts val="0"/>
                        </a:spcBef>
                        <a:spcAft>
                          <a:spcPts val="0"/>
                        </a:spcAft>
                        <a:buNone/>
                      </a:pPr>
                      <a:r>
                        <a:rPr b="1" lang="es-CO" sz="2800">
                          <a:solidFill>
                            <a:srgbClr val="FFFFFF"/>
                          </a:solidFill>
                          <a:extLst>
                            <a:ext uri="http://customooxmlschemas.google.com/">
                              <go:slidesCustomData xmlns:go="http://customooxmlschemas.google.com/" textRoundtripDataId="43"/>
                            </a:ext>
                          </a:extLst>
                        </a:rPr>
                        <a:t>RNF0</a:t>
                      </a:r>
                      <a:r>
                        <a:rPr b="1" lang="es-CO" sz="2800">
                          <a:solidFill>
                            <a:srgbClr val="FFFFFF"/>
                          </a:solidFill>
                        </a:rPr>
                        <a:t>15</a:t>
                      </a:r>
                      <a:endParaRPr b="1" sz="2800">
                        <a:solidFill>
                          <a:srgbClr val="FFFFFF"/>
                        </a:solidFill>
                      </a:endParaRPr>
                    </a:p>
                  </a:txBody>
                  <a:tcPr marT="91425" marB="91425" marR="91425" marL="91425">
                    <a:solidFill>
                      <a:srgbClr val="00588B"/>
                    </a:solidFill>
                  </a:tcPr>
                </a:tc>
              </a:tr>
              <a:tr h="746225">
                <a:tc>
                  <a:txBody>
                    <a:bodyPr/>
                    <a:lstStyle/>
                    <a:p>
                      <a:pPr indent="0" lvl="0" marL="0" rtl="0" algn="l">
                        <a:lnSpc>
                          <a:spcPct val="115000"/>
                        </a:lnSpc>
                        <a:spcBef>
                          <a:spcPts val="0"/>
                        </a:spcBef>
                        <a:spcAft>
                          <a:spcPts val="0"/>
                        </a:spcAft>
                        <a:buNone/>
                      </a:pPr>
                      <a:r>
                        <a:rPr lang="es-CO" sz="2800"/>
                        <a:t>Nombre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Manual de usuario</a:t>
                      </a:r>
                      <a:endParaRPr sz="2800"/>
                    </a:p>
                  </a:txBody>
                  <a:tcPr marT="91425" marB="91425" marR="91425" marL="91425">
                    <a:solidFill>
                      <a:srgbClr val="9FC5E8"/>
                    </a:solidFill>
                  </a:tcPr>
                </a:tc>
              </a:tr>
              <a:tr h="1202150">
                <a:tc>
                  <a:txBody>
                    <a:bodyPr/>
                    <a:lstStyle/>
                    <a:p>
                      <a:pPr indent="0" lvl="0" marL="0" rtl="0" algn="l">
                        <a:lnSpc>
                          <a:spcPct val="115000"/>
                        </a:lnSpc>
                        <a:spcBef>
                          <a:spcPts val="0"/>
                        </a:spcBef>
                        <a:spcAft>
                          <a:spcPts val="0"/>
                        </a:spcAft>
                        <a:buNone/>
                      </a:pPr>
                      <a:r>
                        <a:rPr lang="es-CO" sz="2800"/>
                        <a:t>Características</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El sistema debe contar con un documento que contiene las instrucciones para el uso</a:t>
                      </a:r>
                      <a:endParaRPr sz="2800"/>
                    </a:p>
                  </a:txBody>
                  <a:tcPr marT="91425" marB="91425" marR="91425" marL="91425">
                    <a:solidFill>
                      <a:srgbClr val="CFE2F3"/>
                    </a:solidFill>
                  </a:tcPr>
                </a:tc>
              </a:tr>
              <a:tr h="1576225">
                <a:tc>
                  <a:txBody>
                    <a:bodyPr/>
                    <a:lstStyle/>
                    <a:p>
                      <a:pPr indent="0" lvl="0" marL="0" rtl="0" algn="l">
                        <a:lnSpc>
                          <a:spcPct val="115000"/>
                        </a:lnSpc>
                        <a:spcBef>
                          <a:spcPts val="0"/>
                        </a:spcBef>
                        <a:spcAft>
                          <a:spcPts val="0"/>
                        </a:spcAft>
                        <a:buNone/>
                      </a:pPr>
                      <a:r>
                        <a:rPr lang="es-CO" sz="2800"/>
                        <a:t>Descripción del requerimiento</a:t>
                      </a:r>
                      <a:endParaRPr sz="2800"/>
                    </a:p>
                  </a:txBody>
                  <a:tcPr marT="91425" marB="91425" marR="91425" marL="91425">
                    <a:solidFill>
                      <a:srgbClr val="9FC5E8"/>
                    </a:solidFill>
                  </a:tcPr>
                </a:tc>
                <a:tc>
                  <a:txBody>
                    <a:bodyPr/>
                    <a:lstStyle/>
                    <a:p>
                      <a:pPr indent="0" lvl="0" marL="0" rtl="0" algn="l">
                        <a:lnSpc>
                          <a:spcPct val="115000"/>
                        </a:lnSpc>
                        <a:spcBef>
                          <a:spcPts val="0"/>
                        </a:spcBef>
                        <a:spcAft>
                          <a:spcPts val="0"/>
                        </a:spcAft>
                        <a:buNone/>
                      </a:pPr>
                      <a:r>
                        <a:rPr lang="es-CO" sz="2800"/>
                        <a:t>El usuario podra visualizar un manual para el uso del sistema.</a:t>
                      </a:r>
                      <a:endParaRPr sz="2800"/>
                    </a:p>
                  </a:txBody>
                  <a:tcPr marT="91425" marB="91425" marR="91425" marL="91425">
                    <a:solidFill>
                      <a:srgbClr val="9FC5E8"/>
                    </a:solidFill>
                  </a:tcPr>
                </a:tc>
              </a:tr>
              <a:tr h="100000">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t/>
                      </a:r>
                      <a:endParaRPr sz="2800"/>
                    </a:p>
                  </a:txBody>
                  <a:tcPr marT="91425" marB="91425" marR="91425" marL="91425">
                    <a:solidFill>
                      <a:srgbClr val="CFE2F3"/>
                    </a:solidFill>
                  </a:tcPr>
                </a:tc>
              </a:tr>
              <a:tr h="100000">
                <a:tc>
                  <a:txBody>
                    <a:bodyPr/>
                    <a:lstStyle/>
                    <a:p>
                      <a:pPr indent="0" lvl="0" marL="0" rtl="0" algn="l">
                        <a:lnSpc>
                          <a:spcPct val="115000"/>
                        </a:lnSpc>
                        <a:spcBef>
                          <a:spcPts val="0"/>
                        </a:spcBef>
                        <a:spcAft>
                          <a:spcPts val="0"/>
                        </a:spcAft>
                        <a:buNone/>
                      </a:pPr>
                      <a:r>
                        <a:rPr lang="es-CO" sz="2800"/>
                        <a:t>Prioridad del requerimiento</a:t>
                      </a:r>
                      <a:endParaRPr sz="2800"/>
                    </a:p>
                  </a:txBody>
                  <a:tcPr marT="91425" marB="91425" marR="91425" marL="91425">
                    <a:solidFill>
                      <a:srgbClr val="CFE2F3"/>
                    </a:solidFill>
                  </a:tcPr>
                </a:tc>
                <a:tc>
                  <a:txBody>
                    <a:bodyPr/>
                    <a:lstStyle/>
                    <a:p>
                      <a:pPr indent="0" lvl="0" marL="0" rtl="0" algn="l">
                        <a:lnSpc>
                          <a:spcPct val="115000"/>
                        </a:lnSpc>
                        <a:spcBef>
                          <a:spcPts val="0"/>
                        </a:spcBef>
                        <a:spcAft>
                          <a:spcPts val="0"/>
                        </a:spcAft>
                        <a:buNone/>
                      </a:pPr>
                      <a:r>
                        <a:rPr lang="es-CO" sz="2800"/>
                        <a:t>Alta</a:t>
                      </a:r>
                      <a:endParaRPr sz="2800"/>
                    </a:p>
                  </a:txBody>
                  <a:tcPr marT="91425" marB="91425" marR="91425" marL="91425">
                    <a:solidFill>
                      <a:srgbClr val="CFE2F3"/>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8" name="Shape 528"/>
        <p:cNvGrpSpPr/>
        <p:nvPr/>
      </p:nvGrpSpPr>
      <p:grpSpPr>
        <a:xfrm>
          <a:off x="0" y="0"/>
          <a:ext cx="0" cy="0"/>
          <a:chOff x="0" y="0"/>
          <a:chExt cx="0" cy="0"/>
        </a:xfrm>
      </p:grpSpPr>
      <p:sp>
        <p:nvSpPr>
          <p:cNvPr id="529" name="Google Shape;529;p6"/>
          <p:cNvSpPr/>
          <p:nvPr/>
        </p:nvSpPr>
        <p:spPr>
          <a:xfrm>
            <a:off x="1824930" y="12106142"/>
            <a:ext cx="383951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5300"/>
              </a:buClr>
              <a:buSzPts val="5400"/>
              <a:buFont typeface="Helvetica Neue"/>
              <a:buNone/>
            </a:pPr>
            <a:r>
              <a:rPr b="1" i="0" lang="es-CO" sz="5400" u="none" cap="none" strike="noStrike">
                <a:solidFill>
                  <a:srgbClr val="FF5300"/>
                </a:solidFill>
                <a:latin typeface="Helvetica Neue"/>
                <a:ea typeface="Helvetica Neue"/>
                <a:cs typeface="Helvetica Neue"/>
                <a:sym typeface="Helvetica Neue"/>
              </a:rPr>
              <a:t>SENA 2020</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3" name="Shape 533"/>
        <p:cNvGrpSpPr/>
        <p:nvPr/>
      </p:nvGrpSpPr>
      <p:grpSpPr>
        <a:xfrm>
          <a:off x="0" y="0"/>
          <a:ext cx="0" cy="0"/>
          <a:chOff x="0" y="0"/>
          <a:chExt cx="0" cy="0"/>
        </a:xfrm>
      </p:grpSpPr>
      <p:sp>
        <p:nvSpPr>
          <p:cNvPr id="534" name="Google Shape;534;p7"/>
          <p:cNvSpPr/>
          <p:nvPr/>
        </p:nvSpPr>
        <p:spPr>
          <a:xfrm>
            <a:off x="1824930" y="12106142"/>
            <a:ext cx="383951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5300"/>
              </a:buClr>
              <a:buSzPts val="5400"/>
              <a:buFont typeface="Helvetica Neue"/>
              <a:buNone/>
            </a:pPr>
            <a:r>
              <a:rPr b="1" i="0" lang="es-CO" sz="5400" u="none" cap="none" strike="noStrike">
                <a:solidFill>
                  <a:srgbClr val="FF5300"/>
                </a:solidFill>
                <a:latin typeface="Helvetica Neue"/>
                <a:ea typeface="Helvetica Neue"/>
                <a:cs typeface="Helvetica Neue"/>
                <a:sym typeface="Helvetica Neue"/>
              </a:rPr>
              <a:t>SENA 2020</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8" name="Shape 538"/>
        <p:cNvGrpSpPr/>
        <p:nvPr/>
      </p:nvGrpSpPr>
      <p:grpSpPr>
        <a:xfrm>
          <a:off x="0" y="0"/>
          <a:ext cx="0" cy="0"/>
          <a:chOff x="0" y="0"/>
          <a:chExt cx="0" cy="0"/>
        </a:xfrm>
      </p:grpSpPr>
      <p:sp>
        <p:nvSpPr>
          <p:cNvPr id="539" name="Google Shape;539;p9"/>
          <p:cNvSpPr txBox="1"/>
          <p:nvPr/>
        </p:nvSpPr>
        <p:spPr>
          <a:xfrm>
            <a:off x="4944042" y="4039986"/>
            <a:ext cx="3888885" cy="698267"/>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3600"/>
              <a:buFont typeface="Helvetica Neue"/>
              <a:buNone/>
            </a:pPr>
            <a:r>
              <a:rPr b="1" i="0" lang="es-CO" sz="3600" u="none" cap="none" strike="noStrike">
                <a:solidFill>
                  <a:srgbClr val="FFFFFF"/>
                </a:solidFill>
                <a:latin typeface="Helvetica Neue"/>
                <a:ea typeface="Helvetica Neue"/>
                <a:cs typeface="Helvetica Neue"/>
                <a:sym typeface="Helvetica Neue"/>
              </a:rPr>
              <a:t>Agradecimientos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grpSp>
        <p:nvGrpSpPr>
          <p:cNvPr id="90" name="Google Shape;90;g11ed154eca2_0_28"/>
          <p:cNvGrpSpPr/>
          <p:nvPr/>
        </p:nvGrpSpPr>
        <p:grpSpPr>
          <a:xfrm>
            <a:off x="2389239" y="4780845"/>
            <a:ext cx="8052601" cy="6655069"/>
            <a:chOff x="3274141" y="5084585"/>
            <a:chExt cx="8052601" cy="6655069"/>
          </a:xfrm>
        </p:grpSpPr>
        <p:sp>
          <p:nvSpPr>
            <p:cNvPr id="91" name="Google Shape;91;g11ed154eca2_0_28"/>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92" name="Google Shape;92;g11ed154eca2_0_28"/>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EFF"/>
                  </a:solidFill>
                </a:rPr>
                <a:t>Objetivo general</a:t>
              </a:r>
              <a:endParaRPr b="1" i="0" sz="6000" u="none" cap="none" strike="noStrike">
                <a:solidFill>
                  <a:srgbClr val="FFFFFF"/>
                </a:solidFill>
                <a:latin typeface="Helvetica Neue"/>
                <a:ea typeface="Helvetica Neue"/>
                <a:cs typeface="Helvetica Neue"/>
                <a:sym typeface="Helvetica Neue"/>
              </a:endParaRPr>
            </a:p>
          </p:txBody>
        </p:sp>
      </p:grpSp>
      <p:sp>
        <p:nvSpPr>
          <p:cNvPr id="93" name="Google Shape;93;g11ed154eca2_0_28"/>
          <p:cNvSpPr txBox="1"/>
          <p:nvPr/>
        </p:nvSpPr>
        <p:spPr>
          <a:xfrm>
            <a:off x="11237125" y="6741588"/>
            <a:ext cx="10035900" cy="27336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1000"/>
              </a:spcBef>
              <a:spcAft>
                <a:spcPts val="0"/>
              </a:spcAft>
              <a:buNone/>
            </a:pPr>
            <a:r>
              <a:rPr lang="es-CO" sz="3600">
                <a:solidFill>
                  <a:schemeClr val="dk1"/>
                </a:solidFill>
              </a:rPr>
              <a:t>Desarrollar un sistema de información para el registro, control y administración de las calificaciones en la Institución Educativa Departamental Enrique Santos Montejo.</a:t>
            </a:r>
            <a:endParaRPr sz="3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grpSp>
        <p:nvGrpSpPr>
          <p:cNvPr id="98" name="Google Shape;98;g11ed154eca2_0_41"/>
          <p:cNvGrpSpPr/>
          <p:nvPr/>
        </p:nvGrpSpPr>
        <p:grpSpPr>
          <a:xfrm>
            <a:off x="2389239" y="4780845"/>
            <a:ext cx="8052601" cy="6655069"/>
            <a:chOff x="3274141" y="5084585"/>
            <a:chExt cx="8052601" cy="6655069"/>
          </a:xfrm>
        </p:grpSpPr>
        <p:sp>
          <p:nvSpPr>
            <p:cNvPr id="99" name="Google Shape;99;g11ed154eca2_0_41"/>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00" name="Google Shape;100;g11ed154eca2_0_41"/>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EFF"/>
                  </a:solidFill>
                </a:rPr>
                <a:t>Objetivos </a:t>
              </a:r>
              <a:endParaRPr b="1" sz="6000">
                <a:solidFill>
                  <a:srgbClr val="FFFEFF"/>
                </a:solidFill>
              </a:endParaRPr>
            </a:p>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EFF"/>
                  </a:solidFill>
                </a:rPr>
                <a:t>específicos</a:t>
              </a:r>
              <a:endParaRPr b="1" i="0" sz="6000" u="none" cap="none" strike="noStrike">
                <a:solidFill>
                  <a:srgbClr val="FFFFFF"/>
                </a:solidFill>
                <a:latin typeface="Helvetica Neue"/>
                <a:ea typeface="Helvetica Neue"/>
                <a:cs typeface="Helvetica Neue"/>
                <a:sym typeface="Helvetica Neue"/>
              </a:endParaRPr>
            </a:p>
          </p:txBody>
        </p:sp>
      </p:grpSp>
      <p:sp>
        <p:nvSpPr>
          <p:cNvPr id="101" name="Google Shape;101;g11ed154eca2_0_41"/>
          <p:cNvSpPr txBox="1"/>
          <p:nvPr/>
        </p:nvSpPr>
        <p:spPr>
          <a:xfrm>
            <a:off x="11157050" y="4780850"/>
            <a:ext cx="10703400" cy="6793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rgbClr val="F81B02"/>
                </a:solidFill>
              </a:rPr>
              <a:t>§ </a:t>
            </a:r>
            <a:r>
              <a:rPr lang="es-CO" sz="3600">
                <a:solidFill>
                  <a:schemeClr val="dk1"/>
                </a:solidFill>
              </a:rPr>
              <a:t>Diseñar  funciones de establecimiento de cantidad de notas y valor porcentual de cada una por bimestre.</a:t>
            </a:r>
            <a:endParaRPr sz="3600">
              <a:solidFill>
                <a:schemeClr val="dk1"/>
              </a:solidFill>
            </a:endParaRPr>
          </a:p>
          <a:p>
            <a:pPr indent="0" lvl="0" marL="0" rtl="0" algn="just">
              <a:lnSpc>
                <a:spcPct val="100000"/>
              </a:lnSpc>
              <a:spcBef>
                <a:spcPts val="1000"/>
              </a:spcBef>
              <a:spcAft>
                <a:spcPts val="0"/>
              </a:spcAft>
              <a:buNone/>
            </a:pPr>
            <a:r>
              <a:t/>
            </a:r>
            <a:endParaRPr sz="3600">
              <a:solidFill>
                <a:schemeClr val="dk1"/>
              </a:solidFill>
            </a:endParaRPr>
          </a:p>
          <a:p>
            <a:pPr indent="0" lvl="0" marL="0" rtl="0" algn="just">
              <a:lnSpc>
                <a:spcPct val="100000"/>
              </a:lnSpc>
              <a:spcBef>
                <a:spcPts val="1000"/>
              </a:spcBef>
              <a:spcAft>
                <a:spcPts val="0"/>
              </a:spcAft>
              <a:buNone/>
            </a:pPr>
            <a:r>
              <a:rPr lang="es-CO" sz="3600">
                <a:solidFill>
                  <a:srgbClr val="F81B02"/>
                </a:solidFill>
              </a:rPr>
              <a:t>§  </a:t>
            </a:r>
            <a:r>
              <a:rPr lang="es-CO" sz="3600">
                <a:solidFill>
                  <a:schemeClr val="dk1"/>
                </a:solidFill>
              </a:rPr>
              <a:t>Desarrollar funciones para que los directores de grupo puedan ver las calificaciones de todo su grupo.</a:t>
            </a:r>
            <a:endParaRPr sz="3600">
              <a:solidFill>
                <a:schemeClr val="dk1"/>
              </a:solidFill>
            </a:endParaRPr>
          </a:p>
          <a:p>
            <a:pPr indent="0" lvl="0" marL="0" rtl="0" algn="just">
              <a:lnSpc>
                <a:spcPct val="100000"/>
              </a:lnSpc>
              <a:spcBef>
                <a:spcPts val="1000"/>
              </a:spcBef>
              <a:spcAft>
                <a:spcPts val="0"/>
              </a:spcAft>
              <a:buNone/>
            </a:pPr>
            <a:r>
              <a:t/>
            </a:r>
            <a:endParaRPr sz="3600">
              <a:solidFill>
                <a:schemeClr val="dk1"/>
              </a:solidFill>
            </a:endParaRPr>
          </a:p>
          <a:p>
            <a:pPr indent="0" lvl="0" marL="0" rtl="0" algn="just">
              <a:lnSpc>
                <a:spcPct val="100000"/>
              </a:lnSpc>
              <a:spcBef>
                <a:spcPts val="1000"/>
              </a:spcBef>
              <a:spcAft>
                <a:spcPts val="0"/>
              </a:spcAft>
              <a:buNone/>
            </a:pPr>
            <a:r>
              <a:rPr lang="es-CO" sz="3600">
                <a:solidFill>
                  <a:srgbClr val="F81B02"/>
                </a:solidFill>
              </a:rPr>
              <a:t>§ </a:t>
            </a:r>
            <a:r>
              <a:rPr lang="es-CO" sz="3600">
                <a:solidFill>
                  <a:schemeClr val="dk1"/>
                </a:solidFill>
              </a:rPr>
              <a:t>Establecer funciones estadísticas dentro del sistema para que se pueda hacer la trazabilidad del rendimiento de los estudiantes. </a:t>
            </a:r>
            <a:endParaRPr sz="3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g11ed154eca2_0_55"/>
          <p:cNvSpPr txBox="1"/>
          <p:nvPr/>
        </p:nvSpPr>
        <p:spPr>
          <a:xfrm>
            <a:off x="11084725" y="4529650"/>
            <a:ext cx="11050200" cy="69624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s-CO" sz="3600">
                <a:solidFill>
                  <a:schemeClr val="dk1"/>
                </a:solidFill>
              </a:rPr>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a:t>
            </a:r>
            <a:endParaRPr sz="3600">
              <a:solidFill>
                <a:schemeClr val="dk1"/>
              </a:solidFill>
            </a:endParaRPr>
          </a:p>
          <a:p>
            <a:pPr indent="0" lvl="0" marL="0" rtl="0" algn="just">
              <a:lnSpc>
                <a:spcPct val="100000"/>
              </a:lnSpc>
              <a:spcBef>
                <a:spcPts val="1000"/>
              </a:spcBef>
              <a:spcAft>
                <a:spcPts val="0"/>
              </a:spcAft>
              <a:buNone/>
            </a:pPr>
            <a:r>
              <a:rPr lang="es-CO" sz="3600">
                <a:solidFill>
                  <a:schemeClr val="dk1"/>
                </a:solidFill>
              </a:rPr>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endParaRPr sz="3600">
              <a:solidFill>
                <a:schemeClr val="dk1"/>
              </a:solidFill>
            </a:endParaRPr>
          </a:p>
        </p:txBody>
      </p:sp>
      <p:grpSp>
        <p:nvGrpSpPr>
          <p:cNvPr id="107" name="Google Shape;107;g11ed154eca2_0_55"/>
          <p:cNvGrpSpPr/>
          <p:nvPr/>
        </p:nvGrpSpPr>
        <p:grpSpPr>
          <a:xfrm>
            <a:off x="2389239" y="4780845"/>
            <a:ext cx="8052601" cy="6655069"/>
            <a:chOff x="3274141" y="5084585"/>
            <a:chExt cx="8052601" cy="6655069"/>
          </a:xfrm>
        </p:grpSpPr>
        <p:sp>
          <p:nvSpPr>
            <p:cNvPr id="108" name="Google Shape;108;g11ed154eca2_0_55"/>
            <p:cNvSpPr/>
            <p:nvPr/>
          </p:nvSpPr>
          <p:spPr>
            <a:xfrm>
              <a:off x="3274142" y="5084585"/>
              <a:ext cx="8052600" cy="1062000"/>
            </a:xfrm>
            <a:prstGeom prst="rect">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09" name="Google Shape;109;g11ed154eca2_0_55"/>
            <p:cNvSpPr/>
            <p:nvPr/>
          </p:nvSpPr>
          <p:spPr>
            <a:xfrm>
              <a:off x="3274141" y="6458154"/>
              <a:ext cx="8052600" cy="5281500"/>
            </a:xfrm>
            <a:prstGeom prst="wedgeRectCallout">
              <a:avLst>
                <a:gd fmla="val -20833" name="adj1"/>
                <a:gd fmla="val 62500" name="adj2"/>
              </a:avLst>
            </a:prstGeom>
            <a:solidFill>
              <a:srgbClr val="00588B"/>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1" lang="es-CO" sz="6000">
                  <a:solidFill>
                    <a:srgbClr val="FFFEFF"/>
                  </a:solidFill>
                </a:rPr>
                <a:t>Justificación</a:t>
              </a:r>
              <a:endParaRPr b="1" i="0" sz="6000" u="none" cap="none" strike="noStrike">
                <a:solidFill>
                  <a:srgbClr val="FFFFFF"/>
                </a:solidFill>
                <a:latin typeface="Helvetica Neue"/>
                <a:ea typeface="Helvetica Neue"/>
                <a:cs typeface="Helvetica Neue"/>
                <a:sym typeface="Helvetica Neue"/>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Alicia Mercedes Rico Atencio</dc:creator>
</cp:coreProperties>
</file>