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3"/>
  </p:notesMasterIdLst>
  <p:sldIdLst>
    <p:sldId id="257" r:id="rId2"/>
    <p:sldId id="268" r:id="rId3"/>
    <p:sldId id="259" r:id="rId4"/>
    <p:sldId id="261" r:id="rId5"/>
    <p:sldId id="262" r:id="rId6"/>
    <p:sldId id="263" r:id="rId7"/>
    <p:sldId id="264" r:id="rId8"/>
    <p:sldId id="265" r:id="rId9"/>
    <p:sldId id="269"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48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576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513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98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54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825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66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533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7/13/2024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5789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7/13/2024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98675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8539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7/13/2024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66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20dilleshpulap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548640"/>
            <a:ext cx="10993546" cy="1142047"/>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782127"/>
            <a:ext cx="10993546" cy="4532757"/>
          </a:xfrm>
        </p:spPr>
        <p:txBody>
          <a:bodyPr>
            <a:normAutofit/>
          </a:bodyPr>
          <a:lstStyle/>
          <a:p>
            <a:r>
              <a:rPr lang="en-GB" sz="2400" b="1" dirty="0"/>
              <a:t>Name  :  </a:t>
            </a:r>
            <a:r>
              <a:rPr lang="en-GB" sz="2400" b="1" dirty="0" err="1">
                <a:solidFill>
                  <a:srgbClr val="7030A0"/>
                </a:solidFill>
              </a:rPr>
              <a:t>Pulapa</a:t>
            </a:r>
            <a:r>
              <a:rPr lang="en-GB" sz="2400" b="1" dirty="0">
                <a:solidFill>
                  <a:srgbClr val="7030A0"/>
                </a:solidFill>
              </a:rPr>
              <a:t> </a:t>
            </a:r>
            <a:r>
              <a:rPr lang="en-GB" sz="2400" b="1" dirty="0" err="1">
                <a:solidFill>
                  <a:srgbClr val="7030A0"/>
                </a:solidFill>
              </a:rPr>
              <a:t>sai</a:t>
            </a:r>
            <a:r>
              <a:rPr lang="en-GB" sz="2400" b="1" dirty="0">
                <a:solidFill>
                  <a:srgbClr val="7030A0"/>
                </a:solidFill>
              </a:rPr>
              <a:t> </a:t>
            </a:r>
            <a:r>
              <a:rPr lang="en-GB" sz="2400" b="1" dirty="0" err="1">
                <a:solidFill>
                  <a:srgbClr val="7030A0"/>
                </a:solidFill>
              </a:rPr>
              <a:t>Dillesh</a:t>
            </a:r>
            <a:endParaRPr lang="en-GB" sz="2400" b="1" dirty="0">
              <a:solidFill>
                <a:srgbClr val="7030A0"/>
              </a:solidFill>
            </a:endParaRPr>
          </a:p>
          <a:p>
            <a:r>
              <a:rPr lang="en-GB" sz="2400" b="1" dirty="0" err="1"/>
              <a:t>Skillsbuild</a:t>
            </a:r>
            <a:r>
              <a:rPr lang="en-GB" sz="2400" b="1" dirty="0"/>
              <a:t> email id : </a:t>
            </a:r>
            <a:r>
              <a:rPr lang="en-GB" sz="2400" b="1" dirty="0">
                <a:solidFill>
                  <a:srgbClr val="7030A0"/>
                </a:solidFill>
              </a:rPr>
              <a:t> </a:t>
            </a:r>
            <a:r>
              <a:rPr lang="en-GB" sz="2400" b="1" dirty="0">
                <a:solidFill>
                  <a:srgbClr val="7030A0"/>
                </a:solidFill>
                <a:hlinkClick r:id="rId2"/>
              </a:rPr>
              <a:t>dilleshpulapa@gmail.com</a:t>
            </a:r>
            <a:endParaRPr lang="en-GB" sz="2400" b="1" dirty="0">
              <a:solidFill>
                <a:srgbClr val="7030A0"/>
              </a:solidFill>
            </a:endParaRPr>
          </a:p>
          <a:p>
            <a:r>
              <a:rPr lang="en-GB" sz="2400" b="1" dirty="0"/>
              <a:t>College name : </a:t>
            </a:r>
            <a:r>
              <a:rPr lang="en-GB" sz="2400" b="1" dirty="0">
                <a:solidFill>
                  <a:srgbClr val="7030A0"/>
                </a:solidFill>
              </a:rPr>
              <a:t>Satya institute of technology</a:t>
            </a:r>
            <a:br>
              <a:rPr lang="en-GB" sz="2400" b="1" dirty="0">
                <a:solidFill>
                  <a:srgbClr val="7030A0"/>
                </a:solidFill>
              </a:rPr>
            </a:br>
            <a:r>
              <a:rPr lang="en-GB" sz="2400" b="1" dirty="0">
                <a:solidFill>
                  <a:srgbClr val="7030A0"/>
                </a:solidFill>
              </a:rPr>
              <a:t>			       and management</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r>
              <a:rPr lang="en-GB" sz="2400" b="1" dirty="0">
                <a:solidFill>
                  <a:srgbClr val="7030A0"/>
                </a:solidFill>
              </a:rPr>
              <a:t>13/06/2024 </a:t>
            </a:r>
          </a:p>
          <a:p>
            <a:r>
              <a:rPr lang="en-GB" sz="2400" b="1" dirty="0"/>
              <a:t>Internship end date  :  </a:t>
            </a:r>
            <a:r>
              <a:rPr lang="en-GB" sz="2400" b="1" dirty="0">
                <a:solidFill>
                  <a:srgbClr val="7030A0"/>
                </a:solidFill>
              </a:rPr>
              <a:t>25/07/2024</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8A72FBC6-36BA-FE1D-1119-8E39D1890E1D}"/>
              </a:ext>
            </a:extLst>
          </p:cNvPr>
          <p:cNvPicPr>
            <a:picLocks noChangeAspect="1"/>
          </p:cNvPicPr>
          <p:nvPr/>
        </p:nvPicPr>
        <p:blipFill>
          <a:blip r:embed="rId3"/>
          <a:stretch>
            <a:fillRect/>
          </a:stretch>
        </p:blipFill>
        <p:spPr>
          <a:xfrm>
            <a:off x="8940004" y="2139503"/>
            <a:ext cx="2373751" cy="31761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828800"/>
            <a:ext cx="11029615" cy="4535388"/>
          </a:xfrm>
        </p:spPr>
        <p:txBody>
          <a:bodyPr>
            <a:normAutofit/>
          </a:bodyPr>
          <a:lstStyle/>
          <a:p>
            <a:pPr marL="0" indent="0" algn="ctr">
              <a:buNone/>
            </a:pPr>
            <a:r>
              <a:rPr lang="en-US" sz="2400" b="1" i="0" dirty="0">
                <a:solidFill>
                  <a:schemeClr val="tx1"/>
                </a:solidFill>
                <a:effectLst/>
              </a:rPr>
              <a:t>Prevalence of burnout</a:t>
            </a:r>
          </a:p>
          <a:p>
            <a:pPr marL="0" indent="0" algn="ctr">
              <a:buNone/>
            </a:pPr>
            <a:r>
              <a:rPr lang="en-US" sz="2400" b="1" i="0" dirty="0">
                <a:solidFill>
                  <a:schemeClr val="tx1"/>
                </a:solidFill>
                <a:effectLst/>
              </a:rPr>
              <a:t>Contributing factors</a:t>
            </a:r>
          </a:p>
          <a:p>
            <a:pPr marL="0" indent="0" algn="ctr">
              <a:buNone/>
            </a:pPr>
            <a:r>
              <a:rPr lang="en-US" sz="2400" b="1" i="0" dirty="0">
                <a:solidFill>
                  <a:schemeClr val="tx1"/>
                </a:solidFill>
                <a:effectLst/>
              </a:rPr>
              <a:t>Intervention strategies </a:t>
            </a:r>
          </a:p>
          <a:p>
            <a:pPr marL="0" indent="0" algn="ctr">
              <a:buNone/>
            </a:pPr>
            <a:r>
              <a:rPr lang="en-US" sz="2400" b="1" dirty="0">
                <a:solidFill>
                  <a:schemeClr val="tx1"/>
                </a:solidFill>
              </a:rPr>
              <a:t>To get more about the project visit this GitHub repository:</a:t>
            </a:r>
          </a:p>
          <a:p>
            <a:pPr marL="0" indent="0">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52" y="1316737"/>
            <a:ext cx="11039308" cy="2523744"/>
          </a:xfrm>
        </p:spPr>
        <p:txBody>
          <a:bodyPr>
            <a:normAutofit fontScale="90000"/>
          </a:bodyPr>
          <a:lstStyle/>
          <a:p>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br>
              <a:rPr lang="en-US" sz="4000" dirty="0">
                <a:solidFill>
                  <a:schemeClr val="accent1"/>
                </a:solidFill>
              </a:rPr>
            </a:br>
            <a:r>
              <a:rPr lang="en-US" sz="4000" b="1" u="sng" dirty="0">
                <a:solidFill>
                  <a:schemeClr val="accent1"/>
                </a:solidFill>
              </a:rPr>
              <a:t>PROJECT TITLE</a:t>
            </a:r>
            <a:br>
              <a:rPr lang="en-US" sz="4000" dirty="0">
                <a:solidFill>
                  <a:schemeClr val="accent1"/>
                </a:solidFill>
              </a:rPr>
            </a:br>
            <a:r>
              <a:rPr lang="en-US" sz="4000" dirty="0">
                <a:solidFill>
                  <a:schemeClr val="accent1"/>
                </a:solidFill>
              </a:rPr>
              <a:t>  </a:t>
            </a:r>
            <a:br>
              <a:rPr lang="en-US" sz="4000" dirty="0">
                <a:solidFill>
                  <a:schemeClr val="accent1"/>
                </a:solidFill>
              </a:rPr>
            </a:br>
            <a:r>
              <a:rPr lang="en-US" sz="4000" dirty="0">
                <a:solidFill>
                  <a:schemeClr val="accent1"/>
                </a:solidFill>
              </a:rPr>
              <a:t>   EMPLOYEES BURNOUT ANALYSIS AND PREDICTION</a:t>
            </a:r>
            <a:br>
              <a:rPr lang="en-US" sz="4000" dirty="0">
                <a:solidFill>
                  <a:schemeClr val="accent1"/>
                </a:solidFill>
              </a:rPr>
            </a:br>
            <a:endParaRPr lang="en-IN" sz="4000" dirty="0">
              <a:solidFill>
                <a:schemeClr val="accent1"/>
              </a:solidFill>
            </a:endParaRPr>
          </a:p>
        </p:txBody>
      </p:sp>
      <p:sp>
        <p:nvSpPr>
          <p:cNvPr id="4" name="TextBox 3">
            <a:extLst>
              <a:ext uri="{FF2B5EF4-FFF2-40B4-BE49-F238E27FC236}">
                <a16:creationId xmlns:a16="http://schemas.microsoft.com/office/drawing/2014/main" id="{1735E2D4-6473-1576-0F0A-34E965B9917A}"/>
              </a:ext>
            </a:extLst>
          </p:cNvPr>
          <p:cNvSpPr txBox="1"/>
          <p:nvPr/>
        </p:nvSpPr>
        <p:spPr>
          <a:xfrm>
            <a:off x="512064" y="5218097"/>
            <a:ext cx="3502152" cy="646331"/>
          </a:xfrm>
          <a:prstGeom prst="rect">
            <a:avLst/>
          </a:prstGeom>
          <a:noFill/>
        </p:spPr>
        <p:txBody>
          <a:bodyPr wrap="square" rtlCol="0">
            <a:spAutoFit/>
          </a:bodyPr>
          <a:lstStyle/>
          <a:p>
            <a:r>
              <a:rPr lang="en-IN" b="1" dirty="0"/>
              <a:t>Presented by : </a:t>
            </a:r>
            <a:r>
              <a:rPr lang="en-IN" b="1" dirty="0" err="1"/>
              <a:t>P.Dillesh</a:t>
            </a:r>
            <a:br>
              <a:rPr lang="en-IN" b="1" dirty="0"/>
            </a:br>
            <a:r>
              <a:rPr lang="en-IN" b="1" dirty="0"/>
              <a:t>Date :13-07-2004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979817"/>
            <a:ext cx="11029615" cy="4091799"/>
          </a:xfrm>
        </p:spPr>
        <p:txBody>
          <a:bodyPr>
            <a:normAutofit/>
          </a:bodyPr>
          <a:lstStyle/>
          <a:p>
            <a:pPr>
              <a:buFont typeface="+mj-lt"/>
              <a:buAutoNum type="arabicPeriod"/>
            </a:pPr>
            <a:r>
              <a:rPr lang="en-US" sz="2800" b="1" i="0" dirty="0">
                <a:solidFill>
                  <a:schemeClr val="tx1"/>
                </a:solidFill>
                <a:effectLst/>
              </a:rPr>
              <a:t>Project Overview</a:t>
            </a:r>
          </a:p>
          <a:p>
            <a:pPr>
              <a:buFont typeface="+mj-lt"/>
              <a:buAutoNum type="arabicPeriod"/>
            </a:pPr>
            <a:r>
              <a:rPr lang="en-US" sz="2800" b="1" i="0" dirty="0">
                <a:solidFill>
                  <a:schemeClr val="tx1"/>
                </a:solidFill>
                <a:effectLst/>
              </a:rPr>
              <a:t>End Users</a:t>
            </a:r>
          </a:p>
          <a:p>
            <a:pPr>
              <a:buFont typeface="+mj-lt"/>
              <a:buAutoNum type="arabicPeriod"/>
            </a:pPr>
            <a:r>
              <a:rPr lang="en-US" sz="2800" b="1" i="0" dirty="0">
                <a:solidFill>
                  <a:schemeClr val="tx1"/>
                </a:solidFill>
                <a:effectLst/>
              </a:rPr>
              <a:t>Solution and Value Proposition</a:t>
            </a:r>
          </a:p>
          <a:p>
            <a:pPr>
              <a:buFont typeface="+mj-lt"/>
              <a:buAutoNum type="arabicPeriod"/>
            </a:pPr>
            <a:r>
              <a:rPr lang="en-US" sz="2800" b="1" i="0" dirty="0">
                <a:solidFill>
                  <a:schemeClr val="tx1"/>
                </a:solidFill>
                <a:effectLst/>
              </a:rPr>
              <a:t>Customization for an Organization</a:t>
            </a:r>
          </a:p>
          <a:p>
            <a:pPr>
              <a:buFont typeface="+mj-lt"/>
              <a:buAutoNum type="arabicPeriod"/>
            </a:pPr>
            <a:r>
              <a:rPr lang="en-US" sz="2800" b="1" i="0" dirty="0">
                <a:solidFill>
                  <a:schemeClr val="tx1"/>
                </a:solidFill>
                <a:effectLst/>
              </a:rPr>
              <a:t>Modelling</a:t>
            </a:r>
          </a:p>
          <a:p>
            <a:pPr>
              <a:buFont typeface="+mj-lt"/>
              <a:buAutoNum type="arabicPeriod"/>
            </a:pPr>
            <a:r>
              <a:rPr lang="en-US" sz="2800" b="1" i="0" dirty="0">
                <a:solidFill>
                  <a:schemeClr val="tx1"/>
                </a:solidFill>
                <a:effectLst/>
              </a:rPr>
              <a:t>Results</a:t>
            </a:r>
          </a:p>
          <a:p>
            <a:pPr>
              <a:buFont typeface="+mj-lt"/>
              <a:buAutoNum type="arabicPeriod"/>
            </a:pPr>
            <a:r>
              <a:rPr lang="en-US" sz="2800" b="1" i="0" dirty="0">
                <a:solidFill>
                  <a:schemeClr val="tx1"/>
                </a:solidFill>
                <a:effectLst/>
              </a:rPr>
              <a:t>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3" y="2048915"/>
            <a:ext cx="11029615" cy="3821533"/>
          </a:xfrm>
        </p:spPr>
        <p:txBody>
          <a:bodyPr>
            <a:normAutofit/>
          </a:bodyPr>
          <a:lstStyle/>
          <a:p>
            <a:pPr algn="l">
              <a:buFont typeface="+mj-lt"/>
              <a:buAutoNum type="arabicPeriod"/>
            </a:pPr>
            <a:r>
              <a:rPr lang="en-US" sz="2800" b="1" i="0" dirty="0">
                <a:solidFill>
                  <a:schemeClr val="tx1"/>
                </a:solidFill>
                <a:effectLst/>
              </a:rPr>
              <a:t>Organization Leadership</a:t>
            </a:r>
          </a:p>
          <a:p>
            <a:pPr algn="l">
              <a:buFont typeface="+mj-lt"/>
              <a:buAutoNum type="arabicPeriod"/>
            </a:pPr>
            <a:r>
              <a:rPr lang="en-US" sz="2800" b="1" i="0" dirty="0">
                <a:solidFill>
                  <a:schemeClr val="tx1"/>
                </a:solidFill>
                <a:effectLst/>
              </a:rPr>
              <a:t>Human Resources (HR) Department</a:t>
            </a:r>
          </a:p>
          <a:p>
            <a:pPr algn="l">
              <a:buFont typeface="+mj-lt"/>
              <a:buAutoNum type="arabicPeriod"/>
            </a:pPr>
            <a:r>
              <a:rPr lang="en-US" sz="2800" b="1" i="0" dirty="0">
                <a:solidFill>
                  <a:schemeClr val="tx1"/>
                </a:solidFill>
                <a:effectLst/>
              </a:rPr>
              <a:t>Managers and Supervisors</a:t>
            </a:r>
          </a:p>
          <a:p>
            <a:pPr algn="l">
              <a:buFont typeface="+mj-lt"/>
              <a:buAutoNum type="arabicPeriod"/>
            </a:pPr>
            <a:r>
              <a:rPr lang="en-US" sz="2800" b="1" i="0" dirty="0">
                <a:solidFill>
                  <a:schemeClr val="tx1"/>
                </a:solidFill>
                <a:effectLst/>
              </a:rPr>
              <a:t>Employees</a:t>
            </a:r>
          </a:p>
          <a:p>
            <a:endParaRPr lang="en-US" sz="28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2" y="2087566"/>
            <a:ext cx="11029615" cy="4029770"/>
          </a:xfrm>
        </p:spPr>
        <p:txBody>
          <a:bodyPr>
            <a:noAutofit/>
          </a:bodyPr>
          <a:lstStyle/>
          <a:p>
            <a:pPr marL="0" indent="0" algn="just">
              <a:buNone/>
            </a:pPr>
            <a:r>
              <a:rPr lang="en-US" sz="28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2800" b="1" i="0" dirty="0">
                <a:solidFill>
                  <a:schemeClr val="tx1"/>
                </a:solidFill>
                <a:effectLst/>
              </a:rPr>
              <a:t>The value proposition of our solution lies in reducing burnout-related costs, improving employee satisfaction and retention, and driving overall organizational success.</a:t>
            </a:r>
            <a:endParaRPr lang="en-US" sz="28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941545"/>
            <a:ext cx="11029615" cy="4084351"/>
          </a:xfrm>
        </p:spPr>
        <p:txBody>
          <a:bodyPr>
            <a:normAutofit lnSpcReduction="10000"/>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2570163" y="1846263"/>
            <a:ext cx="7111999" cy="4022725"/>
          </a:xfr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122</TotalTime>
  <Words>392</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Student Details</vt:lpstr>
      <vt:lpstr>       PROJECT TITLE       EMPLOYEES BURNOUT ANALYSIS AND PREDICTION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Pasupuleti Veni Sri Sowrya</cp:lastModifiedBy>
  <cp:revision>9</cp:revision>
  <dcterms:created xsi:type="dcterms:W3CDTF">2021-05-26T16:50:00Z</dcterms:created>
  <dcterms:modified xsi:type="dcterms:W3CDTF">2024-07-13T15:32:34Z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