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DILLI RAJ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1" y="6134050"/>
            <a:ext cx="4578668" cy="333425"/>
          </a:xfrm>
          <a:prstGeom prst="rect">
            <a:avLst/>
          </a:prstGeom>
        </p:spPr>
        <p:txBody>
          <a:bodyPr vert="horz" wrap="square" lIns="0" tIns="0" rIns="0" bIns="0" rtlCol="0">
            <a:spAutoFit/>
          </a:bodyPr>
          <a:lstStyle/>
          <a:p>
            <a:pPr>
              <a:lnSpc>
                <a:spcPts val="1275"/>
              </a:lnSpc>
            </a:pPr>
            <a:r>
              <a:rPr lang="en-IN" sz="1100" dirty="0">
                <a:latin typeface="Trebuchet MS"/>
                <a:cs typeface="Trebuchet MS"/>
              </a:rPr>
              <a:t>https://colab.research.google.com/drive/13OxnNTF0b-_Sl0uQqsQ8Di-6vmiL-vyI#scrollTo=Wf5KrEb6vrkR</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65FA642-DFB2-D249-6042-A8E86CF5099F}"/>
              </a:ext>
            </a:extLst>
          </p:cNvPr>
          <p:cNvSpPr txBox="1"/>
          <p:nvPr/>
        </p:nvSpPr>
        <p:spPr>
          <a:xfrm>
            <a:off x="755332" y="1590807"/>
            <a:ext cx="6864669" cy="3139321"/>
          </a:xfrm>
          <a:prstGeom prst="rect">
            <a:avLst/>
          </a:prstGeom>
          <a:noFill/>
        </p:spPr>
        <p:txBody>
          <a:bodyPr wrap="square">
            <a:spAutoFit/>
          </a:bodyPr>
          <a:lstStyle/>
          <a:p>
            <a:pPr algn="l"/>
            <a:r>
              <a:rPr lang="en-US" b="0" i="0" dirty="0">
                <a:solidFill>
                  <a:srgbClr val="0D0D0D"/>
                </a:solidFill>
                <a:effectLst/>
                <a:latin typeface="Söhne"/>
              </a:rPr>
              <a:t>Upon completion, our project aims to demonstrate:</a:t>
            </a:r>
          </a:p>
          <a:p>
            <a:pPr algn="l">
              <a:buFont typeface="+mj-lt"/>
              <a:buAutoNum type="arabicPeriod"/>
            </a:pPr>
            <a:r>
              <a:rPr lang="en-US" b="0" i="0" dirty="0">
                <a:solidFill>
                  <a:srgbClr val="0D0D0D"/>
                </a:solidFill>
                <a:effectLst/>
                <a:latin typeface="Söhne"/>
              </a:rPr>
              <a:t>Improved Dialogue Quality: Evaluation metrics indicating the coherence and relevance of generated dialogues compared to baseline approaches.</a:t>
            </a:r>
          </a:p>
          <a:p>
            <a:pPr algn="l">
              <a:buFont typeface="+mj-lt"/>
              <a:buAutoNum type="arabicPeriod"/>
            </a:pPr>
            <a:r>
              <a:rPr lang="en-US" b="0" i="0" dirty="0">
                <a:solidFill>
                  <a:srgbClr val="0D0D0D"/>
                </a:solidFill>
                <a:effectLst/>
                <a:latin typeface="Söhne"/>
              </a:rPr>
              <a:t>Visual Fidelity: Assessment of the quality and relevance of generated images in relation to the corresponding textual descriptions.</a:t>
            </a:r>
          </a:p>
          <a:p>
            <a:pPr algn="l">
              <a:buFont typeface="+mj-lt"/>
              <a:buAutoNum type="arabicPeriod"/>
            </a:pPr>
            <a:r>
              <a:rPr lang="en-US" b="0" i="0" dirty="0">
                <a:solidFill>
                  <a:srgbClr val="0D0D0D"/>
                </a:solidFill>
                <a:effectLst/>
                <a:latin typeface="Söhne"/>
              </a:rPr>
              <a:t>User Experience Evaluation: Feedback from end users regarding the immersive and engaging nature of the generated conversations.</a:t>
            </a:r>
          </a:p>
          <a:p>
            <a:pPr algn="l">
              <a:buFont typeface="+mj-lt"/>
              <a:buAutoNum type="arabicPeriod"/>
            </a:pPr>
            <a:r>
              <a:rPr lang="en-US" b="0" i="0" dirty="0">
                <a:solidFill>
                  <a:srgbClr val="0D0D0D"/>
                </a:solidFill>
                <a:effectLst/>
                <a:latin typeface="Söhne"/>
              </a:rPr>
              <a:t>Versatility and Integration: Demonstrations showcasing the ease of integration into various applications and platforms catering to different user needs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a16="http://schemas.microsoft.com/office/drawing/2014/main"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F3F4296-A640-B8F6-0B46-A0493B9F5E77}"/>
              </a:ext>
            </a:extLst>
          </p:cNvPr>
          <p:cNvSpPr txBox="1"/>
          <p:nvPr/>
        </p:nvSpPr>
        <p:spPr>
          <a:xfrm>
            <a:off x="6259605" y="1670281"/>
            <a:ext cx="4000394" cy="3785652"/>
          </a:xfrm>
          <a:prstGeom prst="rect">
            <a:avLst/>
          </a:prstGeom>
          <a:noFill/>
        </p:spPr>
        <p:txBody>
          <a:bodyPr wrap="square">
            <a:spAutoFit/>
          </a:bodyPr>
          <a:lstStyle/>
          <a:p>
            <a:r>
              <a:rPr lang="en-US" sz="4000" b="1" dirty="0"/>
              <a:t>RNN-based Dialogue Generation with Conditional Text-to-Image Synthesis</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46243" y="1246058"/>
            <a:ext cx="7370199" cy="2957861"/>
          </a:xfrm>
          <a:prstGeom prst="rect">
            <a:avLst/>
          </a:prstGeom>
          <a:noFill/>
        </p:spPr>
        <p:txBody>
          <a:bodyPr wrap="square">
            <a:spAutoFit/>
          </a:bodyPr>
          <a:lstStyle/>
          <a:p>
            <a:pPr algn="just">
              <a:lnSpc>
                <a:spcPct val="150000"/>
              </a:lnSpc>
            </a:pPr>
            <a:endParaRPr lang="en-US" b="0" i="0" dirty="0">
              <a:solidFill>
                <a:srgbClr val="0D0D0D"/>
              </a:solidFill>
              <a:effectLst/>
              <a:latin typeface="Söhne"/>
            </a:endParaRPr>
          </a:p>
          <a:p>
            <a:pPr algn="just">
              <a:lnSpc>
                <a:spcPct val="150000"/>
              </a:lnSpc>
            </a:pPr>
            <a:r>
              <a:rPr lang="en-US" b="0" i="0" dirty="0">
                <a:solidFill>
                  <a:srgbClr val="0D0D0D"/>
                </a:solidFill>
                <a:effectLst/>
                <a:latin typeface="Söhne"/>
              </a:rPr>
              <a:t>Our project aims to explore the intersection of natural language processing (NLP) and computer vision (CV) by developing a novel system for generating coherent dialogues in conjunction with relevant visual representations. By leveraging recurrent neural networks (RNNs) for dialogue generation and conditional text-to-image synthesis techniques, we aim to create a seamless and immersive conversational experience enriched with visual context.</a:t>
            </a: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2957861"/>
          </a:xfrm>
          <a:prstGeom prst="rect">
            <a:avLst/>
          </a:prstGeom>
          <a:noFill/>
        </p:spPr>
        <p:txBody>
          <a:bodyPr wrap="square">
            <a:spAutoFit/>
          </a:bodyPr>
          <a:lstStyle/>
          <a:p>
            <a:pPr algn="just">
              <a:lnSpc>
                <a:spcPct val="150000"/>
              </a:lnSpc>
            </a:pPr>
            <a:r>
              <a:rPr lang="en-US" b="0" i="0" dirty="0">
                <a:solidFill>
                  <a:srgbClr val="0D0D0D"/>
                </a:solidFill>
                <a:effectLst/>
                <a:latin typeface="Söhne"/>
              </a:rPr>
              <a:t>Traditional dialogue generation systems often lack the ability to incorporate visual information, resulting in conversations that may lack depth or relevance. Additionally, generating high-quality images from textual descriptions remains a challenging task. Our project addresses these limitations by proposing a solution that seamlessly integrates text and image modalities to enhance the dialogue generation process.</a:t>
            </a: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878252"/>
            <a:ext cx="7713632" cy="3373359"/>
          </a:xfrm>
          <a:prstGeom prst="rect">
            <a:avLst/>
          </a:prstGeom>
          <a:noFill/>
        </p:spPr>
        <p:txBody>
          <a:bodyPr wrap="square">
            <a:spAutoFit/>
          </a:bodyPr>
          <a:lstStyle/>
          <a:p>
            <a:pPr algn="just">
              <a:lnSpc>
                <a:spcPct val="150000"/>
              </a:lnSpc>
            </a:pPr>
            <a:r>
              <a:rPr lang="en-US" b="0" i="0" dirty="0">
                <a:solidFill>
                  <a:srgbClr val="0D0D0D"/>
                </a:solidFill>
                <a:effectLst/>
                <a:latin typeface="Söhne"/>
              </a:rPr>
              <a:t>Our project involves developing a system that generates dialogues between virtual agents while incorporating relevant visual context. We employ recurrent neural networks (RNNs) for dialogue generation, allowing our system to capture contextual dependencies and produce coherent responses. Furthermore, we integrate conditional text-to-image synthesis techniques, enabling the generation of visual representations corresponding to the ongoing conversation. This fusion of NLP and CV technologies aims to create engaging and contextually rich dialogues.</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4548" cy="2585323"/>
          </a:xfrm>
          <a:prstGeom prst="rect">
            <a:avLst/>
          </a:prstGeom>
          <a:noFill/>
        </p:spPr>
        <p:txBody>
          <a:bodyPr wrap="square">
            <a:spAutoFit/>
          </a:bodyPr>
          <a:lstStyle/>
          <a:p>
            <a:pPr algn="l"/>
            <a:endParaRPr lang="en-US" b="0" i="0" dirty="0">
              <a:solidFill>
                <a:srgbClr val="0D0D0D"/>
              </a:solidFill>
              <a:effectLst/>
              <a:latin typeface="Söhne"/>
            </a:endParaRPr>
          </a:p>
          <a:p>
            <a:pPr algn="l"/>
            <a:r>
              <a:rPr lang="en-US" b="0" i="0" dirty="0">
                <a:solidFill>
                  <a:srgbClr val="0D0D0D"/>
                </a:solidFill>
                <a:effectLst/>
                <a:latin typeface="Söhne"/>
              </a:rPr>
              <a:t>The end users of our system encompass various domains, including:</a:t>
            </a:r>
          </a:p>
          <a:p>
            <a:pPr algn="l">
              <a:buFont typeface="+mj-lt"/>
              <a:buAutoNum type="arabicPeriod"/>
            </a:pPr>
            <a:r>
              <a:rPr lang="en-US" b="0" i="0" dirty="0">
                <a:solidFill>
                  <a:srgbClr val="0D0D0D"/>
                </a:solidFill>
                <a:effectLst/>
                <a:latin typeface="Söhne"/>
              </a:rPr>
              <a:t>Chatbot developers seeking to enhance the conversational capabilities of their applications.</a:t>
            </a:r>
          </a:p>
          <a:p>
            <a:pPr algn="l">
              <a:buFont typeface="+mj-lt"/>
              <a:buAutoNum type="arabicPeriod"/>
            </a:pPr>
            <a:r>
              <a:rPr lang="en-US" b="0" i="0" dirty="0">
                <a:solidFill>
                  <a:srgbClr val="0D0D0D"/>
                </a:solidFill>
                <a:effectLst/>
                <a:latin typeface="Söhne"/>
              </a:rPr>
              <a:t>Virtual assistant platforms aiming to provide more immersive and context-aware interactions.</a:t>
            </a:r>
          </a:p>
          <a:p>
            <a:pPr algn="l">
              <a:buFont typeface="+mj-lt"/>
              <a:buAutoNum type="arabicPeriod"/>
            </a:pPr>
            <a:r>
              <a:rPr lang="en-US" b="0" i="0" dirty="0">
                <a:solidFill>
                  <a:srgbClr val="0D0D0D"/>
                </a:solidFill>
                <a:effectLst/>
                <a:latin typeface="Söhne"/>
              </a:rPr>
              <a:t>Educational institutions interested in developing interactive learning environments.</a:t>
            </a:r>
          </a:p>
          <a:p>
            <a:pPr algn="l">
              <a:buFont typeface="+mj-lt"/>
              <a:buAutoNum type="arabicPeriod"/>
            </a:pPr>
            <a:r>
              <a:rPr lang="en-US" b="0" i="0" dirty="0">
                <a:solidFill>
                  <a:srgbClr val="0D0D0D"/>
                </a:solidFill>
                <a:effectLst/>
                <a:latin typeface="Söhne"/>
              </a:rPr>
              <a:t>Entertainment industries looking to create compelling narrative experiences in virtual environments.</a:t>
            </a:r>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2127441"/>
            <a:ext cx="6100916" cy="3416320"/>
          </a:xfrm>
          <a:prstGeom prst="rect">
            <a:avLst/>
          </a:prstGeom>
          <a:noFill/>
        </p:spPr>
        <p:txBody>
          <a:bodyPr wrap="square">
            <a:spAutoFit/>
          </a:bodyPr>
          <a:lstStyle/>
          <a:p>
            <a:pPr algn="l"/>
            <a:r>
              <a:rPr lang="en-US" b="0" i="0" dirty="0">
                <a:solidFill>
                  <a:srgbClr val="0D0D0D"/>
                </a:solidFill>
                <a:effectLst/>
                <a:latin typeface="Söhne"/>
              </a:rPr>
              <a:t>Our solution offers several key advantages:</a:t>
            </a:r>
          </a:p>
          <a:p>
            <a:pPr algn="l">
              <a:buFont typeface="+mj-lt"/>
              <a:buAutoNum type="arabicPeriod"/>
            </a:pPr>
            <a:r>
              <a:rPr lang="en-US" b="0" i="0" dirty="0">
                <a:solidFill>
                  <a:srgbClr val="0D0D0D"/>
                </a:solidFill>
                <a:effectLst/>
                <a:latin typeface="Söhne"/>
              </a:rPr>
              <a:t>Enhanced Dialogue Quality: By incorporating visual context, our system produces more relevant and engaging dialogues.</a:t>
            </a:r>
          </a:p>
          <a:p>
            <a:pPr algn="l">
              <a:buFont typeface="+mj-lt"/>
              <a:buAutoNum type="arabicPeriod"/>
            </a:pPr>
            <a:r>
              <a:rPr lang="en-US" b="0" i="0" dirty="0">
                <a:solidFill>
                  <a:srgbClr val="0D0D0D"/>
                </a:solidFill>
                <a:effectLst/>
                <a:latin typeface="Söhne"/>
              </a:rPr>
              <a:t>Contextual Understanding: The integration of RNNs enables our system to capture contextual dependencies, leading to more coherent responses.</a:t>
            </a:r>
          </a:p>
          <a:p>
            <a:pPr algn="l">
              <a:buFont typeface="+mj-lt"/>
              <a:buAutoNum type="arabicPeriod"/>
            </a:pPr>
            <a:r>
              <a:rPr lang="en-US" b="0" i="0" dirty="0">
                <a:solidFill>
                  <a:srgbClr val="0D0D0D"/>
                </a:solidFill>
                <a:effectLst/>
                <a:latin typeface="Söhne"/>
              </a:rPr>
              <a:t>Immersive Experience: The generation of visual representations enriches the conversational experience, making it more immersive and engaging.</a:t>
            </a:r>
          </a:p>
          <a:p>
            <a:pPr algn="l">
              <a:buFont typeface="+mj-lt"/>
              <a:buAutoNum type="arabicPeriod"/>
            </a:pPr>
            <a:r>
              <a:rPr lang="en-US" b="0" i="0" dirty="0">
                <a:solidFill>
                  <a:srgbClr val="0D0D0D"/>
                </a:solidFill>
                <a:effectLst/>
                <a:latin typeface="Söhne"/>
              </a:rPr>
              <a:t>Versatility: Our system can be easily integrated into various applications and platforms, catering to diverse user needs across different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62200" y="1981200"/>
            <a:ext cx="6712974" cy="2540567"/>
          </a:xfrm>
          <a:prstGeom prst="rect">
            <a:avLst/>
          </a:prstGeom>
          <a:noFill/>
        </p:spPr>
        <p:txBody>
          <a:bodyPr wrap="square">
            <a:spAutoFit/>
          </a:bodyPr>
          <a:lstStyle/>
          <a:p>
            <a:pPr algn="just">
              <a:lnSpc>
                <a:spcPct val="150000"/>
              </a:lnSpc>
            </a:pPr>
            <a:r>
              <a:rPr lang="en-US" b="0" i="0" dirty="0">
                <a:solidFill>
                  <a:srgbClr val="0D0D0D"/>
                </a:solidFill>
                <a:effectLst/>
                <a:latin typeface="Söhne"/>
              </a:rPr>
              <a:t>The standout feature of our solution lies in its ability to seamlessly integrate text and image modalities, offering a holistic approach to dialogue generation. By combining advanced NLP techniques with state-of-the-art conditional text-to-image synthesis, we deliver a unique and immersive conversational experience that surpasses traditional dialogue generation systems.</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533400" y="1750237"/>
            <a:ext cx="8694174" cy="2308324"/>
          </a:xfrm>
          <a:prstGeom prst="rect">
            <a:avLst/>
          </a:prstGeom>
          <a:noFill/>
        </p:spPr>
        <p:txBody>
          <a:bodyPr wrap="square">
            <a:spAutoFit/>
          </a:bodyPr>
          <a:lstStyle/>
          <a:p>
            <a:pPr algn="l"/>
            <a:r>
              <a:rPr lang="en-US" b="0" i="0" dirty="0">
                <a:solidFill>
                  <a:srgbClr val="0D0D0D"/>
                </a:solidFill>
                <a:effectLst/>
                <a:latin typeface="Söhne"/>
              </a:rPr>
              <a:t>Our system comprises two main components:</a:t>
            </a:r>
          </a:p>
          <a:p>
            <a:pPr algn="l">
              <a:buFont typeface="+mj-lt"/>
              <a:buAutoNum type="arabicPeriod"/>
            </a:pPr>
            <a:r>
              <a:rPr lang="en-US" b="0" i="0" dirty="0">
                <a:solidFill>
                  <a:srgbClr val="0D0D0D"/>
                </a:solidFill>
                <a:effectLst/>
                <a:latin typeface="Söhne"/>
              </a:rPr>
              <a:t>Recurrent Neural Network (RNN) for Dialogue Generation: We employ an RNN-based architecture to model the conversational flow and generate coherent responses based on the input dialogue history.</a:t>
            </a:r>
          </a:p>
          <a:p>
            <a:pPr algn="l">
              <a:buFont typeface="+mj-lt"/>
              <a:buAutoNum type="arabicPeriod"/>
            </a:pPr>
            <a:r>
              <a:rPr lang="en-US" b="0" i="0" dirty="0">
                <a:solidFill>
                  <a:srgbClr val="0D0D0D"/>
                </a:solidFill>
                <a:effectLst/>
                <a:latin typeface="Söhne"/>
              </a:rPr>
              <a:t>Conditional Text-to-Image Synthesis: We utilize conditional generative adversarial networks (GANs) to generate visual representations corresponding to the ongoing conversation. The generated images are conditioned on both textual dialogue inputs and contextual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TotalTime>
  <Words>667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    DILLI RAJ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Dilliraj S</cp:lastModifiedBy>
  <cp:revision>12</cp:revision>
  <dcterms:created xsi:type="dcterms:W3CDTF">2024-03-29T14:48:44Z</dcterms:created>
  <dcterms:modified xsi:type="dcterms:W3CDTF">2024-04-01T11:01:30Z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