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6" r:id="rId2"/>
    <p:sldId id="257" r:id="rId3"/>
    <p:sldId id="258" r:id="rId4"/>
    <p:sldId id="259" r:id="rId5"/>
    <p:sldId id="260" r:id="rId6"/>
    <p:sldId id="292" r:id="rId7"/>
    <p:sldId id="293" r:id="rId8"/>
    <p:sldId id="295" r:id="rId9"/>
    <p:sldId id="261" r:id="rId10"/>
    <p:sldId id="262" r:id="rId11"/>
    <p:sldId id="263" r:id="rId12"/>
    <p:sldId id="264" r:id="rId13"/>
    <p:sldId id="294" r:id="rId14"/>
    <p:sldId id="265" r:id="rId15"/>
    <p:sldId id="298" r:id="rId16"/>
    <p:sldId id="266" r:id="rId17"/>
    <p:sldId id="275" r:id="rId18"/>
    <p:sldId id="276" r:id="rId19"/>
    <p:sldId id="277" r:id="rId20"/>
    <p:sldId id="278" r:id="rId21"/>
    <p:sldId id="279" r:id="rId22"/>
    <p:sldId id="280" r:id="rId23"/>
    <p:sldId id="299" r:id="rId24"/>
    <p:sldId id="281" r:id="rId25"/>
    <p:sldId id="282" r:id="rId26"/>
    <p:sldId id="291" r:id="rId27"/>
    <p:sldId id="283" r:id="rId28"/>
    <p:sldId id="284" r:id="rId29"/>
    <p:sldId id="285" r:id="rId30"/>
    <p:sldId id="286" r:id="rId31"/>
    <p:sldId id="287" r:id="rId32"/>
    <p:sldId id="288" r:id="rId33"/>
    <p:sldId id="289" r:id="rId34"/>
    <p:sldId id="290" r:id="rId35"/>
    <p:sldId id="267" r:id="rId36"/>
    <p:sldId id="268" r:id="rId37"/>
    <p:sldId id="269" r:id="rId38"/>
    <p:sldId id="270" r:id="rId39"/>
    <p:sldId id="271" r:id="rId40"/>
    <p:sldId id="272" r:id="rId41"/>
    <p:sldId id="273" r:id="rId42"/>
    <p:sldId id="274" r:id="rId43"/>
    <p:sldId id="296" r:id="rId44"/>
    <p:sldId id="29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8352"/>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AA59AE-57D6-4F2B-8A93-619A6BFC6A0C}" type="datetimeFigureOut">
              <a:rPr lang="en-US" smtClean="0"/>
              <a:t>7/1/2023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C23CF-3B30-4C8D-AB84-5FF365F81C4C}" type="slidenum">
              <a:rPr lang="en-US" smtClean="0"/>
              <a:t>‹#›</a:t>
            </a:fld>
            <a:endParaRPr lang="en-US"/>
          </a:p>
        </p:txBody>
      </p:sp>
    </p:spTree>
    <p:extLst>
      <p:ext uri="{BB962C8B-B14F-4D97-AF65-F5344CB8AC3E}">
        <p14:creationId xmlns:p14="http://schemas.microsoft.com/office/powerpoint/2010/main" val="2224837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E4067-D1D4-4D61-A7F0-6AB7B51A3767}" type="datetimeFigureOut">
              <a:rPr lang="en-US" smtClean="0"/>
              <a:t>7/1/2023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0A4872-6778-43DE-9C85-70B09371EB6D}" type="slidenum">
              <a:rPr lang="en-US" smtClean="0"/>
              <a:t>‹#›</a:t>
            </a:fld>
            <a:endParaRPr lang="en-US"/>
          </a:p>
        </p:txBody>
      </p:sp>
    </p:spTree>
    <p:extLst>
      <p:ext uri="{BB962C8B-B14F-4D97-AF65-F5344CB8AC3E}">
        <p14:creationId xmlns:p14="http://schemas.microsoft.com/office/powerpoint/2010/main" val="22795915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0A4872-6778-43DE-9C85-70B09371EB6D}" type="slidenum">
              <a:rPr lang="en-US" smtClean="0"/>
              <a:t>6</a:t>
            </a:fld>
            <a:endParaRPr lang="en-US"/>
          </a:p>
        </p:txBody>
      </p:sp>
    </p:spTree>
    <p:extLst>
      <p:ext uri="{BB962C8B-B14F-4D97-AF65-F5344CB8AC3E}">
        <p14:creationId xmlns:p14="http://schemas.microsoft.com/office/powerpoint/2010/main" val="283398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0A4872-6778-43DE-9C85-70B09371EB6D}" type="slidenum">
              <a:rPr lang="en-US" smtClean="0"/>
              <a:t>35</a:t>
            </a:fld>
            <a:endParaRPr lang="en-US"/>
          </a:p>
        </p:txBody>
      </p:sp>
    </p:spTree>
    <p:extLst>
      <p:ext uri="{BB962C8B-B14F-4D97-AF65-F5344CB8AC3E}">
        <p14:creationId xmlns:p14="http://schemas.microsoft.com/office/powerpoint/2010/main" val="54368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0A4872-6778-43DE-9C85-70B09371EB6D}" type="slidenum">
              <a:rPr lang="en-US" smtClean="0"/>
              <a:t>44</a:t>
            </a:fld>
            <a:endParaRPr lang="en-US"/>
          </a:p>
        </p:txBody>
      </p:sp>
    </p:spTree>
    <p:extLst>
      <p:ext uri="{BB962C8B-B14F-4D97-AF65-F5344CB8AC3E}">
        <p14:creationId xmlns:p14="http://schemas.microsoft.com/office/powerpoint/2010/main" val="257881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BA97383-C71A-4ADD-8E85-A7E563CABB2E}" type="datetime1">
              <a:rPr lang="en-US" smtClean="0"/>
              <a:t>7/1/2023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4B55EEE-E9DE-44D5-BC06-B2CF942FB9D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89B092-DF6C-4104-83BD-35A4ED163C35}" type="datetime1">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55EEE-E9DE-44D5-BC06-B2CF942FB9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D6117B-F280-4A21-87EB-6B93C92E471B}" type="datetime1">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55EEE-E9DE-44D5-BC06-B2CF942FB9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1CBE72-DA55-463E-8185-4277209D7F82}" type="datetime1">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55EEE-E9DE-44D5-BC06-B2CF942FB9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1320D4-E9F1-474E-90A4-3B4BC403F0D4}" type="datetime1">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55EEE-E9DE-44D5-BC06-B2CF942FB9D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42CBAF-BE1F-4AC0-8C86-AA0C781F81D8}" type="datetime1">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55EEE-E9DE-44D5-BC06-B2CF942FB9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2D502D-C71E-48B6-87B2-0337ECBBFB72}" type="datetime1">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55EEE-E9DE-44D5-BC06-B2CF942FB9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B13E21-74D4-4E20-A8CB-BF3911803C38}" type="datetime1">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55EEE-E9DE-44D5-BC06-B2CF942FB9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E3BA6-356F-4315-A1F2-4CA2D714ED26}" type="datetime1">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55EEE-E9DE-44D5-BC06-B2CF942FB9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85F323-F9A1-47C1-B5C0-FA2E247DB5AB}" type="datetime1">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55EEE-E9DE-44D5-BC06-B2CF942FB9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E6A857-1541-416C-9413-DE0622FD8FD0}" type="datetime1">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4B55EEE-E9DE-44D5-BC06-B2CF942FB9D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E05134-FE96-443C-A70C-44BB4B44251E}" type="datetime1">
              <a:rPr lang="en-US" smtClean="0"/>
              <a:t>7/1/2023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B55EEE-E9DE-44D5-BC06-B2CF942FB9D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0782"/>
            <a:ext cx="8915400" cy="1828800"/>
          </a:xfrm>
        </p:spPr>
        <p:txBody>
          <a:bodyPr/>
          <a:lstStyle/>
          <a:p>
            <a:r>
              <a:rPr lang="en-US" dirty="0" smtClean="0"/>
              <a:t>Sampling Distribution and Estimation</a:t>
            </a:r>
            <a:endParaRPr lang="en-US" dirty="0"/>
          </a:p>
        </p:txBody>
      </p:sp>
      <p:sp>
        <p:nvSpPr>
          <p:cNvPr id="3" name="Subtitle 2"/>
          <p:cNvSpPr>
            <a:spLocks noGrp="1"/>
          </p:cNvSpPr>
          <p:nvPr>
            <p:ph type="subTitle" idx="1"/>
          </p:nvPr>
        </p:nvSpPr>
        <p:spPr>
          <a:xfrm>
            <a:off x="762000" y="1752600"/>
            <a:ext cx="7854696" cy="657664"/>
          </a:xfrm>
        </p:spPr>
        <p:txBody>
          <a:bodyPr/>
          <a:lstStyle/>
          <a:p>
            <a:r>
              <a:rPr lang="en-US" dirty="0" smtClean="0"/>
              <a:t>B.SC CSIT 3</a:t>
            </a:r>
            <a:r>
              <a:rPr lang="en-US" baseline="30000" dirty="0" smtClean="0"/>
              <a:t>rd</a:t>
            </a:r>
            <a:r>
              <a:rPr lang="en-US" dirty="0" smtClean="0"/>
              <a:t> Semester</a:t>
            </a:r>
            <a:endParaRPr lang="en-US" dirty="0"/>
          </a:p>
        </p:txBody>
      </p:sp>
      <p:sp>
        <p:nvSpPr>
          <p:cNvPr id="4" name="Slide Number Placeholder 3"/>
          <p:cNvSpPr>
            <a:spLocks noGrp="1"/>
          </p:cNvSpPr>
          <p:nvPr>
            <p:ph type="sldNum" sz="quarter" idx="12"/>
          </p:nvPr>
        </p:nvSpPr>
        <p:spPr/>
        <p:txBody>
          <a:bodyPr/>
          <a:lstStyle/>
          <a:p>
            <a:fld id="{04B55EEE-E9DE-44D5-BC06-B2CF942FB9DB}" type="slidenum">
              <a:rPr lang="en-US" smtClean="0"/>
              <a:t>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82982"/>
            <a:ext cx="70866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578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371600"/>
            <a:ext cx="8915400" cy="502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76200" y="381000"/>
            <a:ext cx="8229600" cy="9326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447800"/>
            <a:ext cx="8839200" cy="5029200"/>
          </a:xfrm>
        </p:spPr>
        <p:txBody>
          <a:bodyPr>
            <a:normAutofit/>
          </a:bodyPr>
          <a:lstStyle/>
          <a:p>
            <a:pPr algn="just"/>
            <a:r>
              <a:rPr lang="en-US" sz="2800" dirty="0" smtClean="0"/>
              <a:t>A population consists of 5 numbers 2, 4, 6, 8 and 10.</a:t>
            </a:r>
          </a:p>
          <a:p>
            <a:pPr marL="571500" indent="-571500" algn="just">
              <a:buFont typeface="+mj-lt"/>
              <a:buAutoNum type="romanLcPeriod"/>
            </a:pPr>
            <a:r>
              <a:rPr lang="en-US" sz="2800" dirty="0" smtClean="0"/>
              <a:t>Enumerate all possible samples of size 2 which can be drawn from the population without replacement.</a:t>
            </a:r>
          </a:p>
          <a:p>
            <a:pPr marL="571500" indent="-571500" algn="just">
              <a:buFont typeface="+mj-lt"/>
              <a:buAutoNum type="romanLcPeriod"/>
            </a:pPr>
            <a:r>
              <a:rPr lang="en-US" sz="2800" dirty="0" smtClean="0"/>
              <a:t>Find the population mean and population variance.</a:t>
            </a:r>
          </a:p>
          <a:p>
            <a:pPr marL="571500" indent="-571500" algn="just">
              <a:buFont typeface="+mj-lt"/>
              <a:buAutoNum type="romanLcPeriod"/>
            </a:pPr>
            <a:r>
              <a:rPr lang="en-US" sz="2800" dirty="0" smtClean="0"/>
              <a:t>Find the mean of sampling distribution of means and show that it is equal to the population mean.</a:t>
            </a:r>
          </a:p>
          <a:p>
            <a:pPr marL="571500" indent="-571500" algn="just">
              <a:buFont typeface="+mj-lt"/>
              <a:buAutoNum type="romanLcPeriod"/>
            </a:pPr>
            <a:r>
              <a:rPr lang="en-US" sz="2800" dirty="0" smtClean="0"/>
              <a:t>Find the variance of sampling distribution of means.</a:t>
            </a:r>
          </a:p>
          <a:p>
            <a:pPr marL="571500" indent="-571500" algn="just">
              <a:buFont typeface="+mj-lt"/>
              <a:buAutoNum type="romanLcPeriod"/>
            </a:pPr>
            <a:r>
              <a:rPr lang="en-US" sz="2800" dirty="0" smtClean="0"/>
              <a:t>Find the standard error of means.</a:t>
            </a:r>
          </a:p>
          <a:p>
            <a:pPr marL="571500" indent="-571500">
              <a:buFont typeface="+mj-lt"/>
              <a:buAutoNum type="romanLcPeriod"/>
            </a:pPr>
            <a:endParaRPr lang="en-US" dirty="0" smtClean="0"/>
          </a:p>
          <a:p>
            <a:pPr marL="0" indent="0">
              <a:buNone/>
            </a:pPr>
            <a:r>
              <a:rPr lang="en-US" dirty="0"/>
              <a:t> </a:t>
            </a:r>
          </a:p>
        </p:txBody>
      </p:sp>
      <p:sp>
        <p:nvSpPr>
          <p:cNvPr id="4" name="Slide Number Placeholder 3"/>
          <p:cNvSpPr>
            <a:spLocks noGrp="1"/>
          </p:cNvSpPr>
          <p:nvPr>
            <p:ph type="sldNum" sz="quarter" idx="12"/>
          </p:nvPr>
        </p:nvSpPr>
        <p:spPr/>
        <p:txBody>
          <a:bodyPr/>
          <a:lstStyle/>
          <a:p>
            <a:fld id="{04B55EEE-E9DE-44D5-BC06-B2CF942FB9DB}" type="slidenum">
              <a:rPr lang="en-US" smtClean="0"/>
              <a:t>10</a:t>
            </a:fld>
            <a:endParaRPr lang="en-US"/>
          </a:p>
        </p:txBody>
      </p:sp>
    </p:spTree>
    <p:extLst>
      <p:ext uri="{BB962C8B-B14F-4D97-AF65-F5344CB8AC3E}">
        <p14:creationId xmlns:p14="http://schemas.microsoft.com/office/powerpoint/2010/main" val="2479550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95400"/>
            <a:ext cx="8839200" cy="5562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28600" y="4572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228600" y="1295400"/>
            <a:ext cx="8458200" cy="5029200"/>
          </a:xfrm>
        </p:spPr>
        <p:txBody>
          <a:bodyPr>
            <a:normAutofit/>
          </a:bodyPr>
          <a:lstStyle/>
          <a:p>
            <a:pPr algn="just"/>
            <a:r>
              <a:rPr lang="en-US" sz="2800" dirty="0" smtClean="0"/>
              <a:t>A population consists of three number 1, 3 and 5.</a:t>
            </a:r>
          </a:p>
          <a:p>
            <a:pPr marL="571500" indent="-571500" algn="just">
              <a:buFont typeface="+mj-lt"/>
              <a:buAutoNum type="romanLcPeriod"/>
            </a:pPr>
            <a:r>
              <a:rPr lang="en-US" sz="2800" dirty="0" smtClean="0"/>
              <a:t>Enumerate all possible samples of size 2 which can be drawn from this population with replacement.</a:t>
            </a:r>
          </a:p>
          <a:p>
            <a:pPr marL="571500" indent="-571500" algn="just">
              <a:buFont typeface="+mj-lt"/>
              <a:buAutoNum type="romanLcPeriod"/>
            </a:pPr>
            <a:r>
              <a:rPr lang="en-US" sz="2800" dirty="0" smtClean="0"/>
              <a:t>Find mean and variance of the population.</a:t>
            </a:r>
          </a:p>
          <a:p>
            <a:pPr marL="571500" indent="-571500" algn="just">
              <a:buFont typeface="+mj-lt"/>
              <a:buAutoNum type="romanLcPeriod"/>
            </a:pPr>
            <a:r>
              <a:rPr lang="en-US" sz="2800" dirty="0" smtClean="0"/>
              <a:t>Find the mean of the sampling distribution of means and show that it is equal to the population mean.</a:t>
            </a:r>
          </a:p>
          <a:p>
            <a:pPr marL="571500" indent="-571500" algn="just">
              <a:buFont typeface="+mj-lt"/>
              <a:buAutoNum type="romanLcPeriod"/>
            </a:pPr>
            <a:r>
              <a:rPr lang="en-US" sz="2800" dirty="0" smtClean="0"/>
              <a:t>Find the variance of sampling distribution of means.</a:t>
            </a:r>
          </a:p>
          <a:p>
            <a:pPr marL="571500" indent="-571500" algn="just">
              <a:buFont typeface="+mj-lt"/>
              <a:buAutoNum type="romanLcPeriod"/>
            </a:pPr>
            <a:r>
              <a:rPr lang="en-US" sz="2800" dirty="0" smtClean="0"/>
              <a:t>Find the standard error of mean.</a:t>
            </a:r>
            <a:endParaRPr lang="en-US" sz="2800" dirty="0"/>
          </a:p>
        </p:txBody>
      </p:sp>
      <p:sp>
        <p:nvSpPr>
          <p:cNvPr id="4" name="Slide Number Placeholder 3"/>
          <p:cNvSpPr>
            <a:spLocks noGrp="1"/>
          </p:cNvSpPr>
          <p:nvPr>
            <p:ph type="sldNum" sz="quarter" idx="12"/>
          </p:nvPr>
        </p:nvSpPr>
        <p:spPr/>
        <p:txBody>
          <a:bodyPr/>
          <a:lstStyle/>
          <a:p>
            <a:fld id="{04B55EEE-E9DE-44D5-BC06-B2CF942FB9DB}" type="slidenum">
              <a:rPr lang="en-US" smtClean="0"/>
              <a:t>11</a:t>
            </a:fld>
            <a:endParaRPr lang="en-US"/>
          </a:p>
        </p:txBody>
      </p:sp>
    </p:spTree>
    <p:extLst>
      <p:ext uri="{BB962C8B-B14F-4D97-AF65-F5344CB8AC3E}">
        <p14:creationId xmlns:p14="http://schemas.microsoft.com/office/powerpoint/2010/main" val="3707017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990600"/>
          </a:xfrm>
        </p:spPr>
        <p:txBody>
          <a:bodyPr/>
          <a:lstStyle/>
          <a:p>
            <a:r>
              <a:rPr lang="en-US" b="1" u="sng" dirty="0" smtClean="0">
                <a:solidFill>
                  <a:srgbClr val="FF0000"/>
                </a:solidFill>
              </a:rPr>
              <a:t>Central Limit Theorem:</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219200"/>
                <a:ext cx="8839200" cy="5410200"/>
              </a:xfrm>
            </p:spPr>
            <p:txBody>
              <a:bodyPr>
                <a:normAutofit/>
              </a:bodyPr>
              <a:lstStyle/>
              <a:p>
                <a:pPr algn="just"/>
                <a:r>
                  <a:rPr lang="en-US" dirty="0" smtClean="0"/>
                  <a:t>The Central Limit Theorem (CLT) is a fundamental concept in probability theory and statistics. It states that under certain conditions, the sum or average of a large number of independent and identically distributed random variables will have an approximately normal distribution, regardless of the shape of the original distribution.</a:t>
                </a:r>
              </a:p>
              <a:p>
                <a:pPr algn="just"/>
                <a:r>
                  <a:rPr lang="en-US" dirty="0" smtClean="0"/>
                  <a:t>more formally, let </a:t>
                </a:r>
                <a:r>
                  <a:rPr lang="en-US" b="1" dirty="0" smtClean="0"/>
                  <a:t>X</a:t>
                </a:r>
                <a:r>
                  <a:rPr lang="en-US" b="1" dirty="0" smtClean="0">
                    <a:latin typeface="Cambria Math"/>
                    <a:ea typeface="Cambria Math"/>
                  </a:rPr>
                  <a:t>₁</a:t>
                </a:r>
                <a:r>
                  <a:rPr lang="en-US" b="1" dirty="0" smtClean="0"/>
                  <a:t>, X</a:t>
                </a:r>
                <a:r>
                  <a:rPr lang="en-US" b="1" dirty="0" smtClean="0">
                    <a:latin typeface="Cambria Math"/>
                    <a:ea typeface="Cambria Math"/>
                  </a:rPr>
                  <a:t>₂</a:t>
                </a:r>
                <a:r>
                  <a:rPr lang="en-US" b="1" dirty="0" smtClean="0"/>
                  <a:t>, …..X</a:t>
                </a:r>
                <a:r>
                  <a:rPr lang="en-US" b="1" dirty="0" smtClean="0">
                    <a:latin typeface="Cambria Math"/>
                    <a:ea typeface="Cambria Math"/>
                  </a:rPr>
                  <a:t>ₙ</a:t>
                </a:r>
                <a:r>
                  <a:rPr lang="en-US" b="1" dirty="0" smtClean="0"/>
                  <a:t> </a:t>
                </a:r>
                <a:r>
                  <a:rPr lang="en-US" dirty="0" smtClean="0"/>
                  <a:t>be a sequence of independent and identically distributed random variables with a finite mean</a:t>
                </a:r>
                <a:r>
                  <a:rPr lang="en-US" b="1" dirty="0" smtClean="0"/>
                  <a:t>(</a:t>
                </a:r>
                <a:r>
                  <a:rPr lang="el-GR" b="1" dirty="0" smtClean="0">
                    <a:latin typeface="Cambria Math"/>
                    <a:ea typeface="Cambria Math"/>
                  </a:rPr>
                  <a:t>μ</a:t>
                </a:r>
                <a:r>
                  <a:rPr lang="en-US" b="1" dirty="0" smtClean="0">
                    <a:latin typeface="Cambria Math"/>
                    <a:ea typeface="Cambria Math"/>
                  </a:rPr>
                  <a:t>) </a:t>
                </a:r>
                <a:r>
                  <a:rPr lang="en-US" dirty="0" smtClean="0">
                    <a:latin typeface="Cambria Math"/>
                    <a:ea typeface="Cambria Math"/>
                  </a:rPr>
                  <a:t>and variance(</a:t>
                </a:r>
                <a:r>
                  <a:rPr lang="el-GR" b="1" dirty="0" smtClean="0">
                    <a:latin typeface="Cambria Math"/>
                    <a:ea typeface="Cambria Math"/>
                  </a:rPr>
                  <a:t>σ²</a:t>
                </a:r>
                <a:r>
                  <a:rPr lang="en-US" b="1" dirty="0" smtClean="0">
                    <a:latin typeface="Cambria Math"/>
                    <a:ea typeface="Cambria Math"/>
                  </a:rPr>
                  <a:t>), </a:t>
                </a:r>
                <a:r>
                  <a:rPr lang="en-US" dirty="0" smtClean="0">
                    <a:latin typeface="Cambria Math"/>
                    <a:ea typeface="Cambria Math"/>
                  </a:rPr>
                  <a:t>then the sample mean</a:t>
                </a:r>
                <a:r>
                  <a:rPr lang="en-US" b="1" dirty="0" smtClean="0">
                    <a:latin typeface="Cambria Math"/>
                    <a:ea typeface="Cambria Math"/>
                  </a:rPr>
                  <a:t>(</a:t>
                </a:r>
                <a14:m>
                  <m:oMath xmlns:m="http://schemas.openxmlformats.org/officeDocument/2006/math">
                    <m:acc>
                      <m:accPr>
                        <m:chr m:val="̅"/>
                        <m:ctrlPr>
                          <a:rPr lang="en-US" b="1" i="1" smtClean="0">
                            <a:latin typeface="Cambria Math"/>
                            <a:ea typeface="Cambria Math"/>
                          </a:rPr>
                        </m:ctrlPr>
                      </m:accPr>
                      <m:e>
                        <m:r>
                          <a:rPr lang="en-US" b="1" i="1" smtClean="0">
                            <a:latin typeface="Cambria Math"/>
                            <a:ea typeface="Cambria Math"/>
                          </a:rPr>
                          <m:t>𝒙</m:t>
                        </m:r>
                      </m:e>
                    </m:acc>
                  </m:oMath>
                </a14:m>
                <a:r>
                  <a:rPr lang="en-US" b="1" dirty="0" smtClean="0">
                    <a:latin typeface="Cambria Math"/>
                    <a:ea typeface="Cambria Math"/>
                  </a:rPr>
                  <a:t>) </a:t>
                </a:r>
                <a:r>
                  <a:rPr lang="en-US" dirty="0" smtClean="0">
                    <a:latin typeface="Cambria Math"/>
                    <a:ea typeface="Cambria Math"/>
                  </a:rPr>
                  <a:t>is also normally distributed with mean </a:t>
                </a:r>
                <a:r>
                  <a:rPr lang="en-US" b="1" dirty="0" smtClean="0">
                    <a:latin typeface="Cambria Math"/>
                    <a:ea typeface="Cambria Math"/>
                  </a:rPr>
                  <a:t>‘</a:t>
                </a:r>
                <a:r>
                  <a:rPr lang="el-GR" b="1" dirty="0" smtClean="0">
                    <a:latin typeface="Cambria Math"/>
                    <a:ea typeface="Cambria Math"/>
                  </a:rPr>
                  <a:t>μ</a:t>
                </a:r>
                <a:r>
                  <a:rPr lang="en-US" b="1" dirty="0" smtClean="0">
                    <a:latin typeface="Cambria Math"/>
                    <a:ea typeface="Cambria Math"/>
                  </a:rPr>
                  <a:t>’ </a:t>
                </a:r>
                <a:r>
                  <a:rPr lang="en-US" dirty="0" smtClean="0">
                    <a:latin typeface="Cambria Math"/>
                    <a:ea typeface="Cambria Math"/>
                  </a:rPr>
                  <a:t>and variance </a:t>
                </a:r>
                <a:r>
                  <a:rPr lang="en-US" b="1" dirty="0" smtClean="0">
                    <a:latin typeface="Cambria Math"/>
                    <a:ea typeface="Cambria Math"/>
                  </a:rPr>
                  <a:t>‘</a:t>
                </a:r>
                <a14:m>
                  <m:oMath xmlns:m="http://schemas.openxmlformats.org/officeDocument/2006/math">
                    <m:f>
                      <m:fPr>
                        <m:ctrlPr>
                          <a:rPr lang="en-US" b="1" i="1" smtClean="0">
                            <a:latin typeface="Cambria Math"/>
                            <a:ea typeface="Cambria Math"/>
                          </a:rPr>
                        </m:ctrlPr>
                      </m:fPr>
                      <m:num>
                        <m:r>
                          <a:rPr lang="el-GR" b="1" i="1" smtClean="0">
                            <a:latin typeface="Cambria Math"/>
                            <a:ea typeface="Cambria Math"/>
                          </a:rPr>
                          <m:t>𝝈</m:t>
                        </m:r>
                        <m:r>
                          <a:rPr lang="el-GR" b="1" i="1" smtClean="0">
                            <a:latin typeface="Cambria Math"/>
                            <a:ea typeface="Cambria Math"/>
                          </a:rPr>
                          <m:t>²</m:t>
                        </m:r>
                      </m:num>
                      <m:den>
                        <m:r>
                          <a:rPr lang="en-US" b="1" i="1" smtClean="0">
                            <a:latin typeface="Cambria Math"/>
                            <a:ea typeface="Cambria Math"/>
                          </a:rPr>
                          <m:t>𝒏</m:t>
                        </m:r>
                      </m:den>
                    </m:f>
                  </m:oMath>
                </a14:m>
                <a:r>
                  <a:rPr lang="en-US" b="1" dirty="0" smtClean="0">
                    <a:latin typeface="Cambria Math"/>
                    <a:ea typeface="Cambria Math"/>
                  </a:rPr>
                  <a:t>’ i.e. </a:t>
                </a:r>
                <a14:m>
                  <m:oMath xmlns:m="http://schemas.openxmlformats.org/officeDocument/2006/math">
                    <m:acc>
                      <m:accPr>
                        <m:chr m:val="̅"/>
                        <m:ctrlPr>
                          <a:rPr lang="en-US" b="1" i="1" smtClean="0">
                            <a:latin typeface="Cambria Math"/>
                            <a:ea typeface="Cambria Math"/>
                          </a:rPr>
                        </m:ctrlPr>
                      </m:accPr>
                      <m:e>
                        <m:r>
                          <a:rPr lang="en-US" b="1" i="1" smtClean="0">
                            <a:latin typeface="Cambria Math"/>
                            <a:ea typeface="Cambria Math"/>
                          </a:rPr>
                          <m:t>𝒙</m:t>
                        </m:r>
                      </m:e>
                    </m:acc>
                    <m:r>
                      <a:rPr lang="en-US" b="1" i="1" smtClean="0">
                        <a:latin typeface="Cambria Math"/>
                        <a:ea typeface="Cambria Math"/>
                      </a:rPr>
                      <m:t>~</m:t>
                    </m:r>
                    <m:r>
                      <a:rPr lang="en-US" b="1" i="1" smtClean="0">
                        <a:latin typeface="Cambria Math"/>
                        <a:ea typeface="Cambria Math"/>
                      </a:rPr>
                      <m:t>𝑵</m:t>
                    </m:r>
                    <m:r>
                      <a:rPr lang="en-US" b="1" i="1" smtClean="0">
                        <a:latin typeface="Cambria Math"/>
                        <a:ea typeface="Cambria Math"/>
                      </a:rPr>
                      <m:t>(</m:t>
                    </m:r>
                    <m:r>
                      <a:rPr lang="el-GR" b="1" i="1" smtClean="0">
                        <a:latin typeface="Cambria Math"/>
                        <a:ea typeface="Cambria Math"/>
                      </a:rPr>
                      <m:t>𝝁</m:t>
                    </m:r>
                    <m:r>
                      <a:rPr lang="en-US" b="1" i="1" smtClean="0">
                        <a:latin typeface="Cambria Math"/>
                        <a:ea typeface="Cambria Math"/>
                      </a:rPr>
                      <m:t>, </m:t>
                    </m:r>
                    <m:f>
                      <m:fPr>
                        <m:ctrlPr>
                          <a:rPr lang="en-US" b="1" i="1" smtClean="0">
                            <a:latin typeface="Cambria Math"/>
                            <a:ea typeface="Cambria Math"/>
                          </a:rPr>
                        </m:ctrlPr>
                      </m:fPr>
                      <m:num>
                        <m:r>
                          <a:rPr lang="el-GR" b="1" i="1" smtClean="0">
                            <a:latin typeface="Cambria Math"/>
                            <a:ea typeface="Cambria Math"/>
                          </a:rPr>
                          <m:t>𝝈</m:t>
                        </m:r>
                        <m:r>
                          <a:rPr lang="el-GR" b="1" i="1" smtClean="0">
                            <a:latin typeface="Cambria Math"/>
                            <a:ea typeface="Cambria Math"/>
                          </a:rPr>
                          <m:t>²</m:t>
                        </m:r>
                      </m:num>
                      <m:den>
                        <m:r>
                          <a:rPr lang="en-US" b="1" i="1" smtClean="0">
                            <a:latin typeface="Cambria Math"/>
                            <a:ea typeface="Cambria Math"/>
                          </a:rPr>
                          <m:t>𝒏</m:t>
                        </m:r>
                      </m:den>
                    </m:f>
                  </m:oMath>
                </a14:m>
                <a:r>
                  <a:rPr lang="en-US" b="1" dirty="0" smtClean="0"/>
                  <a:t>) </a:t>
                </a:r>
                <a:r>
                  <a:rPr lang="en-US" dirty="0" smtClean="0"/>
                  <a:t>concentration in central part.</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219200"/>
                <a:ext cx="8839200" cy="5410200"/>
              </a:xfrm>
              <a:blipFill rotWithShape="1">
                <a:blip r:embed="rId2"/>
                <a:stretch>
                  <a:fillRect l="-897" t="-901" r="-1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12</a:t>
            </a:fld>
            <a:endParaRPr lang="en-US"/>
          </a:p>
        </p:txBody>
      </p:sp>
    </p:spTree>
    <p:extLst>
      <p:ext uri="{BB962C8B-B14F-4D97-AF65-F5344CB8AC3E}">
        <p14:creationId xmlns:p14="http://schemas.microsoft.com/office/powerpoint/2010/main" val="104159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 y="29308"/>
            <a:ext cx="8229600" cy="838200"/>
          </a:xfrm>
        </p:spPr>
        <p:txBody>
          <a:bodyPr/>
          <a:lstStyle/>
          <a:p>
            <a:r>
              <a:rPr lang="en-US" b="1" u="sng" dirty="0" smtClean="0">
                <a:solidFill>
                  <a:srgbClr val="FF0000"/>
                </a:solidFill>
              </a:rPr>
              <a:t>Application of CLT:</a:t>
            </a:r>
            <a:endParaRPr lang="en-US" b="1" u="sng" dirty="0">
              <a:solidFill>
                <a:srgbClr val="FF0000"/>
              </a:solidFill>
            </a:endParaRPr>
          </a:p>
        </p:txBody>
      </p:sp>
      <p:sp>
        <p:nvSpPr>
          <p:cNvPr id="3" name="Content Placeholder 2"/>
          <p:cNvSpPr>
            <a:spLocks noGrp="1"/>
          </p:cNvSpPr>
          <p:nvPr>
            <p:ph idx="1"/>
          </p:nvPr>
        </p:nvSpPr>
        <p:spPr>
          <a:xfrm>
            <a:off x="76200" y="914400"/>
            <a:ext cx="8915400" cy="5715000"/>
          </a:xfrm>
        </p:spPr>
        <p:txBody>
          <a:bodyPr>
            <a:normAutofit fontScale="92500"/>
          </a:bodyPr>
          <a:lstStyle/>
          <a:p>
            <a:pPr algn="just"/>
            <a:r>
              <a:rPr lang="en-US" dirty="0" smtClean="0"/>
              <a:t>Construction of confidence intervals for population parameter</a:t>
            </a:r>
          </a:p>
          <a:p>
            <a:pPr algn="just"/>
            <a:r>
              <a:rPr lang="en-US" dirty="0" smtClean="0"/>
              <a:t>Performing hypothesis tests using test statistics such as Z-test or t-tests.</a:t>
            </a:r>
          </a:p>
          <a:p>
            <a:pPr algn="just"/>
            <a:r>
              <a:rPr lang="en-US" dirty="0" smtClean="0"/>
              <a:t>Estimation of population parameters.</a:t>
            </a:r>
          </a:p>
          <a:p>
            <a:pPr algn="just"/>
            <a:r>
              <a:rPr lang="en-US" dirty="0" smtClean="0"/>
              <a:t>Determining Sample size for surveys or experiments.</a:t>
            </a:r>
          </a:p>
          <a:p>
            <a:pPr algn="just"/>
            <a:r>
              <a:rPr lang="en-US" dirty="0" smtClean="0"/>
              <a:t>Analyzing and controlling product quality in manufacturing processes.</a:t>
            </a:r>
          </a:p>
          <a:p>
            <a:pPr algn="just"/>
            <a:r>
              <a:rPr lang="en-US" dirty="0" smtClean="0"/>
              <a:t>Regression Analysis.</a:t>
            </a:r>
          </a:p>
          <a:p>
            <a:pPr algn="just"/>
            <a:r>
              <a:rPr lang="en-US" dirty="0" smtClean="0"/>
              <a:t>Survey sampling.</a:t>
            </a:r>
          </a:p>
          <a:p>
            <a:pPr algn="just"/>
            <a:r>
              <a:rPr lang="en-US" dirty="0" smtClean="0"/>
              <a:t>Conducting analysis of variance(ANOVA) and comparing means.</a:t>
            </a:r>
          </a:p>
          <a:p>
            <a:pPr algn="just"/>
            <a:r>
              <a:rPr lang="en-US" dirty="0" smtClean="0"/>
              <a:t>Studying the behavior of sample means in random sampling</a:t>
            </a:r>
          </a:p>
          <a:p>
            <a:pPr algn="just"/>
            <a:r>
              <a:rPr lang="en-US" dirty="0" smtClean="0"/>
              <a:t>Modeling and predicting future values based on time series data.</a:t>
            </a:r>
            <a:endParaRPr lang="en-US" dirty="0"/>
          </a:p>
        </p:txBody>
      </p:sp>
      <p:sp>
        <p:nvSpPr>
          <p:cNvPr id="4" name="Slide Number Placeholder 3"/>
          <p:cNvSpPr>
            <a:spLocks noGrp="1"/>
          </p:cNvSpPr>
          <p:nvPr>
            <p:ph type="sldNum" sz="quarter" idx="12"/>
          </p:nvPr>
        </p:nvSpPr>
        <p:spPr/>
        <p:txBody>
          <a:bodyPr/>
          <a:lstStyle/>
          <a:p>
            <a:fld id="{04B55EEE-E9DE-44D5-BC06-B2CF942FB9DB}" type="slidenum">
              <a:rPr lang="en-US" smtClean="0"/>
              <a:t>13</a:t>
            </a:fld>
            <a:endParaRPr lang="en-US"/>
          </a:p>
        </p:txBody>
      </p:sp>
    </p:spTree>
    <p:extLst>
      <p:ext uri="{BB962C8B-B14F-4D97-AF65-F5344CB8AC3E}">
        <p14:creationId xmlns:p14="http://schemas.microsoft.com/office/powerpoint/2010/main" val="3743918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838200"/>
          </a:xfrm>
        </p:spPr>
        <p:txBody>
          <a:bodyPr/>
          <a:lstStyle/>
          <a:p>
            <a:r>
              <a:rPr lang="en-US" b="1" u="sng" dirty="0" smtClean="0">
                <a:solidFill>
                  <a:srgbClr val="FF0000"/>
                </a:solidFill>
              </a:rPr>
              <a:t>Estimation:</a:t>
            </a:r>
            <a:endParaRPr lang="en-US" b="1" u="sng" dirty="0">
              <a:solidFill>
                <a:srgbClr val="FF0000"/>
              </a:solidFill>
            </a:endParaRPr>
          </a:p>
        </p:txBody>
      </p:sp>
      <p:sp>
        <p:nvSpPr>
          <p:cNvPr id="3" name="Content Placeholder 2"/>
          <p:cNvSpPr>
            <a:spLocks noGrp="1"/>
          </p:cNvSpPr>
          <p:nvPr>
            <p:ph idx="1"/>
          </p:nvPr>
        </p:nvSpPr>
        <p:spPr>
          <a:xfrm>
            <a:off x="152400" y="914400"/>
            <a:ext cx="8839200" cy="5486400"/>
          </a:xfrm>
        </p:spPr>
        <p:txBody>
          <a:bodyPr>
            <a:noAutofit/>
          </a:bodyPr>
          <a:lstStyle/>
          <a:p>
            <a:pPr algn="just"/>
            <a:r>
              <a:rPr lang="en-US" sz="3200" dirty="0" smtClean="0"/>
              <a:t>The general areas in statistical inference are estimation and testing of hypothesis. The statistical technique of estimating unknown population parameters from corresponding sample statistic is known as estimation. The main objective of estimation is to obtain a guess or estimate of the unknown true value from the sample data or past experience. In estimation, the sample statistics are used to estimate the population parameters. We use the estimation in different sector of society, planning, development, production etc.</a:t>
            </a:r>
            <a:endParaRPr lang="en-US" sz="3200" dirty="0"/>
          </a:p>
        </p:txBody>
      </p:sp>
      <p:sp>
        <p:nvSpPr>
          <p:cNvPr id="4" name="Slide Number Placeholder 3"/>
          <p:cNvSpPr>
            <a:spLocks noGrp="1"/>
          </p:cNvSpPr>
          <p:nvPr>
            <p:ph type="sldNum" sz="quarter" idx="12"/>
          </p:nvPr>
        </p:nvSpPr>
        <p:spPr/>
        <p:txBody>
          <a:bodyPr/>
          <a:lstStyle/>
          <a:p>
            <a:fld id="{04B55EEE-E9DE-44D5-BC06-B2CF942FB9DB}" type="slidenum">
              <a:rPr lang="en-US" smtClean="0"/>
              <a:t>14</a:t>
            </a:fld>
            <a:endParaRPr lang="en-US"/>
          </a:p>
        </p:txBody>
      </p:sp>
    </p:spTree>
    <p:extLst>
      <p:ext uri="{BB962C8B-B14F-4D97-AF65-F5344CB8AC3E}">
        <p14:creationId xmlns:p14="http://schemas.microsoft.com/office/powerpoint/2010/main" val="3926061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7"/>
            <a:ext cx="8229600" cy="704088"/>
          </a:xfrm>
        </p:spPr>
        <p:txBody>
          <a:bodyPr>
            <a:normAutofit fontScale="90000"/>
          </a:bodyPr>
          <a:lstStyle/>
          <a:p>
            <a:r>
              <a:rPr lang="en-US" b="1" u="sng" dirty="0" smtClean="0">
                <a:solidFill>
                  <a:srgbClr val="FF0000"/>
                </a:solidFill>
              </a:rPr>
              <a:t>Types of Estimation:</a:t>
            </a:r>
            <a:endParaRPr lang="en-US" b="1" u="sng" dirty="0">
              <a:solidFill>
                <a:srgbClr val="FF0000"/>
              </a:solidFill>
            </a:endParaRPr>
          </a:p>
        </p:txBody>
      </p:sp>
      <p:sp>
        <p:nvSpPr>
          <p:cNvPr id="3" name="Content Placeholder 2"/>
          <p:cNvSpPr>
            <a:spLocks noGrp="1"/>
          </p:cNvSpPr>
          <p:nvPr>
            <p:ph idx="1"/>
          </p:nvPr>
        </p:nvSpPr>
        <p:spPr>
          <a:xfrm>
            <a:off x="152400" y="762000"/>
            <a:ext cx="8839200" cy="5867400"/>
          </a:xfrm>
        </p:spPr>
        <p:txBody>
          <a:bodyPr>
            <a:normAutofit fontScale="70000" lnSpcReduction="20000"/>
          </a:bodyPr>
          <a:lstStyle/>
          <a:p>
            <a:pPr algn="just"/>
            <a:r>
              <a:rPr lang="en-US" sz="3100" dirty="0" smtClean="0"/>
              <a:t>Theory of estimation 1920 by Prof. R.A. Fisher give two type of estimation</a:t>
            </a:r>
          </a:p>
          <a:p>
            <a:pPr algn="just"/>
            <a:r>
              <a:rPr lang="en-US" sz="3100" b="1" dirty="0" smtClean="0"/>
              <a:t>Point Estimation</a:t>
            </a:r>
          </a:p>
          <a:p>
            <a:pPr algn="just"/>
            <a:r>
              <a:rPr lang="en-US" sz="3100" b="1" dirty="0" smtClean="0"/>
              <a:t>Interval Estimation</a:t>
            </a:r>
          </a:p>
          <a:p>
            <a:pPr algn="just"/>
            <a:r>
              <a:rPr lang="en-US" sz="3100" b="1" u="sng" dirty="0" smtClean="0"/>
              <a:t>Point Estimation: </a:t>
            </a:r>
            <a:r>
              <a:rPr lang="en-US" sz="3100" dirty="0" smtClean="0"/>
              <a:t>Point estimation is a statistical technique used to estimate an unknown population parameter based on sample data. The goal of point estimation is to find a single value, called the point estimate , that best represents the unknown population parameter.</a:t>
            </a:r>
          </a:p>
          <a:p>
            <a:pPr algn="just"/>
            <a:r>
              <a:rPr lang="en-US" sz="3100" b="1" u="sng" dirty="0" smtClean="0"/>
              <a:t>Interval Estimation:</a:t>
            </a:r>
            <a:r>
              <a:rPr lang="en-US" sz="3100" dirty="0" smtClean="0"/>
              <a:t> Interval estimation is a statistical technique used to estimate an unknown population parameter  by providing a range of values within which the parameter is likely to fall. Unlike point estimation, which provides a single values as an estimate, interval estimation offers a range or interval of values. The most common type of interval estimation is a confidence interval. A confidence interval provides a range of values around the point estimate, such that we can be reasonably confident that the true parameter values lies within that range. The confidence level associated with a confidence interval represents the probability that the interval contains the true parameter value, based on repeated sampling. </a:t>
            </a:r>
            <a:endParaRPr lang="en-US" sz="3100" b="1" u="sng" dirty="0" smtClean="0"/>
          </a:p>
          <a:p>
            <a:endParaRPr lang="en-US" dirty="0"/>
          </a:p>
        </p:txBody>
      </p:sp>
      <p:sp>
        <p:nvSpPr>
          <p:cNvPr id="4" name="Slide Number Placeholder 3"/>
          <p:cNvSpPr>
            <a:spLocks noGrp="1"/>
          </p:cNvSpPr>
          <p:nvPr>
            <p:ph type="sldNum" sz="quarter" idx="12"/>
          </p:nvPr>
        </p:nvSpPr>
        <p:spPr/>
        <p:txBody>
          <a:bodyPr/>
          <a:lstStyle/>
          <a:p>
            <a:fld id="{04B55EEE-E9DE-44D5-BC06-B2CF942FB9DB}" type="slidenum">
              <a:rPr lang="en-US" smtClean="0"/>
              <a:t>15</a:t>
            </a:fld>
            <a:endParaRPr lang="en-US"/>
          </a:p>
        </p:txBody>
      </p:sp>
    </p:spTree>
    <p:extLst>
      <p:ext uri="{BB962C8B-B14F-4D97-AF65-F5344CB8AC3E}">
        <p14:creationId xmlns:p14="http://schemas.microsoft.com/office/powerpoint/2010/main" val="2700610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67800" cy="647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229600" cy="400352"/>
          </a:xfrm>
        </p:spPr>
        <p:txBody>
          <a:bodyPr>
            <a:normAutofit fontScale="90000"/>
          </a:bodyPr>
          <a:lstStyle/>
          <a:p>
            <a:r>
              <a:rPr lang="en-US" dirty="0" smtClean="0"/>
              <a:t> </a:t>
            </a:r>
            <a:r>
              <a:rPr lang="en-US" sz="4400" b="1" u="sng" dirty="0" smtClean="0">
                <a:solidFill>
                  <a:srgbClr val="FF0000"/>
                </a:solidFill>
              </a:rPr>
              <a:t>Criteria of a Good Estimation:</a:t>
            </a:r>
            <a:endParaRPr lang="en-US" sz="4400"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304800"/>
                <a:ext cx="9144000" cy="6553200"/>
              </a:xfrm>
            </p:spPr>
            <p:txBody>
              <a:bodyPr>
                <a:noAutofit/>
              </a:bodyPr>
              <a:lstStyle/>
              <a:p>
                <a:pPr algn="just"/>
                <a:r>
                  <a:rPr lang="en-US" sz="2000" dirty="0" smtClean="0"/>
                  <a:t>A good estimator is one which is as close to the true value of the parameter as possible. A good estimator must possess the following characteristics:</a:t>
                </a:r>
              </a:p>
              <a:p>
                <a:pPr algn="just"/>
                <a:r>
                  <a:rPr lang="en-US" sz="2000" b="1" u="sng" dirty="0" err="1" smtClean="0">
                    <a:solidFill>
                      <a:srgbClr val="FF0000"/>
                    </a:solidFill>
                  </a:rPr>
                  <a:t>Unbiasedness</a:t>
                </a:r>
                <a:r>
                  <a:rPr lang="en-US" sz="2000" b="1" u="sng" dirty="0" smtClean="0">
                    <a:solidFill>
                      <a:srgbClr val="FF0000"/>
                    </a:solidFill>
                  </a:rPr>
                  <a:t> (Average method):</a:t>
                </a:r>
              </a:p>
              <a:p>
                <a:pPr algn="just"/>
                <a:r>
                  <a:rPr lang="en-US" sz="2000" b="1" dirty="0" smtClean="0"/>
                  <a:t>An estimator </a:t>
                </a:r>
                <a14:m>
                  <m:oMath xmlns:m="http://schemas.openxmlformats.org/officeDocument/2006/math">
                    <m:sSub>
                      <m:sSubPr>
                        <m:ctrlPr>
                          <a:rPr lang="en-US" sz="2000" b="1" i="1" smtClean="0">
                            <a:latin typeface="Cambria Math"/>
                          </a:rPr>
                        </m:ctrlPr>
                      </m:sSubPr>
                      <m:e>
                        <m:r>
                          <a:rPr lang="en-US" sz="2000" b="1" i="1" smtClean="0">
                            <a:latin typeface="Cambria Math"/>
                          </a:rPr>
                          <m:t>𝒕</m:t>
                        </m:r>
                      </m:e>
                      <m:sub>
                        <m:r>
                          <a:rPr lang="en-US" sz="2000" b="1" i="1" smtClean="0">
                            <a:latin typeface="Cambria Math"/>
                          </a:rPr>
                          <m:t>𝒏</m:t>
                        </m:r>
                      </m:sub>
                    </m:sSub>
                  </m:oMath>
                </a14:m>
                <a:r>
                  <a:rPr lang="en-US" sz="2000" b="1" dirty="0" smtClean="0">
                    <a:solidFill>
                      <a:schemeClr val="tx1"/>
                    </a:solidFill>
                  </a:rPr>
                  <a:t> is said to be unbiased estimator of parameter </a:t>
                </a:r>
                <a14:m>
                  <m:oMath xmlns:m="http://schemas.openxmlformats.org/officeDocument/2006/math">
                    <m:r>
                      <a:rPr lang="en-US" sz="2000" b="1" i="1" smtClean="0">
                        <a:solidFill>
                          <a:schemeClr val="tx1"/>
                        </a:solidFill>
                        <a:latin typeface="Cambria Math"/>
                        <a:ea typeface="Cambria Math"/>
                      </a:rPr>
                      <m:t>𝜽</m:t>
                    </m:r>
                  </m:oMath>
                </a14:m>
                <a:r>
                  <a:rPr lang="en-US" sz="2000" b="1" dirty="0" smtClean="0">
                    <a:solidFill>
                      <a:schemeClr val="tx1"/>
                    </a:solidFill>
                  </a:rPr>
                  <a:t> if </a:t>
                </a:r>
              </a:p>
              <a:p>
                <a:pPr algn="just"/>
                <a14:m>
                  <m:oMath xmlns:m="http://schemas.openxmlformats.org/officeDocument/2006/math">
                    <m:r>
                      <a:rPr lang="en-US" sz="2000" b="1" i="1" smtClean="0">
                        <a:latin typeface="Cambria Math"/>
                      </a:rPr>
                      <m:t>𝑬</m:t>
                    </m:r>
                    <m:r>
                      <a:rPr lang="en-US" sz="2000" b="1" i="1" smtClean="0">
                        <a:latin typeface="Cambria Math"/>
                      </a:rPr>
                      <m:t>(</m:t>
                    </m:r>
                    <m:r>
                      <a:rPr lang="en-US" sz="2000" b="1" i="1" smtClean="0">
                        <a:latin typeface="Cambria Math"/>
                      </a:rPr>
                      <m:t>𝒕</m:t>
                    </m:r>
                    <m:r>
                      <a:rPr lang="en-US" sz="2000" b="1" i="1">
                        <a:latin typeface="Cambria Math"/>
                      </a:rPr>
                      <m:t>)= </m:t>
                    </m:r>
                    <m:r>
                      <a:rPr lang="en-US" sz="2000" b="1" i="1">
                        <a:latin typeface="Cambria Math"/>
                        <a:ea typeface="Cambria Math"/>
                      </a:rPr>
                      <m:t>𝜽</m:t>
                    </m:r>
                  </m:oMath>
                </a14:m>
                <a:endParaRPr lang="en-US" sz="2000" b="1" dirty="0" smtClean="0">
                  <a:solidFill>
                    <a:schemeClr val="tx1"/>
                  </a:solidFill>
                </a:endParaRPr>
              </a:p>
              <a:p>
                <a:pPr algn="just"/>
                <a:r>
                  <a:rPr lang="en-US" sz="2000" b="1" dirty="0" smtClean="0"/>
                  <a:t>However, if </a:t>
                </a:r>
                <a14:m>
                  <m:oMath xmlns:m="http://schemas.openxmlformats.org/officeDocument/2006/math">
                    <m:r>
                      <a:rPr lang="en-US" sz="2000" b="1" i="1" smtClean="0">
                        <a:latin typeface="Cambria Math"/>
                      </a:rPr>
                      <m:t>𝑬</m:t>
                    </m:r>
                    <m:r>
                      <a:rPr lang="en-US" sz="2000" b="1" i="1" smtClean="0">
                        <a:latin typeface="Cambria Math"/>
                      </a:rPr>
                      <m:t>(</m:t>
                    </m:r>
                    <m:r>
                      <a:rPr lang="en-US" sz="2000" b="1" i="1" smtClean="0">
                        <a:latin typeface="Cambria Math"/>
                      </a:rPr>
                      <m:t>𝒕</m:t>
                    </m:r>
                    <m:r>
                      <a:rPr lang="en-US" sz="2000" b="1" i="1" smtClean="0">
                        <a:latin typeface="Cambria Math"/>
                      </a:rPr>
                      <m:t>)≠</m:t>
                    </m:r>
                    <m:r>
                      <a:rPr lang="en-US" sz="2000" b="1" i="1" smtClean="0">
                        <a:latin typeface="Cambria Math"/>
                        <a:ea typeface="Cambria Math"/>
                      </a:rPr>
                      <m:t>𝜽</m:t>
                    </m:r>
                  </m:oMath>
                </a14:m>
                <a:r>
                  <a:rPr lang="en-US" sz="2000" b="1" dirty="0" smtClean="0">
                    <a:solidFill>
                      <a:schemeClr val="tx1"/>
                    </a:solidFill>
                  </a:rPr>
                  <a:t>; then it is called bias.</a:t>
                </a:r>
              </a:p>
              <a:p>
                <a:pPr algn="just"/>
                <a:r>
                  <a:rPr lang="en-US" sz="2000" b="1" dirty="0"/>
                  <a:t> </a:t>
                </a:r>
                <a:r>
                  <a:rPr lang="en-US" sz="2000" b="1" dirty="0" smtClean="0"/>
                  <a:t>                if </a:t>
                </a:r>
                <a14:m>
                  <m:oMath xmlns:m="http://schemas.openxmlformats.org/officeDocument/2006/math">
                    <m:r>
                      <a:rPr lang="en-US" sz="2000" b="1" i="1" smtClean="0">
                        <a:latin typeface="Cambria Math"/>
                      </a:rPr>
                      <m:t>𝑬</m:t>
                    </m:r>
                    <m:d>
                      <m:dPr>
                        <m:ctrlPr>
                          <a:rPr lang="en-US" sz="2000" b="1" i="1" smtClean="0">
                            <a:latin typeface="Cambria Math"/>
                          </a:rPr>
                        </m:ctrlPr>
                      </m:dPr>
                      <m:e>
                        <m:r>
                          <a:rPr lang="en-US" sz="2000" b="1" i="1" smtClean="0">
                            <a:latin typeface="Cambria Math"/>
                          </a:rPr>
                          <m:t>𝒕</m:t>
                        </m:r>
                      </m:e>
                    </m:d>
                    <m:r>
                      <a:rPr lang="en-US" sz="2000" b="1" i="1" smtClean="0">
                        <a:latin typeface="Cambria Math"/>
                        <a:ea typeface="Cambria Math"/>
                      </a:rPr>
                      <m:t>&gt;</m:t>
                    </m:r>
                    <m:r>
                      <a:rPr lang="en-US" sz="2000" b="1" i="1" smtClean="0">
                        <a:latin typeface="Cambria Math"/>
                        <a:ea typeface="Cambria Math"/>
                      </a:rPr>
                      <m:t>𝟎</m:t>
                    </m:r>
                  </m:oMath>
                </a14:m>
                <a:r>
                  <a:rPr lang="en-US" sz="2000" b="1" dirty="0" smtClean="0">
                    <a:ea typeface="Cambria Math"/>
                  </a:rPr>
                  <a:t> ; than it is called positively biased</a:t>
                </a:r>
              </a:p>
              <a:p>
                <a:pPr algn="just"/>
                <a:r>
                  <a:rPr lang="en-US" sz="2000" b="1" dirty="0" smtClean="0">
                    <a:solidFill>
                      <a:schemeClr val="tx1"/>
                    </a:solidFill>
                  </a:rPr>
                  <a:t>                  if </a:t>
                </a:r>
                <a14:m>
                  <m:oMath xmlns:m="http://schemas.openxmlformats.org/officeDocument/2006/math">
                    <m:r>
                      <a:rPr lang="en-US" sz="2000" b="1" i="1" smtClean="0">
                        <a:solidFill>
                          <a:schemeClr val="tx1"/>
                        </a:solidFill>
                        <a:latin typeface="Cambria Math"/>
                      </a:rPr>
                      <m:t>𝑬</m:t>
                    </m:r>
                    <m:d>
                      <m:dPr>
                        <m:ctrlPr>
                          <a:rPr lang="en-US" sz="2000" b="1" i="1" smtClean="0">
                            <a:solidFill>
                              <a:schemeClr val="tx1"/>
                            </a:solidFill>
                            <a:latin typeface="Cambria Math"/>
                          </a:rPr>
                        </m:ctrlPr>
                      </m:dPr>
                      <m:e>
                        <m:r>
                          <a:rPr lang="en-US" sz="2000" b="1" i="1" smtClean="0">
                            <a:solidFill>
                              <a:schemeClr val="tx1"/>
                            </a:solidFill>
                            <a:latin typeface="Cambria Math"/>
                          </a:rPr>
                          <m:t>𝒕</m:t>
                        </m:r>
                      </m:e>
                    </m:d>
                    <m:r>
                      <a:rPr lang="en-US" sz="2000" b="1" i="1" smtClean="0">
                        <a:solidFill>
                          <a:schemeClr val="tx1"/>
                        </a:solidFill>
                        <a:latin typeface="Cambria Math"/>
                        <a:ea typeface="Cambria Math"/>
                      </a:rPr>
                      <m:t>&lt;</m:t>
                    </m:r>
                    <m:r>
                      <a:rPr lang="en-US" sz="2000" b="1" i="1" smtClean="0">
                        <a:solidFill>
                          <a:schemeClr val="tx1"/>
                        </a:solidFill>
                        <a:latin typeface="Cambria Math"/>
                        <a:ea typeface="Cambria Math"/>
                      </a:rPr>
                      <m:t>𝟎</m:t>
                    </m:r>
                  </m:oMath>
                </a14:m>
                <a:r>
                  <a:rPr lang="en-US" sz="2000" b="1" dirty="0" smtClean="0">
                    <a:solidFill>
                      <a:schemeClr val="tx1"/>
                    </a:solidFill>
                  </a:rPr>
                  <a:t> ; than it is called negatively biased.</a:t>
                </a:r>
              </a:p>
              <a:p>
                <a:pPr algn="just"/>
                <a:r>
                  <a:rPr lang="en-US" sz="2000" b="1" u="sng" dirty="0" smtClean="0">
                    <a:solidFill>
                      <a:srgbClr val="FF0000"/>
                    </a:solidFill>
                  </a:rPr>
                  <a:t>Consistency (Sample size method):</a:t>
                </a:r>
              </a:p>
              <a:p>
                <a:pPr algn="just"/>
                <a:r>
                  <a:rPr lang="en-US" sz="2000" b="1" dirty="0" smtClean="0">
                    <a:solidFill>
                      <a:schemeClr val="tx1"/>
                    </a:solidFill>
                  </a:rPr>
                  <a:t>An estimator </a:t>
                </a:r>
                <a14:m>
                  <m:oMath xmlns:m="http://schemas.openxmlformats.org/officeDocument/2006/math">
                    <m:sSub>
                      <m:sSubPr>
                        <m:ctrlPr>
                          <a:rPr lang="en-US" sz="2000" b="1" i="1" smtClean="0">
                            <a:solidFill>
                              <a:schemeClr val="tx1"/>
                            </a:solidFill>
                            <a:latin typeface="Cambria Math"/>
                          </a:rPr>
                        </m:ctrlPr>
                      </m:sSubPr>
                      <m:e>
                        <m:r>
                          <a:rPr lang="en-US" sz="2000" b="1" i="1" smtClean="0">
                            <a:solidFill>
                              <a:schemeClr val="tx1"/>
                            </a:solidFill>
                            <a:latin typeface="Cambria Math"/>
                          </a:rPr>
                          <m:t>𝒕</m:t>
                        </m:r>
                      </m:e>
                      <m:sub>
                        <m:r>
                          <a:rPr lang="en-US" sz="2000" b="1" i="1" smtClean="0">
                            <a:solidFill>
                              <a:schemeClr val="tx1"/>
                            </a:solidFill>
                            <a:latin typeface="Cambria Math"/>
                          </a:rPr>
                          <m:t>𝒏</m:t>
                        </m:r>
                      </m:sub>
                    </m:sSub>
                  </m:oMath>
                </a14:m>
                <a:r>
                  <a:rPr lang="en-US" sz="2000" b="1" dirty="0" smtClean="0">
                    <a:solidFill>
                      <a:schemeClr val="tx1"/>
                    </a:solidFill>
                  </a:rPr>
                  <a:t> is said to be consistent estimator of parameter </a:t>
                </a:r>
                <a14:m>
                  <m:oMath xmlns:m="http://schemas.openxmlformats.org/officeDocument/2006/math">
                    <m:r>
                      <a:rPr lang="en-US" sz="2000" b="1" i="1" smtClean="0">
                        <a:solidFill>
                          <a:schemeClr val="tx1"/>
                        </a:solidFill>
                        <a:latin typeface="Cambria Math"/>
                        <a:ea typeface="Cambria Math"/>
                      </a:rPr>
                      <m:t>𝜽</m:t>
                    </m:r>
                  </m:oMath>
                </a14:m>
                <a:r>
                  <a:rPr lang="en-US" sz="2000" b="1" dirty="0" smtClean="0">
                    <a:solidFill>
                      <a:schemeClr val="tx1"/>
                    </a:solidFill>
                  </a:rPr>
                  <a:t> if </a:t>
                </a:r>
              </a:p>
              <a:p>
                <a:pPr algn="just"/>
                <a14:m>
                  <m:oMath xmlns:m="http://schemas.openxmlformats.org/officeDocument/2006/math">
                    <m:func>
                      <m:funcPr>
                        <m:ctrlPr>
                          <a:rPr lang="en-US" sz="2000" b="1" i="1" smtClean="0">
                            <a:solidFill>
                              <a:schemeClr val="tx1"/>
                            </a:solidFill>
                            <a:latin typeface="Cambria Math"/>
                          </a:rPr>
                        </m:ctrlPr>
                      </m:funcPr>
                      <m:fName>
                        <m:limLow>
                          <m:limLowPr>
                            <m:ctrlPr>
                              <a:rPr lang="en-US" sz="2000" b="1" i="1" smtClean="0">
                                <a:solidFill>
                                  <a:schemeClr val="tx1"/>
                                </a:solidFill>
                                <a:latin typeface="Cambria Math"/>
                              </a:rPr>
                            </m:ctrlPr>
                          </m:limLowPr>
                          <m:e>
                            <m:r>
                              <a:rPr lang="en-US" sz="2000" b="1" i="0" smtClean="0">
                                <a:solidFill>
                                  <a:schemeClr val="tx1"/>
                                </a:solidFill>
                                <a:latin typeface="Cambria Math"/>
                              </a:rPr>
                              <m:t>𝐥𝐢𝐦</m:t>
                            </m:r>
                          </m:e>
                          <m:lim>
                            <m:sSub>
                              <m:sSubPr>
                                <m:ctrlPr>
                                  <a:rPr lang="en-US" sz="2000" b="1" i="1" smtClean="0">
                                    <a:solidFill>
                                      <a:schemeClr val="tx1"/>
                                    </a:solidFill>
                                    <a:latin typeface="Cambria Math"/>
                                  </a:rPr>
                                </m:ctrlPr>
                              </m:sSubPr>
                              <m:e>
                                <m:r>
                                  <a:rPr lang="en-US" sz="2000" b="1" i="1" smtClean="0">
                                    <a:solidFill>
                                      <a:schemeClr val="tx1"/>
                                    </a:solidFill>
                                    <a:latin typeface="Cambria Math"/>
                                  </a:rPr>
                                  <m:t>𝒏</m:t>
                                </m:r>
                                <m:r>
                                  <a:rPr lang="en-US" sz="2000" b="1" i="1" smtClean="0">
                                    <a:solidFill>
                                      <a:schemeClr val="tx1"/>
                                    </a:solidFill>
                                    <a:latin typeface="Cambria Math"/>
                                    <a:ea typeface="Cambria Math"/>
                                  </a:rPr>
                                  <m:t>→</m:t>
                                </m:r>
                              </m:e>
                              <m:sub>
                                <m:r>
                                  <a:rPr lang="en-US" sz="2000" b="1" i="1" smtClean="0">
                                    <a:solidFill>
                                      <a:schemeClr val="tx1"/>
                                    </a:solidFill>
                                    <a:latin typeface="Cambria Math"/>
                                    <a:ea typeface="Cambria Math"/>
                                  </a:rPr>
                                  <m:t>∞</m:t>
                                </m:r>
                              </m:sub>
                            </m:sSub>
                          </m:lim>
                        </m:limLow>
                      </m:fName>
                      <m:e>
                        <m:r>
                          <a:rPr lang="en-US" sz="2000" b="1" i="1" smtClean="0">
                            <a:solidFill>
                              <a:schemeClr val="tx1"/>
                            </a:solidFill>
                            <a:latin typeface="Cambria Math"/>
                          </a:rPr>
                          <m:t>𝑬</m:t>
                        </m:r>
                        <m:r>
                          <a:rPr lang="en-US" sz="2000" b="1" i="1" smtClean="0">
                            <a:solidFill>
                              <a:schemeClr val="tx1"/>
                            </a:solidFill>
                            <a:latin typeface="Cambria Math"/>
                          </a:rPr>
                          <m:t>(</m:t>
                        </m:r>
                        <m:sSub>
                          <m:sSubPr>
                            <m:ctrlPr>
                              <a:rPr lang="en-US" sz="2000" b="1" i="1" smtClean="0">
                                <a:solidFill>
                                  <a:schemeClr val="tx1"/>
                                </a:solidFill>
                                <a:latin typeface="Cambria Math"/>
                              </a:rPr>
                            </m:ctrlPr>
                          </m:sSubPr>
                          <m:e>
                            <m:r>
                              <a:rPr lang="en-US" sz="2000" b="1" i="1" smtClean="0">
                                <a:solidFill>
                                  <a:schemeClr val="tx1"/>
                                </a:solidFill>
                                <a:latin typeface="Cambria Math"/>
                              </a:rPr>
                              <m:t>𝒕</m:t>
                            </m:r>
                          </m:e>
                          <m:sub>
                            <m:r>
                              <a:rPr lang="en-US" sz="2000" b="1" i="1" smtClean="0">
                                <a:solidFill>
                                  <a:schemeClr val="tx1"/>
                                </a:solidFill>
                                <a:latin typeface="Cambria Math"/>
                              </a:rPr>
                              <m:t>𝒏</m:t>
                            </m:r>
                          </m:sub>
                        </m:sSub>
                      </m:e>
                    </m:func>
                    <m:r>
                      <a:rPr lang="en-US" sz="2000" b="1" i="1" smtClean="0">
                        <a:solidFill>
                          <a:schemeClr val="tx1"/>
                        </a:solidFill>
                        <a:latin typeface="Cambria Math"/>
                      </a:rPr>
                      <m:t>)= </m:t>
                    </m:r>
                    <m:r>
                      <a:rPr lang="en-US" sz="2000" b="1" i="1" smtClean="0">
                        <a:solidFill>
                          <a:schemeClr val="tx1"/>
                        </a:solidFill>
                        <a:latin typeface="Cambria Math"/>
                        <a:ea typeface="Cambria Math"/>
                      </a:rPr>
                      <m:t>𝜽</m:t>
                    </m:r>
                  </m:oMath>
                </a14:m>
                <a:r>
                  <a:rPr lang="en-US" sz="2000" b="1" dirty="0" smtClean="0">
                    <a:solidFill>
                      <a:schemeClr val="tx1"/>
                    </a:solidFill>
                  </a:rPr>
                  <a:t>  and </a:t>
                </a:r>
                <a14:m>
                  <m:oMath xmlns:m="http://schemas.openxmlformats.org/officeDocument/2006/math">
                    <m:func>
                      <m:funcPr>
                        <m:ctrlPr>
                          <a:rPr lang="en-US" sz="2000" b="1" i="1">
                            <a:latin typeface="Cambria Math"/>
                          </a:rPr>
                        </m:ctrlPr>
                      </m:funcPr>
                      <m:fName>
                        <m:limLow>
                          <m:limLowPr>
                            <m:ctrlPr>
                              <a:rPr lang="en-US" sz="2000" b="1" i="1">
                                <a:latin typeface="Cambria Math"/>
                              </a:rPr>
                            </m:ctrlPr>
                          </m:limLowPr>
                          <m:e>
                            <m:r>
                              <a:rPr lang="en-US" sz="2000" b="1" i="1">
                                <a:latin typeface="Cambria Math"/>
                              </a:rPr>
                              <m:t>𝒍𝒊𝒎</m:t>
                            </m:r>
                          </m:e>
                          <m:lim>
                            <m:sSub>
                              <m:sSubPr>
                                <m:ctrlPr>
                                  <a:rPr lang="en-US" sz="2000" b="1" i="1">
                                    <a:latin typeface="Cambria Math"/>
                                  </a:rPr>
                                </m:ctrlPr>
                              </m:sSubPr>
                              <m:e>
                                <m:r>
                                  <a:rPr lang="en-US" sz="2000" b="1" i="1">
                                    <a:latin typeface="Cambria Math"/>
                                  </a:rPr>
                                  <m:t>𝒏</m:t>
                                </m:r>
                                <m:r>
                                  <a:rPr lang="en-US" sz="2000" b="1" i="1">
                                    <a:latin typeface="Cambria Math"/>
                                    <a:ea typeface="Cambria Math"/>
                                  </a:rPr>
                                  <m:t>→</m:t>
                                </m:r>
                              </m:e>
                              <m:sub>
                                <m:r>
                                  <a:rPr lang="en-US" sz="2000" b="1" i="1">
                                    <a:latin typeface="Cambria Math"/>
                                    <a:ea typeface="Cambria Math"/>
                                  </a:rPr>
                                  <m:t>∞</m:t>
                                </m:r>
                              </m:sub>
                            </m:sSub>
                          </m:lim>
                        </m:limLow>
                      </m:fName>
                      <m:e>
                        <m:r>
                          <a:rPr lang="en-US" sz="2000" b="1" i="1" smtClean="0">
                            <a:latin typeface="Cambria Math"/>
                            <a:ea typeface="Cambria Math"/>
                          </a:rPr>
                          <m:t>𝑽𝒂𝒓</m:t>
                        </m:r>
                        <m:r>
                          <a:rPr lang="en-US" sz="2000" b="1" i="1">
                            <a:latin typeface="Cambria Math"/>
                          </a:rPr>
                          <m:t>(</m:t>
                        </m:r>
                        <m:sSub>
                          <m:sSubPr>
                            <m:ctrlPr>
                              <a:rPr lang="en-US" sz="2000" b="1" i="1">
                                <a:latin typeface="Cambria Math"/>
                              </a:rPr>
                            </m:ctrlPr>
                          </m:sSubPr>
                          <m:e>
                            <m:r>
                              <a:rPr lang="en-US" sz="2000" b="1" i="1">
                                <a:latin typeface="Cambria Math"/>
                              </a:rPr>
                              <m:t>𝒕</m:t>
                            </m:r>
                          </m:e>
                          <m:sub>
                            <m:r>
                              <a:rPr lang="en-US" sz="2000" b="1" i="1">
                                <a:latin typeface="Cambria Math"/>
                              </a:rPr>
                              <m:t>𝒏</m:t>
                            </m:r>
                          </m:sub>
                        </m:sSub>
                      </m:e>
                    </m:func>
                    <m:r>
                      <a:rPr lang="en-US" sz="2000" b="1" i="1">
                        <a:latin typeface="Cambria Math"/>
                      </a:rPr>
                      <m:t>)=</m:t>
                    </m:r>
                    <m:r>
                      <a:rPr lang="en-US" sz="2000" b="1" i="1" smtClean="0">
                        <a:latin typeface="Cambria Math"/>
                      </a:rPr>
                      <m:t>𝟎</m:t>
                    </m:r>
                  </m:oMath>
                </a14:m>
                <a:r>
                  <a:rPr lang="en-US" sz="2000" b="1" dirty="0" smtClean="0"/>
                  <a:t>.</a:t>
                </a:r>
                <a:endParaRPr lang="en-US" sz="2000" b="1" dirty="0"/>
              </a:p>
              <a:p>
                <a:pPr algn="just"/>
                <a:r>
                  <a:rPr lang="en-US" sz="2000" b="1" u="sng" dirty="0" smtClean="0">
                    <a:solidFill>
                      <a:srgbClr val="FF0000"/>
                    </a:solidFill>
                  </a:rPr>
                  <a:t>Efficiency (Variation method):</a:t>
                </a:r>
              </a:p>
              <a:p>
                <a:pPr algn="just"/>
                <a:r>
                  <a:rPr lang="en-US" sz="2000" b="1" dirty="0" smtClean="0">
                    <a:solidFill>
                      <a:schemeClr val="tx1"/>
                    </a:solidFill>
                  </a:rPr>
                  <a:t>If </a:t>
                </a:r>
                <a14:m>
                  <m:oMath xmlns:m="http://schemas.openxmlformats.org/officeDocument/2006/math">
                    <m:sSub>
                      <m:sSubPr>
                        <m:ctrlPr>
                          <a:rPr lang="en-US" sz="2000" b="1" i="1" smtClean="0">
                            <a:solidFill>
                              <a:schemeClr val="tx1"/>
                            </a:solidFill>
                            <a:latin typeface="Cambria Math"/>
                          </a:rPr>
                        </m:ctrlPr>
                      </m:sSubPr>
                      <m:e>
                        <m:r>
                          <a:rPr lang="en-US" sz="2000" b="1" i="1" smtClean="0">
                            <a:solidFill>
                              <a:schemeClr val="tx1"/>
                            </a:solidFill>
                            <a:latin typeface="Cambria Math"/>
                          </a:rPr>
                          <m:t>𝒕</m:t>
                        </m:r>
                      </m:e>
                      <m:sub>
                        <m:r>
                          <a:rPr lang="en-US" sz="2000" b="1" i="1" smtClean="0">
                            <a:solidFill>
                              <a:schemeClr val="tx1"/>
                            </a:solidFill>
                            <a:latin typeface="Cambria Math"/>
                          </a:rPr>
                          <m:t>𝒏</m:t>
                        </m:r>
                      </m:sub>
                    </m:sSub>
                  </m:oMath>
                </a14:m>
                <a:r>
                  <a:rPr lang="en-US" sz="2000" b="1" dirty="0" smtClean="0">
                    <a:solidFill>
                      <a:schemeClr val="tx1"/>
                    </a:solidFill>
                  </a:rPr>
                  <a:t>and </a:t>
                </a:r>
                <a14:m>
                  <m:oMath xmlns:m="http://schemas.openxmlformats.org/officeDocument/2006/math">
                    <m:sSub>
                      <m:sSubPr>
                        <m:ctrlPr>
                          <a:rPr lang="en-US" sz="2000" b="1" i="1" smtClean="0">
                            <a:solidFill>
                              <a:schemeClr val="tx1"/>
                            </a:solidFill>
                            <a:latin typeface="Cambria Math"/>
                          </a:rPr>
                        </m:ctrlPr>
                      </m:sSubPr>
                      <m:e>
                        <m:r>
                          <a:rPr lang="en-US" sz="2000" b="1" i="1" smtClean="0">
                            <a:solidFill>
                              <a:schemeClr val="tx1"/>
                            </a:solidFill>
                            <a:latin typeface="Cambria Math"/>
                          </a:rPr>
                          <m:t>𝒕</m:t>
                        </m:r>
                        <m:r>
                          <a:rPr lang="en-US" sz="2000" b="1" i="1" smtClean="0">
                            <a:solidFill>
                              <a:schemeClr val="tx1"/>
                            </a:solidFill>
                            <a:latin typeface="Cambria Math"/>
                          </a:rPr>
                          <m:t>′</m:t>
                        </m:r>
                      </m:e>
                      <m:sub>
                        <m:r>
                          <a:rPr lang="en-US" sz="2000" b="1" i="1" smtClean="0">
                            <a:solidFill>
                              <a:schemeClr val="tx1"/>
                            </a:solidFill>
                            <a:latin typeface="Cambria Math"/>
                          </a:rPr>
                          <m:t>𝒏</m:t>
                        </m:r>
                      </m:sub>
                    </m:sSub>
                  </m:oMath>
                </a14:m>
                <a:r>
                  <a:rPr lang="en-US" sz="2000" b="1" dirty="0" smtClean="0">
                    <a:solidFill>
                      <a:schemeClr val="tx1"/>
                    </a:solidFill>
                  </a:rPr>
                  <a:t>are two consistent estimator of </a:t>
                </a:r>
                <a14:m>
                  <m:oMath xmlns:m="http://schemas.openxmlformats.org/officeDocument/2006/math">
                    <m:r>
                      <a:rPr lang="en-US" sz="2000" b="1" i="1" smtClean="0">
                        <a:solidFill>
                          <a:schemeClr val="tx1"/>
                        </a:solidFill>
                        <a:latin typeface="Cambria Math"/>
                        <a:ea typeface="Cambria Math"/>
                      </a:rPr>
                      <m:t>𝜽</m:t>
                    </m:r>
                  </m:oMath>
                </a14:m>
                <a:r>
                  <a:rPr lang="en-US" sz="2000" b="1" dirty="0" smtClean="0">
                    <a:solidFill>
                      <a:schemeClr val="tx1"/>
                    </a:solidFill>
                  </a:rPr>
                  <a:t>then </a:t>
                </a:r>
                <a14:m>
                  <m:oMath xmlns:m="http://schemas.openxmlformats.org/officeDocument/2006/math">
                    <m:sSub>
                      <m:sSubPr>
                        <m:ctrlPr>
                          <a:rPr lang="en-US" sz="2000" b="1" i="1" smtClean="0">
                            <a:solidFill>
                              <a:schemeClr val="tx1"/>
                            </a:solidFill>
                            <a:latin typeface="Cambria Math"/>
                          </a:rPr>
                        </m:ctrlPr>
                      </m:sSubPr>
                      <m:e>
                        <m:r>
                          <a:rPr lang="en-US" sz="2000" b="1" i="1" smtClean="0">
                            <a:solidFill>
                              <a:schemeClr val="tx1"/>
                            </a:solidFill>
                            <a:latin typeface="Cambria Math"/>
                          </a:rPr>
                          <m:t>𝒕</m:t>
                        </m:r>
                      </m:e>
                      <m:sub>
                        <m:r>
                          <a:rPr lang="en-US" sz="2000" b="1" i="1" smtClean="0">
                            <a:solidFill>
                              <a:schemeClr val="tx1"/>
                            </a:solidFill>
                            <a:latin typeface="Cambria Math"/>
                          </a:rPr>
                          <m:t>𝒏</m:t>
                        </m:r>
                      </m:sub>
                    </m:sSub>
                  </m:oMath>
                </a14:m>
                <a:r>
                  <a:rPr lang="en-US" sz="2000" b="1" dirty="0" smtClean="0">
                    <a:solidFill>
                      <a:schemeClr val="tx1"/>
                    </a:solidFill>
                  </a:rPr>
                  <a:t>is said to be efficient estimator if the variance of </a:t>
                </a:r>
                <a14:m>
                  <m:oMath xmlns:m="http://schemas.openxmlformats.org/officeDocument/2006/math">
                    <m:sSub>
                      <m:sSubPr>
                        <m:ctrlPr>
                          <a:rPr lang="en-US" sz="2000" b="1" i="1" smtClean="0">
                            <a:solidFill>
                              <a:schemeClr val="tx1"/>
                            </a:solidFill>
                            <a:latin typeface="Cambria Math"/>
                          </a:rPr>
                        </m:ctrlPr>
                      </m:sSubPr>
                      <m:e>
                        <m:r>
                          <a:rPr lang="en-US" sz="2000" b="1" i="1" smtClean="0">
                            <a:solidFill>
                              <a:schemeClr val="tx1"/>
                            </a:solidFill>
                            <a:latin typeface="Cambria Math"/>
                          </a:rPr>
                          <m:t>𝒕</m:t>
                        </m:r>
                      </m:e>
                      <m:sub>
                        <m:r>
                          <a:rPr lang="en-US" sz="2000" b="1" i="1" smtClean="0">
                            <a:solidFill>
                              <a:schemeClr val="tx1"/>
                            </a:solidFill>
                            <a:latin typeface="Cambria Math"/>
                          </a:rPr>
                          <m:t>𝒏</m:t>
                        </m:r>
                      </m:sub>
                    </m:sSub>
                  </m:oMath>
                </a14:m>
                <a:r>
                  <a:rPr lang="en-US" sz="2000" b="1" dirty="0" smtClean="0">
                    <a:solidFill>
                      <a:schemeClr val="tx1"/>
                    </a:solidFill>
                  </a:rPr>
                  <a:t> is less than or at least equal to the variance of </a:t>
                </a:r>
                <a14:m>
                  <m:oMath xmlns:m="http://schemas.openxmlformats.org/officeDocument/2006/math">
                    <m:sSub>
                      <m:sSubPr>
                        <m:ctrlPr>
                          <a:rPr lang="en-US" sz="2000" b="1" i="1" smtClean="0">
                            <a:solidFill>
                              <a:schemeClr val="tx1"/>
                            </a:solidFill>
                            <a:latin typeface="Cambria Math"/>
                          </a:rPr>
                        </m:ctrlPr>
                      </m:sSubPr>
                      <m:e>
                        <m:r>
                          <a:rPr lang="en-US" sz="2000" b="1" i="1" smtClean="0">
                            <a:solidFill>
                              <a:schemeClr val="tx1"/>
                            </a:solidFill>
                            <a:latin typeface="Cambria Math"/>
                          </a:rPr>
                          <m:t>𝒕</m:t>
                        </m:r>
                        <m:r>
                          <a:rPr lang="en-US" sz="2000" b="1" i="1" smtClean="0">
                            <a:solidFill>
                              <a:schemeClr val="tx1"/>
                            </a:solidFill>
                            <a:latin typeface="Cambria Math"/>
                          </a:rPr>
                          <m:t>′</m:t>
                        </m:r>
                      </m:e>
                      <m:sub>
                        <m:r>
                          <a:rPr lang="en-US" sz="2000" b="1" i="1" smtClean="0">
                            <a:solidFill>
                              <a:schemeClr val="tx1"/>
                            </a:solidFill>
                            <a:latin typeface="Cambria Math"/>
                          </a:rPr>
                          <m:t>𝒏</m:t>
                        </m:r>
                      </m:sub>
                    </m:sSub>
                  </m:oMath>
                </a14:m>
                <a:r>
                  <a:rPr lang="en-US" sz="2000" b="1" dirty="0" smtClean="0">
                    <a:solidFill>
                      <a:schemeClr val="tx1"/>
                    </a:solidFill>
                  </a:rPr>
                  <a:t> i.e. </a:t>
                </a:r>
                <a14:m>
                  <m:oMath xmlns:m="http://schemas.openxmlformats.org/officeDocument/2006/math">
                    <m:r>
                      <a:rPr lang="en-US" sz="2000" b="1" i="1" smtClean="0">
                        <a:solidFill>
                          <a:schemeClr val="tx1"/>
                        </a:solidFill>
                        <a:latin typeface="Cambria Math"/>
                      </a:rPr>
                      <m:t>𝑽𝒂𝒓</m:t>
                    </m:r>
                    <m:d>
                      <m:dPr>
                        <m:ctrlPr>
                          <a:rPr lang="en-US" sz="2000" b="1" i="1" smtClean="0">
                            <a:solidFill>
                              <a:schemeClr val="tx1"/>
                            </a:solidFill>
                            <a:latin typeface="Cambria Math"/>
                          </a:rPr>
                        </m:ctrlPr>
                      </m:dPr>
                      <m:e>
                        <m:sSub>
                          <m:sSubPr>
                            <m:ctrlPr>
                              <a:rPr lang="en-US" sz="2000" b="1" i="1" smtClean="0">
                                <a:solidFill>
                                  <a:schemeClr val="tx1"/>
                                </a:solidFill>
                                <a:latin typeface="Cambria Math"/>
                              </a:rPr>
                            </m:ctrlPr>
                          </m:sSubPr>
                          <m:e>
                            <m:r>
                              <a:rPr lang="en-US" sz="2000" b="1" i="1" smtClean="0">
                                <a:solidFill>
                                  <a:schemeClr val="tx1"/>
                                </a:solidFill>
                                <a:latin typeface="Cambria Math"/>
                              </a:rPr>
                              <m:t>𝒕</m:t>
                            </m:r>
                          </m:e>
                          <m:sub>
                            <m:r>
                              <a:rPr lang="en-US" sz="2000" b="1" i="1" smtClean="0">
                                <a:solidFill>
                                  <a:schemeClr val="tx1"/>
                                </a:solidFill>
                                <a:latin typeface="Cambria Math"/>
                              </a:rPr>
                              <m:t>𝒏</m:t>
                            </m:r>
                          </m:sub>
                        </m:sSub>
                      </m:e>
                    </m:d>
                    <m:r>
                      <a:rPr lang="en-US" sz="2000" b="1" i="1" smtClean="0">
                        <a:solidFill>
                          <a:schemeClr val="tx1"/>
                        </a:solidFill>
                        <a:latin typeface="Cambria Math"/>
                        <a:ea typeface="Cambria Math"/>
                      </a:rPr>
                      <m:t>≤</m:t>
                    </m:r>
                    <m:r>
                      <a:rPr lang="en-US" sz="2000" b="1" i="1" smtClean="0">
                        <a:solidFill>
                          <a:schemeClr val="tx1"/>
                        </a:solidFill>
                        <a:latin typeface="Cambria Math"/>
                        <a:ea typeface="Cambria Math"/>
                      </a:rPr>
                      <m:t>𝑽𝒂𝒓</m:t>
                    </m:r>
                    <m:d>
                      <m:dPr>
                        <m:ctrlPr>
                          <a:rPr lang="en-US" sz="2000" b="1" i="1" smtClean="0">
                            <a:solidFill>
                              <a:schemeClr val="tx1"/>
                            </a:solidFill>
                            <a:latin typeface="Cambria Math"/>
                            <a:ea typeface="Cambria Math"/>
                          </a:rPr>
                        </m:ctrlPr>
                      </m:dPr>
                      <m:e>
                        <m:sSub>
                          <m:sSubPr>
                            <m:ctrlPr>
                              <a:rPr lang="en-US" sz="2000" b="1" i="1" smtClean="0">
                                <a:solidFill>
                                  <a:schemeClr val="tx1"/>
                                </a:solidFill>
                                <a:latin typeface="Cambria Math"/>
                                <a:ea typeface="Cambria Math"/>
                              </a:rPr>
                            </m:ctrlPr>
                          </m:sSubPr>
                          <m:e>
                            <m:sSup>
                              <m:sSupPr>
                                <m:ctrlPr>
                                  <a:rPr lang="en-US" sz="2000" b="1" i="1" smtClean="0">
                                    <a:solidFill>
                                      <a:schemeClr val="tx1"/>
                                    </a:solidFill>
                                    <a:latin typeface="Cambria Math"/>
                                    <a:ea typeface="Cambria Math"/>
                                  </a:rPr>
                                </m:ctrlPr>
                              </m:sSupPr>
                              <m:e>
                                <m:r>
                                  <a:rPr lang="en-US" sz="2000" b="1" i="1" smtClean="0">
                                    <a:solidFill>
                                      <a:schemeClr val="tx1"/>
                                    </a:solidFill>
                                    <a:latin typeface="Cambria Math"/>
                                    <a:ea typeface="Cambria Math"/>
                                  </a:rPr>
                                  <m:t>𝒕</m:t>
                                </m:r>
                              </m:e>
                              <m:sup>
                                <m:r>
                                  <a:rPr lang="en-US" sz="2000" b="1" i="1" smtClean="0">
                                    <a:solidFill>
                                      <a:schemeClr val="tx1"/>
                                    </a:solidFill>
                                    <a:latin typeface="Cambria Math"/>
                                    <a:ea typeface="Cambria Math"/>
                                  </a:rPr>
                                  <m:t>′</m:t>
                                </m:r>
                              </m:sup>
                            </m:sSup>
                          </m:e>
                          <m:sub>
                            <m:r>
                              <a:rPr lang="en-US" sz="2000" b="1" i="1" smtClean="0">
                                <a:solidFill>
                                  <a:schemeClr val="tx1"/>
                                </a:solidFill>
                                <a:latin typeface="Cambria Math"/>
                                <a:ea typeface="Cambria Math"/>
                              </a:rPr>
                              <m:t>𝒏</m:t>
                            </m:r>
                          </m:sub>
                        </m:sSub>
                      </m:e>
                    </m:d>
                    <m:r>
                      <a:rPr lang="en-US" sz="2000" b="1" i="1" smtClean="0">
                        <a:solidFill>
                          <a:schemeClr val="tx1"/>
                        </a:solidFill>
                        <a:latin typeface="Cambria Math"/>
                        <a:ea typeface="Cambria Math"/>
                      </a:rPr>
                      <m:t>.</m:t>
                    </m:r>
                  </m:oMath>
                </a14:m>
                <a:endParaRPr lang="en-US" sz="2000" b="1" dirty="0" smtClean="0">
                  <a:solidFill>
                    <a:schemeClr val="tx1"/>
                  </a:solidFill>
                </a:endParaRPr>
              </a:p>
              <a:p>
                <a:pPr algn="just"/>
                <a:r>
                  <a:rPr lang="en-US" sz="2000" b="1" u="sng" dirty="0" smtClean="0">
                    <a:solidFill>
                      <a:srgbClr val="FF0000"/>
                    </a:solidFill>
                  </a:rPr>
                  <a:t>Sufficiency (Information coverage method):</a:t>
                </a:r>
              </a:p>
              <a:p>
                <a:pPr algn="just"/>
                <a:r>
                  <a:rPr lang="en-US" sz="2000" b="1" dirty="0" smtClean="0">
                    <a:solidFill>
                      <a:schemeClr val="tx1"/>
                    </a:solidFill>
                  </a:rPr>
                  <a:t>An estimator is said to be sufficient for a parameter </a:t>
                </a:r>
                <a14:m>
                  <m:oMath xmlns:m="http://schemas.openxmlformats.org/officeDocument/2006/math">
                    <m:r>
                      <a:rPr lang="en-US" sz="2000" b="1" i="1" smtClean="0">
                        <a:solidFill>
                          <a:schemeClr val="tx1"/>
                        </a:solidFill>
                        <a:latin typeface="Cambria Math"/>
                        <a:ea typeface="Cambria Math"/>
                      </a:rPr>
                      <m:t>𝜽</m:t>
                    </m:r>
                    <m:r>
                      <a:rPr lang="en-US" sz="2000" b="1" i="1" smtClean="0">
                        <a:solidFill>
                          <a:schemeClr val="tx1"/>
                        </a:solidFill>
                        <a:latin typeface="Cambria Math"/>
                        <a:ea typeface="Cambria Math"/>
                      </a:rPr>
                      <m:t>,</m:t>
                    </m:r>
                  </m:oMath>
                </a14:m>
                <a:r>
                  <a:rPr lang="en-US" sz="2000" b="1" dirty="0" smtClean="0">
                    <a:solidFill>
                      <a:schemeClr val="tx1"/>
                    </a:solidFill>
                  </a:rPr>
                  <a:t> if it contains all the information in the sample regarding the parameter.</a:t>
                </a:r>
                <a:endParaRPr lang="en-US" sz="2000" b="1"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304800"/>
                <a:ext cx="9144000" cy="6553200"/>
              </a:xfrm>
              <a:blipFill rotWithShape="1">
                <a:blip r:embed="rId2"/>
                <a:stretch>
                  <a:fillRect l="-400" t="-465" r="-667" b="-13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16</a:t>
            </a:fld>
            <a:endParaRPr lang="en-US" dirty="0"/>
          </a:p>
        </p:txBody>
      </p:sp>
    </p:spTree>
    <p:extLst>
      <p:ext uri="{BB962C8B-B14F-4D97-AF65-F5344CB8AC3E}">
        <p14:creationId xmlns:p14="http://schemas.microsoft.com/office/powerpoint/2010/main" val="593916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371600"/>
            <a:ext cx="8991600"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76200" y="25791"/>
            <a:ext cx="8839200" cy="685800"/>
          </a:xfrm>
        </p:spPr>
        <p:txBody>
          <a:bodyPr>
            <a:normAutofit fontScale="90000"/>
          </a:bodyPr>
          <a:lstStyle/>
          <a:p>
            <a:r>
              <a:rPr lang="en-US" sz="2800" dirty="0" smtClean="0"/>
              <a:t> </a:t>
            </a:r>
            <a:r>
              <a:rPr lang="en-US" sz="3100" b="1" u="sng" dirty="0" smtClean="0">
                <a:solidFill>
                  <a:srgbClr val="FF0000"/>
                </a:solidFill>
                <a:effectLst>
                  <a:outerShdw blurRad="38100" dist="38100" dir="2700000" algn="tl">
                    <a:srgbClr val="000000">
                      <a:alpha val="43137"/>
                    </a:srgbClr>
                  </a:outerShdw>
                </a:effectLst>
              </a:rPr>
              <a:t>Interval Estimation of population mean for large samples:</a:t>
            </a:r>
            <a:endParaRPr lang="en-US" sz="3100" b="1" u="sng"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62000"/>
                <a:ext cx="8839200" cy="5943600"/>
              </a:xfrm>
            </p:spPr>
            <p:txBody>
              <a:bodyPr>
                <a:normAutofit/>
              </a:bodyPr>
              <a:lstStyle/>
              <a:p>
                <a:r>
                  <a:rPr lang="en-US" b="1" u="sng" dirty="0" smtClean="0"/>
                  <a:t>Case I : Estimation of single population mean</a:t>
                </a:r>
              </a:p>
              <a:p>
                <a:endParaRPr lang="en-US" b="1" u="sng" dirty="0" smtClean="0"/>
              </a:p>
              <a:p>
                <a:r>
                  <a:rPr lang="en-US" b="1" dirty="0" smtClean="0"/>
                  <a:t>Confidence Interval (C.I) </a:t>
                </a:r>
                <a14:m>
                  <m:oMath xmlns:m="http://schemas.openxmlformats.org/officeDocument/2006/math">
                    <m:r>
                      <a:rPr lang="en-US" b="1" i="1" smtClean="0">
                        <a:latin typeface="Cambria Math"/>
                      </a:rPr>
                      <m:t>=</m:t>
                    </m:r>
                    <m:acc>
                      <m:accPr>
                        <m:chr m:val="̅"/>
                        <m:ctrlPr>
                          <a:rPr lang="en-US" b="1" i="1" smtClean="0">
                            <a:latin typeface="Cambria Math"/>
                          </a:rPr>
                        </m:ctrlPr>
                      </m:accPr>
                      <m:e>
                        <m:r>
                          <a:rPr lang="en-US" b="1" i="1" smtClean="0">
                            <a:latin typeface="Cambria Math"/>
                          </a:rPr>
                          <m:t>𝒙</m:t>
                        </m:r>
                      </m:e>
                    </m:acc>
                    <m:r>
                      <a:rPr lang="en-US" b="1" i="1" smtClean="0">
                        <a:latin typeface="Cambria Math"/>
                        <a:ea typeface="Cambria Math"/>
                      </a:rPr>
                      <m:t>± </m:t>
                    </m:r>
                  </m:oMath>
                </a14:m>
                <a:r>
                  <a:rPr lang="en-US" b="1" dirty="0" smtClean="0">
                    <a:latin typeface="Cambria Math"/>
                    <a:ea typeface="Cambria Math"/>
                  </a:rPr>
                  <a:t> </a:t>
                </a:r>
                <a14:m>
                  <m:oMath xmlns:m="http://schemas.openxmlformats.org/officeDocument/2006/math">
                    <m:sSub>
                      <m:sSubPr>
                        <m:ctrlPr>
                          <a:rPr lang="en-US" b="1" i="1" dirty="0" smtClean="0">
                            <a:latin typeface="Cambria Math"/>
                            <a:ea typeface="Cambria Math"/>
                          </a:rPr>
                        </m:ctrlPr>
                      </m:sSubPr>
                      <m:e>
                        <m:r>
                          <a:rPr lang="en-US" b="1" i="1" dirty="0" smtClean="0">
                            <a:latin typeface="Cambria Math"/>
                            <a:ea typeface="Cambria Math"/>
                          </a:rPr>
                          <m:t>𝒁</m:t>
                        </m:r>
                      </m:e>
                      <m:sub>
                        <m:r>
                          <a:rPr lang="en-US" b="1" i="1" dirty="0" smtClean="0">
                            <a:latin typeface="Cambria Math"/>
                            <a:ea typeface="Cambria Math"/>
                          </a:rPr>
                          <m:t>𝜶</m:t>
                        </m:r>
                      </m:sub>
                    </m:sSub>
                  </m:oMath>
                </a14:m>
                <a:r>
                  <a:rPr lang="en-US" b="1" dirty="0" smtClean="0">
                    <a:latin typeface="Cambria Math"/>
                    <a:ea typeface="Cambria Math"/>
                  </a:rPr>
                  <a:t>S.E(</a:t>
                </a:r>
                <a14:m>
                  <m:oMath xmlns:m="http://schemas.openxmlformats.org/officeDocument/2006/math">
                    <m:acc>
                      <m:accPr>
                        <m:chr m:val="̅"/>
                        <m:ctrlPr>
                          <a:rPr lang="en-US" b="1" i="1" smtClean="0">
                            <a:latin typeface="Cambria Math"/>
                            <a:ea typeface="Cambria Math"/>
                          </a:rPr>
                        </m:ctrlPr>
                      </m:accPr>
                      <m:e>
                        <m:r>
                          <a:rPr lang="en-US" b="1" i="1" smtClean="0">
                            <a:latin typeface="Cambria Math"/>
                            <a:ea typeface="Cambria Math"/>
                          </a:rPr>
                          <m:t>𝒙</m:t>
                        </m:r>
                      </m:e>
                    </m:acc>
                    <m:r>
                      <a:rPr lang="en-US" b="1" i="1" smtClean="0">
                        <a:latin typeface="Cambria Math"/>
                        <a:ea typeface="Cambria Math"/>
                      </a:rPr>
                      <m:t>)</m:t>
                    </m:r>
                  </m:oMath>
                </a14:m>
                <a:r>
                  <a:rPr lang="en-US" b="1" dirty="0" smtClean="0"/>
                  <a:t> ;   </a:t>
                </a:r>
                <a14:m>
                  <m:oMath xmlns:m="http://schemas.openxmlformats.org/officeDocument/2006/math">
                    <m:r>
                      <a:rPr lang="en-US" b="1" i="1" smtClean="0">
                        <a:latin typeface="Cambria Math"/>
                      </a:rPr>
                      <m:t>𝒏</m:t>
                    </m:r>
                    <m:r>
                      <a:rPr lang="en-US" b="1" i="1" smtClean="0">
                        <a:latin typeface="Cambria Math"/>
                        <a:ea typeface="Cambria Math"/>
                      </a:rPr>
                      <m:t>≥</m:t>
                    </m:r>
                    <m:r>
                      <a:rPr lang="en-US" b="1" i="1" smtClean="0">
                        <a:latin typeface="Cambria Math"/>
                        <a:ea typeface="Cambria Math"/>
                      </a:rPr>
                      <m:t>𝟑𝟎</m:t>
                    </m:r>
                  </m:oMath>
                </a14:m>
                <a:endParaRPr lang="en-US" b="1" dirty="0" smtClean="0"/>
              </a:p>
              <a:p>
                <a:r>
                  <a:rPr lang="en-US" b="1" dirty="0" smtClean="0"/>
                  <a:t>                                             </a:t>
                </a:r>
                <a14:m>
                  <m:oMath xmlns:m="http://schemas.openxmlformats.org/officeDocument/2006/math">
                    <m:r>
                      <a:rPr lang="en-US" b="1" i="0" smtClean="0">
                        <a:latin typeface="Cambria Math"/>
                      </a:rPr>
                      <m:t>     </m:t>
                    </m:r>
                    <m:r>
                      <a:rPr lang="en-US" b="1" i="1" smtClean="0">
                        <a:latin typeface="Cambria Math"/>
                      </a:rPr>
                      <m:t>=</m:t>
                    </m:r>
                  </m:oMath>
                </a14:m>
                <a:r>
                  <a:rPr lang="en-US" b="1" dirty="0" smtClean="0"/>
                  <a:t> </a:t>
                </a:r>
                <a14:m>
                  <m:oMath xmlns:m="http://schemas.openxmlformats.org/officeDocument/2006/math">
                    <m:acc>
                      <m:accPr>
                        <m:chr m:val="̅"/>
                        <m:ctrlPr>
                          <a:rPr lang="en-US" b="1" i="1" smtClean="0">
                            <a:latin typeface="Cambria Math"/>
                            <a:ea typeface="Cambria Math"/>
                          </a:rPr>
                        </m:ctrlPr>
                      </m:accPr>
                      <m:e>
                        <m:r>
                          <a:rPr lang="en-US" b="1" i="1" smtClean="0">
                            <a:latin typeface="Cambria Math"/>
                            <a:ea typeface="Cambria Math"/>
                          </a:rPr>
                          <m:t>𝒙</m:t>
                        </m:r>
                      </m:e>
                    </m:acc>
                    <m:r>
                      <a:rPr lang="en-US" b="1" i="1">
                        <a:latin typeface="Cambria Math"/>
                        <a:ea typeface="Cambria Math"/>
                      </a:rPr>
                      <m:t>± </m:t>
                    </m:r>
                  </m:oMath>
                </a14:m>
                <a:r>
                  <a:rPr lang="en-US" b="1" dirty="0" smtClean="0"/>
                  <a:t> </a:t>
                </a:r>
                <a14:m>
                  <m:oMath xmlns:m="http://schemas.openxmlformats.org/officeDocument/2006/math">
                    <m:sSub>
                      <m:sSubPr>
                        <m:ctrlPr>
                          <a:rPr lang="en-US" b="1" i="1" dirty="0" smtClean="0">
                            <a:latin typeface="Cambria Math"/>
                          </a:rPr>
                        </m:ctrlPr>
                      </m:sSubPr>
                      <m:e>
                        <m:r>
                          <a:rPr lang="en-US" b="1" i="1" dirty="0" smtClean="0">
                            <a:latin typeface="Cambria Math"/>
                          </a:rPr>
                          <m:t>𝒁</m:t>
                        </m:r>
                      </m:e>
                      <m:sub>
                        <m:r>
                          <a:rPr lang="en-US" b="1" i="1" dirty="0" smtClean="0">
                            <a:latin typeface="Cambria Math"/>
                            <a:ea typeface="Cambria Math"/>
                          </a:rPr>
                          <m:t>𝜶</m:t>
                        </m:r>
                      </m:sub>
                    </m:sSub>
                  </m:oMath>
                </a14:m>
                <a:r>
                  <a:rPr lang="en-US" b="1" dirty="0" smtClean="0"/>
                  <a:t> </a:t>
                </a:r>
                <a14:m>
                  <m:oMath xmlns:m="http://schemas.openxmlformats.org/officeDocument/2006/math">
                    <m:f>
                      <m:fPr>
                        <m:ctrlPr>
                          <a:rPr lang="en-US" b="1" i="1" smtClean="0">
                            <a:latin typeface="Cambria Math"/>
                          </a:rPr>
                        </m:ctrlPr>
                      </m:fPr>
                      <m:num>
                        <m:r>
                          <a:rPr lang="el-GR" b="1" i="1" smtClean="0">
                            <a:latin typeface="Cambria Math"/>
                            <a:ea typeface="Cambria Math"/>
                          </a:rPr>
                          <m:t>𝝈</m:t>
                        </m:r>
                      </m:num>
                      <m:den>
                        <m:rad>
                          <m:radPr>
                            <m:degHide m:val="on"/>
                            <m:ctrlPr>
                              <a:rPr lang="en-US" b="1" i="1" smtClean="0">
                                <a:latin typeface="Cambria Math"/>
                              </a:rPr>
                            </m:ctrlPr>
                          </m:radPr>
                          <m:deg/>
                          <m:e>
                            <m:r>
                              <a:rPr lang="en-US" b="1" i="1" smtClean="0">
                                <a:latin typeface="Cambria Math"/>
                              </a:rPr>
                              <m:t>𝒏</m:t>
                            </m:r>
                          </m:e>
                        </m:rad>
                      </m:den>
                    </m:f>
                  </m:oMath>
                </a14:m>
                <a:r>
                  <a:rPr lang="en-US" b="1" dirty="0" smtClean="0"/>
                  <a:t>                 </a:t>
                </a:r>
              </a:p>
              <a:p>
                <a:r>
                  <a:rPr lang="en-US" dirty="0" smtClean="0"/>
                  <a:t>Where, </a:t>
                </a:r>
              </a:p>
              <a:p>
                <a14:m>
                  <m:oMath xmlns:m="http://schemas.openxmlformats.org/officeDocument/2006/math">
                    <m:r>
                      <a:rPr lang="en-US" b="1" i="1" smtClean="0">
                        <a:latin typeface="Cambria Math"/>
                      </a:rPr>
                      <m:t>𝒁</m:t>
                    </m:r>
                  </m:oMath>
                </a14:m>
                <a:r>
                  <a:rPr lang="en-US" dirty="0" smtClean="0"/>
                  <a:t>             = value of z at </a:t>
                </a:r>
                <a:r>
                  <a:rPr lang="el-GR" dirty="0" smtClean="0">
                    <a:latin typeface="Cambria Math"/>
                    <a:ea typeface="Cambria Math"/>
                  </a:rPr>
                  <a:t>α</a:t>
                </a:r>
                <a:r>
                  <a:rPr lang="en-US" dirty="0" smtClean="0">
                    <a:latin typeface="Cambria Math"/>
                    <a:ea typeface="Cambria Math"/>
                  </a:rPr>
                  <a:t> level of significance</a:t>
                </a:r>
              </a:p>
              <a:p>
                <a:r>
                  <a:rPr lang="en-US" b="1" dirty="0" smtClean="0">
                    <a:latin typeface="Cambria Math"/>
                    <a:ea typeface="Cambria Math"/>
                  </a:rPr>
                  <a:t>S.E. (</a:t>
                </a:r>
                <a14:m>
                  <m:oMath xmlns:m="http://schemas.openxmlformats.org/officeDocument/2006/math">
                    <m:acc>
                      <m:accPr>
                        <m:chr m:val="̅"/>
                        <m:ctrlPr>
                          <a:rPr lang="en-US" b="1" i="1" smtClean="0">
                            <a:latin typeface="Cambria Math"/>
                            <a:ea typeface="Cambria Math"/>
                          </a:rPr>
                        </m:ctrlPr>
                      </m:accPr>
                      <m:e>
                        <m:r>
                          <a:rPr lang="en-US" b="1" i="1" smtClean="0">
                            <a:latin typeface="Cambria Math"/>
                            <a:ea typeface="Cambria Math"/>
                          </a:rPr>
                          <m:t>𝒙</m:t>
                        </m:r>
                      </m:e>
                    </m:acc>
                    <m:r>
                      <a:rPr lang="en-US" b="1" i="1" smtClean="0">
                        <a:latin typeface="Cambria Math"/>
                        <a:ea typeface="Cambria Math"/>
                      </a:rPr>
                      <m:t>)</m:t>
                    </m:r>
                  </m:oMath>
                </a14:m>
                <a:r>
                  <a:rPr lang="en-US" b="1" dirty="0" smtClean="0"/>
                  <a:t>   = </a:t>
                </a:r>
                <a14:m>
                  <m:oMath xmlns:m="http://schemas.openxmlformats.org/officeDocument/2006/math">
                    <m:f>
                      <m:fPr>
                        <m:ctrlPr>
                          <a:rPr lang="en-US" b="1" i="1" smtClean="0">
                            <a:latin typeface="Cambria Math"/>
                          </a:rPr>
                        </m:ctrlPr>
                      </m:fPr>
                      <m:num>
                        <m:r>
                          <a:rPr lang="el-GR" b="1" i="1" smtClean="0">
                            <a:latin typeface="Cambria Math"/>
                            <a:ea typeface="Cambria Math"/>
                          </a:rPr>
                          <m:t>𝝈</m:t>
                        </m:r>
                      </m:num>
                      <m:den>
                        <m:rad>
                          <m:radPr>
                            <m:degHide m:val="on"/>
                            <m:ctrlPr>
                              <a:rPr lang="en-US" b="1" i="1" smtClean="0">
                                <a:latin typeface="Cambria Math"/>
                              </a:rPr>
                            </m:ctrlPr>
                          </m:radPr>
                          <m:deg/>
                          <m:e>
                            <m:r>
                              <a:rPr lang="en-US" b="1" i="1" smtClean="0">
                                <a:latin typeface="Cambria Math"/>
                              </a:rPr>
                              <m:t>𝒏</m:t>
                            </m:r>
                          </m:e>
                        </m:rad>
                      </m:den>
                    </m:f>
                    <m:r>
                      <a:rPr lang="en-US" b="0" i="0" smtClean="0">
                        <a:latin typeface="Cambria Math"/>
                      </a:rPr>
                      <m:t>, </m:t>
                    </m:r>
                  </m:oMath>
                </a14:m>
                <a:r>
                  <a:rPr lang="en-US" dirty="0" smtClean="0"/>
                  <a:t>standard error of sample mean</a:t>
                </a:r>
              </a:p>
              <a:p>
                <a14:m>
                  <m:oMath xmlns:m="http://schemas.openxmlformats.org/officeDocument/2006/math">
                    <m:r>
                      <a:rPr lang="en-US" b="1" i="1" smtClean="0">
                        <a:latin typeface="Cambria Math"/>
                      </a:rPr>
                      <m:t>𝒏</m:t>
                    </m:r>
                  </m:oMath>
                </a14:m>
                <a:r>
                  <a:rPr lang="en-US" b="1" dirty="0" smtClean="0"/>
                  <a:t> </a:t>
                </a:r>
                <a:r>
                  <a:rPr lang="en-US" dirty="0" smtClean="0"/>
                  <a:t>             = sample size</a:t>
                </a:r>
              </a:p>
              <a:p>
                <a14:m>
                  <m:oMath xmlns:m="http://schemas.openxmlformats.org/officeDocument/2006/math">
                    <m:r>
                      <a:rPr lang="en-US" b="1" i="1" smtClean="0">
                        <a:latin typeface="Cambria Math"/>
                      </a:rPr>
                      <m:t>𝑵</m:t>
                    </m:r>
                  </m:oMath>
                </a14:m>
                <a:r>
                  <a:rPr lang="en-US" dirty="0" smtClean="0"/>
                  <a:t>             = population size</a:t>
                </a:r>
              </a:p>
              <a:p>
                <a14:m>
                  <m:oMath xmlns:m="http://schemas.openxmlformats.org/officeDocument/2006/math">
                    <m:r>
                      <a:rPr lang="en-US" b="1" i="1" smtClean="0">
                        <a:latin typeface="Cambria Math"/>
                        <a:ea typeface="Cambria Math"/>
                      </a:rPr>
                      <m:t>𝝈</m:t>
                    </m:r>
                  </m:oMath>
                </a14:m>
                <a:r>
                  <a:rPr lang="en-US" b="1" dirty="0" smtClean="0">
                    <a:latin typeface="Cambria Math"/>
                    <a:ea typeface="Cambria Math"/>
                  </a:rPr>
                  <a:t>   </a:t>
                </a:r>
                <a:r>
                  <a:rPr lang="en-US" dirty="0" smtClean="0">
                    <a:latin typeface="Cambria Math"/>
                    <a:ea typeface="Cambria Math"/>
                  </a:rPr>
                  <a:t>           = population standard deviation ( if </a:t>
                </a:r>
                <a:r>
                  <a:rPr lang="el-GR" dirty="0" smtClean="0">
                    <a:latin typeface="Cambria Math"/>
                    <a:ea typeface="Cambria Math"/>
                  </a:rPr>
                  <a:t>σ</a:t>
                </a:r>
                <a:r>
                  <a:rPr lang="en-US" dirty="0" smtClean="0">
                    <a:latin typeface="Cambria Math"/>
                    <a:ea typeface="Cambria Math"/>
                  </a:rPr>
                  <a:t> is not given we use sample standard deviation , s)</a:t>
                </a: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62000"/>
                <a:ext cx="8839200" cy="5943600"/>
              </a:xfrm>
              <a:blipFill rotWithShape="1">
                <a:blip r:embed="rId2"/>
                <a:stretch>
                  <a:fillRect l="-828" t="-821" r="-2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17</a:t>
            </a:fld>
            <a:endParaRPr lang="en-US"/>
          </a:p>
        </p:txBody>
      </p:sp>
    </p:spTree>
    <p:extLst>
      <p:ext uri="{BB962C8B-B14F-4D97-AF65-F5344CB8AC3E}">
        <p14:creationId xmlns:p14="http://schemas.microsoft.com/office/powerpoint/2010/main" val="3545735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819400"/>
            <a:ext cx="7086600" cy="312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76200"/>
            <a:ext cx="8229600" cy="856488"/>
          </a:xfrm>
        </p:spPr>
        <p:txBody>
          <a:bodyPr/>
          <a:lstStyle/>
          <a:p>
            <a:r>
              <a:rPr lang="en-US" b="1" u="sng" dirty="0" smtClean="0">
                <a:solidFill>
                  <a:srgbClr val="FF0000"/>
                </a:solidFill>
              </a:rPr>
              <a:t>Conti……………..</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990600"/>
                <a:ext cx="8915400" cy="5715000"/>
              </a:xfrm>
            </p:spPr>
            <p:txBody>
              <a:bodyPr>
                <a:normAutofit fontScale="92500"/>
              </a:bodyPr>
              <a:lstStyle/>
              <a:p>
                <a:pPr algn="just"/>
                <a:r>
                  <a:rPr lang="en-US" sz="2800" b="1" u="sng" dirty="0" smtClean="0"/>
                  <a:t>Note:</a:t>
                </a:r>
                <a:r>
                  <a:rPr lang="en-US" sz="2800" dirty="0" smtClean="0"/>
                  <a:t> In case of sample random sampling without replacement from a finite population size N, then interval estimate of population mean </a:t>
                </a:r>
                <a:r>
                  <a:rPr lang="el-GR" sz="2800" dirty="0" smtClean="0">
                    <a:latin typeface="Cambria Math"/>
                    <a:ea typeface="Cambria Math"/>
                  </a:rPr>
                  <a:t>μ</a:t>
                </a:r>
                <a:r>
                  <a:rPr lang="en-US" sz="2800" dirty="0" smtClean="0">
                    <a:latin typeface="Cambria Math"/>
                    <a:ea typeface="Cambria Math"/>
                  </a:rPr>
                  <a:t> is given by confidence interval </a:t>
                </a:r>
              </a:p>
              <a:p>
                <a:pPr marL="0" indent="0" algn="just">
                  <a:buNone/>
                </a:pPr>
                <a:endParaRPr lang="en-US" sz="2800" dirty="0" smtClean="0">
                  <a:latin typeface="Cambria Math"/>
                  <a:ea typeface="Cambria Math"/>
                </a:endParaRPr>
              </a:p>
              <a:p>
                <a:pPr algn="just"/>
                <a:r>
                  <a:rPr lang="en-US" sz="3200" b="1" dirty="0" smtClean="0">
                    <a:latin typeface="Cambria Math"/>
                    <a:ea typeface="Cambria Math"/>
                  </a:rPr>
                  <a:t>(C.I) = </a:t>
                </a:r>
                <a14:m>
                  <m:oMath xmlns:m="http://schemas.openxmlformats.org/officeDocument/2006/math">
                    <m:acc>
                      <m:accPr>
                        <m:chr m:val="̅"/>
                        <m:ctrlPr>
                          <a:rPr lang="en-US" sz="3200" b="1" i="1" smtClean="0">
                            <a:latin typeface="Cambria Math"/>
                            <a:ea typeface="Cambria Math"/>
                          </a:rPr>
                        </m:ctrlPr>
                      </m:accPr>
                      <m:e>
                        <m:r>
                          <a:rPr lang="en-US" sz="3200" b="1" i="1" smtClean="0">
                            <a:latin typeface="Cambria Math"/>
                            <a:ea typeface="Cambria Math"/>
                          </a:rPr>
                          <m:t>𝒙</m:t>
                        </m:r>
                      </m:e>
                    </m:acc>
                    <m:r>
                      <a:rPr lang="en-US" sz="3200" b="1" i="1">
                        <a:latin typeface="Cambria Math"/>
                        <a:ea typeface="Cambria Math"/>
                      </a:rPr>
                      <m:t>± </m:t>
                    </m:r>
                    <m:sSub>
                      <m:sSubPr>
                        <m:ctrlPr>
                          <a:rPr lang="en-US" sz="3200" b="1" i="1" smtClean="0">
                            <a:latin typeface="Cambria Math"/>
                            <a:ea typeface="Cambria Math"/>
                          </a:rPr>
                        </m:ctrlPr>
                      </m:sSubPr>
                      <m:e>
                        <m:r>
                          <a:rPr lang="en-US" sz="3200" b="1" i="1" smtClean="0">
                            <a:latin typeface="Cambria Math"/>
                            <a:ea typeface="Cambria Math"/>
                          </a:rPr>
                          <m:t>𝒁</m:t>
                        </m:r>
                      </m:e>
                      <m:sub>
                        <m:r>
                          <m:rPr>
                            <m:sty m:val="p"/>
                          </m:rPr>
                          <a:rPr lang="el-GR" sz="3200" b="1" i="1" smtClean="0">
                            <a:latin typeface="Cambria Math"/>
                            <a:ea typeface="Cambria Math"/>
                          </a:rPr>
                          <m:t>α</m:t>
                        </m:r>
                      </m:sub>
                    </m:sSub>
                  </m:oMath>
                </a14:m>
                <a:r>
                  <a:rPr lang="en-US" sz="3200" b="1" dirty="0" smtClean="0">
                    <a:latin typeface="Cambria Math"/>
                    <a:ea typeface="Cambria Math"/>
                  </a:rPr>
                  <a:t> </a:t>
                </a:r>
                <a:r>
                  <a:rPr lang="en-US" sz="3200" b="1" dirty="0">
                    <a:latin typeface="Cambria Math"/>
                    <a:ea typeface="Cambria Math"/>
                  </a:rPr>
                  <a:t>S.E(</a:t>
                </a:r>
                <a14:m>
                  <m:oMath xmlns:m="http://schemas.openxmlformats.org/officeDocument/2006/math">
                    <m:acc>
                      <m:accPr>
                        <m:chr m:val="̅"/>
                        <m:ctrlPr>
                          <a:rPr lang="en-US" sz="3200" b="1" i="1" smtClean="0">
                            <a:latin typeface="Cambria Math"/>
                            <a:ea typeface="Cambria Math"/>
                          </a:rPr>
                        </m:ctrlPr>
                      </m:accPr>
                      <m:e>
                        <m:r>
                          <a:rPr lang="en-US" sz="3200" b="1" i="1" smtClean="0">
                            <a:latin typeface="Cambria Math"/>
                            <a:ea typeface="Cambria Math"/>
                          </a:rPr>
                          <m:t>𝒙</m:t>
                        </m:r>
                      </m:e>
                    </m:acc>
                    <m:r>
                      <a:rPr lang="en-US" sz="3200" b="1" i="1">
                        <a:latin typeface="Cambria Math"/>
                        <a:ea typeface="Cambria Math"/>
                      </a:rPr>
                      <m:t>)</m:t>
                    </m:r>
                  </m:oMath>
                </a14:m>
                <a:r>
                  <a:rPr lang="en-US" sz="3200" b="1" dirty="0"/>
                  <a:t> </a:t>
                </a:r>
                <a14:m>
                  <m:oMath xmlns:m="http://schemas.openxmlformats.org/officeDocument/2006/math">
                    <m:r>
                      <a:rPr lang="en-US" sz="3200" b="1" i="1" smtClean="0">
                        <a:latin typeface="Cambria Math"/>
                      </a:rPr>
                      <m:t>                                               </m:t>
                    </m:r>
                  </m:oMath>
                </a14:m>
                <a:r>
                  <a:rPr lang="en-US" sz="3200" b="1" dirty="0" smtClean="0"/>
                  <a:t>           </a:t>
                </a:r>
                <a:endParaRPr lang="en-US" sz="3200" b="1" i="1" dirty="0" smtClean="0">
                  <a:latin typeface="Cambria Math"/>
                </a:endParaRPr>
              </a:p>
              <a:p>
                <a:pPr marL="0" indent="0" algn="just">
                  <a:buNone/>
                </a:pPr>
                <a:r>
                  <a:rPr lang="en-US" sz="3200" b="1" dirty="0" smtClean="0"/>
                  <a:t>            </a:t>
                </a:r>
                <a14:m>
                  <m:oMath xmlns:m="http://schemas.openxmlformats.org/officeDocument/2006/math">
                    <m:r>
                      <a:rPr lang="en-US" sz="3200" b="1" i="1">
                        <a:latin typeface="Cambria Math"/>
                      </a:rPr>
                      <m:t>=</m:t>
                    </m:r>
                  </m:oMath>
                </a14:m>
                <a:r>
                  <a:rPr lang="en-US" sz="3200" b="1" dirty="0"/>
                  <a:t> </a:t>
                </a:r>
                <a14:m>
                  <m:oMath xmlns:m="http://schemas.openxmlformats.org/officeDocument/2006/math">
                    <m:acc>
                      <m:accPr>
                        <m:chr m:val="̅"/>
                        <m:ctrlPr>
                          <a:rPr lang="en-US" sz="3200" b="1" i="1" smtClean="0">
                            <a:latin typeface="Cambria Math"/>
                            <a:ea typeface="Cambria Math"/>
                          </a:rPr>
                        </m:ctrlPr>
                      </m:accPr>
                      <m:e>
                        <m:r>
                          <a:rPr lang="en-US" sz="3200" b="1" i="1" smtClean="0">
                            <a:latin typeface="Cambria Math"/>
                            <a:ea typeface="Cambria Math"/>
                          </a:rPr>
                          <m:t>𝒙</m:t>
                        </m:r>
                      </m:e>
                    </m:acc>
                    <m:r>
                      <a:rPr lang="en-US" sz="3200" b="1" i="1">
                        <a:latin typeface="Cambria Math"/>
                        <a:ea typeface="Cambria Math"/>
                      </a:rPr>
                      <m:t>± </m:t>
                    </m:r>
                    <m:sSub>
                      <m:sSubPr>
                        <m:ctrlPr>
                          <a:rPr lang="en-US" sz="3200" b="1" i="1" smtClean="0">
                            <a:latin typeface="Cambria Math"/>
                            <a:ea typeface="Cambria Math"/>
                          </a:rPr>
                        </m:ctrlPr>
                      </m:sSubPr>
                      <m:e>
                        <m:r>
                          <a:rPr lang="en-US" sz="3200" b="1" i="1" smtClean="0">
                            <a:latin typeface="Cambria Math"/>
                            <a:ea typeface="Cambria Math"/>
                          </a:rPr>
                          <m:t>𝒁</m:t>
                        </m:r>
                      </m:e>
                      <m:sub>
                        <m:r>
                          <m:rPr>
                            <m:sty m:val="p"/>
                          </m:rPr>
                          <a:rPr lang="el-GR" sz="3200" b="1" i="1" smtClean="0">
                            <a:latin typeface="Cambria Math"/>
                            <a:ea typeface="Cambria Math"/>
                          </a:rPr>
                          <m:t>α</m:t>
                        </m:r>
                      </m:sub>
                    </m:sSub>
                  </m:oMath>
                </a14:m>
                <a:r>
                  <a:rPr lang="en-US" sz="3200" b="1" dirty="0" smtClean="0"/>
                  <a:t>  </a:t>
                </a:r>
                <a14:m>
                  <m:oMath xmlns:m="http://schemas.openxmlformats.org/officeDocument/2006/math">
                    <m:f>
                      <m:fPr>
                        <m:ctrlPr>
                          <a:rPr lang="en-US" sz="3200" b="1" i="1">
                            <a:latin typeface="Cambria Math"/>
                          </a:rPr>
                        </m:ctrlPr>
                      </m:fPr>
                      <m:num>
                        <m:r>
                          <a:rPr lang="el-GR" sz="3200" b="1" i="1">
                            <a:latin typeface="Cambria Math"/>
                            <a:ea typeface="Cambria Math"/>
                          </a:rPr>
                          <m:t>𝝈</m:t>
                        </m:r>
                      </m:num>
                      <m:den>
                        <m:rad>
                          <m:radPr>
                            <m:degHide m:val="on"/>
                            <m:ctrlPr>
                              <a:rPr lang="en-US" sz="3200" b="1" i="1">
                                <a:latin typeface="Cambria Math"/>
                              </a:rPr>
                            </m:ctrlPr>
                          </m:radPr>
                          <m:deg/>
                          <m:e>
                            <m:r>
                              <a:rPr lang="en-US" sz="3200" b="1" i="1" smtClean="0">
                                <a:latin typeface="Cambria Math"/>
                              </a:rPr>
                              <m:t>𝒏</m:t>
                            </m:r>
                          </m:e>
                        </m:rad>
                      </m:den>
                    </m:f>
                    <m:r>
                      <a:rPr lang="en-US" sz="3200" b="1" i="1" smtClean="0">
                        <a:latin typeface="Cambria Math"/>
                        <a:ea typeface="Cambria Math"/>
                      </a:rPr>
                      <m:t> </m:t>
                    </m:r>
                    <m:rad>
                      <m:radPr>
                        <m:degHide m:val="on"/>
                        <m:ctrlPr>
                          <a:rPr lang="en-US" sz="3200" b="1" i="1" smtClean="0">
                            <a:latin typeface="Cambria Math"/>
                            <a:ea typeface="Cambria Math"/>
                          </a:rPr>
                        </m:ctrlPr>
                      </m:radPr>
                      <m:deg/>
                      <m:e>
                        <m:f>
                          <m:fPr>
                            <m:ctrlPr>
                              <a:rPr lang="en-US" sz="3200" b="1" i="1" smtClean="0">
                                <a:latin typeface="Cambria Math"/>
                                <a:ea typeface="Cambria Math"/>
                              </a:rPr>
                            </m:ctrlPr>
                          </m:fPr>
                          <m:num>
                            <m:r>
                              <a:rPr lang="en-US" sz="3200" b="1" i="1" smtClean="0">
                                <a:latin typeface="Cambria Math"/>
                                <a:ea typeface="Cambria Math"/>
                              </a:rPr>
                              <m:t>𝑵</m:t>
                            </m:r>
                            <m:r>
                              <a:rPr lang="en-US" sz="3200" b="1" i="1" smtClean="0">
                                <a:latin typeface="Cambria Math"/>
                                <a:ea typeface="Cambria Math"/>
                              </a:rPr>
                              <m:t>−</m:t>
                            </m:r>
                            <m:r>
                              <a:rPr lang="en-US" sz="3200" b="1" i="1" smtClean="0">
                                <a:latin typeface="Cambria Math"/>
                                <a:ea typeface="Cambria Math"/>
                              </a:rPr>
                              <m:t>𝒏</m:t>
                            </m:r>
                          </m:num>
                          <m:den>
                            <m:r>
                              <a:rPr lang="en-US" sz="3200" b="1" i="1" smtClean="0">
                                <a:latin typeface="Cambria Math"/>
                                <a:ea typeface="Cambria Math"/>
                              </a:rPr>
                              <m:t>𝑵</m:t>
                            </m:r>
                            <m:r>
                              <a:rPr lang="en-US" sz="3200" b="1" i="1" smtClean="0">
                                <a:latin typeface="Cambria Math"/>
                                <a:ea typeface="Cambria Math"/>
                              </a:rPr>
                              <m:t>−</m:t>
                            </m:r>
                            <m:r>
                              <a:rPr lang="en-US" sz="3200" b="1" i="1" smtClean="0">
                                <a:latin typeface="Cambria Math"/>
                                <a:ea typeface="Cambria Math"/>
                              </a:rPr>
                              <m:t>𝟏</m:t>
                            </m:r>
                          </m:den>
                        </m:f>
                      </m:e>
                    </m:rad>
                  </m:oMath>
                </a14:m>
                <a:endParaRPr lang="en-US" sz="3200" b="1" dirty="0"/>
              </a:p>
              <a:p>
                <a:endParaRPr lang="en-US" dirty="0" smtClean="0"/>
              </a:p>
              <a:p>
                <a:pPr marL="0" indent="0">
                  <a:buNone/>
                </a:pPr>
                <a:r>
                  <a:rPr lang="en-US" dirty="0"/>
                  <a:t> </a:t>
                </a:r>
                <a:r>
                  <a:rPr lang="en-US" dirty="0" smtClean="0"/>
                  <a:t>                                             </a:t>
                </a:r>
              </a:p>
              <a:p>
                <a:pPr marL="0" indent="0">
                  <a:buNone/>
                </a:pPr>
                <a:r>
                  <a:rPr lang="en-US" dirty="0"/>
                  <a:t> </a:t>
                </a:r>
                <a:r>
                  <a:rPr lang="en-US" dirty="0" smtClean="0"/>
                  <a:t>                                             </a:t>
                </a:r>
                <a:endParaRPr lang="en-US" dirty="0"/>
              </a:p>
              <a:p>
                <a:endParaRPr lang="en-US" dirty="0" smtClean="0">
                  <a:latin typeface="Cambria Math"/>
                  <a:ea typeface="Cambria Math"/>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990600"/>
                <a:ext cx="8915400" cy="5715000"/>
              </a:xfrm>
              <a:blipFill rotWithShape="1">
                <a:blip r:embed="rId2"/>
                <a:stretch>
                  <a:fillRect l="-1163" t="-854" r="-12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18</a:t>
            </a:fld>
            <a:endParaRPr lang="en-US"/>
          </a:p>
        </p:txBody>
      </p:sp>
    </p:spTree>
    <p:extLst>
      <p:ext uri="{BB962C8B-B14F-4D97-AF65-F5344CB8AC3E}">
        <p14:creationId xmlns:p14="http://schemas.microsoft.com/office/powerpoint/2010/main" val="4011562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143000"/>
            <a:ext cx="8763000" cy="548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228600"/>
            <a:ext cx="8839200" cy="685800"/>
          </a:xfrm>
        </p:spPr>
        <p:txBody>
          <a:bodyPr>
            <a:normAutofit/>
          </a:bodyPr>
          <a:lstStyle/>
          <a:p>
            <a:r>
              <a:rPr lang="en-US" sz="2800" b="1" u="sng" dirty="0" smtClean="0">
                <a:solidFill>
                  <a:srgbClr val="FF0000"/>
                </a:solidFill>
              </a:rPr>
              <a:t>Case II: Estimation for difference of population means:</a:t>
            </a:r>
            <a:endParaRPr lang="en-US" sz="2800"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143000"/>
                <a:ext cx="8915400" cy="5486400"/>
              </a:xfrm>
            </p:spPr>
            <p:txBody>
              <a:bodyPr/>
              <a:lstStyle/>
              <a:p>
                <a:r>
                  <a:rPr lang="en-US" sz="3600" b="1" dirty="0" smtClean="0"/>
                  <a:t>Confidence interval (C.I) </a:t>
                </a:r>
                <a:endParaRPr lang="en-US" sz="3600" b="1" i="1" dirty="0" smtClean="0">
                  <a:latin typeface="Cambria Math"/>
                </a:endParaRPr>
              </a:p>
              <a:p>
                <a14:m>
                  <m:oMath xmlns:m="http://schemas.openxmlformats.org/officeDocument/2006/math">
                    <m:r>
                      <a:rPr lang="en-US" sz="3600" b="1" i="1" smtClean="0">
                        <a:latin typeface="Cambria Math"/>
                      </a:rPr>
                      <m:t>=</m:t>
                    </m:r>
                    <m:r>
                      <a:rPr lang="en-US" sz="3600" b="1" i="1" smtClean="0">
                        <a:latin typeface="Cambria Math"/>
                        <a:ea typeface="Cambria Math"/>
                      </a:rPr>
                      <m:t>{</m:t>
                    </m:r>
                    <m:r>
                      <a:rPr lang="en-US" sz="3600" b="1" i="1" smtClean="0">
                        <a:latin typeface="Cambria Math"/>
                      </a:rPr>
                      <m:t>(</m:t>
                    </m:r>
                    <m:sSub>
                      <m:sSubPr>
                        <m:ctrlPr>
                          <a:rPr lang="en-US" sz="3600" b="1" i="1" smtClean="0">
                            <a:latin typeface="Cambria Math"/>
                          </a:rPr>
                        </m:ctrlPr>
                      </m:sSubPr>
                      <m:e>
                        <m:acc>
                          <m:accPr>
                            <m:chr m:val="̅"/>
                            <m:ctrlPr>
                              <a:rPr lang="en-US" sz="3600" b="1" i="1" smtClean="0">
                                <a:latin typeface="Cambria Math"/>
                              </a:rPr>
                            </m:ctrlPr>
                          </m:accPr>
                          <m:e>
                            <m:r>
                              <a:rPr lang="en-US" sz="3600" b="1" i="1" smtClean="0">
                                <a:latin typeface="Cambria Math"/>
                              </a:rPr>
                              <m:t>𝒙</m:t>
                            </m:r>
                          </m:e>
                        </m:acc>
                      </m:e>
                      <m:sub>
                        <m:r>
                          <a:rPr lang="en-US" sz="3600" b="1" i="1" smtClean="0">
                            <a:latin typeface="Cambria Math"/>
                          </a:rPr>
                          <m:t>𝟏</m:t>
                        </m:r>
                      </m:sub>
                    </m:sSub>
                  </m:oMath>
                </a14:m>
                <a:r>
                  <a:rPr lang="en-US" sz="3600" b="1" dirty="0" smtClean="0"/>
                  <a:t> </a:t>
                </a:r>
                <a14:m>
                  <m:oMath xmlns:m="http://schemas.openxmlformats.org/officeDocument/2006/math">
                    <m:r>
                      <a:rPr lang="en-US" sz="3600" b="1" i="1" dirty="0" smtClean="0">
                        <a:latin typeface="Cambria Math"/>
                      </a:rPr>
                      <m:t>−</m:t>
                    </m:r>
                    <m:sSub>
                      <m:sSubPr>
                        <m:ctrlPr>
                          <a:rPr lang="en-US" sz="3600" b="1" i="1" dirty="0" smtClean="0">
                            <a:latin typeface="Cambria Math"/>
                          </a:rPr>
                        </m:ctrlPr>
                      </m:sSubPr>
                      <m:e>
                        <m:acc>
                          <m:accPr>
                            <m:chr m:val="̅"/>
                            <m:ctrlPr>
                              <a:rPr lang="en-US" sz="3600" b="1" i="1" dirty="0" smtClean="0">
                                <a:latin typeface="Cambria Math"/>
                              </a:rPr>
                            </m:ctrlPr>
                          </m:accPr>
                          <m:e>
                            <m:r>
                              <a:rPr lang="en-US" sz="3600" b="1" i="1" dirty="0" smtClean="0">
                                <a:latin typeface="Cambria Math"/>
                              </a:rPr>
                              <m:t>𝒙</m:t>
                            </m:r>
                          </m:e>
                        </m:acc>
                      </m:e>
                      <m:sub>
                        <m:r>
                          <a:rPr lang="en-US" sz="3600" b="1" i="1" dirty="0" smtClean="0">
                            <a:latin typeface="Cambria Math"/>
                          </a:rPr>
                          <m:t>𝟐</m:t>
                        </m:r>
                      </m:sub>
                    </m:sSub>
                  </m:oMath>
                </a14:m>
                <a:r>
                  <a:rPr lang="en-US" sz="3600" b="1" dirty="0" smtClean="0"/>
                  <a:t>) </a:t>
                </a:r>
                <a:r>
                  <a:rPr lang="en-US" sz="3600" b="1" dirty="0" smtClean="0">
                    <a:latin typeface="Cambria Math"/>
                    <a:ea typeface="Cambria Math"/>
                  </a:rPr>
                  <a:t>± </a:t>
                </a:r>
                <a14:m>
                  <m:oMath xmlns:m="http://schemas.openxmlformats.org/officeDocument/2006/math">
                    <m:sSub>
                      <m:sSubPr>
                        <m:ctrlPr>
                          <a:rPr lang="en-US" sz="3600" b="1" i="1" smtClean="0">
                            <a:latin typeface="Cambria Math"/>
                            <a:ea typeface="Cambria Math"/>
                          </a:rPr>
                        </m:ctrlPr>
                      </m:sSubPr>
                      <m:e>
                        <m:r>
                          <a:rPr lang="en-US" sz="3600" b="1" i="1" smtClean="0">
                            <a:latin typeface="Cambria Math"/>
                            <a:ea typeface="Cambria Math"/>
                          </a:rPr>
                          <m:t>𝒛</m:t>
                        </m:r>
                      </m:e>
                      <m:sub>
                        <m:r>
                          <m:rPr>
                            <m:sty m:val="p"/>
                          </m:rPr>
                          <a:rPr lang="el-GR" sz="3600" b="1" i="1" smtClean="0">
                            <a:latin typeface="Cambria Math"/>
                            <a:ea typeface="Cambria Math"/>
                          </a:rPr>
                          <m:t>α</m:t>
                        </m:r>
                      </m:sub>
                    </m:sSub>
                  </m:oMath>
                </a14:m>
                <a:r>
                  <a:rPr lang="en-US" sz="3600" b="1" dirty="0" smtClean="0">
                    <a:latin typeface="Cambria Math"/>
                    <a:ea typeface="Cambria Math"/>
                  </a:rPr>
                  <a:t> </a:t>
                </a:r>
                <a14:m>
                  <m:oMath xmlns:m="http://schemas.openxmlformats.org/officeDocument/2006/math">
                    <m:rad>
                      <m:radPr>
                        <m:degHide m:val="on"/>
                        <m:ctrlPr>
                          <a:rPr lang="en-US" sz="3600" b="1" i="1" smtClean="0">
                            <a:latin typeface="Cambria Math"/>
                            <a:ea typeface="Cambria Math"/>
                          </a:rPr>
                        </m:ctrlPr>
                      </m:radPr>
                      <m:deg/>
                      <m:e>
                        <m:f>
                          <m:fPr>
                            <m:ctrlPr>
                              <a:rPr lang="en-US" sz="3600" b="1" i="1" smtClean="0">
                                <a:latin typeface="Cambria Math"/>
                                <a:ea typeface="Cambria Math"/>
                              </a:rPr>
                            </m:ctrlPr>
                          </m:fPr>
                          <m:num>
                            <m:r>
                              <a:rPr lang="el-GR" sz="3600" b="1" i="1" smtClean="0">
                                <a:latin typeface="Cambria Math"/>
                                <a:ea typeface="Cambria Math"/>
                              </a:rPr>
                              <m:t>𝝈</m:t>
                            </m:r>
                            <m:r>
                              <a:rPr lang="el-GR" sz="3600" b="1" i="1" smtClean="0">
                                <a:latin typeface="Cambria Math"/>
                                <a:ea typeface="Cambria Math"/>
                              </a:rPr>
                              <m:t>₁²</m:t>
                            </m:r>
                          </m:num>
                          <m:den>
                            <m:sSub>
                              <m:sSubPr>
                                <m:ctrlPr>
                                  <a:rPr lang="el-GR" sz="3600" b="1" i="1" smtClean="0">
                                    <a:latin typeface="Cambria Math"/>
                                    <a:ea typeface="Cambria Math"/>
                                  </a:rPr>
                                </m:ctrlPr>
                              </m:sSubPr>
                              <m:e>
                                <m:r>
                                  <a:rPr lang="en-US" sz="3600" b="1" i="1" smtClean="0">
                                    <a:latin typeface="Cambria Math"/>
                                    <a:ea typeface="Cambria Math"/>
                                  </a:rPr>
                                  <m:t>𝒏</m:t>
                                </m:r>
                              </m:e>
                              <m:sub>
                                <m:r>
                                  <a:rPr lang="en-US" sz="3600" b="1" i="1" smtClean="0">
                                    <a:latin typeface="Cambria Math"/>
                                    <a:ea typeface="Cambria Math"/>
                                  </a:rPr>
                                  <m:t>𝟏</m:t>
                                </m:r>
                              </m:sub>
                            </m:sSub>
                          </m:den>
                        </m:f>
                        <m:r>
                          <a:rPr lang="en-US" sz="3600" b="1" i="1" smtClean="0">
                            <a:latin typeface="Cambria Math"/>
                            <a:ea typeface="Cambria Math"/>
                          </a:rPr>
                          <m:t>+</m:t>
                        </m:r>
                        <m:f>
                          <m:fPr>
                            <m:ctrlPr>
                              <a:rPr lang="en-US" sz="3600" b="1" i="1" smtClean="0">
                                <a:latin typeface="Cambria Math"/>
                                <a:ea typeface="Cambria Math"/>
                              </a:rPr>
                            </m:ctrlPr>
                          </m:fPr>
                          <m:num>
                            <m:r>
                              <a:rPr lang="el-GR" sz="3600" b="1" i="1" smtClean="0">
                                <a:latin typeface="Cambria Math"/>
                                <a:ea typeface="Cambria Math"/>
                              </a:rPr>
                              <m:t>𝝈</m:t>
                            </m:r>
                            <m:r>
                              <a:rPr lang="el-GR" sz="3600" b="1" i="1" smtClean="0">
                                <a:latin typeface="Cambria Math"/>
                                <a:ea typeface="Cambria Math"/>
                              </a:rPr>
                              <m:t>₂²</m:t>
                            </m:r>
                          </m:num>
                          <m:den>
                            <m:sSub>
                              <m:sSubPr>
                                <m:ctrlPr>
                                  <a:rPr lang="el-GR" sz="3600" b="1" i="1" smtClean="0">
                                    <a:latin typeface="Cambria Math"/>
                                    <a:ea typeface="Cambria Math"/>
                                  </a:rPr>
                                </m:ctrlPr>
                              </m:sSubPr>
                              <m:e>
                                <m:r>
                                  <a:rPr lang="en-US" sz="3600" b="1" i="1" smtClean="0">
                                    <a:latin typeface="Cambria Math"/>
                                    <a:ea typeface="Cambria Math"/>
                                  </a:rPr>
                                  <m:t>𝒏</m:t>
                                </m:r>
                              </m:e>
                              <m:sub>
                                <m:r>
                                  <a:rPr lang="en-US" sz="3600" b="1" i="1" smtClean="0">
                                    <a:latin typeface="Cambria Math"/>
                                    <a:ea typeface="Cambria Math"/>
                                  </a:rPr>
                                  <m:t>𝟐</m:t>
                                </m:r>
                              </m:sub>
                            </m:sSub>
                          </m:den>
                        </m:f>
                      </m:e>
                    </m:rad>
                  </m:oMath>
                </a14:m>
                <a:r>
                  <a:rPr lang="en-US" sz="3600" b="1" dirty="0" smtClean="0"/>
                  <a:t> </a:t>
                </a:r>
                <a14:m>
                  <m:oMath xmlns:m="http://schemas.openxmlformats.org/officeDocument/2006/math">
                    <m:r>
                      <a:rPr lang="en-US" sz="3600" b="1" i="1" dirty="0" smtClean="0">
                        <a:latin typeface="Cambria Math"/>
                      </a:rPr>
                      <m:t>}</m:t>
                    </m:r>
                  </m:oMath>
                </a14:m>
                <a:r>
                  <a:rPr lang="en-US" sz="3600" b="1" dirty="0" smtClean="0"/>
                  <a:t> </a:t>
                </a:r>
              </a:p>
              <a:p>
                <a:r>
                  <a:rPr lang="en-US" dirty="0" smtClean="0"/>
                  <a:t>If population variance is not given then we used s</a:t>
                </a:r>
                <a:r>
                  <a:rPr lang="en-US" dirty="0" smtClean="0">
                    <a:latin typeface="Cambria Math"/>
                    <a:ea typeface="Cambria Math"/>
                  </a:rPr>
                  <a:t>₁² &amp; s₂².</a:t>
                </a:r>
              </a:p>
              <a:p>
                <a:r>
                  <a:rPr lang="en-US" sz="3600" b="1" dirty="0"/>
                  <a:t>Confidence interval (C.I) </a:t>
                </a:r>
                <a:endParaRPr lang="en-US" sz="3600" b="1" i="1" dirty="0" smtClean="0">
                  <a:latin typeface="Cambria Math"/>
                </a:endParaRPr>
              </a:p>
              <a:p>
                <a14:m>
                  <m:oMath xmlns:m="http://schemas.openxmlformats.org/officeDocument/2006/math">
                    <m:r>
                      <a:rPr lang="en-US" sz="3600" b="1" i="1">
                        <a:latin typeface="Cambria Math"/>
                      </a:rPr>
                      <m:t>=</m:t>
                    </m:r>
                    <m:r>
                      <a:rPr lang="en-US" sz="3600" b="1" i="1">
                        <a:latin typeface="Cambria Math"/>
                        <a:ea typeface="Cambria Math"/>
                      </a:rPr>
                      <m:t>{</m:t>
                    </m:r>
                    <m:r>
                      <a:rPr lang="en-US" sz="3600" b="1" i="1">
                        <a:latin typeface="Cambria Math"/>
                      </a:rPr>
                      <m:t>(</m:t>
                    </m:r>
                    <m:sSub>
                      <m:sSubPr>
                        <m:ctrlPr>
                          <a:rPr lang="en-US" sz="3600" b="1" i="1">
                            <a:latin typeface="Cambria Math"/>
                          </a:rPr>
                        </m:ctrlPr>
                      </m:sSubPr>
                      <m:e>
                        <m:acc>
                          <m:accPr>
                            <m:chr m:val="̅"/>
                            <m:ctrlPr>
                              <a:rPr lang="en-US" sz="3600" b="1" i="1">
                                <a:latin typeface="Cambria Math"/>
                              </a:rPr>
                            </m:ctrlPr>
                          </m:accPr>
                          <m:e>
                            <m:r>
                              <a:rPr lang="en-US" sz="3600" b="1" i="1">
                                <a:latin typeface="Cambria Math"/>
                              </a:rPr>
                              <m:t>𝒙</m:t>
                            </m:r>
                          </m:e>
                        </m:acc>
                      </m:e>
                      <m:sub>
                        <m:r>
                          <a:rPr lang="en-US" sz="3600" b="1" i="1">
                            <a:latin typeface="Cambria Math"/>
                          </a:rPr>
                          <m:t>𝟏</m:t>
                        </m:r>
                      </m:sub>
                    </m:sSub>
                  </m:oMath>
                </a14:m>
                <a:r>
                  <a:rPr lang="en-US" sz="3600" b="1" dirty="0"/>
                  <a:t> </a:t>
                </a:r>
                <a14:m>
                  <m:oMath xmlns:m="http://schemas.openxmlformats.org/officeDocument/2006/math">
                    <m:r>
                      <a:rPr lang="en-US" sz="3600" b="1" i="1" dirty="0">
                        <a:latin typeface="Cambria Math"/>
                      </a:rPr>
                      <m:t>−</m:t>
                    </m:r>
                    <m:sSub>
                      <m:sSubPr>
                        <m:ctrlPr>
                          <a:rPr lang="en-US" sz="3600" b="1" i="1" dirty="0">
                            <a:latin typeface="Cambria Math"/>
                          </a:rPr>
                        </m:ctrlPr>
                      </m:sSubPr>
                      <m:e>
                        <m:acc>
                          <m:accPr>
                            <m:chr m:val="̅"/>
                            <m:ctrlPr>
                              <a:rPr lang="en-US" sz="3600" b="1" i="1" dirty="0">
                                <a:latin typeface="Cambria Math"/>
                              </a:rPr>
                            </m:ctrlPr>
                          </m:accPr>
                          <m:e>
                            <m:r>
                              <a:rPr lang="en-US" sz="3600" b="1" i="1" dirty="0">
                                <a:latin typeface="Cambria Math"/>
                              </a:rPr>
                              <m:t>𝒙</m:t>
                            </m:r>
                          </m:e>
                        </m:acc>
                      </m:e>
                      <m:sub>
                        <m:r>
                          <a:rPr lang="en-US" sz="3600" b="1" i="1" dirty="0">
                            <a:latin typeface="Cambria Math"/>
                          </a:rPr>
                          <m:t>𝟐</m:t>
                        </m:r>
                      </m:sub>
                    </m:sSub>
                  </m:oMath>
                </a14:m>
                <a:r>
                  <a:rPr lang="en-US" sz="3600" b="1" dirty="0"/>
                  <a:t>) </a:t>
                </a:r>
                <a:r>
                  <a:rPr lang="en-US" sz="3600" b="1" dirty="0">
                    <a:latin typeface="Cambria Math"/>
                    <a:ea typeface="Cambria Math"/>
                  </a:rPr>
                  <a:t>±  </a:t>
                </a:r>
                <a14:m>
                  <m:oMath xmlns:m="http://schemas.openxmlformats.org/officeDocument/2006/math">
                    <m:sSub>
                      <m:sSubPr>
                        <m:ctrlPr>
                          <a:rPr lang="en-US" sz="3600" b="1" i="1" smtClean="0">
                            <a:latin typeface="Cambria Math"/>
                            <a:ea typeface="Cambria Math"/>
                          </a:rPr>
                        </m:ctrlPr>
                      </m:sSubPr>
                      <m:e>
                        <m:r>
                          <a:rPr lang="en-US" sz="3600" b="1" i="1" smtClean="0">
                            <a:latin typeface="Cambria Math"/>
                            <a:ea typeface="Cambria Math"/>
                          </a:rPr>
                          <m:t>𝒛</m:t>
                        </m:r>
                      </m:e>
                      <m:sub>
                        <m:r>
                          <m:rPr>
                            <m:sty m:val="p"/>
                          </m:rPr>
                          <a:rPr lang="el-GR" sz="3600" b="1" i="1" smtClean="0">
                            <a:latin typeface="Cambria Math"/>
                            <a:ea typeface="Cambria Math"/>
                          </a:rPr>
                          <m:t>α</m:t>
                        </m:r>
                      </m:sub>
                    </m:sSub>
                    <m:rad>
                      <m:radPr>
                        <m:degHide m:val="on"/>
                        <m:ctrlPr>
                          <a:rPr lang="en-US" sz="3600" b="1" i="1">
                            <a:latin typeface="Cambria Math"/>
                            <a:ea typeface="Cambria Math"/>
                          </a:rPr>
                        </m:ctrlPr>
                      </m:radPr>
                      <m:deg/>
                      <m:e>
                        <m:f>
                          <m:fPr>
                            <m:ctrlPr>
                              <a:rPr lang="en-US" sz="3600" b="1" i="1">
                                <a:latin typeface="Cambria Math"/>
                                <a:ea typeface="Cambria Math"/>
                              </a:rPr>
                            </m:ctrlPr>
                          </m:fPr>
                          <m:num>
                            <m:r>
                              <a:rPr lang="en-US" sz="3600" b="1" i="1" smtClean="0">
                                <a:latin typeface="Cambria Math"/>
                                <a:ea typeface="Cambria Math"/>
                              </a:rPr>
                              <m:t>𝒔</m:t>
                            </m:r>
                            <m:r>
                              <a:rPr lang="el-GR" sz="3600" b="1" i="1">
                                <a:latin typeface="Cambria Math"/>
                                <a:ea typeface="Cambria Math"/>
                              </a:rPr>
                              <m:t>₁²</m:t>
                            </m:r>
                          </m:num>
                          <m:den>
                            <m:sSub>
                              <m:sSubPr>
                                <m:ctrlPr>
                                  <a:rPr lang="el-GR" sz="3600" b="1" i="1">
                                    <a:latin typeface="Cambria Math"/>
                                    <a:ea typeface="Cambria Math"/>
                                  </a:rPr>
                                </m:ctrlPr>
                              </m:sSubPr>
                              <m:e>
                                <m:r>
                                  <a:rPr lang="en-US" sz="3600" b="1" i="1">
                                    <a:latin typeface="Cambria Math"/>
                                    <a:ea typeface="Cambria Math"/>
                                  </a:rPr>
                                  <m:t>𝒏</m:t>
                                </m:r>
                              </m:e>
                              <m:sub>
                                <m:r>
                                  <a:rPr lang="en-US" sz="3600" b="1" i="1">
                                    <a:latin typeface="Cambria Math"/>
                                    <a:ea typeface="Cambria Math"/>
                                  </a:rPr>
                                  <m:t>𝟏</m:t>
                                </m:r>
                              </m:sub>
                            </m:sSub>
                          </m:den>
                        </m:f>
                        <m:r>
                          <a:rPr lang="en-US" sz="3600" b="1" i="1">
                            <a:latin typeface="Cambria Math"/>
                            <a:ea typeface="Cambria Math"/>
                          </a:rPr>
                          <m:t>+</m:t>
                        </m:r>
                        <m:f>
                          <m:fPr>
                            <m:ctrlPr>
                              <a:rPr lang="en-US" sz="3600" b="1" i="1">
                                <a:latin typeface="Cambria Math"/>
                                <a:ea typeface="Cambria Math"/>
                              </a:rPr>
                            </m:ctrlPr>
                          </m:fPr>
                          <m:num>
                            <m:r>
                              <a:rPr lang="en-US" sz="3600" b="1" i="1" smtClean="0">
                                <a:latin typeface="Cambria Math"/>
                                <a:ea typeface="Cambria Math"/>
                              </a:rPr>
                              <m:t>𝒔</m:t>
                            </m:r>
                            <m:r>
                              <a:rPr lang="el-GR" sz="3600" b="1" i="1">
                                <a:latin typeface="Cambria Math"/>
                                <a:ea typeface="Cambria Math"/>
                              </a:rPr>
                              <m:t>₂²</m:t>
                            </m:r>
                          </m:num>
                          <m:den>
                            <m:sSub>
                              <m:sSubPr>
                                <m:ctrlPr>
                                  <a:rPr lang="el-GR" sz="3600" b="1" i="1">
                                    <a:latin typeface="Cambria Math"/>
                                    <a:ea typeface="Cambria Math"/>
                                  </a:rPr>
                                </m:ctrlPr>
                              </m:sSubPr>
                              <m:e>
                                <m:r>
                                  <a:rPr lang="en-US" sz="3600" b="1" i="1">
                                    <a:latin typeface="Cambria Math"/>
                                    <a:ea typeface="Cambria Math"/>
                                  </a:rPr>
                                  <m:t>𝒏</m:t>
                                </m:r>
                              </m:e>
                              <m:sub>
                                <m:r>
                                  <a:rPr lang="en-US" sz="3600" b="1" i="1">
                                    <a:latin typeface="Cambria Math"/>
                                    <a:ea typeface="Cambria Math"/>
                                  </a:rPr>
                                  <m:t>𝟐</m:t>
                                </m:r>
                              </m:sub>
                            </m:sSub>
                          </m:den>
                        </m:f>
                      </m:e>
                    </m:rad>
                  </m:oMath>
                </a14:m>
                <a:r>
                  <a:rPr lang="en-US" sz="3600" b="1" dirty="0"/>
                  <a:t> </a:t>
                </a:r>
                <a14:m>
                  <m:oMath xmlns:m="http://schemas.openxmlformats.org/officeDocument/2006/math">
                    <m:r>
                      <a:rPr lang="en-US" sz="3600" b="1" i="1" dirty="0">
                        <a:latin typeface="Cambria Math"/>
                      </a:rPr>
                      <m:t>}</m:t>
                    </m:r>
                  </m:oMath>
                </a14:m>
                <a:r>
                  <a:rPr lang="en-US" sz="3600" b="1"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143000"/>
                <a:ext cx="8915400" cy="5486400"/>
              </a:xfrm>
              <a:blipFill rotWithShape="1">
                <a:blip r:embed="rId2"/>
                <a:stretch>
                  <a:fillRect l="-1504" t="-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19</a:t>
            </a:fld>
            <a:endParaRPr lang="en-US"/>
          </a:p>
        </p:txBody>
      </p:sp>
    </p:spTree>
    <p:extLst>
      <p:ext uri="{BB962C8B-B14F-4D97-AF65-F5344CB8AC3E}">
        <p14:creationId xmlns:p14="http://schemas.microsoft.com/office/powerpoint/2010/main" val="4182013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8" y="0"/>
            <a:ext cx="8229600" cy="704088"/>
          </a:xfrm>
        </p:spPr>
        <p:txBody>
          <a:bodyPr>
            <a:normAutofit fontScale="90000"/>
          </a:bodyPr>
          <a:lstStyle/>
          <a:p>
            <a:r>
              <a:rPr lang="en-US" b="1" u="sng" dirty="0" smtClean="0">
                <a:solidFill>
                  <a:srgbClr val="FF0000"/>
                </a:solidFill>
              </a:rPr>
              <a:t>Inferential Statistics:</a:t>
            </a:r>
            <a:endParaRPr lang="en-US" b="1" u="sng" dirty="0">
              <a:solidFill>
                <a:srgbClr val="FF0000"/>
              </a:solidFill>
            </a:endParaRPr>
          </a:p>
        </p:txBody>
      </p:sp>
      <p:sp>
        <p:nvSpPr>
          <p:cNvPr id="3" name="Content Placeholder 2"/>
          <p:cNvSpPr>
            <a:spLocks noGrp="1"/>
          </p:cNvSpPr>
          <p:nvPr>
            <p:ph idx="1"/>
          </p:nvPr>
        </p:nvSpPr>
        <p:spPr>
          <a:xfrm>
            <a:off x="0" y="685800"/>
            <a:ext cx="9144000" cy="6172200"/>
          </a:xfrm>
        </p:spPr>
        <p:txBody>
          <a:bodyPr>
            <a:noAutofit/>
          </a:bodyPr>
          <a:lstStyle/>
          <a:p>
            <a:pPr algn="just"/>
            <a:r>
              <a:rPr lang="en-US" sz="2500" dirty="0" smtClean="0"/>
              <a:t>Inferential statistics is a branch of statistics that involves drawing conclusions or making decision about a population based on sample data. It helps us make generalization and predictions about a larger group or population using the information collected from a smaller subset or sample. Inferential statistics utilizes probability theory and statistical models to estimate parameters, test of hypothesis, and assess the level of uncertainty in the results.</a:t>
            </a:r>
          </a:p>
          <a:p>
            <a:pPr algn="just"/>
            <a:r>
              <a:rPr lang="en-US" sz="2500" b="1" u="sng" dirty="0" smtClean="0">
                <a:solidFill>
                  <a:srgbClr val="FF0000"/>
                </a:solidFill>
              </a:rPr>
              <a:t>Division of inferential Statistics:</a:t>
            </a:r>
            <a:endParaRPr lang="en-US" sz="2500" b="1" u="sng" dirty="0">
              <a:solidFill>
                <a:srgbClr val="FF0000"/>
              </a:solidFill>
            </a:endParaRPr>
          </a:p>
          <a:p>
            <a:pPr algn="just"/>
            <a:r>
              <a:rPr lang="en-US" sz="2500" dirty="0" smtClean="0"/>
              <a:t>The inferential statistics divide in to three important part for the drawing of result of population parameter help of sample statistics are as following way</a:t>
            </a:r>
          </a:p>
          <a:p>
            <a:pPr algn="just"/>
            <a:r>
              <a:rPr lang="en-US" sz="2500" b="1" dirty="0" smtClean="0"/>
              <a:t>Sampling Distribution.</a:t>
            </a:r>
          </a:p>
          <a:p>
            <a:pPr algn="just"/>
            <a:r>
              <a:rPr lang="en-US" sz="2500" b="1" dirty="0" smtClean="0"/>
              <a:t>Estimation Theory</a:t>
            </a:r>
          </a:p>
          <a:p>
            <a:pPr algn="just"/>
            <a:r>
              <a:rPr lang="en-US" sz="2500" b="1" dirty="0" smtClean="0"/>
              <a:t>Hypothesis Testing</a:t>
            </a:r>
          </a:p>
        </p:txBody>
      </p:sp>
      <p:sp>
        <p:nvSpPr>
          <p:cNvPr id="4" name="Slide Number Placeholder 3"/>
          <p:cNvSpPr>
            <a:spLocks noGrp="1"/>
          </p:cNvSpPr>
          <p:nvPr>
            <p:ph type="sldNum" sz="quarter" idx="12"/>
          </p:nvPr>
        </p:nvSpPr>
        <p:spPr/>
        <p:txBody>
          <a:bodyPr/>
          <a:lstStyle/>
          <a:p>
            <a:fld id="{04B55EEE-E9DE-44D5-BC06-B2CF942FB9DB}" type="slidenum">
              <a:rPr lang="en-US" smtClean="0"/>
              <a:t>2</a:t>
            </a:fld>
            <a:endParaRPr lang="en-US"/>
          </a:p>
        </p:txBody>
      </p:sp>
    </p:spTree>
    <p:extLst>
      <p:ext uri="{BB962C8B-B14F-4D97-AF65-F5344CB8AC3E}">
        <p14:creationId xmlns:p14="http://schemas.microsoft.com/office/powerpoint/2010/main" val="3631953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3962400"/>
            <a:ext cx="8991600" cy="274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52400" y="838200"/>
            <a:ext cx="7467600" cy="312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152400"/>
            <a:ext cx="8686800" cy="551688"/>
          </a:xfrm>
        </p:spPr>
        <p:txBody>
          <a:bodyPr>
            <a:normAutofit/>
          </a:bodyPr>
          <a:lstStyle/>
          <a:p>
            <a:r>
              <a:rPr lang="en-US" sz="2800" b="1" u="sng" dirty="0" smtClean="0">
                <a:solidFill>
                  <a:srgbClr val="FF0000"/>
                </a:solidFill>
              </a:rPr>
              <a:t>Case III: Interval Estimation for population proportion:</a:t>
            </a:r>
            <a:endParaRPr lang="en-US" sz="2800"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14400"/>
                <a:ext cx="8839200" cy="5943600"/>
              </a:xfrm>
            </p:spPr>
            <p:txBody>
              <a:bodyPr/>
              <a:lstStyle/>
              <a:p>
                <a:pPr algn="just"/>
                <a:r>
                  <a:rPr lang="en-US" sz="2800" b="1" u="sng" dirty="0" smtClean="0"/>
                  <a:t>Confidence Interval (C.I)</a:t>
                </a:r>
                <a:r>
                  <a:rPr lang="en-US" sz="2800" b="1" dirty="0" smtClean="0"/>
                  <a:t> </a:t>
                </a:r>
              </a:p>
              <a:p>
                <a:pPr algn="just"/>
                <a14:m>
                  <m:oMath xmlns:m="http://schemas.openxmlformats.org/officeDocument/2006/math">
                    <m:r>
                      <a:rPr lang="en-US" sz="3600" b="1" i="1">
                        <a:latin typeface="Cambria Math"/>
                      </a:rPr>
                      <m:t>=</m:t>
                    </m:r>
                    <m:r>
                      <a:rPr lang="en-US" sz="3600" b="1" i="1">
                        <a:latin typeface="Cambria Math"/>
                      </a:rPr>
                      <m:t>𝒑</m:t>
                    </m:r>
                    <m:r>
                      <a:rPr lang="en-US" sz="3600" b="1" i="1">
                        <a:latin typeface="Cambria Math"/>
                      </a:rPr>
                      <m:t> ±</m:t>
                    </m:r>
                    <m:sSub>
                      <m:sSubPr>
                        <m:ctrlPr>
                          <a:rPr lang="en-US" sz="3600" b="1" i="1">
                            <a:latin typeface="Cambria Math"/>
                          </a:rPr>
                        </m:ctrlPr>
                      </m:sSubPr>
                      <m:e>
                        <m:r>
                          <a:rPr lang="en-US" sz="3600" b="1" i="1">
                            <a:latin typeface="Cambria Math"/>
                          </a:rPr>
                          <m:t>𝒛</m:t>
                        </m:r>
                      </m:e>
                      <m:sub>
                        <m:r>
                          <m:rPr>
                            <m:sty m:val="p"/>
                          </m:rPr>
                          <a:rPr lang="el-GR" sz="3600" b="1" i="1">
                            <a:latin typeface="Cambria Math"/>
                            <a:ea typeface="Cambria Math"/>
                          </a:rPr>
                          <m:t>α</m:t>
                        </m:r>
                      </m:sub>
                    </m:sSub>
                    <m:r>
                      <a:rPr lang="en-US" sz="3600" b="1" i="1" smtClean="0">
                        <a:latin typeface="Cambria Math"/>
                        <a:ea typeface="Cambria Math"/>
                      </a:rPr>
                      <m:t>𝑺</m:t>
                    </m:r>
                    <m:r>
                      <a:rPr lang="en-US" sz="3600" b="1" i="1" smtClean="0">
                        <a:latin typeface="Cambria Math"/>
                        <a:ea typeface="Cambria Math"/>
                      </a:rPr>
                      <m:t>.</m:t>
                    </m:r>
                    <m:r>
                      <a:rPr lang="en-US" sz="3600" b="1" i="1" smtClean="0">
                        <a:latin typeface="Cambria Math"/>
                        <a:ea typeface="Cambria Math"/>
                      </a:rPr>
                      <m:t>𝑬</m:t>
                    </m:r>
                    <m:r>
                      <a:rPr lang="en-US" sz="3600" b="1" i="1" smtClean="0">
                        <a:latin typeface="Cambria Math"/>
                        <a:ea typeface="Cambria Math"/>
                      </a:rPr>
                      <m:t>(</m:t>
                    </m:r>
                    <m:r>
                      <a:rPr lang="en-US" sz="3600" b="1" i="1" smtClean="0">
                        <a:latin typeface="Cambria Math"/>
                        <a:ea typeface="Cambria Math"/>
                      </a:rPr>
                      <m:t>𝒑</m:t>
                    </m:r>
                    <m:r>
                      <a:rPr lang="en-US" sz="3600" b="1" i="1" smtClean="0">
                        <a:latin typeface="Cambria Math"/>
                        <a:ea typeface="Cambria Math"/>
                      </a:rPr>
                      <m:t>)</m:t>
                    </m:r>
                  </m:oMath>
                </a14:m>
                <a:r>
                  <a:rPr lang="en-US" sz="3600" b="1" dirty="0" smtClean="0"/>
                  <a:t> </a:t>
                </a:r>
                <a:r>
                  <a:rPr lang="en-US" sz="3600" b="1" dirty="0"/>
                  <a:t>, </a:t>
                </a:r>
                <a:endParaRPr lang="en-US" sz="3600" b="1" i="1" dirty="0" smtClean="0">
                  <a:latin typeface="Cambria Math"/>
                </a:endParaRPr>
              </a:p>
              <a:p>
                <a:pPr algn="just"/>
                <a14:m>
                  <m:oMath xmlns:m="http://schemas.openxmlformats.org/officeDocument/2006/math">
                    <m:r>
                      <a:rPr lang="en-US" sz="3600" b="1" i="1" smtClean="0">
                        <a:latin typeface="Cambria Math"/>
                      </a:rPr>
                      <m:t>=</m:t>
                    </m:r>
                    <m:r>
                      <a:rPr lang="en-US" sz="3600" b="1" i="1" smtClean="0">
                        <a:latin typeface="Cambria Math"/>
                      </a:rPr>
                      <m:t>𝒑</m:t>
                    </m:r>
                    <m:r>
                      <a:rPr lang="en-US" sz="3600" b="1" i="1" smtClean="0">
                        <a:latin typeface="Cambria Math"/>
                      </a:rPr>
                      <m:t> ±</m:t>
                    </m:r>
                    <m:sSub>
                      <m:sSubPr>
                        <m:ctrlPr>
                          <a:rPr lang="en-US" sz="3600" b="1" i="1" smtClean="0">
                            <a:latin typeface="Cambria Math"/>
                          </a:rPr>
                        </m:ctrlPr>
                      </m:sSubPr>
                      <m:e>
                        <m:r>
                          <a:rPr lang="en-US" sz="3600" b="1" i="1" smtClean="0">
                            <a:latin typeface="Cambria Math"/>
                          </a:rPr>
                          <m:t>𝒛</m:t>
                        </m:r>
                      </m:e>
                      <m:sub>
                        <m:r>
                          <m:rPr>
                            <m:sty m:val="p"/>
                          </m:rPr>
                          <a:rPr lang="el-GR" sz="3600" b="1" i="1" smtClean="0">
                            <a:latin typeface="Cambria Math"/>
                            <a:ea typeface="Cambria Math"/>
                          </a:rPr>
                          <m:t>α</m:t>
                        </m:r>
                      </m:sub>
                    </m:sSub>
                    <m:rad>
                      <m:radPr>
                        <m:degHide m:val="on"/>
                        <m:ctrlPr>
                          <a:rPr lang="en-US" sz="3600" b="1" i="1" smtClean="0">
                            <a:latin typeface="Cambria Math"/>
                            <a:ea typeface="Cambria Math"/>
                          </a:rPr>
                        </m:ctrlPr>
                      </m:radPr>
                      <m:deg/>
                      <m:e>
                        <m:f>
                          <m:fPr>
                            <m:ctrlPr>
                              <a:rPr lang="en-US" sz="3600" b="1" i="1" smtClean="0">
                                <a:latin typeface="Cambria Math"/>
                                <a:ea typeface="Cambria Math"/>
                              </a:rPr>
                            </m:ctrlPr>
                          </m:fPr>
                          <m:num>
                            <m:r>
                              <a:rPr lang="en-US" sz="3600" b="1" i="1" smtClean="0">
                                <a:latin typeface="Cambria Math"/>
                                <a:ea typeface="Cambria Math"/>
                              </a:rPr>
                              <m:t>𝑷𝑸</m:t>
                            </m:r>
                          </m:num>
                          <m:den>
                            <m:r>
                              <a:rPr lang="en-US" sz="3600" b="1" i="1" smtClean="0">
                                <a:latin typeface="Cambria Math"/>
                                <a:ea typeface="Cambria Math"/>
                              </a:rPr>
                              <m:t>𝒏</m:t>
                            </m:r>
                          </m:den>
                        </m:f>
                      </m:e>
                    </m:rad>
                  </m:oMath>
                </a14:m>
                <a:r>
                  <a:rPr lang="en-US" sz="3600" b="1" dirty="0" smtClean="0"/>
                  <a:t> , </a:t>
                </a:r>
              </a:p>
              <a:p>
                <a:pPr marL="0" indent="0" algn="just">
                  <a:buNone/>
                </a:pPr>
                <a:r>
                  <a:rPr lang="en-US" b="1" dirty="0"/>
                  <a:t> </a:t>
                </a:r>
                <a:r>
                  <a:rPr lang="en-US" b="1" dirty="0" smtClean="0"/>
                  <a:t> if P &amp; Q are not given then we used p &amp; q.</a:t>
                </a:r>
              </a:p>
              <a:p>
                <a:pPr algn="just"/>
                <a:r>
                  <a:rPr lang="en-US" b="1" dirty="0"/>
                  <a:t> </a:t>
                </a:r>
                <a:r>
                  <a:rPr lang="en-US" sz="2800" b="1" u="sng" dirty="0" smtClean="0"/>
                  <a:t>Confidence Interval (C.I)</a:t>
                </a:r>
                <a:r>
                  <a:rPr lang="en-US" sz="2800" b="1" dirty="0" smtClean="0"/>
                  <a:t> </a:t>
                </a:r>
                <a:endParaRPr lang="en-US" sz="2800" b="1" i="1" dirty="0" smtClean="0">
                  <a:latin typeface="Cambria Math"/>
                </a:endParaRPr>
              </a:p>
              <a:p>
                <a:pPr algn="just"/>
                <a14:m>
                  <m:oMath xmlns:m="http://schemas.openxmlformats.org/officeDocument/2006/math">
                    <m:r>
                      <a:rPr lang="en-US" sz="3600" b="1" i="1">
                        <a:latin typeface="Cambria Math"/>
                      </a:rPr>
                      <m:t>=</m:t>
                    </m:r>
                    <m:r>
                      <a:rPr lang="en-US" sz="3600" b="1" i="1">
                        <a:latin typeface="Cambria Math"/>
                      </a:rPr>
                      <m:t>𝒑</m:t>
                    </m:r>
                    <m:r>
                      <a:rPr lang="en-US" sz="3600" b="1" i="1">
                        <a:latin typeface="Cambria Math"/>
                      </a:rPr>
                      <m:t> ±</m:t>
                    </m:r>
                    <m:sSub>
                      <m:sSubPr>
                        <m:ctrlPr>
                          <a:rPr lang="en-US" sz="3600" b="1" i="1">
                            <a:latin typeface="Cambria Math"/>
                          </a:rPr>
                        </m:ctrlPr>
                      </m:sSubPr>
                      <m:e>
                        <m:r>
                          <a:rPr lang="en-US" sz="3600" b="1" i="1">
                            <a:latin typeface="Cambria Math"/>
                          </a:rPr>
                          <m:t>𝒛</m:t>
                        </m:r>
                      </m:e>
                      <m:sub>
                        <m:r>
                          <m:rPr>
                            <m:sty m:val="p"/>
                          </m:rPr>
                          <a:rPr lang="el-GR" sz="3600" b="1" i="1">
                            <a:latin typeface="Cambria Math"/>
                            <a:ea typeface="Cambria Math"/>
                          </a:rPr>
                          <m:t>α</m:t>
                        </m:r>
                      </m:sub>
                    </m:sSub>
                    <m:rad>
                      <m:radPr>
                        <m:degHide m:val="on"/>
                        <m:ctrlPr>
                          <a:rPr lang="en-US" sz="3600" b="1" i="1">
                            <a:latin typeface="Cambria Math"/>
                            <a:ea typeface="Cambria Math"/>
                          </a:rPr>
                        </m:ctrlPr>
                      </m:radPr>
                      <m:deg/>
                      <m:e>
                        <m:f>
                          <m:fPr>
                            <m:ctrlPr>
                              <a:rPr lang="en-US" sz="3600" b="1" i="1">
                                <a:latin typeface="Cambria Math"/>
                                <a:ea typeface="Cambria Math"/>
                              </a:rPr>
                            </m:ctrlPr>
                          </m:fPr>
                          <m:num>
                            <m:r>
                              <a:rPr lang="en-US" sz="3600" b="1" i="1">
                                <a:latin typeface="Cambria Math"/>
                                <a:ea typeface="Cambria Math"/>
                              </a:rPr>
                              <m:t>𝑷𝑸</m:t>
                            </m:r>
                          </m:num>
                          <m:den>
                            <m:r>
                              <a:rPr lang="en-US" sz="3600" b="1" i="1">
                                <a:latin typeface="Cambria Math"/>
                                <a:ea typeface="Cambria Math"/>
                              </a:rPr>
                              <m:t>𝒏</m:t>
                            </m:r>
                          </m:den>
                        </m:f>
                      </m:e>
                    </m:rad>
                    <m:rad>
                      <m:radPr>
                        <m:degHide m:val="on"/>
                        <m:ctrlPr>
                          <a:rPr lang="en-US" sz="3600" b="1" i="1" dirty="0" smtClean="0">
                            <a:latin typeface="Cambria Math"/>
                          </a:rPr>
                        </m:ctrlPr>
                      </m:radPr>
                      <m:deg/>
                      <m:e>
                        <m:f>
                          <m:fPr>
                            <m:ctrlPr>
                              <a:rPr lang="en-US" sz="3600" b="1" i="1" dirty="0" smtClean="0">
                                <a:latin typeface="Cambria Math"/>
                              </a:rPr>
                            </m:ctrlPr>
                          </m:fPr>
                          <m:num>
                            <m:r>
                              <a:rPr lang="en-US" sz="3600" b="1" i="1" dirty="0" smtClean="0">
                                <a:latin typeface="Cambria Math"/>
                              </a:rPr>
                              <m:t>𝑵</m:t>
                            </m:r>
                            <m:r>
                              <a:rPr lang="en-US" sz="3600" b="1" i="1" dirty="0" smtClean="0">
                                <a:latin typeface="Cambria Math"/>
                              </a:rPr>
                              <m:t>−</m:t>
                            </m:r>
                            <m:r>
                              <a:rPr lang="en-US" sz="3600" b="1" i="1" dirty="0" smtClean="0">
                                <a:latin typeface="Cambria Math"/>
                              </a:rPr>
                              <m:t>𝟏</m:t>
                            </m:r>
                          </m:num>
                          <m:den>
                            <m:r>
                              <a:rPr lang="en-US" sz="3600" b="1" i="1" dirty="0" smtClean="0">
                                <a:latin typeface="Cambria Math"/>
                              </a:rPr>
                              <m:t>𝑵</m:t>
                            </m:r>
                            <m:r>
                              <a:rPr lang="en-US" sz="3600" b="1" i="1" dirty="0" smtClean="0">
                                <a:latin typeface="Cambria Math"/>
                              </a:rPr>
                              <m:t>−</m:t>
                            </m:r>
                            <m:r>
                              <a:rPr lang="en-US" sz="3600" b="1" i="1" dirty="0" smtClean="0">
                                <a:latin typeface="Cambria Math"/>
                              </a:rPr>
                              <m:t>𝟏</m:t>
                            </m:r>
                          </m:den>
                        </m:f>
                      </m:e>
                    </m:rad>
                  </m:oMath>
                </a14:m>
                <a:r>
                  <a:rPr lang="en-US" sz="3600" b="1" dirty="0" smtClean="0"/>
                  <a:t> , </a:t>
                </a:r>
              </a:p>
              <a:p>
                <a:pPr marL="0" indent="0" algn="just">
                  <a:buNone/>
                </a:pPr>
                <a:r>
                  <a:rPr lang="en-US" b="1" dirty="0" smtClean="0"/>
                  <a:t>if population is finite and sample are drawn without replacement.</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14400"/>
                <a:ext cx="8839200" cy="5943600"/>
              </a:xfrm>
              <a:blipFill rotWithShape="1">
                <a:blip r:embed="rId2"/>
                <a:stretch>
                  <a:fillRect l="-1172" t="-923" r="-1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20</a:t>
            </a:fld>
            <a:endParaRPr lang="en-US"/>
          </a:p>
        </p:txBody>
      </p:sp>
    </p:spTree>
    <p:extLst>
      <p:ext uri="{BB962C8B-B14F-4D97-AF65-F5344CB8AC3E}">
        <p14:creationId xmlns:p14="http://schemas.microsoft.com/office/powerpoint/2010/main" val="4127697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838200"/>
            <a:ext cx="8915400" cy="586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228600"/>
            <a:ext cx="8991600" cy="475488"/>
          </a:xfrm>
        </p:spPr>
        <p:txBody>
          <a:bodyPr>
            <a:normAutofit/>
          </a:bodyPr>
          <a:lstStyle/>
          <a:p>
            <a:r>
              <a:rPr lang="en-US" sz="2800" b="1" u="sng" dirty="0" smtClean="0">
                <a:solidFill>
                  <a:srgbClr val="FF0000"/>
                </a:solidFill>
              </a:rPr>
              <a:t>Case Iv: Estimating the Difference between Two Proportions:</a:t>
            </a:r>
            <a:endParaRPr lang="en-US" sz="2800"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90600"/>
                <a:ext cx="8763000" cy="5638800"/>
              </a:xfrm>
            </p:spPr>
            <p:txBody>
              <a:bodyPr>
                <a:normAutofit/>
              </a:bodyPr>
              <a:lstStyle/>
              <a:p>
                <a:r>
                  <a:rPr lang="en-US" sz="3600" b="1" dirty="0" smtClean="0"/>
                  <a:t>Confidence  Interval (C.I) </a:t>
                </a:r>
                <a:endParaRPr lang="en-US" sz="3600" b="1" i="1" dirty="0" smtClean="0">
                  <a:latin typeface="Cambria Math"/>
                </a:endParaRPr>
              </a:p>
              <a:p>
                <a:pPr marL="0" indent="0">
                  <a:buNone/>
                </a:pPr>
                <a14:m>
                  <m:oMath xmlns:m="http://schemas.openxmlformats.org/officeDocument/2006/math">
                    <m:r>
                      <a:rPr lang="en-US" sz="3600" b="1" i="1" smtClean="0">
                        <a:latin typeface="Cambria Math"/>
                      </a:rPr>
                      <m:t>={</m:t>
                    </m:r>
                    <m:d>
                      <m:dPr>
                        <m:ctrlPr>
                          <a:rPr lang="en-US" sz="3600" b="1" i="1" smtClean="0">
                            <a:latin typeface="Cambria Math"/>
                          </a:rPr>
                        </m:ctrlPr>
                      </m:dPr>
                      <m:e>
                        <m:r>
                          <a:rPr lang="en-US" sz="3600" b="1" i="1" smtClean="0">
                            <a:latin typeface="Cambria Math"/>
                          </a:rPr>
                          <m:t>𝒑</m:t>
                        </m:r>
                        <m:r>
                          <a:rPr lang="en-US" sz="3600" b="1" i="1" smtClean="0">
                            <a:latin typeface="Cambria Math"/>
                            <a:ea typeface="Cambria Math"/>
                          </a:rPr>
                          <m:t>₁</m:t>
                        </m:r>
                        <m:r>
                          <a:rPr lang="en-US" sz="3600" b="1" i="1" smtClean="0">
                            <a:latin typeface="Cambria Math"/>
                          </a:rPr>
                          <m:t> −</m:t>
                        </m:r>
                        <m:r>
                          <a:rPr lang="en-US" sz="3600" b="1" i="1" smtClean="0">
                            <a:latin typeface="Cambria Math"/>
                          </a:rPr>
                          <m:t>𝒑</m:t>
                        </m:r>
                        <m:r>
                          <a:rPr lang="en-US" sz="3600" b="1" i="1" smtClean="0">
                            <a:latin typeface="Cambria Math"/>
                            <a:ea typeface="Cambria Math"/>
                          </a:rPr>
                          <m:t>₂</m:t>
                        </m:r>
                      </m:e>
                    </m:d>
                    <m:r>
                      <a:rPr lang="en-US" sz="3600" b="1" i="1" smtClean="0">
                        <a:latin typeface="Cambria Math"/>
                      </a:rPr>
                      <m:t> </m:t>
                    </m:r>
                    <m:r>
                      <a:rPr lang="en-US" sz="3600" b="1" i="1" smtClean="0">
                        <a:latin typeface="Cambria Math"/>
                        <a:ea typeface="Cambria Math"/>
                      </a:rPr>
                      <m:t>± </m:t>
                    </m:r>
                    <m:rad>
                      <m:radPr>
                        <m:degHide m:val="on"/>
                        <m:ctrlPr>
                          <a:rPr lang="en-US" sz="3600" b="1" i="1" smtClean="0">
                            <a:latin typeface="Cambria Math"/>
                            <a:ea typeface="Cambria Math"/>
                          </a:rPr>
                        </m:ctrlPr>
                      </m:radPr>
                      <m:deg/>
                      <m:e>
                        <m:f>
                          <m:fPr>
                            <m:ctrlPr>
                              <a:rPr lang="en-US" sz="3600" b="1" i="1" smtClean="0">
                                <a:latin typeface="Cambria Math"/>
                                <a:ea typeface="Cambria Math"/>
                              </a:rPr>
                            </m:ctrlPr>
                          </m:fPr>
                          <m:num>
                            <m:r>
                              <a:rPr lang="en-US" sz="3600" b="1" i="1" smtClean="0">
                                <a:latin typeface="Cambria Math"/>
                                <a:ea typeface="Cambria Math"/>
                              </a:rPr>
                              <m:t>𝒑</m:t>
                            </m:r>
                            <m:r>
                              <a:rPr lang="en-US" sz="3600" b="1" i="1" smtClean="0">
                                <a:latin typeface="Cambria Math"/>
                                <a:ea typeface="Cambria Math"/>
                              </a:rPr>
                              <m:t>₁</m:t>
                            </m:r>
                            <m:r>
                              <a:rPr lang="en-US" sz="3600" b="1" i="1" smtClean="0">
                                <a:latin typeface="Cambria Math"/>
                                <a:ea typeface="Cambria Math"/>
                              </a:rPr>
                              <m:t>𝒒</m:t>
                            </m:r>
                            <m:r>
                              <a:rPr lang="en-US" sz="3600" b="1" i="1" smtClean="0">
                                <a:latin typeface="Cambria Math"/>
                                <a:ea typeface="Cambria Math"/>
                              </a:rPr>
                              <m:t>₁</m:t>
                            </m:r>
                          </m:num>
                          <m:den>
                            <m:r>
                              <a:rPr lang="en-US" sz="3600" b="1" i="1" smtClean="0">
                                <a:latin typeface="Cambria Math"/>
                                <a:ea typeface="Cambria Math"/>
                              </a:rPr>
                              <m:t>𝒏</m:t>
                            </m:r>
                            <m:r>
                              <a:rPr lang="en-US" sz="3600" b="1" i="1" smtClean="0">
                                <a:latin typeface="Cambria Math"/>
                                <a:ea typeface="Cambria Math"/>
                              </a:rPr>
                              <m:t>₁</m:t>
                            </m:r>
                          </m:den>
                        </m:f>
                        <m:r>
                          <a:rPr lang="en-US" sz="3600" b="1" i="1" smtClean="0">
                            <a:latin typeface="Cambria Math"/>
                            <a:ea typeface="Cambria Math"/>
                          </a:rPr>
                          <m:t>+</m:t>
                        </m:r>
                        <m:f>
                          <m:fPr>
                            <m:ctrlPr>
                              <a:rPr lang="en-US" sz="3600" b="1" i="1" smtClean="0">
                                <a:latin typeface="Cambria Math"/>
                                <a:ea typeface="Cambria Math"/>
                              </a:rPr>
                            </m:ctrlPr>
                          </m:fPr>
                          <m:num>
                            <m:r>
                              <a:rPr lang="en-US" sz="3600" b="1" i="1" smtClean="0">
                                <a:latin typeface="Cambria Math"/>
                                <a:ea typeface="Cambria Math"/>
                              </a:rPr>
                              <m:t>𝒑</m:t>
                            </m:r>
                            <m:r>
                              <a:rPr lang="en-US" sz="3600" b="1" i="1" smtClean="0">
                                <a:latin typeface="Cambria Math"/>
                                <a:ea typeface="Cambria Math"/>
                              </a:rPr>
                              <m:t>₂</m:t>
                            </m:r>
                            <m:r>
                              <a:rPr lang="en-US" sz="3600" b="1" i="1" smtClean="0">
                                <a:latin typeface="Cambria Math"/>
                                <a:ea typeface="Cambria Math"/>
                              </a:rPr>
                              <m:t>𝒒</m:t>
                            </m:r>
                            <m:r>
                              <a:rPr lang="en-US" sz="3600" b="1" i="1" smtClean="0">
                                <a:latin typeface="Cambria Math"/>
                                <a:ea typeface="Cambria Math"/>
                              </a:rPr>
                              <m:t>₂</m:t>
                            </m:r>
                          </m:num>
                          <m:den>
                            <m:r>
                              <a:rPr lang="en-US" sz="3600" b="1" i="1" smtClean="0">
                                <a:latin typeface="Cambria Math"/>
                                <a:ea typeface="Cambria Math"/>
                              </a:rPr>
                              <m:t>𝒏</m:t>
                            </m:r>
                            <m:r>
                              <a:rPr lang="en-US" sz="3600" b="1" i="1" smtClean="0">
                                <a:latin typeface="Cambria Math"/>
                                <a:ea typeface="Cambria Math"/>
                              </a:rPr>
                              <m:t>₂</m:t>
                            </m:r>
                          </m:den>
                        </m:f>
                      </m:e>
                    </m:rad>
                  </m:oMath>
                </a14:m>
                <a:r>
                  <a:rPr lang="en-US" sz="3600" b="1" dirty="0" smtClean="0"/>
                  <a:t> }</a:t>
                </a:r>
              </a:p>
              <a:p>
                <a:pPr marL="0" indent="0">
                  <a:buNone/>
                </a:pPr>
                <a:r>
                  <a:rPr lang="en-US" sz="3600" b="1" dirty="0"/>
                  <a:t> </a:t>
                </a:r>
                <a:r>
                  <a:rPr lang="en-US" sz="3600" b="1" dirty="0" smtClean="0"/>
                  <a:t>the symbol have their usual meaning</a:t>
                </a:r>
                <a:endParaRPr lang="en-US" sz="3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90600"/>
                <a:ext cx="8763000" cy="5638800"/>
              </a:xfrm>
              <a:blipFill rotWithShape="1">
                <a:blip r:embed="rId2"/>
                <a:stretch>
                  <a:fillRect l="-1530" t="-15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21</a:t>
            </a:fld>
            <a:endParaRPr lang="en-US"/>
          </a:p>
        </p:txBody>
      </p:sp>
    </p:spTree>
    <p:extLst>
      <p:ext uri="{BB962C8B-B14F-4D97-AF65-F5344CB8AC3E}">
        <p14:creationId xmlns:p14="http://schemas.microsoft.com/office/powerpoint/2010/main" val="891174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400" y="990600"/>
            <a:ext cx="8839200" cy="579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228600"/>
            <a:ext cx="8991600" cy="667512"/>
          </a:xfrm>
        </p:spPr>
        <p:txBody>
          <a:bodyPr>
            <a:noAutofit/>
          </a:bodyPr>
          <a:lstStyle/>
          <a:p>
            <a:r>
              <a:rPr lang="en-US" sz="2900" b="1" u="sng" dirty="0">
                <a:solidFill>
                  <a:srgbClr val="FF0000"/>
                </a:solidFill>
              </a:rPr>
              <a:t>Interval Estimation of population mean for </a:t>
            </a:r>
            <a:r>
              <a:rPr lang="en-US" sz="2900" b="1" u="sng" dirty="0" smtClean="0">
                <a:solidFill>
                  <a:srgbClr val="FF0000"/>
                </a:solidFill>
              </a:rPr>
              <a:t>small </a:t>
            </a:r>
            <a:r>
              <a:rPr lang="en-US" sz="2900" b="1" u="sng" dirty="0">
                <a:solidFill>
                  <a:srgbClr val="FF0000"/>
                </a:solidFill>
              </a:rPr>
              <a:t>samples:</a:t>
            </a:r>
            <a:endParaRPr lang="en-US" sz="29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915400" cy="5486400"/>
              </a:xfrm>
            </p:spPr>
            <p:txBody>
              <a:bodyPr>
                <a:normAutofit/>
              </a:bodyPr>
              <a:lstStyle/>
              <a:p>
                <a:endParaRPr lang="en-US" b="1" dirty="0" smtClean="0"/>
              </a:p>
              <a:p>
                <a:r>
                  <a:rPr lang="en-US" b="1" u="sng" dirty="0" smtClean="0"/>
                  <a:t>Confidence Interval (C.I): </a:t>
                </a:r>
                <a:r>
                  <a:rPr lang="en-US" b="1" dirty="0" smtClean="0"/>
                  <a:t> </a:t>
                </a:r>
                <a14:m>
                  <m:oMath xmlns:m="http://schemas.openxmlformats.org/officeDocument/2006/math">
                    <m:r>
                      <a:rPr lang="en-US" b="1" i="1">
                        <a:latin typeface="Cambria Math"/>
                      </a:rPr>
                      <m:t> </m:t>
                    </m:r>
                  </m:oMath>
                </a14:m>
                <a:endParaRPr lang="en-US" b="1" i="1" dirty="0" smtClean="0">
                  <a:latin typeface="Cambria Math"/>
                </a:endParaRPr>
              </a:p>
              <a:p>
                <a14:m>
                  <m:oMath xmlns:m="http://schemas.openxmlformats.org/officeDocument/2006/math">
                    <m:r>
                      <a:rPr lang="en-US" b="1" i="1" smtClean="0">
                        <a:latin typeface="Cambria Math"/>
                      </a:rPr>
                      <m:t>=</m:t>
                    </m:r>
                    <m:acc>
                      <m:accPr>
                        <m:chr m:val="̅"/>
                        <m:ctrlPr>
                          <a:rPr lang="en-US" b="1" i="1" smtClean="0">
                            <a:latin typeface="Cambria Math"/>
                          </a:rPr>
                        </m:ctrlPr>
                      </m:accPr>
                      <m:e>
                        <m:r>
                          <a:rPr lang="en-US" b="1" i="1" smtClean="0">
                            <a:latin typeface="Cambria Math"/>
                          </a:rPr>
                          <m:t>𝒙</m:t>
                        </m:r>
                      </m:e>
                    </m:acc>
                    <m:r>
                      <a:rPr lang="en-US" b="1" i="1">
                        <a:latin typeface="Cambria Math"/>
                        <a:ea typeface="Cambria Math"/>
                      </a:rPr>
                      <m:t>±</m:t>
                    </m:r>
                    <m:sSub>
                      <m:sSubPr>
                        <m:ctrlPr>
                          <a:rPr lang="en-US" b="1" i="1" smtClean="0">
                            <a:latin typeface="Cambria Math"/>
                            <a:ea typeface="Cambria Math"/>
                          </a:rPr>
                        </m:ctrlPr>
                      </m:sSubPr>
                      <m:e>
                        <m:r>
                          <a:rPr lang="en-US" b="1" i="1" smtClean="0">
                            <a:latin typeface="Cambria Math"/>
                            <a:ea typeface="Cambria Math"/>
                          </a:rPr>
                          <m:t>𝒕</m:t>
                        </m:r>
                      </m:e>
                      <m:sub>
                        <m:r>
                          <a:rPr lang="en-US" b="1" i="1" smtClean="0">
                            <a:latin typeface="Cambria Math"/>
                            <a:ea typeface="Cambria Math"/>
                          </a:rPr>
                          <m:t>𝜶</m:t>
                        </m:r>
                        <m:r>
                          <a:rPr lang="en-US" b="1" i="1" smtClean="0">
                            <a:latin typeface="Cambria Math"/>
                            <a:ea typeface="Cambria Math"/>
                          </a:rPr>
                          <m:t>,(</m:t>
                        </m:r>
                        <m:r>
                          <a:rPr lang="en-US" b="1" i="1" smtClean="0">
                            <a:latin typeface="Cambria Math"/>
                            <a:ea typeface="Cambria Math"/>
                          </a:rPr>
                          <m:t>𝒏</m:t>
                        </m:r>
                        <m:r>
                          <a:rPr lang="en-US" b="1" i="1" smtClean="0">
                            <a:latin typeface="Cambria Math"/>
                            <a:ea typeface="Cambria Math"/>
                          </a:rPr>
                          <m:t>−</m:t>
                        </m:r>
                        <m:r>
                          <a:rPr lang="en-US" b="1" i="1" smtClean="0">
                            <a:latin typeface="Cambria Math"/>
                            <a:ea typeface="Cambria Math"/>
                          </a:rPr>
                          <m:t>𝟏</m:t>
                        </m:r>
                        <m:r>
                          <a:rPr lang="en-US" b="1" i="1" smtClean="0">
                            <a:latin typeface="Cambria Math"/>
                            <a:ea typeface="Cambria Math"/>
                          </a:rPr>
                          <m:t>)</m:t>
                        </m:r>
                      </m:sub>
                    </m:sSub>
                    <m:r>
                      <m:rPr>
                        <m:nor/>
                      </m:rPr>
                      <a:rPr lang="en-US" b="1" dirty="0">
                        <a:latin typeface="Cambria Math"/>
                        <a:ea typeface="Cambria Math"/>
                      </a:rPr>
                      <m:t> </m:t>
                    </m:r>
                    <m:r>
                      <m:rPr>
                        <m:nor/>
                      </m:rPr>
                      <a:rPr lang="en-US" b="1" dirty="0">
                        <a:latin typeface="Cambria Math"/>
                        <a:ea typeface="Cambria Math"/>
                      </a:rPr>
                      <m:t>S</m:t>
                    </m:r>
                    <m:r>
                      <m:rPr>
                        <m:nor/>
                      </m:rPr>
                      <a:rPr lang="en-US" b="1" dirty="0">
                        <a:latin typeface="Cambria Math"/>
                        <a:ea typeface="Cambria Math"/>
                      </a:rPr>
                      <m:t>.</m:t>
                    </m:r>
                    <m:r>
                      <m:rPr>
                        <m:nor/>
                      </m:rPr>
                      <a:rPr lang="en-US" b="1" dirty="0">
                        <a:latin typeface="Cambria Math"/>
                        <a:ea typeface="Cambria Math"/>
                      </a:rPr>
                      <m:t>E</m:t>
                    </m:r>
                    <m:r>
                      <m:rPr>
                        <m:nor/>
                      </m:rPr>
                      <a:rPr lang="en-US" b="1" dirty="0">
                        <a:latin typeface="Cambria Math"/>
                        <a:ea typeface="Cambria Math"/>
                      </a:rPr>
                      <m:t>(</m:t>
                    </m:r>
                    <m:acc>
                      <m:accPr>
                        <m:chr m:val="̅"/>
                        <m:ctrlPr>
                          <a:rPr lang="en-US" b="1" i="1" dirty="0" smtClean="0">
                            <a:latin typeface="Cambria Math"/>
                            <a:ea typeface="Cambria Math"/>
                          </a:rPr>
                        </m:ctrlPr>
                      </m:accPr>
                      <m:e>
                        <m:r>
                          <a:rPr lang="en-US" b="1" i="1" dirty="0" smtClean="0">
                            <a:latin typeface="Cambria Math"/>
                            <a:ea typeface="Cambria Math"/>
                          </a:rPr>
                          <m:t>𝒙</m:t>
                        </m:r>
                      </m:e>
                    </m:acc>
                    <m:r>
                      <a:rPr lang="en-US" b="1" i="1">
                        <a:latin typeface="Cambria Math"/>
                        <a:ea typeface="Cambria Math"/>
                      </a:rPr>
                      <m:t>)</m:t>
                    </m:r>
                    <m:r>
                      <m:rPr>
                        <m:nor/>
                      </m:rPr>
                      <a:rPr lang="en-US" b="1" dirty="0"/>
                      <m:t>                                              </m:t>
                    </m:r>
                    <m:r>
                      <a:rPr lang="en-US" b="1" i="1" dirty="0" smtClean="0">
                        <a:latin typeface="Cambria Math"/>
                      </a:rPr>
                      <m:t>                         </m:t>
                    </m:r>
                  </m:oMath>
                </a14:m>
                <a:endParaRPr lang="en-US" b="1" i="1" dirty="0" smtClean="0">
                  <a:latin typeface="Cambria Math"/>
                </a:endParaRPr>
              </a:p>
              <a:p>
                <a14:m>
                  <m:oMath xmlns:m="http://schemas.openxmlformats.org/officeDocument/2006/math">
                    <m:r>
                      <a:rPr lang="en-US" sz="2800" b="1" i="1">
                        <a:latin typeface="Cambria Math"/>
                      </a:rPr>
                      <m:t>=</m:t>
                    </m:r>
                    <m:acc>
                      <m:accPr>
                        <m:chr m:val="̅"/>
                        <m:ctrlPr>
                          <a:rPr lang="en-US" sz="2800" b="1" i="1">
                            <a:latin typeface="Cambria Math"/>
                          </a:rPr>
                        </m:ctrlPr>
                      </m:accPr>
                      <m:e>
                        <m:r>
                          <a:rPr lang="en-US" sz="2800" b="1" i="1">
                            <a:latin typeface="Cambria Math"/>
                          </a:rPr>
                          <m:t>𝒙</m:t>
                        </m:r>
                      </m:e>
                    </m:acc>
                    <m:r>
                      <a:rPr lang="en-US" sz="2800" b="1" i="1">
                        <a:latin typeface="Cambria Math"/>
                        <a:ea typeface="Cambria Math"/>
                      </a:rPr>
                      <m:t>±</m:t>
                    </m:r>
                    <m:sSub>
                      <m:sSubPr>
                        <m:ctrlPr>
                          <a:rPr lang="en-US" sz="2800" b="1" i="1">
                            <a:latin typeface="Cambria Math"/>
                            <a:ea typeface="Cambria Math"/>
                          </a:rPr>
                        </m:ctrlPr>
                      </m:sSubPr>
                      <m:e>
                        <m:r>
                          <a:rPr lang="en-US" sz="2800" b="1" i="1">
                            <a:latin typeface="Cambria Math"/>
                            <a:ea typeface="Cambria Math"/>
                          </a:rPr>
                          <m:t>𝒕</m:t>
                        </m:r>
                      </m:e>
                      <m:sub>
                        <m:r>
                          <a:rPr lang="en-US" sz="2800" b="1" i="1">
                            <a:latin typeface="Cambria Math"/>
                            <a:ea typeface="Cambria Math"/>
                          </a:rPr>
                          <m:t>𝜶</m:t>
                        </m:r>
                        <m:r>
                          <a:rPr lang="en-US" sz="2800" b="1" i="1">
                            <a:latin typeface="Cambria Math"/>
                            <a:ea typeface="Cambria Math"/>
                          </a:rPr>
                          <m:t>,(</m:t>
                        </m:r>
                        <m:r>
                          <a:rPr lang="en-US" sz="2800" b="1" i="1">
                            <a:latin typeface="Cambria Math"/>
                            <a:ea typeface="Cambria Math"/>
                          </a:rPr>
                          <m:t>𝒏</m:t>
                        </m:r>
                        <m:r>
                          <a:rPr lang="en-US" sz="2800" b="1" i="1">
                            <a:latin typeface="Cambria Math"/>
                            <a:ea typeface="Cambria Math"/>
                          </a:rPr>
                          <m:t>−</m:t>
                        </m:r>
                        <m:r>
                          <a:rPr lang="en-US" sz="2800" b="1" i="1">
                            <a:latin typeface="Cambria Math"/>
                            <a:ea typeface="Cambria Math"/>
                          </a:rPr>
                          <m:t>𝟏</m:t>
                        </m:r>
                        <m:r>
                          <a:rPr lang="en-US" sz="2800" b="1" i="1">
                            <a:latin typeface="Cambria Math"/>
                            <a:ea typeface="Cambria Math"/>
                          </a:rPr>
                          <m:t>)</m:t>
                        </m:r>
                      </m:sub>
                    </m:sSub>
                    <m:r>
                      <m:rPr>
                        <m:nor/>
                      </m:rPr>
                      <a:rPr lang="en-US" sz="2800" b="1" dirty="0">
                        <a:latin typeface="Cambria Math"/>
                        <a:ea typeface="Cambria Math"/>
                      </a:rPr>
                      <m:t> </m:t>
                    </m:r>
                    <m:f>
                      <m:fPr>
                        <m:ctrlPr>
                          <a:rPr lang="en-US" sz="2800" b="1" i="1">
                            <a:latin typeface="Cambria Math"/>
                          </a:rPr>
                        </m:ctrlPr>
                      </m:fPr>
                      <m:num>
                        <m:r>
                          <a:rPr lang="en-US" sz="2800" b="1" i="1" smtClean="0">
                            <a:latin typeface="Cambria Math"/>
                          </a:rPr>
                          <m:t>𝒔</m:t>
                        </m:r>
                      </m:num>
                      <m:den>
                        <m:rad>
                          <m:radPr>
                            <m:degHide m:val="on"/>
                            <m:ctrlPr>
                              <a:rPr lang="en-US" sz="2800" b="1" i="1">
                                <a:latin typeface="Cambria Math"/>
                              </a:rPr>
                            </m:ctrlPr>
                          </m:radPr>
                          <m:deg/>
                          <m:e>
                            <m:r>
                              <a:rPr lang="en-US" sz="2800" b="1" i="1" smtClean="0">
                                <a:latin typeface="Cambria Math"/>
                              </a:rPr>
                              <m:t>𝒏</m:t>
                            </m:r>
                          </m:e>
                        </m:rad>
                      </m:den>
                    </m:f>
                    <m:r>
                      <m:rPr>
                        <m:nor/>
                      </m:rPr>
                      <a:rPr lang="en-US" sz="2800" b="1" dirty="0"/>
                      <m:t> </m:t>
                    </m:r>
                    <m:r>
                      <m:rPr>
                        <m:nor/>
                      </m:rPr>
                      <a:rPr lang="en-US" sz="2800" b="1" i="0" dirty="0" smtClean="0"/>
                      <m:t>,</m:t>
                    </m:r>
                    <m:r>
                      <m:rPr>
                        <m:nor/>
                      </m:rPr>
                      <a:rPr lang="en-US" sz="2800" b="1" dirty="0"/>
                      <m:t> </m:t>
                    </m:r>
                  </m:oMath>
                </a14:m>
                <a:r>
                  <a:rPr lang="en-US" sz="2800" b="1" dirty="0" smtClean="0"/>
                  <a:t>(</a:t>
                </a:r>
                <a14:m>
                  <m:oMath xmlns:m="http://schemas.openxmlformats.org/officeDocument/2006/math">
                    <m:r>
                      <a:rPr lang="en-US" sz="2800" b="1" i="1" dirty="0" smtClean="0">
                        <a:latin typeface="Cambria Math"/>
                      </a:rPr>
                      <m:t>𝒏</m:t>
                    </m:r>
                    <m:r>
                      <a:rPr lang="en-US" sz="2800" b="1" i="1" dirty="0" smtClean="0">
                        <a:latin typeface="Cambria Math"/>
                        <a:ea typeface="Cambria Math"/>
                      </a:rPr>
                      <m:t>&lt;</m:t>
                    </m:r>
                    <m:r>
                      <a:rPr lang="en-US" sz="2800" b="1" i="1" dirty="0" smtClean="0">
                        <a:latin typeface="Cambria Math"/>
                        <a:ea typeface="Cambria Math"/>
                      </a:rPr>
                      <m:t>𝟑𝟎</m:t>
                    </m:r>
                    <m:r>
                      <a:rPr lang="en-US" sz="2800" b="1" i="1" dirty="0" smtClean="0">
                        <a:latin typeface="Cambria Math"/>
                        <a:ea typeface="Cambria Math"/>
                      </a:rPr>
                      <m:t>)</m:t>
                    </m:r>
                  </m:oMath>
                </a14:m>
                <a:endParaRPr lang="en-US" sz="2800" b="1" dirty="0" smtClean="0"/>
              </a:p>
              <a:p>
                <a:r>
                  <a:rPr lang="en-US" b="1" u="sng" dirty="0" smtClean="0"/>
                  <a:t>Confidence Interval (C.I):</a:t>
                </a:r>
                <a:r>
                  <a:rPr lang="en-US" b="1" dirty="0" smtClean="0"/>
                  <a:t> </a:t>
                </a:r>
                <a14:m>
                  <m:oMath xmlns:m="http://schemas.openxmlformats.org/officeDocument/2006/math">
                    <m:r>
                      <a:rPr lang="en-US" b="1" i="0" smtClean="0">
                        <a:latin typeface="Cambria Math"/>
                      </a:rPr>
                      <m:t>   </m:t>
                    </m:r>
                  </m:oMath>
                </a14:m>
                <a:endParaRPr lang="en-US" b="1" i="0" dirty="0" smtClean="0">
                  <a:latin typeface="Cambria Math"/>
                </a:endParaRPr>
              </a:p>
              <a:p>
                <a14:m>
                  <m:oMath xmlns:m="http://schemas.openxmlformats.org/officeDocument/2006/math">
                    <m:r>
                      <a:rPr lang="en-US" sz="3200" b="1" i="1">
                        <a:latin typeface="Cambria Math"/>
                      </a:rPr>
                      <m:t>=</m:t>
                    </m:r>
                    <m:acc>
                      <m:accPr>
                        <m:chr m:val="̅"/>
                        <m:ctrlPr>
                          <a:rPr lang="en-US" sz="3200" b="1" i="1">
                            <a:latin typeface="Cambria Math"/>
                          </a:rPr>
                        </m:ctrlPr>
                      </m:accPr>
                      <m:e>
                        <m:r>
                          <a:rPr lang="en-US" sz="3200" b="1" i="1">
                            <a:latin typeface="Cambria Math"/>
                          </a:rPr>
                          <m:t>𝒙</m:t>
                        </m:r>
                      </m:e>
                    </m:acc>
                    <m:r>
                      <a:rPr lang="en-US" sz="3200" b="1" i="1">
                        <a:latin typeface="Cambria Math"/>
                        <a:ea typeface="Cambria Math"/>
                      </a:rPr>
                      <m:t>±</m:t>
                    </m:r>
                    <m:sSub>
                      <m:sSubPr>
                        <m:ctrlPr>
                          <a:rPr lang="en-US" sz="3200" b="1" i="1">
                            <a:latin typeface="Cambria Math"/>
                            <a:ea typeface="Cambria Math"/>
                          </a:rPr>
                        </m:ctrlPr>
                      </m:sSubPr>
                      <m:e>
                        <m:r>
                          <a:rPr lang="en-US" sz="3200" b="1" i="1">
                            <a:latin typeface="Cambria Math"/>
                            <a:ea typeface="Cambria Math"/>
                          </a:rPr>
                          <m:t>𝒕</m:t>
                        </m:r>
                      </m:e>
                      <m:sub>
                        <m:r>
                          <a:rPr lang="en-US" sz="3200" b="1" i="1">
                            <a:latin typeface="Cambria Math"/>
                            <a:ea typeface="Cambria Math"/>
                          </a:rPr>
                          <m:t>𝜶</m:t>
                        </m:r>
                        <m:r>
                          <a:rPr lang="en-US" sz="3200" b="1" i="1">
                            <a:latin typeface="Cambria Math"/>
                            <a:ea typeface="Cambria Math"/>
                          </a:rPr>
                          <m:t>,(</m:t>
                        </m:r>
                        <m:r>
                          <a:rPr lang="en-US" sz="3200" b="1" i="1">
                            <a:latin typeface="Cambria Math"/>
                            <a:ea typeface="Cambria Math"/>
                          </a:rPr>
                          <m:t>𝒏</m:t>
                        </m:r>
                        <m:r>
                          <a:rPr lang="en-US" sz="3200" b="1" i="1">
                            <a:latin typeface="Cambria Math"/>
                            <a:ea typeface="Cambria Math"/>
                          </a:rPr>
                          <m:t>−</m:t>
                        </m:r>
                        <m:r>
                          <a:rPr lang="en-US" sz="3200" b="1" i="1">
                            <a:latin typeface="Cambria Math"/>
                            <a:ea typeface="Cambria Math"/>
                          </a:rPr>
                          <m:t>𝟏</m:t>
                        </m:r>
                        <m:r>
                          <a:rPr lang="en-US" sz="3200" b="1" i="1">
                            <a:latin typeface="Cambria Math"/>
                            <a:ea typeface="Cambria Math"/>
                          </a:rPr>
                          <m:t>)</m:t>
                        </m:r>
                      </m:sub>
                    </m:sSub>
                    <m:r>
                      <m:rPr>
                        <m:nor/>
                      </m:rPr>
                      <a:rPr lang="en-US" sz="3200" b="1" dirty="0">
                        <a:latin typeface="Cambria Math"/>
                        <a:ea typeface="Cambria Math"/>
                      </a:rPr>
                      <m:t> </m:t>
                    </m:r>
                    <m:f>
                      <m:fPr>
                        <m:ctrlPr>
                          <a:rPr lang="en-US" sz="3200" b="1" i="1">
                            <a:latin typeface="Cambria Math"/>
                          </a:rPr>
                        </m:ctrlPr>
                      </m:fPr>
                      <m:num>
                        <m:r>
                          <a:rPr lang="en-US" sz="3200" b="1" i="1">
                            <a:latin typeface="Cambria Math"/>
                          </a:rPr>
                          <m:t>𝒔</m:t>
                        </m:r>
                      </m:num>
                      <m:den>
                        <m:rad>
                          <m:radPr>
                            <m:degHide m:val="on"/>
                            <m:ctrlPr>
                              <a:rPr lang="en-US" sz="3200" b="1" i="1">
                                <a:latin typeface="Cambria Math"/>
                              </a:rPr>
                            </m:ctrlPr>
                          </m:radPr>
                          <m:deg/>
                          <m:e>
                            <m:r>
                              <a:rPr lang="en-US" sz="3200" b="1" i="1">
                                <a:latin typeface="Cambria Math"/>
                              </a:rPr>
                              <m:t>𝒏</m:t>
                            </m:r>
                          </m:e>
                        </m:rad>
                      </m:den>
                    </m:f>
                    <m:rad>
                      <m:radPr>
                        <m:degHide m:val="on"/>
                        <m:ctrlPr>
                          <a:rPr lang="en-US" sz="3200" b="1" i="1" dirty="0" smtClean="0">
                            <a:latin typeface="Cambria Math"/>
                          </a:rPr>
                        </m:ctrlPr>
                      </m:radPr>
                      <m:deg/>
                      <m:e>
                        <m:f>
                          <m:fPr>
                            <m:ctrlPr>
                              <a:rPr lang="en-US" sz="3200" b="1" i="1" dirty="0" smtClean="0">
                                <a:latin typeface="Cambria Math"/>
                              </a:rPr>
                            </m:ctrlPr>
                          </m:fPr>
                          <m:num>
                            <m:r>
                              <a:rPr lang="en-US" sz="3200" b="1" i="1" dirty="0" smtClean="0">
                                <a:latin typeface="Cambria Math"/>
                              </a:rPr>
                              <m:t>(</m:t>
                            </m:r>
                            <m:r>
                              <a:rPr lang="en-US" sz="3200" b="1" i="1" dirty="0" smtClean="0">
                                <a:latin typeface="Cambria Math"/>
                              </a:rPr>
                              <m:t>𝑵</m:t>
                            </m:r>
                            <m:r>
                              <a:rPr lang="en-US" sz="3200" b="1" i="1" dirty="0" smtClean="0">
                                <a:latin typeface="Cambria Math"/>
                              </a:rPr>
                              <m:t>−</m:t>
                            </m:r>
                            <m:r>
                              <a:rPr lang="en-US" sz="3200" b="1" i="1" dirty="0" smtClean="0">
                                <a:latin typeface="Cambria Math"/>
                              </a:rPr>
                              <m:t>𝟏</m:t>
                            </m:r>
                            <m:r>
                              <a:rPr lang="en-US" sz="3200" b="1" i="1" dirty="0" smtClean="0">
                                <a:latin typeface="Cambria Math"/>
                              </a:rPr>
                              <m:t>)</m:t>
                            </m:r>
                          </m:num>
                          <m:den>
                            <m:r>
                              <a:rPr lang="en-US" sz="3200" b="1" i="1" dirty="0" smtClean="0">
                                <a:latin typeface="Cambria Math"/>
                              </a:rPr>
                              <m:t>(</m:t>
                            </m:r>
                            <m:r>
                              <a:rPr lang="en-US" sz="3200" b="1" i="1" dirty="0" smtClean="0">
                                <a:latin typeface="Cambria Math"/>
                              </a:rPr>
                              <m:t>𝑵</m:t>
                            </m:r>
                            <m:r>
                              <a:rPr lang="en-US" sz="3200" b="1" i="1" dirty="0" smtClean="0">
                                <a:latin typeface="Cambria Math"/>
                              </a:rPr>
                              <m:t>−</m:t>
                            </m:r>
                            <m:r>
                              <a:rPr lang="en-US" sz="3200" b="1" i="1" dirty="0" smtClean="0">
                                <a:latin typeface="Cambria Math"/>
                              </a:rPr>
                              <m:t>𝒏</m:t>
                            </m:r>
                            <m:r>
                              <a:rPr lang="en-US" sz="3200" b="1" i="1" dirty="0" smtClean="0">
                                <a:latin typeface="Cambria Math"/>
                              </a:rPr>
                              <m:t>)</m:t>
                            </m:r>
                          </m:den>
                        </m:f>
                      </m:e>
                    </m:rad>
                  </m:oMath>
                </a14:m>
                <a:r>
                  <a:rPr lang="en-US" sz="3200" b="1" dirty="0" smtClean="0"/>
                  <a:t>  </a:t>
                </a:r>
              </a:p>
              <a:p>
                <a:r>
                  <a:rPr lang="en-US" b="1" dirty="0" smtClean="0"/>
                  <a:t>for simple random sampling without replacement for finite N and unknown sample standard deviation.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915400" cy="5486400"/>
              </a:xfrm>
              <a:blipFill rotWithShape="1">
                <a:blip r:embed="rId2"/>
                <a:stretch>
                  <a:fillRect l="-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22</a:t>
            </a:fld>
            <a:endParaRPr lang="en-US"/>
          </a:p>
        </p:txBody>
      </p:sp>
      <p:sp>
        <p:nvSpPr>
          <p:cNvPr id="6" name="Down Arrow 5"/>
          <p:cNvSpPr/>
          <p:nvPr/>
        </p:nvSpPr>
        <p:spPr>
          <a:xfrm>
            <a:off x="4724400" y="3581400"/>
            <a:ext cx="45719"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4747259" y="3581400"/>
            <a:ext cx="150114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48400" y="3124200"/>
            <a:ext cx="2514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Standard error of sample  mean</a:t>
            </a:r>
            <a:r>
              <a:rPr lang="en-US" dirty="0" smtClean="0"/>
              <a:t>.</a:t>
            </a:r>
            <a:endParaRPr lang="en-US" dirty="0"/>
          </a:p>
        </p:txBody>
      </p:sp>
    </p:spTree>
    <p:extLst>
      <p:ext uri="{BB962C8B-B14F-4D97-AF65-F5344CB8AC3E}">
        <p14:creationId xmlns:p14="http://schemas.microsoft.com/office/powerpoint/2010/main" val="2755109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914400"/>
            <a:ext cx="8915400" cy="5562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152400"/>
            <a:ext cx="9144000" cy="627888"/>
          </a:xfrm>
        </p:spPr>
        <p:txBody>
          <a:bodyPr>
            <a:normAutofit/>
          </a:bodyPr>
          <a:lstStyle/>
          <a:p>
            <a:r>
              <a:rPr lang="en-US" sz="2800" b="1" u="sng" dirty="0">
                <a:solidFill>
                  <a:srgbClr val="FF0000"/>
                </a:solidFill>
                <a:effectLst>
                  <a:outerShdw blurRad="38100" dist="38100" dir="2700000" algn="tl">
                    <a:srgbClr val="000000">
                      <a:alpha val="43137"/>
                    </a:srgbClr>
                  </a:outerShdw>
                </a:effectLst>
              </a:rPr>
              <a:t>Interval Estimation of population mean for small samples:</a:t>
            </a:r>
            <a:endParaRPr lang="en-US" sz="2800"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14400"/>
                <a:ext cx="8839200" cy="5715000"/>
              </a:xfrm>
            </p:spPr>
            <p:txBody>
              <a:bodyPr/>
              <a:lstStyle/>
              <a:p>
                <a:r>
                  <a:rPr lang="en-US" b="1" u="sng" dirty="0" smtClean="0"/>
                  <a:t>Confidence  Interval (C.I): </a:t>
                </a:r>
                <a:r>
                  <a:rPr lang="en-US" b="1" dirty="0" smtClean="0"/>
                  <a:t>  </a:t>
                </a:r>
                <a:endParaRPr lang="en-US" b="1" i="1" dirty="0" smtClean="0">
                  <a:latin typeface="Cambria Math"/>
                </a:endParaRPr>
              </a:p>
              <a:p>
                <a14:m>
                  <m:oMath xmlns:m="http://schemas.openxmlformats.org/officeDocument/2006/math">
                    <m:r>
                      <a:rPr lang="en-US" sz="3600" b="1" i="1">
                        <a:latin typeface="Cambria Math"/>
                      </a:rPr>
                      <m:t>=</m:t>
                    </m:r>
                    <m:acc>
                      <m:accPr>
                        <m:chr m:val="̅"/>
                        <m:ctrlPr>
                          <a:rPr lang="en-US" sz="3600" b="1" i="1">
                            <a:latin typeface="Cambria Math"/>
                          </a:rPr>
                        </m:ctrlPr>
                      </m:accPr>
                      <m:e>
                        <m:r>
                          <a:rPr lang="en-US" sz="3600" b="1" i="1">
                            <a:latin typeface="Cambria Math"/>
                          </a:rPr>
                          <m:t>𝒙</m:t>
                        </m:r>
                      </m:e>
                    </m:acc>
                    <m:r>
                      <a:rPr lang="en-US" sz="3600" b="1" i="1">
                        <a:latin typeface="Cambria Math"/>
                        <a:ea typeface="Cambria Math"/>
                      </a:rPr>
                      <m:t>±</m:t>
                    </m:r>
                    <m:sSub>
                      <m:sSubPr>
                        <m:ctrlPr>
                          <a:rPr lang="en-US" sz="3600" b="1" i="1">
                            <a:latin typeface="Cambria Math"/>
                            <a:ea typeface="Cambria Math"/>
                          </a:rPr>
                        </m:ctrlPr>
                      </m:sSubPr>
                      <m:e>
                        <m:r>
                          <a:rPr lang="en-US" sz="3600" b="1" i="1">
                            <a:latin typeface="Cambria Math"/>
                            <a:ea typeface="Cambria Math"/>
                          </a:rPr>
                          <m:t>𝒕</m:t>
                        </m:r>
                      </m:e>
                      <m:sub>
                        <m:r>
                          <a:rPr lang="en-US" sz="3600" b="1" i="1">
                            <a:latin typeface="Cambria Math"/>
                            <a:ea typeface="Cambria Math"/>
                          </a:rPr>
                          <m:t>𝜶</m:t>
                        </m:r>
                        <m:r>
                          <a:rPr lang="en-US" sz="3600" b="1" i="1">
                            <a:latin typeface="Cambria Math"/>
                            <a:ea typeface="Cambria Math"/>
                          </a:rPr>
                          <m:t>,(</m:t>
                        </m:r>
                        <m:r>
                          <a:rPr lang="en-US" sz="3600" b="1" i="1">
                            <a:latin typeface="Cambria Math"/>
                            <a:ea typeface="Cambria Math"/>
                          </a:rPr>
                          <m:t>𝒏</m:t>
                        </m:r>
                        <m:r>
                          <a:rPr lang="en-US" sz="3600" b="1" i="1">
                            <a:latin typeface="Cambria Math"/>
                            <a:ea typeface="Cambria Math"/>
                          </a:rPr>
                          <m:t>−</m:t>
                        </m:r>
                        <m:r>
                          <a:rPr lang="en-US" sz="3600" b="1" i="1">
                            <a:latin typeface="Cambria Math"/>
                            <a:ea typeface="Cambria Math"/>
                          </a:rPr>
                          <m:t>𝟏</m:t>
                        </m:r>
                        <m:r>
                          <a:rPr lang="en-US" sz="3600" b="1" i="1">
                            <a:latin typeface="Cambria Math"/>
                            <a:ea typeface="Cambria Math"/>
                          </a:rPr>
                          <m:t>)</m:t>
                        </m:r>
                      </m:sub>
                    </m:sSub>
                    <m:f>
                      <m:fPr>
                        <m:ctrlPr>
                          <a:rPr lang="en-US" sz="3600" b="1" i="1">
                            <a:latin typeface="Cambria Math"/>
                          </a:rPr>
                        </m:ctrlPr>
                      </m:fPr>
                      <m:num>
                        <m:r>
                          <a:rPr lang="en-US" sz="3600" b="1" i="1">
                            <a:latin typeface="Cambria Math"/>
                          </a:rPr>
                          <m:t>𝒔</m:t>
                        </m:r>
                      </m:num>
                      <m:den>
                        <m:rad>
                          <m:radPr>
                            <m:degHide m:val="on"/>
                            <m:ctrlPr>
                              <a:rPr lang="en-US" sz="3600" b="1" i="1">
                                <a:latin typeface="Cambria Math"/>
                              </a:rPr>
                            </m:ctrlPr>
                          </m:radPr>
                          <m:deg/>
                          <m:e>
                            <m:r>
                              <a:rPr lang="en-US" sz="3600" b="1" i="1">
                                <a:latin typeface="Cambria Math"/>
                              </a:rPr>
                              <m:t>𝒏</m:t>
                            </m:r>
                            <m:r>
                              <a:rPr lang="en-US" sz="3600" b="1" i="1">
                                <a:latin typeface="Cambria Math"/>
                              </a:rPr>
                              <m:t>−</m:t>
                            </m:r>
                            <m:r>
                              <a:rPr lang="en-US" sz="3600" b="1" i="1">
                                <a:latin typeface="Cambria Math"/>
                              </a:rPr>
                              <m:t>𝟏</m:t>
                            </m:r>
                          </m:e>
                        </m:rad>
                      </m:den>
                    </m:f>
                    <m:r>
                      <a:rPr lang="en-US" sz="3600" b="1" i="1">
                        <a:latin typeface="Cambria Math"/>
                      </a:rPr>
                      <m:t> ,</m:t>
                    </m:r>
                  </m:oMath>
                </a14:m>
                <a:r>
                  <a:rPr lang="en-US" sz="3600" b="1" i="1" dirty="0"/>
                  <a:t> </a:t>
                </a:r>
                <a:endParaRPr lang="en-US" sz="3600" b="1" i="1" dirty="0" smtClean="0"/>
              </a:p>
              <a:p>
                <a:pPr marL="0" indent="0">
                  <a:buNone/>
                </a:pPr>
                <a:r>
                  <a:rPr lang="en-US" b="1" i="1" dirty="0"/>
                  <a:t> </a:t>
                </a:r>
                <a:r>
                  <a:rPr lang="en-US" b="1" i="1" dirty="0" smtClean="0"/>
                  <a:t>  for </a:t>
                </a:r>
                <a:r>
                  <a:rPr lang="en-US" b="1" i="1" dirty="0"/>
                  <a:t>known sample standard deviation</a:t>
                </a:r>
              </a:p>
              <a:p>
                <a:r>
                  <a:rPr lang="en-US" b="1" u="sng" dirty="0"/>
                  <a:t>Confidence </a:t>
                </a:r>
                <a:r>
                  <a:rPr lang="en-US" b="1" u="sng" dirty="0" smtClean="0"/>
                  <a:t>Interval(C.I):</a:t>
                </a:r>
                <a:endParaRPr lang="en-US" b="1" i="1" u="sng" dirty="0" smtClean="0">
                  <a:latin typeface="Cambria Math"/>
                </a:endParaRPr>
              </a:p>
              <a:p>
                <a14:m>
                  <m:oMath xmlns:m="http://schemas.openxmlformats.org/officeDocument/2006/math">
                    <m:r>
                      <a:rPr lang="en-US" sz="3200" i="1">
                        <a:latin typeface="Cambria Math"/>
                      </a:rPr>
                      <m:t>=</m:t>
                    </m:r>
                    <m:acc>
                      <m:accPr>
                        <m:chr m:val="̅"/>
                        <m:ctrlPr>
                          <a:rPr lang="en-US" sz="3200" b="1" i="1">
                            <a:latin typeface="Cambria Math"/>
                          </a:rPr>
                        </m:ctrlPr>
                      </m:accPr>
                      <m:e>
                        <m:r>
                          <a:rPr lang="en-US" sz="3200" b="1" i="1">
                            <a:latin typeface="Cambria Math"/>
                          </a:rPr>
                          <m:t>𝒙</m:t>
                        </m:r>
                      </m:e>
                    </m:acc>
                    <m:r>
                      <a:rPr lang="en-US" sz="3200" b="1" i="1">
                        <a:latin typeface="Cambria Math"/>
                        <a:ea typeface="Cambria Math"/>
                      </a:rPr>
                      <m:t>±</m:t>
                    </m:r>
                    <m:sSub>
                      <m:sSubPr>
                        <m:ctrlPr>
                          <a:rPr lang="en-US" sz="3200" b="1" i="1">
                            <a:latin typeface="Cambria Math"/>
                            <a:ea typeface="Cambria Math"/>
                          </a:rPr>
                        </m:ctrlPr>
                      </m:sSubPr>
                      <m:e>
                        <m:r>
                          <a:rPr lang="en-US" sz="3200" b="1" i="1">
                            <a:latin typeface="Cambria Math"/>
                            <a:ea typeface="Cambria Math"/>
                          </a:rPr>
                          <m:t>𝒕</m:t>
                        </m:r>
                      </m:e>
                      <m:sub>
                        <m:r>
                          <a:rPr lang="en-US" sz="3200" b="1" i="1">
                            <a:latin typeface="Cambria Math"/>
                            <a:ea typeface="Cambria Math"/>
                          </a:rPr>
                          <m:t>𝜶</m:t>
                        </m:r>
                        <m:r>
                          <a:rPr lang="en-US" sz="3200" b="1" i="1">
                            <a:latin typeface="Cambria Math"/>
                            <a:ea typeface="Cambria Math"/>
                          </a:rPr>
                          <m:t>,(</m:t>
                        </m:r>
                        <m:r>
                          <a:rPr lang="en-US" sz="3200" b="1" i="1">
                            <a:latin typeface="Cambria Math"/>
                            <a:ea typeface="Cambria Math"/>
                          </a:rPr>
                          <m:t>𝒏</m:t>
                        </m:r>
                        <m:r>
                          <a:rPr lang="en-US" sz="3200" b="1" i="1">
                            <a:latin typeface="Cambria Math"/>
                            <a:ea typeface="Cambria Math"/>
                          </a:rPr>
                          <m:t>−</m:t>
                        </m:r>
                        <m:r>
                          <a:rPr lang="en-US" sz="3200" b="1" i="1">
                            <a:latin typeface="Cambria Math"/>
                            <a:ea typeface="Cambria Math"/>
                          </a:rPr>
                          <m:t>𝟏</m:t>
                        </m:r>
                        <m:r>
                          <a:rPr lang="en-US" sz="3200" b="1" i="1">
                            <a:latin typeface="Cambria Math"/>
                            <a:ea typeface="Cambria Math"/>
                          </a:rPr>
                          <m:t>)</m:t>
                        </m:r>
                      </m:sub>
                    </m:sSub>
                    <m:f>
                      <m:fPr>
                        <m:ctrlPr>
                          <a:rPr lang="en-US" sz="3200" b="1" i="1">
                            <a:latin typeface="Cambria Math"/>
                          </a:rPr>
                        </m:ctrlPr>
                      </m:fPr>
                      <m:num>
                        <m:r>
                          <a:rPr lang="en-US" sz="3200" b="1" i="1">
                            <a:latin typeface="Cambria Math"/>
                          </a:rPr>
                          <m:t>𝒔</m:t>
                        </m:r>
                      </m:num>
                      <m:den>
                        <m:rad>
                          <m:radPr>
                            <m:degHide m:val="on"/>
                            <m:ctrlPr>
                              <a:rPr lang="en-US" sz="3200" b="1" i="1">
                                <a:latin typeface="Cambria Math"/>
                              </a:rPr>
                            </m:ctrlPr>
                          </m:radPr>
                          <m:deg/>
                          <m:e>
                            <m:r>
                              <a:rPr lang="en-US" sz="3200" b="1" i="1">
                                <a:latin typeface="Cambria Math"/>
                              </a:rPr>
                              <m:t>𝒏</m:t>
                            </m:r>
                            <m:r>
                              <a:rPr lang="en-US" sz="3200" b="1" i="1">
                                <a:latin typeface="Cambria Math"/>
                              </a:rPr>
                              <m:t>−</m:t>
                            </m:r>
                            <m:r>
                              <a:rPr lang="en-US" sz="3200" b="1" i="1">
                                <a:latin typeface="Cambria Math"/>
                              </a:rPr>
                              <m:t>𝟏</m:t>
                            </m:r>
                          </m:e>
                        </m:rad>
                      </m:den>
                    </m:f>
                  </m:oMath>
                </a14:m>
                <a:r>
                  <a:rPr lang="en-US" sz="3200" b="1" dirty="0"/>
                  <a:t> </a:t>
                </a:r>
                <a14:m>
                  <m:oMath xmlns:m="http://schemas.openxmlformats.org/officeDocument/2006/math">
                    <m:rad>
                      <m:radPr>
                        <m:degHide m:val="on"/>
                        <m:ctrlPr>
                          <a:rPr lang="en-US" sz="3200" b="1" i="1" dirty="0">
                            <a:latin typeface="Cambria Math"/>
                          </a:rPr>
                        </m:ctrlPr>
                      </m:radPr>
                      <m:deg/>
                      <m:e>
                        <m:f>
                          <m:fPr>
                            <m:ctrlPr>
                              <a:rPr lang="en-US" sz="3200" b="1" i="1" dirty="0">
                                <a:latin typeface="Cambria Math"/>
                              </a:rPr>
                            </m:ctrlPr>
                          </m:fPr>
                          <m:num>
                            <m:r>
                              <a:rPr lang="en-US" sz="3200" b="1" i="1" dirty="0">
                                <a:latin typeface="Cambria Math"/>
                              </a:rPr>
                              <m:t>(</m:t>
                            </m:r>
                            <m:r>
                              <a:rPr lang="en-US" sz="3200" b="1" i="1" dirty="0">
                                <a:latin typeface="Cambria Math"/>
                              </a:rPr>
                              <m:t>𝑵</m:t>
                            </m:r>
                            <m:r>
                              <a:rPr lang="en-US" sz="3200" b="1" i="1" dirty="0">
                                <a:latin typeface="Cambria Math"/>
                              </a:rPr>
                              <m:t>−</m:t>
                            </m:r>
                            <m:r>
                              <a:rPr lang="en-US" sz="3200" b="1" i="1" dirty="0">
                                <a:latin typeface="Cambria Math"/>
                              </a:rPr>
                              <m:t>𝒏</m:t>
                            </m:r>
                            <m:r>
                              <a:rPr lang="en-US" sz="3200" b="1" i="1" dirty="0">
                                <a:latin typeface="Cambria Math"/>
                              </a:rPr>
                              <m:t>)</m:t>
                            </m:r>
                          </m:num>
                          <m:den>
                            <m:r>
                              <a:rPr lang="en-US" sz="3200" b="1" i="1" dirty="0">
                                <a:latin typeface="Cambria Math"/>
                              </a:rPr>
                              <m:t>𝑵</m:t>
                            </m:r>
                          </m:den>
                        </m:f>
                      </m:e>
                    </m:rad>
                  </m:oMath>
                </a14:m>
                <a:r>
                  <a:rPr lang="en-US" sz="3200" b="1" dirty="0"/>
                  <a:t>  </a:t>
                </a:r>
                <a:endParaRPr lang="en-US" sz="3200" b="1" dirty="0" smtClean="0"/>
              </a:p>
              <a:p>
                <a:pPr marL="0" indent="0">
                  <a:buNone/>
                </a:pPr>
                <a:r>
                  <a:rPr lang="en-US" b="1" dirty="0"/>
                  <a:t> </a:t>
                </a:r>
                <a:r>
                  <a:rPr lang="en-US" b="1" dirty="0" smtClean="0"/>
                  <a:t> for </a:t>
                </a:r>
                <a:r>
                  <a:rPr lang="en-US" b="1" dirty="0"/>
                  <a:t>simple random sampling without replacement for finite N and known sample standard deviation.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14400"/>
                <a:ext cx="8839200" cy="5715000"/>
              </a:xfrm>
              <a:blipFill rotWithShape="1">
                <a:blip r:embed="rId2"/>
                <a:stretch>
                  <a:fillRect l="-1172" t="-8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23</a:t>
            </a:fld>
            <a:endParaRPr lang="en-US"/>
          </a:p>
        </p:txBody>
      </p:sp>
    </p:spTree>
    <p:extLst>
      <p:ext uri="{BB962C8B-B14F-4D97-AF65-F5344CB8AC3E}">
        <p14:creationId xmlns:p14="http://schemas.microsoft.com/office/powerpoint/2010/main" val="4248659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90600"/>
            <a:ext cx="8991600" cy="579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152400"/>
            <a:ext cx="9130145" cy="685800"/>
          </a:xfrm>
        </p:spPr>
        <p:txBody>
          <a:bodyPr>
            <a:normAutofit/>
          </a:bodyPr>
          <a:lstStyle/>
          <a:p>
            <a:r>
              <a:rPr lang="en-US" sz="2800" b="1" u="sng" dirty="0" smtClean="0">
                <a:solidFill>
                  <a:srgbClr val="FF0000"/>
                </a:solidFill>
                <a:effectLst>
                  <a:outerShdw blurRad="38100" dist="38100" dir="2700000" algn="tl">
                    <a:srgbClr val="000000">
                      <a:alpha val="43137"/>
                    </a:srgbClr>
                  </a:outerShdw>
                </a:effectLst>
              </a:rPr>
              <a:t>Interval estimation for difference between two means:</a:t>
            </a:r>
            <a:endParaRPr lang="en-US" sz="2800" b="1" u="sng"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47800"/>
                <a:ext cx="9067800" cy="5181600"/>
              </a:xfrm>
            </p:spPr>
            <p:txBody>
              <a:bodyPr/>
              <a:lstStyle/>
              <a:p>
                <a:r>
                  <a:rPr lang="en-US" b="1" u="sng" dirty="0" smtClean="0"/>
                  <a:t>Confidence Interval (C.I):</a:t>
                </a:r>
              </a:p>
              <a:p>
                <a:pPr marL="0" indent="0">
                  <a:buNone/>
                </a:pPr>
                <a14:m>
                  <m:oMath xmlns:m="http://schemas.openxmlformats.org/officeDocument/2006/math">
                    <m:r>
                      <a:rPr lang="en-US" sz="3600" b="1" i="1" dirty="0" smtClean="0">
                        <a:latin typeface="Cambria Math"/>
                      </a:rPr>
                      <m:t>=</m:t>
                    </m:r>
                    <m:r>
                      <a:rPr lang="en-US" sz="3600" b="1" i="1">
                        <a:latin typeface="Cambria Math"/>
                        <a:ea typeface="Cambria Math"/>
                      </a:rPr>
                      <m:t>{</m:t>
                    </m:r>
                    <m:r>
                      <a:rPr lang="en-US" sz="3600" b="1" i="1">
                        <a:latin typeface="Cambria Math"/>
                      </a:rPr>
                      <m:t>(</m:t>
                    </m:r>
                  </m:oMath>
                </a14:m>
                <a:r>
                  <a:rPr lang="en-US" sz="3600" b="1" dirty="0"/>
                  <a:t> </a:t>
                </a:r>
                <a14:m>
                  <m:oMath xmlns:m="http://schemas.openxmlformats.org/officeDocument/2006/math">
                    <m:acc>
                      <m:accPr>
                        <m:chr m:val="̅"/>
                        <m:ctrlPr>
                          <a:rPr lang="en-US" sz="3600" b="1" i="1" dirty="0" smtClean="0">
                            <a:latin typeface="Cambria Math"/>
                          </a:rPr>
                        </m:ctrlPr>
                      </m:accPr>
                      <m:e>
                        <m:r>
                          <a:rPr lang="en-US" sz="3600" b="1" i="1" dirty="0" smtClean="0">
                            <a:latin typeface="Cambria Math"/>
                          </a:rPr>
                          <m:t>𝒙</m:t>
                        </m:r>
                        <m:r>
                          <a:rPr lang="en-US" sz="3600" b="1" i="1" dirty="0" smtClean="0">
                            <a:latin typeface="Cambria Math"/>
                            <a:ea typeface="Cambria Math"/>
                          </a:rPr>
                          <m:t>₁</m:t>
                        </m:r>
                      </m:e>
                    </m:acc>
                    <m:r>
                      <a:rPr lang="en-US" sz="3600" b="1" i="1" dirty="0">
                        <a:latin typeface="Cambria Math"/>
                      </a:rPr>
                      <m:t>−</m:t>
                    </m:r>
                    <m:acc>
                      <m:accPr>
                        <m:chr m:val="̅"/>
                        <m:ctrlPr>
                          <a:rPr lang="en-US" sz="3600" b="1" i="1" dirty="0" smtClean="0">
                            <a:latin typeface="Cambria Math"/>
                          </a:rPr>
                        </m:ctrlPr>
                      </m:accPr>
                      <m:e>
                        <m:r>
                          <a:rPr lang="en-US" sz="3600" b="1" i="1" dirty="0" smtClean="0">
                            <a:latin typeface="Cambria Math"/>
                          </a:rPr>
                          <m:t>𝒙</m:t>
                        </m:r>
                        <m:r>
                          <a:rPr lang="en-US" sz="3600" b="1" i="1" dirty="0" smtClean="0">
                            <a:latin typeface="Cambria Math"/>
                            <a:ea typeface="Cambria Math"/>
                          </a:rPr>
                          <m:t>₂</m:t>
                        </m:r>
                      </m:e>
                    </m:acc>
                  </m:oMath>
                </a14:m>
                <a:r>
                  <a:rPr lang="en-US" sz="3600" b="1" dirty="0" smtClean="0"/>
                  <a:t>)</a:t>
                </a:r>
                <a:r>
                  <a:rPr lang="en-US" sz="3600" b="1" dirty="0" smtClean="0">
                    <a:latin typeface="Cambria Math"/>
                    <a:ea typeface="Cambria Math"/>
                  </a:rPr>
                  <a:t>± </a:t>
                </a:r>
                <a14:m>
                  <m:oMath xmlns:m="http://schemas.openxmlformats.org/officeDocument/2006/math">
                    <m:sSub>
                      <m:sSubPr>
                        <m:ctrlPr>
                          <a:rPr lang="en-US" sz="3600" b="1" i="1" smtClean="0">
                            <a:latin typeface="Cambria Math"/>
                            <a:ea typeface="Cambria Math"/>
                          </a:rPr>
                        </m:ctrlPr>
                      </m:sSubPr>
                      <m:e>
                        <m:r>
                          <a:rPr lang="en-US" sz="3600" b="1" i="1" smtClean="0">
                            <a:latin typeface="Cambria Math"/>
                            <a:ea typeface="Cambria Math"/>
                          </a:rPr>
                          <m:t>𝒕</m:t>
                        </m:r>
                      </m:e>
                      <m:sub>
                        <m:r>
                          <a:rPr lang="en-US" sz="3600" b="1" i="1" smtClean="0">
                            <a:latin typeface="Cambria Math"/>
                            <a:ea typeface="Cambria Math"/>
                          </a:rPr>
                          <m:t>𝜶</m:t>
                        </m:r>
                        <m:r>
                          <a:rPr lang="en-US" sz="3600" b="1" i="1" smtClean="0">
                            <a:latin typeface="Cambria Math"/>
                            <a:ea typeface="Cambria Math"/>
                          </a:rPr>
                          <m:t>, (</m:t>
                        </m:r>
                        <m:sSub>
                          <m:sSubPr>
                            <m:ctrlPr>
                              <a:rPr lang="en-US" sz="3600" b="1" i="1" smtClean="0">
                                <a:latin typeface="Cambria Math"/>
                                <a:ea typeface="Cambria Math"/>
                              </a:rPr>
                            </m:ctrlPr>
                          </m:sSubPr>
                          <m:e>
                            <m:r>
                              <a:rPr lang="en-US" sz="3600" b="1" i="1" smtClean="0">
                                <a:latin typeface="Cambria Math"/>
                                <a:ea typeface="Cambria Math"/>
                              </a:rPr>
                              <m:t>𝒏</m:t>
                            </m:r>
                          </m:e>
                          <m:sub>
                            <m:r>
                              <a:rPr lang="en-US" sz="3600" b="1" i="1" smtClean="0">
                                <a:latin typeface="Cambria Math"/>
                                <a:ea typeface="Cambria Math"/>
                              </a:rPr>
                              <m:t>𝟏</m:t>
                            </m:r>
                          </m:sub>
                        </m:sSub>
                        <m:sSub>
                          <m:sSubPr>
                            <m:ctrlPr>
                              <a:rPr lang="en-US" sz="3600" b="1" i="1" smtClean="0">
                                <a:latin typeface="Cambria Math"/>
                                <a:ea typeface="Cambria Math"/>
                              </a:rPr>
                            </m:ctrlPr>
                          </m:sSubPr>
                          <m:e>
                            <m:r>
                              <a:rPr lang="en-US" sz="3600" b="1" i="1" smtClean="0">
                                <a:latin typeface="Cambria Math"/>
                                <a:ea typeface="Cambria Math"/>
                              </a:rPr>
                              <m:t>+</m:t>
                            </m:r>
                            <m:r>
                              <a:rPr lang="en-US" sz="3600" b="1" i="1" smtClean="0">
                                <a:latin typeface="Cambria Math"/>
                                <a:ea typeface="Cambria Math"/>
                              </a:rPr>
                              <m:t>𝒏</m:t>
                            </m:r>
                          </m:e>
                          <m:sub>
                            <m:r>
                              <a:rPr lang="en-US" sz="3600" b="1" i="1" smtClean="0">
                                <a:latin typeface="Cambria Math"/>
                                <a:ea typeface="Cambria Math"/>
                              </a:rPr>
                              <m:t>𝟐</m:t>
                            </m:r>
                          </m:sub>
                        </m:sSub>
                        <m:r>
                          <a:rPr lang="en-US" sz="3600" b="1" i="1" smtClean="0">
                            <a:latin typeface="Cambria Math"/>
                            <a:ea typeface="Cambria Math"/>
                          </a:rPr>
                          <m:t>+</m:t>
                        </m:r>
                        <m:r>
                          <a:rPr lang="en-US" sz="3600" b="1" i="1" smtClean="0">
                            <a:latin typeface="Cambria Math"/>
                            <a:ea typeface="Cambria Math"/>
                          </a:rPr>
                          <m:t>𝟐</m:t>
                        </m:r>
                        <m:r>
                          <a:rPr lang="en-US" sz="3600" b="1" i="1" smtClean="0">
                            <a:latin typeface="Cambria Math"/>
                            <a:ea typeface="Cambria Math"/>
                          </a:rPr>
                          <m:t>)</m:t>
                        </m:r>
                      </m:sub>
                    </m:sSub>
                    <m:rad>
                      <m:radPr>
                        <m:degHide m:val="on"/>
                        <m:ctrlPr>
                          <a:rPr lang="en-US" sz="3600" b="1" i="1">
                            <a:latin typeface="Cambria Math"/>
                            <a:ea typeface="Cambria Math"/>
                          </a:rPr>
                        </m:ctrlPr>
                      </m:radPr>
                      <m:deg/>
                      <m:e>
                        <m:f>
                          <m:fPr>
                            <m:ctrlPr>
                              <a:rPr lang="en-US" sz="3600" b="1" i="1">
                                <a:latin typeface="Cambria Math"/>
                                <a:ea typeface="Cambria Math"/>
                              </a:rPr>
                            </m:ctrlPr>
                          </m:fPr>
                          <m:num>
                            <m:r>
                              <a:rPr lang="en-US" sz="3600" b="1" i="1" smtClean="0">
                                <a:latin typeface="Cambria Math"/>
                                <a:ea typeface="Cambria Math"/>
                              </a:rPr>
                              <m:t>𝒔</m:t>
                            </m:r>
                            <m:r>
                              <a:rPr lang="el-GR" sz="3600" b="1" i="1">
                                <a:latin typeface="Cambria Math"/>
                                <a:ea typeface="Cambria Math"/>
                              </a:rPr>
                              <m:t>₁²</m:t>
                            </m:r>
                          </m:num>
                          <m:den>
                            <m:r>
                              <a:rPr lang="en-US" sz="3600" b="1" i="1">
                                <a:latin typeface="Cambria Math"/>
                                <a:ea typeface="Cambria Math"/>
                              </a:rPr>
                              <m:t>𝒏</m:t>
                            </m:r>
                            <m:r>
                              <a:rPr lang="en-US" sz="3600" b="1" i="1">
                                <a:latin typeface="Cambria Math"/>
                                <a:ea typeface="Cambria Math"/>
                              </a:rPr>
                              <m:t>₁</m:t>
                            </m:r>
                          </m:den>
                        </m:f>
                        <m:r>
                          <a:rPr lang="en-US" sz="3600" b="1" i="1">
                            <a:latin typeface="Cambria Math"/>
                            <a:ea typeface="Cambria Math"/>
                          </a:rPr>
                          <m:t>+</m:t>
                        </m:r>
                        <m:f>
                          <m:fPr>
                            <m:ctrlPr>
                              <a:rPr lang="en-US" sz="3600" b="1" i="1">
                                <a:latin typeface="Cambria Math"/>
                                <a:ea typeface="Cambria Math"/>
                              </a:rPr>
                            </m:ctrlPr>
                          </m:fPr>
                          <m:num>
                            <m:r>
                              <a:rPr lang="en-US" sz="3600" b="1" i="1" smtClean="0">
                                <a:latin typeface="Cambria Math"/>
                                <a:ea typeface="Cambria Math"/>
                              </a:rPr>
                              <m:t>𝒔</m:t>
                            </m:r>
                            <m:r>
                              <a:rPr lang="el-GR" sz="3600" b="1" i="1">
                                <a:latin typeface="Cambria Math"/>
                                <a:ea typeface="Cambria Math"/>
                              </a:rPr>
                              <m:t>₂²</m:t>
                            </m:r>
                          </m:num>
                          <m:den>
                            <m:r>
                              <a:rPr lang="en-US" sz="3600" b="1" i="1">
                                <a:latin typeface="Cambria Math"/>
                                <a:ea typeface="Cambria Math"/>
                              </a:rPr>
                              <m:t>𝒏</m:t>
                            </m:r>
                            <m:r>
                              <a:rPr lang="en-US" sz="3600" b="1" i="1">
                                <a:latin typeface="Cambria Math"/>
                                <a:ea typeface="Cambria Math"/>
                              </a:rPr>
                              <m:t>₁</m:t>
                            </m:r>
                          </m:den>
                        </m:f>
                      </m:e>
                    </m:rad>
                  </m:oMath>
                </a14:m>
                <a:r>
                  <a:rPr lang="en-US" sz="3600" b="1" dirty="0" smtClean="0"/>
                  <a:t>}</a:t>
                </a:r>
              </a:p>
              <a:p>
                <a:pPr marL="0" indent="0">
                  <a:buNone/>
                </a:pPr>
                <a:r>
                  <a:rPr lang="en-US" b="1" dirty="0" smtClean="0"/>
                  <a:t>Standard error of estimate between two means i.e.</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a:rPr>
                        <m:t>𝑺</m:t>
                      </m:r>
                      <m:r>
                        <a:rPr lang="en-US" b="1" i="1" smtClean="0">
                          <a:latin typeface="Cambria Math"/>
                        </a:rPr>
                        <m:t>.</m:t>
                      </m:r>
                      <m:r>
                        <a:rPr lang="en-US" b="1" i="1" smtClean="0">
                          <a:latin typeface="Cambria Math"/>
                        </a:rPr>
                        <m:t>𝑬</m:t>
                      </m:r>
                      <m:d>
                        <m:dPr>
                          <m:ctrlPr>
                            <a:rPr lang="en-US" b="1" i="1" smtClean="0">
                              <a:latin typeface="Cambria Math"/>
                            </a:rPr>
                          </m:ctrlPr>
                        </m:dPr>
                        <m:e>
                          <m:sSub>
                            <m:sSubPr>
                              <m:ctrlPr>
                                <a:rPr lang="en-US" b="1" i="1" smtClean="0">
                                  <a:latin typeface="Cambria Math"/>
                                </a:rPr>
                              </m:ctrlPr>
                            </m:sSubPr>
                            <m:e>
                              <m:acc>
                                <m:accPr>
                                  <m:chr m:val="̅"/>
                                  <m:ctrlPr>
                                    <a:rPr lang="en-US" b="1" i="1" smtClean="0">
                                      <a:latin typeface="Cambria Math"/>
                                    </a:rPr>
                                  </m:ctrlPr>
                                </m:accPr>
                                <m:e>
                                  <m:r>
                                    <a:rPr lang="en-US" b="1" i="1" smtClean="0">
                                      <a:latin typeface="Cambria Math"/>
                                    </a:rPr>
                                    <m:t>𝒙</m:t>
                                  </m:r>
                                </m:e>
                              </m:acc>
                            </m:e>
                            <m:sub>
                              <m:r>
                                <a:rPr lang="en-US" b="1" i="1" smtClean="0">
                                  <a:latin typeface="Cambria Math"/>
                                </a:rPr>
                                <m:t>𝟏</m:t>
                              </m:r>
                            </m:sub>
                          </m:sSub>
                          <m:r>
                            <a:rPr lang="en-US" b="1" i="1" smtClean="0">
                              <a:latin typeface="Cambria Math"/>
                            </a:rPr>
                            <m:t>−</m:t>
                          </m:r>
                          <m:sSub>
                            <m:sSubPr>
                              <m:ctrlPr>
                                <a:rPr lang="en-US" b="1" i="1" smtClean="0">
                                  <a:latin typeface="Cambria Math"/>
                                </a:rPr>
                              </m:ctrlPr>
                            </m:sSubPr>
                            <m:e>
                              <m:acc>
                                <m:accPr>
                                  <m:chr m:val="̅"/>
                                  <m:ctrlPr>
                                    <a:rPr lang="en-US" b="1" i="1" smtClean="0">
                                      <a:latin typeface="Cambria Math"/>
                                    </a:rPr>
                                  </m:ctrlPr>
                                </m:accPr>
                                <m:e>
                                  <m:r>
                                    <a:rPr lang="en-US" b="1" i="1" smtClean="0">
                                      <a:latin typeface="Cambria Math"/>
                                    </a:rPr>
                                    <m:t>𝒙</m:t>
                                  </m:r>
                                </m:e>
                              </m:acc>
                            </m:e>
                            <m:sub>
                              <m:r>
                                <a:rPr lang="en-US" b="1" i="1" smtClean="0">
                                  <a:latin typeface="Cambria Math"/>
                                </a:rPr>
                                <m:t>𝟐</m:t>
                              </m:r>
                            </m:sub>
                          </m:sSub>
                        </m:e>
                      </m:d>
                      <m:r>
                        <a:rPr lang="en-US" b="1" i="1" smtClean="0">
                          <a:latin typeface="Cambria Math"/>
                        </a:rPr>
                        <m:t>= </m:t>
                      </m:r>
                      <m:rad>
                        <m:radPr>
                          <m:degHide m:val="on"/>
                          <m:ctrlPr>
                            <a:rPr lang="en-US" sz="2800" b="1" i="1">
                              <a:latin typeface="Cambria Math"/>
                              <a:ea typeface="Cambria Math"/>
                            </a:rPr>
                          </m:ctrlPr>
                        </m:radPr>
                        <m:deg/>
                        <m:e>
                          <m:f>
                            <m:fPr>
                              <m:ctrlPr>
                                <a:rPr lang="en-US" sz="2800" b="1" i="1">
                                  <a:latin typeface="Cambria Math"/>
                                  <a:ea typeface="Cambria Math"/>
                                </a:rPr>
                              </m:ctrlPr>
                            </m:fPr>
                            <m:num>
                              <m:r>
                                <a:rPr lang="en-US" sz="2800" b="1" i="1">
                                  <a:latin typeface="Cambria Math"/>
                                  <a:ea typeface="Cambria Math"/>
                                </a:rPr>
                                <m:t>𝒔</m:t>
                              </m:r>
                              <m:r>
                                <a:rPr lang="el-GR" sz="2800" b="1" i="1">
                                  <a:latin typeface="Cambria Math"/>
                                  <a:ea typeface="Cambria Math"/>
                                </a:rPr>
                                <m:t>₁²</m:t>
                              </m:r>
                            </m:num>
                            <m:den>
                              <m:r>
                                <a:rPr lang="en-US" sz="2800" b="1" i="1">
                                  <a:latin typeface="Cambria Math"/>
                                  <a:ea typeface="Cambria Math"/>
                                </a:rPr>
                                <m:t>𝒏</m:t>
                              </m:r>
                              <m:r>
                                <a:rPr lang="en-US" sz="2800" b="1" i="1">
                                  <a:latin typeface="Cambria Math"/>
                                  <a:ea typeface="Cambria Math"/>
                                </a:rPr>
                                <m:t>₁</m:t>
                              </m:r>
                            </m:den>
                          </m:f>
                          <m:r>
                            <a:rPr lang="en-US" sz="2800" b="1" i="1">
                              <a:latin typeface="Cambria Math"/>
                              <a:ea typeface="Cambria Math"/>
                            </a:rPr>
                            <m:t>+</m:t>
                          </m:r>
                          <m:f>
                            <m:fPr>
                              <m:ctrlPr>
                                <a:rPr lang="en-US" sz="2800" b="1" i="1">
                                  <a:latin typeface="Cambria Math"/>
                                  <a:ea typeface="Cambria Math"/>
                                </a:rPr>
                              </m:ctrlPr>
                            </m:fPr>
                            <m:num>
                              <m:r>
                                <a:rPr lang="en-US" sz="2800" b="1" i="1">
                                  <a:latin typeface="Cambria Math"/>
                                  <a:ea typeface="Cambria Math"/>
                                </a:rPr>
                                <m:t>𝒔</m:t>
                              </m:r>
                              <m:r>
                                <a:rPr lang="el-GR" sz="2800" b="1" i="1">
                                  <a:latin typeface="Cambria Math"/>
                                  <a:ea typeface="Cambria Math"/>
                                </a:rPr>
                                <m:t>₂²</m:t>
                              </m:r>
                            </m:num>
                            <m:den>
                              <m:r>
                                <a:rPr lang="en-US" sz="2800" b="1" i="1">
                                  <a:latin typeface="Cambria Math"/>
                                  <a:ea typeface="Cambria Math"/>
                                </a:rPr>
                                <m:t>𝒏</m:t>
                              </m:r>
                              <m:r>
                                <a:rPr lang="en-US" sz="2800" b="1" i="1">
                                  <a:latin typeface="Cambria Math"/>
                                  <a:ea typeface="Cambria Math"/>
                                </a:rPr>
                                <m:t>₁</m:t>
                              </m:r>
                            </m:den>
                          </m:f>
                        </m:e>
                      </m:rad>
                    </m:oMath>
                  </m:oMathPara>
                </a14:m>
                <a:endParaRPr lang="en-US" b="1" dirty="0"/>
              </a:p>
              <a:p>
                <a:pPr marL="0" indent="0">
                  <a:buNone/>
                </a:pPr>
                <a:endParaRPr lang="en-US" sz="3600" b="1" dirty="0" smtClean="0"/>
              </a:p>
              <a:p>
                <a:pPr marL="0" indent="0">
                  <a:buNone/>
                </a:pPr>
                <a:r>
                  <a:rPr lang="en-US" b="1" dirty="0" smtClean="0"/>
                  <a:t>Symbol have their usual meaning.</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47800"/>
                <a:ext cx="9067800" cy="5181600"/>
              </a:xfrm>
              <a:blipFill rotWithShape="1">
                <a:blip r:embed="rId2"/>
                <a:stretch>
                  <a:fillRect l="-1142" t="-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24</a:t>
            </a:fld>
            <a:endParaRPr lang="en-US"/>
          </a:p>
        </p:txBody>
      </p:sp>
    </p:spTree>
    <p:extLst>
      <p:ext uri="{BB962C8B-B14F-4D97-AF65-F5344CB8AC3E}">
        <p14:creationId xmlns:p14="http://schemas.microsoft.com/office/powerpoint/2010/main" val="4119945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990600"/>
            <a:ext cx="8991600" cy="586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152400"/>
            <a:ext cx="8229600" cy="838200"/>
          </a:xfrm>
        </p:spPr>
        <p:txBody>
          <a:bodyPr/>
          <a:lstStyle/>
          <a:p>
            <a:r>
              <a:rPr lang="en-US" b="1" u="sng" dirty="0" smtClean="0">
                <a:solidFill>
                  <a:srgbClr val="FF0000"/>
                </a:solidFill>
                <a:effectLst>
                  <a:outerShdw blurRad="38100" dist="38100" dir="2700000" algn="tl">
                    <a:srgbClr val="000000">
                      <a:alpha val="43137"/>
                    </a:srgbClr>
                  </a:outerShdw>
                </a:effectLst>
              </a:rPr>
              <a:t>Problems:</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143000"/>
            <a:ext cx="8915400" cy="5410200"/>
          </a:xfrm>
        </p:spPr>
        <p:txBody>
          <a:bodyPr>
            <a:normAutofit/>
          </a:bodyPr>
          <a:lstStyle/>
          <a:p>
            <a:pPr algn="just"/>
            <a:r>
              <a:rPr lang="en-US" sz="3200" dirty="0" smtClean="0"/>
              <a:t>Scholastic Aptitude Test (SAT) mathematics scores of a random sample of 500 high school seniors in the city of </a:t>
            </a:r>
            <a:r>
              <a:rPr lang="en-US" sz="3200" dirty="0"/>
              <a:t>K</a:t>
            </a:r>
            <a:r>
              <a:rPr lang="en-US" sz="3200" dirty="0" smtClean="0"/>
              <a:t>athmandu are collected, and the sample mean and standard deviation are found to be 501 and 112, respectively. Find standard error and 95% confidence interval on the mean SAT mathematics score for seniors in the city of Kathmandu.(</a:t>
            </a:r>
            <a:r>
              <a:rPr lang="en-US" sz="3200" dirty="0" err="1" smtClean="0"/>
              <a:t>Ans</a:t>
            </a:r>
            <a:r>
              <a:rPr lang="en-US" sz="3200" dirty="0" smtClean="0"/>
              <a:t> : 5.0088, 491.18 , 510.82)</a:t>
            </a:r>
            <a:endParaRPr lang="en-US" sz="3200" dirty="0"/>
          </a:p>
        </p:txBody>
      </p:sp>
      <p:sp>
        <p:nvSpPr>
          <p:cNvPr id="4" name="Slide Number Placeholder 3"/>
          <p:cNvSpPr>
            <a:spLocks noGrp="1"/>
          </p:cNvSpPr>
          <p:nvPr>
            <p:ph type="sldNum" sz="quarter" idx="12"/>
          </p:nvPr>
        </p:nvSpPr>
        <p:spPr/>
        <p:txBody>
          <a:bodyPr/>
          <a:lstStyle/>
          <a:p>
            <a:fld id="{04B55EEE-E9DE-44D5-BC06-B2CF942FB9DB}" type="slidenum">
              <a:rPr lang="en-US" smtClean="0"/>
              <a:t>25</a:t>
            </a:fld>
            <a:endParaRPr lang="en-US"/>
          </a:p>
        </p:txBody>
      </p:sp>
    </p:spTree>
    <p:extLst>
      <p:ext uri="{BB962C8B-B14F-4D97-AF65-F5344CB8AC3E}">
        <p14:creationId xmlns:p14="http://schemas.microsoft.com/office/powerpoint/2010/main" val="34101814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990600"/>
            <a:ext cx="8839200" cy="579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0782" y="34636"/>
            <a:ext cx="8229600" cy="762000"/>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0" y="1066800"/>
            <a:ext cx="8991600" cy="5791200"/>
          </a:xfrm>
        </p:spPr>
        <p:txBody>
          <a:bodyPr>
            <a:normAutofit/>
          </a:bodyPr>
          <a:lstStyle/>
          <a:p>
            <a:pPr algn="just"/>
            <a:r>
              <a:rPr lang="en-US" sz="3600" dirty="0" smtClean="0"/>
              <a:t>An effort to estimate the mean amount per customer for dinner at a major Atlanta restaurant, data were collected for a sample of 49 customers and sample mean is found as $ 24.80. Assume population standard deviation is $ 5. </a:t>
            </a:r>
          </a:p>
          <a:p>
            <a:pPr marL="571500" indent="-571500" algn="just">
              <a:buFont typeface="+mj-lt"/>
              <a:buAutoNum type="romanUcPeriod"/>
            </a:pPr>
            <a:r>
              <a:rPr lang="en-US" sz="3600" dirty="0" smtClean="0"/>
              <a:t>Compute standard error of mean.</a:t>
            </a:r>
          </a:p>
          <a:p>
            <a:pPr marL="571500" indent="-571500" algn="just">
              <a:buFont typeface="+mj-lt"/>
              <a:buAutoNum type="romanUcPeriod"/>
            </a:pPr>
            <a:r>
              <a:rPr lang="en-US" sz="3600" dirty="0" smtClean="0"/>
              <a:t>Find 95% confidence interval estimate for the population mean. (T.U. 2079) </a:t>
            </a:r>
            <a:endParaRPr lang="en-US" sz="3600" dirty="0"/>
          </a:p>
        </p:txBody>
      </p:sp>
      <p:sp>
        <p:nvSpPr>
          <p:cNvPr id="4" name="Slide Number Placeholder 3"/>
          <p:cNvSpPr>
            <a:spLocks noGrp="1"/>
          </p:cNvSpPr>
          <p:nvPr>
            <p:ph type="sldNum" sz="quarter" idx="12"/>
          </p:nvPr>
        </p:nvSpPr>
        <p:spPr/>
        <p:txBody>
          <a:bodyPr/>
          <a:lstStyle/>
          <a:p>
            <a:fld id="{04B55EEE-E9DE-44D5-BC06-B2CF942FB9DB}" type="slidenum">
              <a:rPr lang="en-US" smtClean="0"/>
              <a:t>26</a:t>
            </a:fld>
            <a:endParaRPr lang="en-US"/>
          </a:p>
        </p:txBody>
      </p:sp>
    </p:spTree>
    <p:extLst>
      <p:ext uri="{BB962C8B-B14F-4D97-AF65-F5344CB8AC3E}">
        <p14:creationId xmlns:p14="http://schemas.microsoft.com/office/powerpoint/2010/main" val="2271786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990600"/>
            <a:ext cx="8991600" cy="586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152400"/>
            <a:ext cx="8229600" cy="762000"/>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990600"/>
            <a:ext cx="8839200" cy="5638800"/>
          </a:xfrm>
        </p:spPr>
        <p:txBody>
          <a:bodyPr>
            <a:normAutofit/>
          </a:bodyPr>
          <a:lstStyle/>
          <a:p>
            <a:pPr algn="just"/>
            <a:r>
              <a:rPr lang="en-US" sz="3600" dirty="0" smtClean="0"/>
              <a:t>Hard disks for computers must spin evenly, and one departure from level is called roll. The roll for any disk can be modeled as a random variable having mean 0.2250 mm and standard deviation 0.0042 mm. The sample mean roll will be obtained from a random sample of 40 disks. Compute standard error and 90% confidence interval for population mean. (</a:t>
            </a:r>
            <a:r>
              <a:rPr lang="en-US" sz="3600" dirty="0" err="1" smtClean="0"/>
              <a:t>Ans</a:t>
            </a:r>
            <a:r>
              <a:rPr lang="en-US" sz="3600" dirty="0" smtClean="0"/>
              <a:t>: 0.000664, 0.22391, 0.22609).</a:t>
            </a:r>
            <a:endParaRPr lang="en-US" sz="3600" dirty="0"/>
          </a:p>
        </p:txBody>
      </p:sp>
      <p:sp>
        <p:nvSpPr>
          <p:cNvPr id="4" name="Slide Number Placeholder 3"/>
          <p:cNvSpPr>
            <a:spLocks noGrp="1"/>
          </p:cNvSpPr>
          <p:nvPr>
            <p:ph type="sldNum" sz="quarter" idx="12"/>
          </p:nvPr>
        </p:nvSpPr>
        <p:spPr/>
        <p:txBody>
          <a:bodyPr/>
          <a:lstStyle/>
          <a:p>
            <a:fld id="{04B55EEE-E9DE-44D5-BC06-B2CF942FB9DB}" type="slidenum">
              <a:rPr lang="en-US" smtClean="0"/>
              <a:t>27</a:t>
            </a:fld>
            <a:endParaRPr lang="en-US"/>
          </a:p>
        </p:txBody>
      </p:sp>
    </p:spTree>
    <p:extLst>
      <p:ext uri="{BB962C8B-B14F-4D97-AF65-F5344CB8AC3E}">
        <p14:creationId xmlns:p14="http://schemas.microsoft.com/office/powerpoint/2010/main" val="2811005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295400"/>
            <a:ext cx="8991600" cy="541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8135" y="76200"/>
            <a:ext cx="8229600" cy="11430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76200" y="1371600"/>
            <a:ext cx="8915400" cy="5334000"/>
          </a:xfrm>
        </p:spPr>
        <p:txBody>
          <a:bodyPr>
            <a:normAutofit/>
          </a:bodyPr>
          <a:lstStyle/>
          <a:p>
            <a:pPr algn="just"/>
            <a:r>
              <a:rPr lang="en-US" sz="3600" dirty="0" smtClean="0"/>
              <a:t>An automatic device  for filling boxes has been installed. It is adjusted to fill 10 grams in each box. A sample of 17 boxes is taken at random and its mean content is 10.06 grams, with standard deviation 0.16 grams. Compute standard error and 99% confidence interval for population mean. (</a:t>
            </a:r>
            <a:r>
              <a:rPr lang="en-US" sz="3600" dirty="0" err="1" smtClean="0"/>
              <a:t>Ans</a:t>
            </a:r>
            <a:r>
              <a:rPr lang="en-US" sz="3600" dirty="0" smtClean="0"/>
              <a:t>: 0.04, 9.975, 10.1448).</a:t>
            </a:r>
            <a:endParaRPr lang="en-US" sz="3600" dirty="0"/>
          </a:p>
        </p:txBody>
      </p:sp>
      <p:sp>
        <p:nvSpPr>
          <p:cNvPr id="4" name="Slide Number Placeholder 3"/>
          <p:cNvSpPr>
            <a:spLocks noGrp="1"/>
          </p:cNvSpPr>
          <p:nvPr>
            <p:ph type="sldNum" sz="quarter" idx="12"/>
          </p:nvPr>
        </p:nvSpPr>
        <p:spPr/>
        <p:txBody>
          <a:bodyPr/>
          <a:lstStyle/>
          <a:p>
            <a:fld id="{04B55EEE-E9DE-44D5-BC06-B2CF942FB9DB}" type="slidenum">
              <a:rPr lang="en-US" smtClean="0"/>
              <a:t>28</a:t>
            </a:fld>
            <a:endParaRPr lang="en-US"/>
          </a:p>
        </p:txBody>
      </p:sp>
    </p:spTree>
    <p:extLst>
      <p:ext uri="{BB962C8B-B14F-4D97-AF65-F5344CB8AC3E}">
        <p14:creationId xmlns:p14="http://schemas.microsoft.com/office/powerpoint/2010/main" val="1064608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609600"/>
            <a:ext cx="8991600" cy="617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636" y="0"/>
            <a:ext cx="8229600" cy="5516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0" y="762000"/>
            <a:ext cx="8991600" cy="5943600"/>
          </a:xfrm>
        </p:spPr>
        <p:txBody>
          <a:bodyPr>
            <a:normAutofit fontScale="92500"/>
          </a:bodyPr>
          <a:lstStyle/>
          <a:p>
            <a:pPr algn="just"/>
            <a:r>
              <a:rPr lang="en-US" sz="2800" dirty="0" smtClean="0"/>
              <a:t>A random sample of 12 records gave the average length of 163.99 minutes with standard deviation of 3.043 minutes and the population consists o f 100 units. Find standard error and 95 % confidence limits for population mean. </a:t>
            </a:r>
          </a:p>
          <a:p>
            <a:pPr marL="0" indent="0" algn="just">
              <a:buNone/>
            </a:pPr>
            <a:endParaRPr lang="en-US" sz="2800" dirty="0" smtClean="0"/>
          </a:p>
          <a:p>
            <a:pPr algn="just"/>
            <a:r>
              <a:rPr lang="en-US" sz="2800" dirty="0" smtClean="0"/>
              <a:t>A manufacture of computer paper has a production process that operates continuously throughout an entire production shift. The paper is expected to have an average length of 11 inches and standard deviation is known to be 0.01 inch. Suppose random sample of 100 sheets is selected and the average paper length is found to be 10.68 inches. Set up 95% confidence interval estimate of the population average paper length. (T.U. 2075)</a:t>
            </a:r>
            <a:endParaRPr lang="en-US" sz="2800" dirty="0"/>
          </a:p>
        </p:txBody>
      </p:sp>
      <p:sp>
        <p:nvSpPr>
          <p:cNvPr id="4" name="Slide Number Placeholder 3"/>
          <p:cNvSpPr>
            <a:spLocks noGrp="1"/>
          </p:cNvSpPr>
          <p:nvPr>
            <p:ph type="sldNum" sz="quarter" idx="12"/>
          </p:nvPr>
        </p:nvSpPr>
        <p:spPr/>
        <p:txBody>
          <a:bodyPr/>
          <a:lstStyle/>
          <a:p>
            <a:fld id="{04B55EEE-E9DE-44D5-BC06-B2CF942FB9DB}" type="slidenum">
              <a:rPr lang="en-US" smtClean="0"/>
              <a:t>29</a:t>
            </a:fld>
            <a:endParaRPr lang="en-US"/>
          </a:p>
        </p:txBody>
      </p:sp>
    </p:spTree>
    <p:extLst>
      <p:ext uri="{BB962C8B-B14F-4D97-AF65-F5344CB8AC3E}">
        <p14:creationId xmlns:p14="http://schemas.microsoft.com/office/powerpoint/2010/main" val="2961548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856488"/>
          </a:xfrm>
        </p:spPr>
        <p:txBody>
          <a:bodyPr/>
          <a:lstStyle/>
          <a:p>
            <a:r>
              <a:rPr lang="en-US" b="1" u="sng" dirty="0" smtClean="0">
                <a:solidFill>
                  <a:srgbClr val="FF0000"/>
                </a:solidFill>
              </a:rPr>
              <a:t>Sampling Distribution:</a:t>
            </a:r>
            <a:endParaRPr lang="en-US" b="1" u="sng" dirty="0">
              <a:solidFill>
                <a:srgbClr val="FF0000"/>
              </a:solidFill>
            </a:endParaRPr>
          </a:p>
        </p:txBody>
      </p:sp>
      <p:sp>
        <p:nvSpPr>
          <p:cNvPr id="3" name="Content Placeholder 2"/>
          <p:cNvSpPr>
            <a:spLocks noGrp="1"/>
          </p:cNvSpPr>
          <p:nvPr>
            <p:ph idx="1"/>
          </p:nvPr>
        </p:nvSpPr>
        <p:spPr>
          <a:xfrm>
            <a:off x="152400" y="1295400"/>
            <a:ext cx="8839200" cy="5410200"/>
          </a:xfrm>
        </p:spPr>
        <p:txBody>
          <a:bodyPr>
            <a:noAutofit/>
          </a:bodyPr>
          <a:lstStyle/>
          <a:p>
            <a:pPr algn="just"/>
            <a:r>
              <a:rPr lang="en-US" sz="2800" dirty="0" smtClean="0"/>
              <a:t>A sampling distribution refers to the probability distribution of a statistic obtained from the same population. In other words, it represents the distribution of sample statistics, such as means, proportions, or differences, that would be observed if we repeatedly sampled from the same population and calculated the statistic each time. The concept of a sampling distribution is important in inferential statistics because it allows us to make inferences about the population parameter based on sample statistics. By examining the distribution of sample statistics.</a:t>
            </a:r>
            <a:endParaRPr lang="en-US" sz="2800" dirty="0"/>
          </a:p>
        </p:txBody>
      </p:sp>
      <p:sp>
        <p:nvSpPr>
          <p:cNvPr id="4" name="Slide Number Placeholder 3"/>
          <p:cNvSpPr>
            <a:spLocks noGrp="1"/>
          </p:cNvSpPr>
          <p:nvPr>
            <p:ph type="sldNum" sz="quarter" idx="12"/>
          </p:nvPr>
        </p:nvSpPr>
        <p:spPr/>
        <p:txBody>
          <a:bodyPr/>
          <a:lstStyle/>
          <a:p>
            <a:fld id="{04B55EEE-E9DE-44D5-BC06-B2CF942FB9DB}" type="slidenum">
              <a:rPr lang="en-US" smtClean="0"/>
              <a:t>3</a:t>
            </a:fld>
            <a:endParaRPr lang="en-US"/>
          </a:p>
        </p:txBody>
      </p:sp>
    </p:spTree>
    <p:extLst>
      <p:ext uri="{BB962C8B-B14F-4D97-AF65-F5344CB8AC3E}">
        <p14:creationId xmlns:p14="http://schemas.microsoft.com/office/powerpoint/2010/main" val="1426641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838200"/>
            <a:ext cx="8763000" cy="571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28600" y="-27709"/>
            <a:ext cx="8229600" cy="6278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457200" y="838200"/>
            <a:ext cx="8229600" cy="5943600"/>
          </a:xfrm>
        </p:spPr>
        <p:txBody>
          <a:bodyPr>
            <a:normAutofit/>
          </a:bodyPr>
          <a:lstStyle/>
          <a:p>
            <a:pPr algn="just"/>
            <a:r>
              <a:rPr lang="en-US" sz="3200" dirty="0" smtClean="0"/>
              <a:t>Two independent samples of observation were collected. For the first sample of 60 elements, the mean was 86 and standard deviation of 6. The second sample of 75 elements had a mean of 82 and standard deviation of 9.</a:t>
            </a:r>
          </a:p>
          <a:p>
            <a:pPr marL="571500" indent="-571500" algn="just">
              <a:buFont typeface="+mj-lt"/>
              <a:buAutoNum type="romanUcPeriod"/>
            </a:pPr>
            <a:r>
              <a:rPr lang="en-US" sz="3200" dirty="0" smtClean="0"/>
              <a:t>Compute the estimated standard error of the difference between the two means.</a:t>
            </a:r>
          </a:p>
          <a:p>
            <a:pPr marL="571500" indent="-571500" algn="just">
              <a:buFont typeface="+mj-lt"/>
              <a:buAutoNum type="romanUcPeriod"/>
            </a:pPr>
            <a:r>
              <a:rPr lang="en-US" sz="3200" dirty="0" smtClean="0"/>
              <a:t>Compute the 95% confidence interval for the difference between the two means.</a:t>
            </a:r>
          </a:p>
          <a:p>
            <a:pPr marL="0" indent="0" algn="just">
              <a:buNone/>
            </a:pPr>
            <a:endParaRPr lang="en-US" sz="3200" dirty="0"/>
          </a:p>
        </p:txBody>
      </p:sp>
      <p:sp>
        <p:nvSpPr>
          <p:cNvPr id="4" name="Slide Number Placeholder 3"/>
          <p:cNvSpPr>
            <a:spLocks noGrp="1"/>
          </p:cNvSpPr>
          <p:nvPr>
            <p:ph type="sldNum" sz="quarter" idx="12"/>
          </p:nvPr>
        </p:nvSpPr>
        <p:spPr/>
        <p:txBody>
          <a:bodyPr/>
          <a:lstStyle/>
          <a:p>
            <a:fld id="{04B55EEE-E9DE-44D5-BC06-B2CF942FB9DB}" type="slidenum">
              <a:rPr lang="en-US" smtClean="0"/>
              <a:t>30</a:t>
            </a:fld>
            <a:endParaRPr lang="en-US"/>
          </a:p>
        </p:txBody>
      </p:sp>
    </p:spTree>
    <p:extLst>
      <p:ext uri="{BB962C8B-B14F-4D97-AF65-F5344CB8AC3E}">
        <p14:creationId xmlns:p14="http://schemas.microsoft.com/office/powerpoint/2010/main" val="2606710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90600"/>
            <a:ext cx="8839200" cy="586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152400"/>
            <a:ext cx="8229600" cy="762000"/>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228600" y="990600"/>
            <a:ext cx="8686800" cy="5638800"/>
          </a:xfrm>
        </p:spPr>
        <p:txBody>
          <a:bodyPr>
            <a:normAutofit/>
          </a:bodyPr>
          <a:lstStyle/>
          <a:p>
            <a:r>
              <a:rPr lang="en-US" dirty="0"/>
              <a:t>Electric bulbs manufactured by A and B </a:t>
            </a:r>
            <a:r>
              <a:rPr lang="en-US" dirty="0" smtClean="0"/>
              <a:t>companies </a:t>
            </a:r>
            <a:r>
              <a:rPr lang="en-US" dirty="0"/>
              <a:t>gave the following results</a:t>
            </a:r>
            <a:r>
              <a:rPr lang="en-US" dirty="0" smtClean="0"/>
              <a:t>. </a:t>
            </a:r>
          </a:p>
          <a:p>
            <a:endParaRPr lang="en-US" dirty="0" smtClean="0"/>
          </a:p>
          <a:p>
            <a:endParaRPr lang="en-US" dirty="0"/>
          </a:p>
          <a:p>
            <a:endParaRPr lang="en-US" dirty="0" smtClean="0"/>
          </a:p>
          <a:p>
            <a:endParaRPr lang="en-US" dirty="0"/>
          </a:p>
          <a:p>
            <a:endParaRPr lang="en-US" dirty="0" smtClean="0"/>
          </a:p>
          <a:p>
            <a:pPr marL="571500" indent="-571500">
              <a:buFont typeface="+mj-lt"/>
              <a:buAutoNum type="romanUcPeriod"/>
            </a:pPr>
            <a:r>
              <a:rPr lang="en-US" dirty="0" smtClean="0"/>
              <a:t>Compute the standard error of the difference between two means.</a:t>
            </a:r>
          </a:p>
          <a:p>
            <a:pPr marL="571500" indent="-571500">
              <a:buFont typeface="+mj-lt"/>
              <a:buAutoNum type="romanUcPeriod"/>
            </a:pPr>
            <a:r>
              <a:rPr lang="en-US" dirty="0" smtClean="0"/>
              <a:t>Compute the 99% confidence interval of the difference between two means.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24646061"/>
              </p:ext>
            </p:extLst>
          </p:nvPr>
        </p:nvGraphicFramePr>
        <p:xfrm>
          <a:off x="533400" y="1981200"/>
          <a:ext cx="8001000" cy="1943100"/>
        </p:xfrm>
        <a:graphic>
          <a:graphicData uri="http://schemas.openxmlformats.org/drawingml/2006/table">
            <a:tbl>
              <a:tblPr firstRow="1" bandRow="1">
                <a:tableStyleId>{616DA210-FB5B-4158-B5E0-FEB733F419BA}</a:tableStyleId>
              </a:tblPr>
              <a:tblGrid>
                <a:gridCol w="2667000"/>
                <a:gridCol w="2667000"/>
                <a:gridCol w="2667000"/>
              </a:tblGrid>
              <a:tr h="485775">
                <a:tc>
                  <a:txBody>
                    <a:bodyPr/>
                    <a:lstStyle/>
                    <a:p>
                      <a:pPr algn="ct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 co.</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B co.</a:t>
                      </a:r>
                      <a:endParaRPr lang="en-US" sz="2000" b="1" dirty="0">
                        <a:latin typeface="Arial" pitchFamily="34" charset="0"/>
                        <a:cs typeface="Arial" pitchFamily="34" charset="0"/>
                      </a:endParaRPr>
                    </a:p>
                  </a:txBody>
                  <a:tcPr/>
                </a:tc>
              </a:tr>
              <a:tr h="485775">
                <a:tc>
                  <a:txBody>
                    <a:bodyPr/>
                    <a:lstStyle/>
                    <a:p>
                      <a:pPr algn="ctr"/>
                      <a:r>
                        <a:rPr lang="en-US" sz="2000" b="1" dirty="0" smtClean="0">
                          <a:latin typeface="Arial" pitchFamily="34" charset="0"/>
                          <a:cs typeface="Arial" pitchFamily="34" charset="0"/>
                        </a:rPr>
                        <a:t>No. of bulbs used</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100</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100</a:t>
                      </a:r>
                      <a:endParaRPr lang="en-US" sz="2000" b="1" dirty="0">
                        <a:latin typeface="Arial" pitchFamily="34" charset="0"/>
                        <a:cs typeface="Arial" pitchFamily="34" charset="0"/>
                      </a:endParaRPr>
                    </a:p>
                  </a:txBody>
                  <a:tcPr/>
                </a:tc>
              </a:tr>
              <a:tr h="485775">
                <a:tc>
                  <a:txBody>
                    <a:bodyPr/>
                    <a:lstStyle/>
                    <a:p>
                      <a:pPr algn="ctr"/>
                      <a:r>
                        <a:rPr lang="en-US" sz="2000" b="1" dirty="0" smtClean="0">
                          <a:latin typeface="Arial" pitchFamily="34" charset="0"/>
                          <a:cs typeface="Arial" pitchFamily="34" charset="0"/>
                        </a:rPr>
                        <a:t>Mean life in hours</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1300</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1248</a:t>
                      </a:r>
                      <a:endParaRPr lang="en-US" sz="2000" b="1" dirty="0">
                        <a:latin typeface="Arial" pitchFamily="34" charset="0"/>
                        <a:cs typeface="Arial" pitchFamily="34" charset="0"/>
                      </a:endParaRPr>
                    </a:p>
                  </a:txBody>
                  <a:tcPr/>
                </a:tc>
              </a:tr>
              <a:tr h="485775">
                <a:tc>
                  <a:txBody>
                    <a:bodyPr/>
                    <a:lstStyle/>
                    <a:p>
                      <a:pPr algn="ctr"/>
                      <a:r>
                        <a:rPr lang="en-US" sz="2000" b="1" dirty="0" smtClean="0">
                          <a:latin typeface="Arial" pitchFamily="34" charset="0"/>
                          <a:cs typeface="Arial" pitchFamily="34" charset="0"/>
                        </a:rPr>
                        <a:t>Standard deviation</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82</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93</a:t>
                      </a:r>
                      <a:endParaRPr lang="en-US" sz="20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04B55EEE-E9DE-44D5-BC06-B2CF942FB9DB}" type="slidenum">
              <a:rPr lang="en-US" smtClean="0"/>
              <a:t>31</a:t>
            </a:fld>
            <a:endParaRPr lang="en-US"/>
          </a:p>
        </p:txBody>
      </p:sp>
    </p:spTree>
    <p:extLst>
      <p:ext uri="{BB962C8B-B14F-4D97-AF65-F5344CB8AC3E}">
        <p14:creationId xmlns:p14="http://schemas.microsoft.com/office/powerpoint/2010/main" val="1122370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1143000"/>
            <a:ext cx="8991600" cy="571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152400"/>
            <a:ext cx="8229600" cy="9326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219200"/>
            <a:ext cx="8763000" cy="5410200"/>
          </a:xfrm>
        </p:spPr>
        <p:txBody>
          <a:bodyPr>
            <a:normAutofit/>
          </a:bodyPr>
          <a:lstStyle/>
          <a:p>
            <a:pPr algn="just"/>
            <a:r>
              <a:rPr lang="en-US" dirty="0" smtClean="0"/>
              <a:t>Samples of two types of electric light bulbs were tested for length of life and following data were obtained:</a:t>
            </a:r>
          </a:p>
          <a:p>
            <a:endParaRPr lang="en-US" dirty="0"/>
          </a:p>
          <a:p>
            <a:endParaRPr lang="en-US" dirty="0" smtClean="0"/>
          </a:p>
          <a:p>
            <a:endParaRPr lang="en-US" dirty="0"/>
          </a:p>
          <a:p>
            <a:endParaRPr lang="en-US" dirty="0" smtClean="0"/>
          </a:p>
          <a:p>
            <a:pPr marL="571500" indent="-571500" algn="just">
              <a:buFont typeface="+mj-lt"/>
              <a:buAutoNum type="romanUcPeriod"/>
            </a:pPr>
            <a:r>
              <a:rPr lang="en-US" dirty="0"/>
              <a:t>Compute the estimated standard error of the difference between the two </a:t>
            </a:r>
            <a:r>
              <a:rPr lang="en-US" dirty="0" smtClean="0"/>
              <a:t>means.</a:t>
            </a:r>
          </a:p>
          <a:p>
            <a:pPr marL="571500" indent="-571500" algn="just">
              <a:buFont typeface="+mj-lt"/>
              <a:buAutoNum type="romanUcPeriod"/>
            </a:pPr>
            <a:r>
              <a:rPr lang="en-US" dirty="0" smtClean="0"/>
              <a:t>Compute </a:t>
            </a:r>
            <a:r>
              <a:rPr lang="en-US" dirty="0"/>
              <a:t>the 95% confidence interval for the difference </a:t>
            </a:r>
            <a:r>
              <a:rPr lang="en-US" dirty="0" smtClean="0"/>
              <a:t> between </a:t>
            </a:r>
            <a:r>
              <a:rPr lang="en-US" dirty="0"/>
              <a:t>the two means.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33339369"/>
              </p:ext>
            </p:extLst>
          </p:nvPr>
        </p:nvGraphicFramePr>
        <p:xfrm>
          <a:off x="457200" y="2133600"/>
          <a:ext cx="8153400" cy="1711960"/>
        </p:xfrm>
        <a:graphic>
          <a:graphicData uri="http://schemas.openxmlformats.org/drawingml/2006/table">
            <a:tbl>
              <a:tblPr firstRow="1" bandRow="1">
                <a:tableStyleId>{5940675A-B579-460E-94D1-54222C63F5DA}</a:tableStyleId>
              </a:tblPr>
              <a:tblGrid>
                <a:gridCol w="2717800"/>
                <a:gridCol w="2717800"/>
                <a:gridCol w="2717800"/>
              </a:tblGrid>
              <a:tr h="427990">
                <a:tc>
                  <a:txBody>
                    <a:bodyPr/>
                    <a:lstStyle/>
                    <a:p>
                      <a:pPr algn="ct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Type I</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Type II</a:t>
                      </a:r>
                      <a:endParaRPr lang="en-US" sz="2000" b="1" dirty="0">
                        <a:latin typeface="Arial" pitchFamily="34" charset="0"/>
                        <a:cs typeface="Arial" pitchFamily="34" charset="0"/>
                      </a:endParaRPr>
                    </a:p>
                  </a:txBody>
                  <a:tcPr/>
                </a:tc>
              </a:tr>
              <a:tr h="427990">
                <a:tc>
                  <a:txBody>
                    <a:bodyPr/>
                    <a:lstStyle/>
                    <a:p>
                      <a:pPr algn="ctr"/>
                      <a:r>
                        <a:rPr lang="en-US" sz="2000" b="1" dirty="0" smtClean="0">
                          <a:latin typeface="Arial" pitchFamily="34" charset="0"/>
                          <a:cs typeface="Arial" pitchFamily="34" charset="0"/>
                        </a:rPr>
                        <a:t>Sample No.</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8</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7</a:t>
                      </a:r>
                      <a:endParaRPr lang="en-US" sz="2000" b="1" dirty="0">
                        <a:latin typeface="Arial" pitchFamily="34" charset="0"/>
                        <a:cs typeface="Arial" pitchFamily="34" charset="0"/>
                      </a:endParaRPr>
                    </a:p>
                  </a:txBody>
                  <a:tcPr/>
                </a:tc>
              </a:tr>
              <a:tr h="427990">
                <a:tc>
                  <a:txBody>
                    <a:bodyPr/>
                    <a:lstStyle/>
                    <a:p>
                      <a:pPr algn="ctr"/>
                      <a:r>
                        <a:rPr lang="en-US" sz="2000" b="1" dirty="0" smtClean="0">
                          <a:latin typeface="Arial" pitchFamily="34" charset="0"/>
                          <a:cs typeface="Arial" pitchFamily="34" charset="0"/>
                        </a:rPr>
                        <a:t>Sample means</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1234 hours</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1036 hours</a:t>
                      </a:r>
                      <a:endParaRPr lang="en-US" sz="2000" b="1" dirty="0">
                        <a:latin typeface="Arial" pitchFamily="34" charset="0"/>
                        <a:cs typeface="Arial" pitchFamily="34" charset="0"/>
                      </a:endParaRPr>
                    </a:p>
                  </a:txBody>
                  <a:tcPr/>
                </a:tc>
              </a:tr>
              <a:tr h="427990">
                <a:tc>
                  <a:txBody>
                    <a:bodyPr/>
                    <a:lstStyle/>
                    <a:p>
                      <a:pPr algn="ctr"/>
                      <a:r>
                        <a:rPr lang="en-US" sz="2000" b="1" dirty="0" smtClean="0">
                          <a:latin typeface="Arial" pitchFamily="34" charset="0"/>
                          <a:cs typeface="Arial" pitchFamily="34" charset="0"/>
                        </a:rPr>
                        <a:t>Sample S.D.</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36</a:t>
                      </a:r>
                      <a:r>
                        <a:rPr lang="en-US" sz="2000" b="1" baseline="0" dirty="0" smtClean="0">
                          <a:latin typeface="Arial" pitchFamily="34" charset="0"/>
                          <a:cs typeface="Arial" pitchFamily="34" charset="0"/>
                        </a:rPr>
                        <a:t> hours</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40</a:t>
                      </a:r>
                      <a:r>
                        <a:rPr lang="en-US" sz="2000" b="1" baseline="0" dirty="0" smtClean="0">
                          <a:latin typeface="Arial" pitchFamily="34" charset="0"/>
                          <a:cs typeface="Arial" pitchFamily="34" charset="0"/>
                        </a:rPr>
                        <a:t> hours</a:t>
                      </a:r>
                      <a:endParaRPr lang="en-US" sz="2000" b="1" dirty="0">
                        <a:latin typeface="Arial" pitchFamily="34" charset="0"/>
                        <a:cs typeface="Arial" pitchFamily="34" charset="0"/>
                      </a:endParaRPr>
                    </a:p>
                  </a:txBody>
                  <a:tcPr/>
                </a:tc>
              </a:tr>
            </a:tbl>
          </a:graphicData>
        </a:graphic>
      </p:graphicFrame>
      <p:sp>
        <p:nvSpPr>
          <p:cNvPr id="4" name="Slide Number Placeholder 3"/>
          <p:cNvSpPr>
            <a:spLocks noGrp="1"/>
          </p:cNvSpPr>
          <p:nvPr>
            <p:ph type="sldNum" sz="quarter" idx="12"/>
          </p:nvPr>
        </p:nvSpPr>
        <p:spPr/>
        <p:txBody>
          <a:bodyPr/>
          <a:lstStyle/>
          <a:p>
            <a:fld id="{04B55EEE-E9DE-44D5-BC06-B2CF942FB9DB}" type="slidenum">
              <a:rPr lang="en-US" smtClean="0"/>
              <a:t>32</a:t>
            </a:fld>
            <a:endParaRPr lang="en-US"/>
          </a:p>
        </p:txBody>
      </p:sp>
    </p:spTree>
    <p:extLst>
      <p:ext uri="{BB962C8B-B14F-4D97-AF65-F5344CB8AC3E}">
        <p14:creationId xmlns:p14="http://schemas.microsoft.com/office/powerpoint/2010/main" val="3105596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990600"/>
            <a:ext cx="8839200" cy="579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34636"/>
            <a:ext cx="8229600" cy="8564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228600" y="1143000"/>
            <a:ext cx="8686800" cy="5486400"/>
          </a:xfrm>
        </p:spPr>
        <p:txBody>
          <a:bodyPr>
            <a:noAutofit/>
          </a:bodyPr>
          <a:lstStyle/>
          <a:p>
            <a:pPr algn="just"/>
            <a:r>
              <a:rPr lang="en-US" sz="3200" dirty="0" smtClean="0"/>
              <a:t>In a random sample of 500 families owning television sets in the city of Hamilton, Canada, it is found that 340 subscribed to HBO. Find standard error of sample proportion and 95 % confidence interval for the actual proportion of families in the city who subscribe to HBO. </a:t>
            </a:r>
          </a:p>
          <a:p>
            <a:pPr algn="just"/>
            <a:r>
              <a:rPr lang="en-US" sz="3200" dirty="0" smtClean="0"/>
              <a:t>In a sample survey of 100 professional in a city, 23% preferred a particular brand of laptop. Find 99% confidence limits for percentage of all professionals in the city preferring the brand of laptop.</a:t>
            </a:r>
            <a:endParaRPr lang="en-US" sz="3200" dirty="0"/>
          </a:p>
        </p:txBody>
      </p:sp>
      <p:sp>
        <p:nvSpPr>
          <p:cNvPr id="4" name="Slide Number Placeholder 3"/>
          <p:cNvSpPr>
            <a:spLocks noGrp="1"/>
          </p:cNvSpPr>
          <p:nvPr>
            <p:ph type="sldNum" sz="quarter" idx="12"/>
          </p:nvPr>
        </p:nvSpPr>
        <p:spPr/>
        <p:txBody>
          <a:bodyPr/>
          <a:lstStyle/>
          <a:p>
            <a:fld id="{04B55EEE-E9DE-44D5-BC06-B2CF942FB9DB}" type="slidenum">
              <a:rPr lang="en-US" smtClean="0"/>
              <a:t>33</a:t>
            </a:fld>
            <a:endParaRPr lang="en-US"/>
          </a:p>
        </p:txBody>
      </p:sp>
    </p:spTree>
    <p:extLst>
      <p:ext uri="{BB962C8B-B14F-4D97-AF65-F5344CB8AC3E}">
        <p14:creationId xmlns:p14="http://schemas.microsoft.com/office/powerpoint/2010/main" val="358652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990600"/>
            <a:ext cx="8915400" cy="571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152400"/>
            <a:ext cx="8229600" cy="8382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228600" y="1066800"/>
            <a:ext cx="8686800" cy="5562600"/>
          </a:xfrm>
        </p:spPr>
        <p:txBody>
          <a:bodyPr>
            <a:noAutofit/>
          </a:bodyPr>
          <a:lstStyle/>
          <a:p>
            <a:pPr algn="just"/>
            <a:r>
              <a:rPr lang="en-US" sz="2800" dirty="0" smtClean="0"/>
              <a:t>A factory is producing 50000 CD daily from a sample of 500 CD, 2% were found to be of substandard quality. Estimate the percentage of CD that can be reasonable expected to spoiled in the daily production at 95% confidence level.</a:t>
            </a:r>
          </a:p>
          <a:p>
            <a:pPr algn="just"/>
            <a:r>
              <a:rPr lang="en-US" sz="2800" dirty="0" smtClean="0"/>
              <a:t>A certain geneticist is interested in the proportion of males and females in the population that have a certain minor blood disorder. In a random sample of 1000 males, 250 are found to be afflicted, whereas 275 of 1000 females tested appear to have the disorder. Compute a 95% confidence interval for the difference between the proportion of males and females that have the blood disorder.</a:t>
            </a:r>
            <a:endParaRPr lang="en-US" sz="2800" dirty="0"/>
          </a:p>
        </p:txBody>
      </p:sp>
      <p:sp>
        <p:nvSpPr>
          <p:cNvPr id="4" name="Slide Number Placeholder 3"/>
          <p:cNvSpPr>
            <a:spLocks noGrp="1"/>
          </p:cNvSpPr>
          <p:nvPr>
            <p:ph type="sldNum" sz="quarter" idx="12"/>
          </p:nvPr>
        </p:nvSpPr>
        <p:spPr/>
        <p:txBody>
          <a:bodyPr/>
          <a:lstStyle/>
          <a:p>
            <a:fld id="{04B55EEE-E9DE-44D5-BC06-B2CF942FB9DB}" type="slidenum">
              <a:rPr lang="en-US" smtClean="0"/>
              <a:t>34</a:t>
            </a:fld>
            <a:endParaRPr lang="en-US"/>
          </a:p>
        </p:txBody>
      </p:sp>
    </p:spTree>
    <p:extLst>
      <p:ext uri="{BB962C8B-B14F-4D97-AF65-F5344CB8AC3E}">
        <p14:creationId xmlns:p14="http://schemas.microsoft.com/office/powerpoint/2010/main" val="4122856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990600"/>
            <a:ext cx="8839200" cy="205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152400"/>
            <a:ext cx="8229600" cy="780288"/>
          </a:xfrm>
        </p:spPr>
        <p:txBody>
          <a:bodyPr>
            <a:normAutofit fontScale="90000"/>
          </a:bodyPr>
          <a:lstStyle/>
          <a:p>
            <a:r>
              <a:rPr lang="en-US" b="1" u="sng" dirty="0" smtClean="0">
                <a:solidFill>
                  <a:srgbClr val="FF0000"/>
                </a:solidFill>
              </a:rPr>
              <a:t>Determination of Sample size:</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066800"/>
                <a:ext cx="8915400" cy="5715000"/>
              </a:xfrm>
            </p:spPr>
            <p:txBody>
              <a:bodyPr/>
              <a:lstStyle/>
              <a:p>
                <a:r>
                  <a:rPr lang="en-US" b="1" u="sng" dirty="0" smtClean="0"/>
                  <a:t>Estimation of sample size by using mean:</a:t>
                </a:r>
              </a:p>
              <a:p>
                <a14:m>
                  <m:oMath xmlns:m="http://schemas.openxmlformats.org/officeDocument/2006/math">
                    <m:r>
                      <a:rPr lang="en-US" b="1" i="1" smtClean="0">
                        <a:latin typeface="Cambria Math"/>
                      </a:rPr>
                      <m:t>𝒏</m:t>
                    </m:r>
                    <m:r>
                      <a:rPr lang="en-US" b="1" i="1" smtClean="0">
                        <a:latin typeface="Cambria Math"/>
                      </a:rPr>
                      <m:t>=(</m:t>
                    </m:r>
                    <m:f>
                      <m:fPr>
                        <m:ctrlPr>
                          <a:rPr lang="en-US" b="1" i="1" smtClean="0">
                            <a:latin typeface="Cambria Math"/>
                          </a:rPr>
                        </m:ctrlPr>
                      </m:fPr>
                      <m:num>
                        <m:r>
                          <a:rPr lang="en-US" b="1" i="1" smtClean="0">
                            <a:latin typeface="Cambria Math"/>
                          </a:rPr>
                          <m:t>𝒁</m:t>
                        </m:r>
                        <m:r>
                          <a:rPr lang="el-GR" b="1" i="1" smtClean="0">
                            <a:latin typeface="Cambria Math"/>
                            <a:ea typeface="Cambria Math"/>
                          </a:rPr>
                          <m:t>𝜶</m:t>
                        </m:r>
                        <m:r>
                          <a:rPr lang="en-US" b="1" i="1" smtClean="0">
                            <a:latin typeface="Cambria Math"/>
                          </a:rPr>
                          <m:t> </m:t>
                        </m:r>
                        <m:r>
                          <a:rPr lang="el-GR" b="1" i="1" smtClean="0">
                            <a:latin typeface="Cambria Math"/>
                            <a:ea typeface="Cambria Math"/>
                          </a:rPr>
                          <m:t>𝝈</m:t>
                        </m:r>
                      </m:num>
                      <m:den>
                        <m:r>
                          <a:rPr lang="en-US" b="1" i="1" smtClean="0">
                            <a:latin typeface="Cambria Math"/>
                          </a:rPr>
                          <m:t>𝑬</m:t>
                        </m:r>
                        <m:r>
                          <a:rPr lang="en-US" b="1" i="1" smtClean="0">
                            <a:latin typeface="Cambria Math"/>
                          </a:rPr>
                          <m:t>=</m:t>
                        </m:r>
                        <m:r>
                          <a:rPr lang="en-US" b="1" i="1" smtClean="0">
                            <a:latin typeface="Cambria Math"/>
                          </a:rPr>
                          <m:t>𝒅</m:t>
                        </m:r>
                      </m:den>
                    </m:f>
                  </m:oMath>
                </a14:m>
                <a:r>
                  <a:rPr lang="en-US" b="1" dirty="0" smtClean="0"/>
                  <a:t>)</a:t>
                </a:r>
                <a:r>
                  <a:rPr lang="en-US" b="1" dirty="0" smtClean="0">
                    <a:latin typeface="Cambria Math"/>
                    <a:ea typeface="Cambria Math"/>
                  </a:rPr>
                  <a:t>², for infinite population.</a:t>
                </a:r>
              </a:p>
              <a:p>
                <a14:m>
                  <m:oMath xmlns:m="http://schemas.openxmlformats.org/officeDocument/2006/math">
                    <m:sSub>
                      <m:sSubPr>
                        <m:ctrlPr>
                          <a:rPr lang="en-US" b="1" i="1" smtClean="0">
                            <a:latin typeface="Cambria Math"/>
                            <a:ea typeface="Cambria Math"/>
                          </a:rPr>
                        </m:ctrlPr>
                      </m:sSubPr>
                      <m:e>
                        <m:r>
                          <a:rPr lang="en-US" b="1" i="1" smtClean="0">
                            <a:latin typeface="Cambria Math"/>
                            <a:ea typeface="Cambria Math"/>
                          </a:rPr>
                          <m:t>𝒏</m:t>
                        </m:r>
                      </m:e>
                      <m:sub>
                        <m:r>
                          <a:rPr lang="en-US" b="1" i="1" smtClean="0">
                            <a:latin typeface="Cambria Math"/>
                            <a:ea typeface="Cambria Math"/>
                          </a:rPr>
                          <m:t>𝒐</m:t>
                        </m:r>
                      </m:sub>
                    </m:sSub>
                    <m:r>
                      <a:rPr lang="en-US" b="1" i="1" smtClean="0">
                        <a:latin typeface="Cambria Math"/>
                        <a:ea typeface="Cambria Math"/>
                      </a:rPr>
                      <m:t>= </m:t>
                    </m:r>
                    <m:f>
                      <m:fPr>
                        <m:ctrlPr>
                          <a:rPr lang="en-US" b="1" i="1" smtClean="0">
                            <a:latin typeface="Cambria Math"/>
                            <a:ea typeface="Cambria Math"/>
                          </a:rPr>
                        </m:ctrlPr>
                      </m:fPr>
                      <m:num>
                        <m:r>
                          <a:rPr lang="en-US" b="1" i="1" smtClean="0">
                            <a:latin typeface="Cambria Math"/>
                            <a:ea typeface="Cambria Math"/>
                          </a:rPr>
                          <m:t>𝒏</m:t>
                        </m:r>
                      </m:num>
                      <m:den>
                        <m:r>
                          <a:rPr lang="en-US" b="1" i="1" smtClean="0">
                            <a:latin typeface="Cambria Math"/>
                            <a:ea typeface="Cambria Math"/>
                          </a:rPr>
                          <m:t>𝟏</m:t>
                        </m:r>
                        <m:r>
                          <a:rPr lang="en-US" b="1" i="1" smtClean="0">
                            <a:latin typeface="Cambria Math"/>
                            <a:ea typeface="Cambria Math"/>
                          </a:rPr>
                          <m:t>+</m:t>
                        </m:r>
                        <m:f>
                          <m:fPr>
                            <m:ctrlPr>
                              <a:rPr lang="en-US" b="1" i="1" smtClean="0">
                                <a:latin typeface="Cambria Math"/>
                                <a:ea typeface="Cambria Math"/>
                              </a:rPr>
                            </m:ctrlPr>
                          </m:fPr>
                          <m:num>
                            <m:r>
                              <a:rPr lang="en-US" b="1" i="1" smtClean="0">
                                <a:latin typeface="Cambria Math"/>
                                <a:ea typeface="Cambria Math"/>
                              </a:rPr>
                              <m:t>𝒏</m:t>
                            </m:r>
                          </m:num>
                          <m:den>
                            <m:r>
                              <a:rPr lang="en-US" b="1" i="1" smtClean="0">
                                <a:latin typeface="Cambria Math"/>
                                <a:ea typeface="Cambria Math"/>
                              </a:rPr>
                              <m:t>𝑵</m:t>
                            </m:r>
                          </m:den>
                        </m:f>
                      </m:den>
                    </m:f>
                  </m:oMath>
                </a14:m>
                <a:r>
                  <a:rPr lang="en-US" b="1" dirty="0" smtClean="0">
                    <a:latin typeface="Cambria Math"/>
                    <a:ea typeface="Cambria Math"/>
                  </a:rPr>
                  <a:t> , for finite population.</a:t>
                </a:r>
              </a:p>
              <a:p>
                <a:r>
                  <a:rPr lang="en-US" dirty="0" smtClean="0">
                    <a:latin typeface="Cambria Math"/>
                    <a:ea typeface="Cambria Math"/>
                  </a:rPr>
                  <a:t>Where, </a:t>
                </a:r>
              </a:p>
              <a:p>
                <a14:m>
                  <m:oMath xmlns:m="http://schemas.openxmlformats.org/officeDocument/2006/math">
                    <m:r>
                      <a:rPr lang="en-US" b="1" i="1" smtClean="0">
                        <a:latin typeface="Cambria Math"/>
                        <a:ea typeface="Cambria Math"/>
                      </a:rPr>
                      <m:t>𝒏</m:t>
                    </m:r>
                  </m:oMath>
                </a14:m>
                <a:r>
                  <a:rPr lang="en-US" b="1" dirty="0" smtClean="0">
                    <a:latin typeface="Cambria Math"/>
                    <a:ea typeface="Cambria Math"/>
                  </a:rPr>
                  <a:t> =</a:t>
                </a:r>
                <a:r>
                  <a:rPr lang="en-US" dirty="0" smtClean="0">
                    <a:latin typeface="Cambria Math"/>
                    <a:ea typeface="Cambria Math"/>
                  </a:rPr>
                  <a:t> sample size</a:t>
                </a:r>
              </a:p>
              <a:p>
                <a14:m>
                  <m:oMath xmlns:m="http://schemas.openxmlformats.org/officeDocument/2006/math">
                    <m:r>
                      <a:rPr lang="en-US" b="1" i="1" smtClean="0">
                        <a:latin typeface="Cambria Math"/>
                        <a:ea typeface="Cambria Math"/>
                      </a:rPr>
                      <m:t>𝑵</m:t>
                    </m:r>
                  </m:oMath>
                </a14:m>
                <a:r>
                  <a:rPr lang="en-US" b="1" dirty="0" smtClean="0">
                    <a:latin typeface="Cambria Math"/>
                    <a:ea typeface="Cambria Math"/>
                  </a:rPr>
                  <a:t> =</a:t>
                </a:r>
                <a:r>
                  <a:rPr lang="en-US" dirty="0" smtClean="0">
                    <a:latin typeface="Cambria Math"/>
                    <a:ea typeface="Cambria Math"/>
                  </a:rPr>
                  <a:t> population size</a:t>
                </a:r>
              </a:p>
              <a:p>
                <a14:m>
                  <m:oMath xmlns:m="http://schemas.openxmlformats.org/officeDocument/2006/math">
                    <m:r>
                      <a:rPr lang="en-US" b="1" i="1" smtClean="0">
                        <a:latin typeface="Cambria Math"/>
                        <a:ea typeface="Cambria Math"/>
                      </a:rPr>
                      <m:t>𝑬</m:t>
                    </m:r>
                    <m:r>
                      <a:rPr lang="en-US" b="1" i="1" smtClean="0">
                        <a:latin typeface="Cambria Math"/>
                        <a:ea typeface="Cambria Math"/>
                      </a:rPr>
                      <m:t>=</m:t>
                    </m:r>
                    <m:r>
                      <a:rPr lang="en-US" b="1" i="1" smtClean="0">
                        <a:latin typeface="Cambria Math"/>
                        <a:ea typeface="Cambria Math"/>
                      </a:rPr>
                      <m:t>𝒅</m:t>
                    </m:r>
                  </m:oMath>
                </a14:m>
                <a:r>
                  <a:rPr lang="en-US" b="1" dirty="0" smtClean="0">
                    <a:latin typeface="Cambria Math"/>
                    <a:ea typeface="Cambria Math"/>
                  </a:rPr>
                  <a:t> = </a:t>
                </a:r>
                <a:r>
                  <a:rPr lang="en-US" dirty="0" smtClean="0">
                    <a:latin typeface="Cambria Math"/>
                    <a:ea typeface="Cambria Math"/>
                  </a:rPr>
                  <a:t>error i.e. </a:t>
                </a:r>
                <a:r>
                  <a:rPr lang="en-US" b="1" dirty="0" smtClean="0">
                    <a:latin typeface="Cambria Math"/>
                    <a:ea typeface="Cambria Math"/>
                  </a:rPr>
                  <a:t>|</a:t>
                </a:r>
                <a14:m>
                  <m:oMath xmlns:m="http://schemas.openxmlformats.org/officeDocument/2006/math">
                    <m:acc>
                      <m:accPr>
                        <m:chr m:val="̅"/>
                        <m:ctrlPr>
                          <a:rPr lang="en-US" b="1" i="1" smtClean="0">
                            <a:latin typeface="Cambria Math"/>
                            <a:ea typeface="Cambria Math"/>
                          </a:rPr>
                        </m:ctrlPr>
                      </m:accPr>
                      <m:e>
                        <m:r>
                          <a:rPr lang="en-US" b="1" i="1" smtClean="0">
                            <a:latin typeface="Cambria Math"/>
                            <a:ea typeface="Cambria Math"/>
                          </a:rPr>
                          <m:t>𝒙</m:t>
                        </m:r>
                      </m:e>
                    </m:acc>
                  </m:oMath>
                </a14:m>
                <a:r>
                  <a:rPr lang="en-US" b="1" dirty="0" smtClean="0">
                    <a:latin typeface="Cambria Math"/>
                    <a:ea typeface="Cambria Math"/>
                  </a:rPr>
                  <a:t>-</a:t>
                </a:r>
                <a:r>
                  <a:rPr lang="el-GR" b="1" dirty="0" smtClean="0">
                    <a:latin typeface="Cambria Math"/>
                    <a:ea typeface="Cambria Math"/>
                  </a:rPr>
                  <a:t>μ</a:t>
                </a:r>
                <a:r>
                  <a:rPr lang="en-US" b="1" dirty="0">
                    <a:latin typeface="Cambria Math"/>
                    <a:ea typeface="Cambria Math"/>
                  </a:rPr>
                  <a:t>|</a:t>
                </a:r>
                <a:endParaRPr lang="en-US" b="1" dirty="0" smtClean="0">
                  <a:latin typeface="Cambria Math"/>
                  <a:ea typeface="Cambria Math"/>
                </a:endParaRPr>
              </a:p>
              <a:p>
                <a14:m>
                  <m:oMath xmlns:m="http://schemas.openxmlformats.org/officeDocument/2006/math">
                    <m:r>
                      <a:rPr lang="en-US" b="1" i="1" smtClean="0">
                        <a:latin typeface="Cambria Math"/>
                        <a:ea typeface="Cambria Math"/>
                      </a:rPr>
                      <m:t>𝝈</m:t>
                    </m:r>
                  </m:oMath>
                </a14:m>
                <a:r>
                  <a:rPr lang="en-US" b="1" dirty="0" smtClean="0">
                    <a:latin typeface="Cambria Math"/>
                    <a:ea typeface="Cambria Math"/>
                  </a:rPr>
                  <a:t> =</a:t>
                </a:r>
                <a:r>
                  <a:rPr lang="en-US" dirty="0" smtClean="0">
                    <a:latin typeface="Cambria Math"/>
                    <a:ea typeface="Cambria Math"/>
                  </a:rPr>
                  <a:t> standard deviation</a:t>
                </a:r>
              </a:p>
              <a:p>
                <a14:m>
                  <m:oMath xmlns:m="http://schemas.openxmlformats.org/officeDocument/2006/math">
                    <m:sSub>
                      <m:sSubPr>
                        <m:ctrlPr>
                          <a:rPr lang="en-US" b="1" i="1" smtClean="0">
                            <a:latin typeface="Cambria Math"/>
                            <a:ea typeface="Cambria Math"/>
                          </a:rPr>
                        </m:ctrlPr>
                      </m:sSubPr>
                      <m:e>
                        <m:r>
                          <a:rPr lang="en-US" b="1" i="1" smtClean="0">
                            <a:latin typeface="Cambria Math"/>
                            <a:ea typeface="Cambria Math"/>
                          </a:rPr>
                          <m:t>𝒁</m:t>
                        </m:r>
                      </m:e>
                      <m:sub>
                        <m:r>
                          <a:rPr lang="en-US" b="1" i="1" smtClean="0">
                            <a:latin typeface="Cambria Math"/>
                            <a:ea typeface="Cambria Math"/>
                          </a:rPr>
                          <m:t>𝜶</m:t>
                        </m:r>
                      </m:sub>
                    </m:sSub>
                  </m:oMath>
                </a14:m>
                <a:r>
                  <a:rPr lang="en-US" b="1" dirty="0" smtClean="0">
                    <a:latin typeface="Cambria Math"/>
                    <a:ea typeface="Cambria Math"/>
                  </a:rPr>
                  <a:t> = </a:t>
                </a:r>
                <a:r>
                  <a:rPr lang="en-US" dirty="0" smtClean="0">
                    <a:latin typeface="Cambria Math"/>
                    <a:ea typeface="Cambria Math"/>
                  </a:rPr>
                  <a:t>significance value of Z at </a:t>
                </a:r>
                <a:r>
                  <a:rPr lang="el-GR" dirty="0" smtClean="0">
                    <a:latin typeface="Cambria Math"/>
                    <a:ea typeface="Cambria Math"/>
                  </a:rPr>
                  <a:t>α</a:t>
                </a:r>
                <a:r>
                  <a:rPr lang="en-US" dirty="0" smtClean="0">
                    <a:latin typeface="Cambria Math"/>
                    <a:ea typeface="Cambria Math"/>
                  </a:rPr>
                  <a:t> level of significant.</a:t>
                </a:r>
              </a:p>
              <a:p>
                <a14:m>
                  <m:oMath xmlns:m="http://schemas.openxmlformats.org/officeDocument/2006/math">
                    <m:r>
                      <a:rPr lang="en-US" b="1" i="1" smtClean="0">
                        <a:latin typeface="Cambria Math"/>
                        <a:ea typeface="Cambria Math"/>
                      </a:rPr>
                      <m:t>𝜶</m:t>
                    </m:r>
                  </m:oMath>
                </a14:m>
                <a:r>
                  <a:rPr lang="en-US" b="1" dirty="0" smtClean="0">
                    <a:latin typeface="Cambria Math"/>
                    <a:ea typeface="Cambria Math"/>
                  </a:rPr>
                  <a:t> =</a:t>
                </a:r>
                <a:r>
                  <a:rPr lang="en-US" dirty="0" smtClean="0">
                    <a:latin typeface="Cambria Math"/>
                    <a:ea typeface="Cambria Math"/>
                  </a:rPr>
                  <a:t> level of significance (risk)</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066800"/>
                <a:ext cx="8915400" cy="5715000"/>
              </a:xfrm>
              <a:blipFill rotWithShape="1">
                <a:blip r:embed="rId3"/>
                <a:stretch>
                  <a:fillRect l="-889" t="-8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35</a:t>
            </a:fld>
            <a:endParaRPr lang="en-US"/>
          </a:p>
        </p:txBody>
      </p:sp>
    </p:spTree>
    <p:extLst>
      <p:ext uri="{BB962C8B-B14F-4D97-AF65-F5344CB8AC3E}">
        <p14:creationId xmlns:p14="http://schemas.microsoft.com/office/powerpoint/2010/main" val="2067575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685800"/>
            <a:ext cx="8686800" cy="220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636" y="13855"/>
            <a:ext cx="8229600" cy="609600"/>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Determination sample size:</a:t>
            </a:r>
            <a:endParaRPr lang="en-US" b="1" u="sng"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685800"/>
                <a:ext cx="8839200" cy="6019800"/>
              </a:xfrm>
            </p:spPr>
            <p:txBody>
              <a:bodyPr>
                <a:normAutofit fontScale="92500" lnSpcReduction="10000"/>
              </a:bodyPr>
              <a:lstStyle/>
              <a:p>
                <a:r>
                  <a:rPr lang="en-US" b="1" u="sng" dirty="0" smtClean="0">
                    <a:solidFill>
                      <a:prstClr val="black"/>
                    </a:solidFill>
                  </a:rPr>
                  <a:t>Estimation of sample size by using Population Proportion:</a:t>
                </a:r>
              </a:p>
              <a:p>
                <a14:m>
                  <m:oMath xmlns:m="http://schemas.openxmlformats.org/officeDocument/2006/math">
                    <m:r>
                      <a:rPr lang="en-US" b="1" i="1" smtClean="0">
                        <a:latin typeface="Cambria Math"/>
                      </a:rPr>
                      <m:t>𝒏</m:t>
                    </m:r>
                    <m:r>
                      <a:rPr lang="en-US" b="1" i="1" smtClean="0">
                        <a:latin typeface="Cambria Math"/>
                      </a:rPr>
                      <m:t>=(</m:t>
                    </m:r>
                    <m:f>
                      <m:fPr>
                        <m:ctrlPr>
                          <a:rPr lang="en-US" b="1" i="1" smtClean="0">
                            <a:latin typeface="Cambria Math"/>
                          </a:rPr>
                        </m:ctrlPr>
                      </m:fPr>
                      <m:num>
                        <m:r>
                          <a:rPr lang="en-US" b="1" i="1" smtClean="0">
                            <a:latin typeface="Cambria Math"/>
                          </a:rPr>
                          <m:t>𝒁</m:t>
                        </m:r>
                        <m:r>
                          <a:rPr lang="el-GR" b="1" i="1" smtClean="0">
                            <a:latin typeface="Cambria Math"/>
                            <a:ea typeface="Cambria Math"/>
                          </a:rPr>
                          <m:t>𝜶</m:t>
                        </m:r>
                      </m:num>
                      <m:den>
                        <m:r>
                          <a:rPr lang="en-US" b="1" i="1" smtClean="0">
                            <a:latin typeface="Cambria Math"/>
                          </a:rPr>
                          <m:t>𝑬</m:t>
                        </m:r>
                      </m:den>
                    </m:f>
                  </m:oMath>
                </a14:m>
                <a:r>
                  <a:rPr lang="en-US" b="1" dirty="0" smtClean="0"/>
                  <a:t>)</a:t>
                </a:r>
                <a:r>
                  <a:rPr lang="en-US" b="1" dirty="0" smtClean="0">
                    <a:latin typeface="Cambria Math"/>
                    <a:ea typeface="Cambria Math"/>
                  </a:rPr>
                  <a:t>² </a:t>
                </a:r>
                <a14:m>
                  <m:oMath xmlns:m="http://schemas.openxmlformats.org/officeDocument/2006/math">
                    <m:r>
                      <a:rPr lang="en-US" b="1" i="1" smtClean="0">
                        <a:latin typeface="Cambria Math"/>
                        <a:ea typeface="Cambria Math"/>
                      </a:rPr>
                      <m:t>𝑷𝑸</m:t>
                    </m:r>
                  </m:oMath>
                </a14:m>
                <a:r>
                  <a:rPr lang="en-US" b="1" dirty="0" smtClean="0">
                    <a:latin typeface="Cambria Math"/>
                    <a:ea typeface="Cambria Math"/>
                  </a:rPr>
                  <a:t>         or      </a:t>
                </a:r>
                <a:endParaRPr lang="en-US" b="1" i="1" dirty="0" smtClean="0">
                  <a:latin typeface="Cambria Math"/>
                </a:endParaRPr>
              </a:p>
              <a:p>
                <a14:m>
                  <m:oMath xmlns:m="http://schemas.openxmlformats.org/officeDocument/2006/math">
                    <m:r>
                      <a:rPr lang="en-US" b="1" i="1">
                        <a:latin typeface="Cambria Math"/>
                      </a:rPr>
                      <m:t>𝒏</m:t>
                    </m:r>
                    <m:r>
                      <a:rPr lang="en-US" b="1" i="1">
                        <a:latin typeface="Cambria Math"/>
                      </a:rPr>
                      <m:t>=(</m:t>
                    </m:r>
                    <m:f>
                      <m:fPr>
                        <m:ctrlPr>
                          <a:rPr lang="en-US" b="1" i="1">
                            <a:latin typeface="Cambria Math"/>
                          </a:rPr>
                        </m:ctrlPr>
                      </m:fPr>
                      <m:num>
                        <m:r>
                          <a:rPr lang="en-US" b="1" i="1">
                            <a:latin typeface="Cambria Math"/>
                          </a:rPr>
                          <m:t>𝒁</m:t>
                        </m:r>
                        <m:r>
                          <a:rPr lang="el-GR" b="1" i="1">
                            <a:latin typeface="Cambria Math"/>
                            <a:ea typeface="Cambria Math"/>
                          </a:rPr>
                          <m:t>𝜶</m:t>
                        </m:r>
                      </m:num>
                      <m:den>
                        <m:r>
                          <a:rPr lang="en-US" b="1" i="1">
                            <a:latin typeface="Cambria Math"/>
                          </a:rPr>
                          <m:t>𝑬</m:t>
                        </m:r>
                      </m:den>
                    </m:f>
                  </m:oMath>
                </a14:m>
                <a:r>
                  <a:rPr lang="en-US" b="1" dirty="0"/>
                  <a:t>)</a:t>
                </a:r>
                <a:r>
                  <a:rPr lang="en-US" b="1" dirty="0">
                    <a:latin typeface="Cambria Math"/>
                    <a:ea typeface="Cambria Math"/>
                  </a:rPr>
                  <a:t>² </a:t>
                </a:r>
                <a14:m>
                  <m:oMath xmlns:m="http://schemas.openxmlformats.org/officeDocument/2006/math">
                    <m:r>
                      <a:rPr lang="en-US" b="1" i="1" smtClean="0">
                        <a:latin typeface="Cambria Math"/>
                        <a:ea typeface="Cambria Math"/>
                      </a:rPr>
                      <m:t>𝒑𝒒</m:t>
                    </m:r>
                  </m:oMath>
                </a14:m>
                <a:r>
                  <a:rPr lang="en-US" b="1" dirty="0" smtClean="0">
                    <a:latin typeface="Cambria Math"/>
                    <a:ea typeface="Cambria Math"/>
                  </a:rPr>
                  <a:t>, for infinite population</a:t>
                </a:r>
              </a:p>
              <a:p>
                <a14:m>
                  <m:oMath xmlns:m="http://schemas.openxmlformats.org/officeDocument/2006/math">
                    <m:r>
                      <a:rPr lang="en-US" b="1" i="1" smtClean="0">
                        <a:latin typeface="Cambria Math"/>
                        <a:ea typeface="Cambria Math"/>
                      </a:rPr>
                      <m:t>𝒏</m:t>
                    </m:r>
                    <m:r>
                      <a:rPr lang="en-US" b="1" i="1" smtClean="0">
                        <a:latin typeface="Cambria Math"/>
                        <a:ea typeface="Cambria Math"/>
                      </a:rPr>
                      <m:t>= </m:t>
                    </m:r>
                    <m:f>
                      <m:fPr>
                        <m:ctrlPr>
                          <a:rPr lang="en-US" b="1" i="1" smtClean="0">
                            <a:latin typeface="Cambria Math"/>
                            <a:ea typeface="Cambria Math"/>
                          </a:rPr>
                        </m:ctrlPr>
                      </m:fPr>
                      <m:num>
                        <m:r>
                          <a:rPr lang="en-US" b="1" i="1" smtClean="0">
                            <a:latin typeface="Cambria Math"/>
                            <a:ea typeface="Cambria Math"/>
                          </a:rPr>
                          <m:t>𝒏</m:t>
                        </m:r>
                      </m:num>
                      <m:den>
                        <m:r>
                          <a:rPr lang="en-US" b="1" i="1" smtClean="0">
                            <a:latin typeface="Cambria Math"/>
                            <a:ea typeface="Cambria Math"/>
                          </a:rPr>
                          <m:t>𝒏</m:t>
                        </m:r>
                        <m:r>
                          <a:rPr lang="en-US" b="1" i="1" smtClean="0">
                            <a:latin typeface="Cambria Math"/>
                            <a:ea typeface="Cambria Math"/>
                          </a:rPr>
                          <m:t>+</m:t>
                        </m:r>
                        <m:f>
                          <m:fPr>
                            <m:ctrlPr>
                              <a:rPr lang="en-US" b="1" i="1" smtClean="0">
                                <a:latin typeface="Cambria Math"/>
                                <a:ea typeface="Cambria Math"/>
                              </a:rPr>
                            </m:ctrlPr>
                          </m:fPr>
                          <m:num>
                            <m:r>
                              <a:rPr lang="en-US" b="1" i="1" smtClean="0">
                                <a:latin typeface="Cambria Math"/>
                                <a:ea typeface="Cambria Math"/>
                              </a:rPr>
                              <m:t>𝒏</m:t>
                            </m:r>
                          </m:num>
                          <m:den>
                            <m:r>
                              <a:rPr lang="en-US" b="1" i="1" smtClean="0">
                                <a:latin typeface="Cambria Math"/>
                                <a:ea typeface="Cambria Math"/>
                              </a:rPr>
                              <m:t>𝑵</m:t>
                            </m:r>
                          </m:den>
                        </m:f>
                      </m:den>
                    </m:f>
                  </m:oMath>
                </a14:m>
                <a:r>
                  <a:rPr lang="en-US" b="1" dirty="0" smtClean="0">
                    <a:latin typeface="Cambria Math"/>
                    <a:ea typeface="Cambria Math"/>
                  </a:rPr>
                  <a:t> , for finite population.</a:t>
                </a:r>
              </a:p>
              <a:p>
                <a:r>
                  <a:rPr lang="en-US" dirty="0" smtClean="0">
                    <a:latin typeface="Cambria Math"/>
                    <a:ea typeface="Cambria Math"/>
                  </a:rPr>
                  <a:t>Where, </a:t>
                </a:r>
              </a:p>
              <a:p>
                <a14:m>
                  <m:oMath xmlns:m="http://schemas.openxmlformats.org/officeDocument/2006/math">
                    <m:r>
                      <a:rPr lang="en-US" b="0" i="1" smtClean="0">
                        <a:latin typeface="Cambria Math"/>
                        <a:ea typeface="Cambria Math"/>
                      </a:rPr>
                      <m:t>𝑛</m:t>
                    </m:r>
                  </m:oMath>
                </a14:m>
                <a:r>
                  <a:rPr lang="en-US" dirty="0" smtClean="0">
                    <a:latin typeface="Cambria Math"/>
                    <a:ea typeface="Cambria Math"/>
                  </a:rPr>
                  <a:t> = sample size</a:t>
                </a:r>
              </a:p>
              <a:p>
                <a14:m>
                  <m:oMath xmlns:m="http://schemas.openxmlformats.org/officeDocument/2006/math">
                    <m:r>
                      <a:rPr lang="en-US" b="0" i="1" smtClean="0">
                        <a:latin typeface="Cambria Math"/>
                        <a:ea typeface="Cambria Math"/>
                      </a:rPr>
                      <m:t>𝑁</m:t>
                    </m:r>
                  </m:oMath>
                </a14:m>
                <a:r>
                  <a:rPr lang="en-US" dirty="0" smtClean="0">
                    <a:latin typeface="Cambria Math"/>
                    <a:ea typeface="Cambria Math"/>
                  </a:rPr>
                  <a:t> = population size</a:t>
                </a:r>
              </a:p>
              <a:p>
                <a14:m>
                  <m:oMath xmlns:m="http://schemas.openxmlformats.org/officeDocument/2006/math">
                    <m:r>
                      <a:rPr lang="en-US" b="0" i="1" smtClean="0">
                        <a:latin typeface="Cambria Math"/>
                        <a:ea typeface="Cambria Math"/>
                      </a:rPr>
                      <m:t>𝑝</m:t>
                    </m:r>
                  </m:oMath>
                </a14:m>
                <a:r>
                  <a:rPr lang="en-US" dirty="0" smtClean="0">
                    <a:latin typeface="Cambria Math"/>
                    <a:ea typeface="Cambria Math"/>
                  </a:rPr>
                  <a:t>= sample proportion </a:t>
                </a:r>
              </a:p>
              <a:p>
                <a14:m>
                  <m:oMath xmlns:m="http://schemas.openxmlformats.org/officeDocument/2006/math">
                    <m:r>
                      <a:rPr lang="en-US" b="0" i="1" smtClean="0">
                        <a:latin typeface="Cambria Math"/>
                        <a:ea typeface="Cambria Math"/>
                      </a:rPr>
                      <m:t>𝑃</m:t>
                    </m:r>
                  </m:oMath>
                </a14:m>
                <a:r>
                  <a:rPr lang="en-US" dirty="0" smtClean="0">
                    <a:latin typeface="Cambria Math"/>
                    <a:ea typeface="Cambria Math"/>
                  </a:rPr>
                  <a:t>= population proportion</a:t>
                </a:r>
              </a:p>
              <a:p>
                <a14:m>
                  <m:oMath xmlns:m="http://schemas.openxmlformats.org/officeDocument/2006/math">
                    <m:r>
                      <a:rPr lang="en-US" b="0" i="1" smtClean="0">
                        <a:latin typeface="Cambria Math"/>
                        <a:ea typeface="Cambria Math"/>
                      </a:rPr>
                      <m:t>𝐸</m:t>
                    </m:r>
                  </m:oMath>
                </a14:m>
                <a:r>
                  <a:rPr lang="en-US" dirty="0" smtClean="0">
                    <a:latin typeface="Cambria Math"/>
                    <a:ea typeface="Cambria Math"/>
                  </a:rPr>
                  <a:t>= error i.e. |p – P|</a:t>
                </a:r>
              </a:p>
              <a:p>
                <a:r>
                  <a:rPr lang="en-US" dirty="0" smtClean="0">
                    <a:latin typeface="Cambria Math"/>
                    <a:ea typeface="Cambria Math"/>
                  </a:rPr>
                  <a:t>Note: If </a:t>
                </a:r>
                <a14:m>
                  <m:oMath xmlns:m="http://schemas.openxmlformats.org/officeDocument/2006/math">
                    <m:r>
                      <a:rPr lang="en-US" b="0" i="1" smtClean="0">
                        <a:latin typeface="Cambria Math"/>
                        <a:ea typeface="Cambria Math"/>
                      </a:rPr>
                      <m:t>𝑃</m:t>
                    </m:r>
                  </m:oMath>
                </a14:m>
                <a:r>
                  <a:rPr lang="en-US" dirty="0" smtClean="0">
                    <a:latin typeface="Cambria Math"/>
                    <a:ea typeface="Cambria Math"/>
                  </a:rPr>
                  <a:t> and </a:t>
                </a:r>
                <a14:m>
                  <m:oMath xmlns:m="http://schemas.openxmlformats.org/officeDocument/2006/math">
                    <m:r>
                      <a:rPr lang="en-US" b="0" i="1" smtClean="0">
                        <a:latin typeface="Cambria Math"/>
                        <a:ea typeface="Cambria Math"/>
                      </a:rPr>
                      <m:t>𝑄</m:t>
                    </m:r>
                  </m:oMath>
                </a14:m>
                <a:r>
                  <a:rPr lang="en-US" dirty="0" smtClean="0">
                    <a:latin typeface="Cambria Math"/>
                    <a:ea typeface="Cambria Math"/>
                  </a:rPr>
                  <a:t> are not given we assume </a:t>
                </a:r>
                <a14:m>
                  <m:oMath xmlns:m="http://schemas.openxmlformats.org/officeDocument/2006/math">
                    <m:r>
                      <a:rPr lang="en-US" b="0" i="1" smtClean="0">
                        <a:latin typeface="Cambria Math"/>
                        <a:ea typeface="Cambria Math"/>
                      </a:rPr>
                      <m:t>𝑃</m:t>
                    </m:r>
                    <m:r>
                      <a:rPr lang="en-US" b="0" i="1" smtClean="0">
                        <a:latin typeface="Cambria Math"/>
                        <a:ea typeface="Cambria Math"/>
                      </a:rPr>
                      <m:t>=</m:t>
                    </m:r>
                    <m:r>
                      <a:rPr lang="en-US" b="0" i="1" smtClean="0">
                        <a:latin typeface="Cambria Math"/>
                        <a:ea typeface="Cambria Math"/>
                      </a:rPr>
                      <m:t>𝑄</m:t>
                    </m:r>
                    <m:r>
                      <a:rPr lang="en-US" b="0" i="1" smtClean="0">
                        <a:latin typeface="Cambria Math"/>
                        <a:ea typeface="Cambria Math"/>
                      </a:rPr>
                      <m:t>=0.5</m:t>
                    </m:r>
                  </m:oMath>
                </a14:m>
                <a:endParaRPr lang="en-US" dirty="0" smtClean="0">
                  <a:latin typeface="Cambria Math"/>
                  <a:ea typeface="Cambria Math"/>
                </a:endParaRPr>
              </a:p>
              <a:p>
                <a:r>
                  <a:rPr lang="en-US" dirty="0" smtClean="0">
                    <a:latin typeface="Cambria Math"/>
                    <a:ea typeface="Cambria Math"/>
                  </a:rPr>
                  <a:t>Note: When no reference to the confidence level is given , then always take </a:t>
                </a:r>
                <a14:m>
                  <m:oMath xmlns:m="http://schemas.openxmlformats.org/officeDocument/2006/math">
                    <m:sSub>
                      <m:sSubPr>
                        <m:ctrlPr>
                          <a:rPr lang="en-US" i="1" smtClean="0">
                            <a:latin typeface="Cambria Math"/>
                            <a:ea typeface="Cambria Math"/>
                          </a:rPr>
                        </m:ctrlPr>
                      </m:sSubPr>
                      <m:e>
                        <m:r>
                          <a:rPr lang="en-US" b="0" i="1" smtClean="0">
                            <a:latin typeface="Cambria Math"/>
                            <a:ea typeface="Cambria Math"/>
                          </a:rPr>
                          <m:t>𝑍</m:t>
                        </m:r>
                      </m:e>
                      <m:sub>
                        <m:r>
                          <a:rPr lang="en-US" i="1" smtClean="0">
                            <a:latin typeface="Cambria Math"/>
                            <a:ea typeface="Cambria Math"/>
                          </a:rPr>
                          <m:t>𝛼</m:t>
                        </m:r>
                      </m:sub>
                    </m:sSub>
                    <m:r>
                      <a:rPr lang="en-US" b="0" i="0" smtClean="0">
                        <a:latin typeface="Cambria Math"/>
                        <a:ea typeface="Cambria Math"/>
                      </a:rPr>
                      <m:t>=3</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685800"/>
                <a:ext cx="8839200" cy="6019800"/>
              </a:xfrm>
              <a:blipFill rotWithShape="1">
                <a:blip r:embed="rId2"/>
                <a:stretch>
                  <a:fillRect l="-690" t="-1418" r="-96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36</a:t>
            </a:fld>
            <a:endParaRPr lang="en-US"/>
          </a:p>
        </p:txBody>
      </p:sp>
    </p:spTree>
    <p:extLst>
      <p:ext uri="{BB962C8B-B14F-4D97-AF65-F5344CB8AC3E}">
        <p14:creationId xmlns:p14="http://schemas.microsoft.com/office/powerpoint/2010/main" val="1677416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685800"/>
            <a:ext cx="8991600" cy="617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0"/>
            <a:ext cx="8229600" cy="551688"/>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Problems:</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990600"/>
            <a:ext cx="8686800" cy="5638800"/>
          </a:xfrm>
        </p:spPr>
        <p:txBody>
          <a:bodyPr>
            <a:normAutofit/>
          </a:bodyPr>
          <a:lstStyle/>
          <a:p>
            <a:pPr algn="just"/>
            <a:r>
              <a:rPr lang="en-US" dirty="0" smtClean="0"/>
              <a:t>A manufacturing concern wants to estimate the average amount of purchase of its production a month by the customers. If the standard deviation is </a:t>
            </a:r>
            <a:r>
              <a:rPr lang="en-US" dirty="0" err="1" smtClean="0"/>
              <a:t>Rs</a:t>
            </a:r>
            <a:r>
              <a:rPr lang="en-US" dirty="0" smtClean="0"/>
              <a:t>. 10, find the sample size if the maximum error is not be exceed </a:t>
            </a:r>
            <a:r>
              <a:rPr lang="en-US" dirty="0" err="1" smtClean="0"/>
              <a:t>Rs</a:t>
            </a:r>
            <a:r>
              <a:rPr lang="en-US" dirty="0" smtClean="0"/>
              <a:t>. 3 with a 99% confidence interval.</a:t>
            </a:r>
          </a:p>
          <a:p>
            <a:pPr algn="just"/>
            <a:r>
              <a:rPr lang="en-US" dirty="0" smtClean="0"/>
              <a:t>We would like to know the average time that child spends watching television over the weekend. We wants our estimate to be with in </a:t>
            </a:r>
            <a:r>
              <a:rPr lang="en-US" dirty="0" smtClean="0">
                <a:latin typeface="Cambria Math"/>
                <a:ea typeface="Cambria Math"/>
              </a:rPr>
              <a:t>± 1 hour of the true population average. Previous studies have shown the population standard deviation to be 3 hours. What sample size should be taken for this purpose, if we need want to 95% confident that the error in our estimate  will not exceed the maximum allowable error.</a:t>
            </a:r>
            <a:endParaRPr lang="en-US" dirty="0"/>
          </a:p>
        </p:txBody>
      </p:sp>
      <p:sp>
        <p:nvSpPr>
          <p:cNvPr id="4" name="Slide Number Placeholder 3"/>
          <p:cNvSpPr>
            <a:spLocks noGrp="1"/>
          </p:cNvSpPr>
          <p:nvPr>
            <p:ph type="sldNum" sz="quarter" idx="12"/>
          </p:nvPr>
        </p:nvSpPr>
        <p:spPr/>
        <p:txBody>
          <a:bodyPr/>
          <a:lstStyle/>
          <a:p>
            <a:fld id="{04B55EEE-E9DE-44D5-BC06-B2CF942FB9DB}" type="slidenum">
              <a:rPr lang="en-US" smtClean="0"/>
              <a:t>37</a:t>
            </a:fld>
            <a:endParaRPr lang="en-US"/>
          </a:p>
        </p:txBody>
      </p:sp>
    </p:spTree>
    <p:extLst>
      <p:ext uri="{BB962C8B-B14F-4D97-AF65-F5344CB8AC3E}">
        <p14:creationId xmlns:p14="http://schemas.microsoft.com/office/powerpoint/2010/main" val="3863466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143000"/>
            <a:ext cx="8839200" cy="571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2286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066800"/>
            <a:ext cx="8534400" cy="5638800"/>
          </a:xfrm>
        </p:spPr>
        <p:txBody>
          <a:bodyPr>
            <a:normAutofit/>
          </a:bodyPr>
          <a:lstStyle/>
          <a:p>
            <a:pPr algn="just"/>
            <a:r>
              <a:rPr lang="en-US" sz="2800" dirty="0" smtClean="0"/>
              <a:t>The mean systolic blood pressure of a certain group of people was found to be 125 mm of Hg with standard deviation of 15 mm of Hg. Calculate sample size to verify the result at 5% level of significance if error do not exceed 2. Also find sample size if sample is selected from population of size 500.</a:t>
            </a:r>
          </a:p>
          <a:p>
            <a:pPr algn="just"/>
            <a:r>
              <a:rPr lang="en-US" sz="2800" dirty="0" smtClean="0"/>
              <a:t>A research worker wishes to estimate the mean of a population by using sufficiently large sample. The probability is 0.95 that the sample mean will not differ from the true mean by more than 25% of the standard deviation. How large a sample should be taken?</a:t>
            </a:r>
            <a:endParaRPr lang="en-US" sz="2800" dirty="0"/>
          </a:p>
        </p:txBody>
      </p:sp>
      <p:sp>
        <p:nvSpPr>
          <p:cNvPr id="4" name="Slide Number Placeholder 3"/>
          <p:cNvSpPr>
            <a:spLocks noGrp="1"/>
          </p:cNvSpPr>
          <p:nvPr>
            <p:ph type="sldNum" sz="quarter" idx="12"/>
          </p:nvPr>
        </p:nvSpPr>
        <p:spPr/>
        <p:txBody>
          <a:bodyPr/>
          <a:lstStyle/>
          <a:p>
            <a:fld id="{04B55EEE-E9DE-44D5-BC06-B2CF942FB9DB}" type="slidenum">
              <a:rPr lang="en-US" smtClean="0"/>
              <a:t>38</a:t>
            </a:fld>
            <a:endParaRPr lang="en-US"/>
          </a:p>
        </p:txBody>
      </p:sp>
    </p:spTree>
    <p:extLst>
      <p:ext uri="{BB962C8B-B14F-4D97-AF65-F5344CB8AC3E}">
        <p14:creationId xmlns:p14="http://schemas.microsoft.com/office/powerpoint/2010/main" val="22219848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066800"/>
            <a:ext cx="8610600" cy="449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76200" y="152400"/>
            <a:ext cx="8229600" cy="9144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228600" y="1295400"/>
            <a:ext cx="8686800" cy="5029200"/>
          </a:xfrm>
        </p:spPr>
        <p:txBody>
          <a:bodyPr/>
          <a:lstStyle/>
          <a:p>
            <a:pPr algn="just"/>
            <a:r>
              <a:rPr lang="en-US" sz="3600" dirty="0" smtClean="0"/>
              <a:t>Determine the minimum sample size required so that the sample estimate lies within 10% of the true value with 95% level of confidence when coefficient of variation is 60%. (T.U. 2075)</a:t>
            </a:r>
          </a:p>
          <a:p>
            <a:pPr marL="0" indent="0">
              <a:buNone/>
            </a:pPr>
            <a:endParaRPr lang="en-US" dirty="0"/>
          </a:p>
        </p:txBody>
      </p:sp>
      <p:sp>
        <p:nvSpPr>
          <p:cNvPr id="4" name="Slide Number Placeholder 3"/>
          <p:cNvSpPr>
            <a:spLocks noGrp="1"/>
          </p:cNvSpPr>
          <p:nvPr>
            <p:ph type="sldNum" sz="quarter" idx="12"/>
          </p:nvPr>
        </p:nvSpPr>
        <p:spPr/>
        <p:txBody>
          <a:bodyPr/>
          <a:lstStyle/>
          <a:p>
            <a:fld id="{04B55EEE-E9DE-44D5-BC06-B2CF942FB9DB}" type="slidenum">
              <a:rPr lang="en-US" smtClean="0"/>
              <a:t>39</a:t>
            </a:fld>
            <a:endParaRPr lang="en-US"/>
          </a:p>
        </p:txBody>
      </p:sp>
    </p:spTree>
    <p:extLst>
      <p:ext uri="{BB962C8B-B14F-4D97-AF65-F5344CB8AC3E}">
        <p14:creationId xmlns:p14="http://schemas.microsoft.com/office/powerpoint/2010/main" val="2160309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438400"/>
            <a:ext cx="5562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228600" y="1219200"/>
            <a:ext cx="54102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76200" y="37514"/>
            <a:ext cx="9067800" cy="589202"/>
          </a:xfrm>
        </p:spPr>
        <p:txBody>
          <a:bodyPr>
            <a:normAutofit fontScale="90000"/>
          </a:bodyPr>
          <a:lstStyle/>
          <a:p>
            <a:r>
              <a:rPr lang="en-US" sz="4000" b="1" u="sng" dirty="0" smtClean="0">
                <a:solidFill>
                  <a:srgbClr val="FF0000"/>
                </a:solidFill>
              </a:rPr>
              <a:t>Sampling Distribution of a sample mean:</a:t>
            </a:r>
            <a:endParaRPr lang="en-US" sz="4000"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62000"/>
                <a:ext cx="8839200" cy="5943600"/>
              </a:xfrm>
            </p:spPr>
            <p:txBody>
              <a:bodyPr>
                <a:normAutofit fontScale="92500"/>
              </a:bodyPr>
              <a:lstStyle/>
              <a:p>
                <a:pPr algn="just"/>
                <a:r>
                  <a:rPr lang="en-US" dirty="0" smtClean="0"/>
                  <a:t>Sampling distribution of a sample mean without replacement.</a:t>
                </a:r>
              </a:p>
              <a:p>
                <a:pPr algn="just"/>
                <a14:m>
                  <m:oMath xmlns:m="http://schemas.openxmlformats.org/officeDocument/2006/math">
                    <m:r>
                      <a:rPr lang="en-US" sz="3000" b="1" i="1" smtClean="0">
                        <a:latin typeface="Cambria Math"/>
                      </a:rPr>
                      <m:t>𝑽𝒂𝒓</m:t>
                    </m:r>
                    <m:d>
                      <m:dPr>
                        <m:ctrlPr>
                          <a:rPr lang="en-US" sz="3000" b="1" i="1" smtClean="0">
                            <a:latin typeface="Cambria Math"/>
                          </a:rPr>
                        </m:ctrlPr>
                      </m:dPr>
                      <m:e>
                        <m:acc>
                          <m:accPr>
                            <m:chr m:val="̅"/>
                            <m:ctrlPr>
                              <a:rPr lang="en-US" sz="3000" b="1" i="1" smtClean="0">
                                <a:latin typeface="Cambria Math"/>
                              </a:rPr>
                            </m:ctrlPr>
                          </m:accPr>
                          <m:e>
                            <m:r>
                              <a:rPr lang="en-US" sz="3000" b="1" i="1" smtClean="0">
                                <a:latin typeface="Cambria Math"/>
                              </a:rPr>
                              <m:t>𝒙</m:t>
                            </m:r>
                          </m:e>
                        </m:acc>
                      </m:e>
                    </m:d>
                    <m:r>
                      <a:rPr lang="en-US" sz="3000" b="1" i="1" smtClean="0">
                        <a:latin typeface="Cambria Math"/>
                        <a:ea typeface="Cambria Math"/>
                      </a:rPr>
                      <m:t>= </m:t>
                    </m:r>
                    <m:f>
                      <m:fPr>
                        <m:ctrlPr>
                          <a:rPr lang="en-US" sz="3000" b="1" i="1" smtClean="0">
                            <a:latin typeface="Cambria Math"/>
                            <a:ea typeface="Cambria Math"/>
                          </a:rPr>
                        </m:ctrlPr>
                      </m:fPr>
                      <m:num>
                        <m:r>
                          <a:rPr lang="el-GR" sz="3000" b="1" i="1" smtClean="0">
                            <a:latin typeface="Cambria Math"/>
                            <a:ea typeface="Cambria Math"/>
                          </a:rPr>
                          <m:t>𝝈</m:t>
                        </m:r>
                        <m:r>
                          <a:rPr lang="el-GR" sz="3000" b="1" i="1" smtClean="0">
                            <a:latin typeface="Cambria Math"/>
                            <a:ea typeface="Cambria Math"/>
                          </a:rPr>
                          <m:t>²</m:t>
                        </m:r>
                      </m:num>
                      <m:den>
                        <m:r>
                          <a:rPr lang="en-US" sz="3000" b="1" i="1" smtClean="0">
                            <a:latin typeface="Cambria Math"/>
                            <a:ea typeface="Cambria Math"/>
                          </a:rPr>
                          <m:t>𝒏</m:t>
                        </m:r>
                      </m:den>
                    </m:f>
                  </m:oMath>
                </a14:m>
                <a:r>
                  <a:rPr lang="en-US" sz="3000" b="1" dirty="0" smtClean="0"/>
                  <a:t>(</a:t>
                </a:r>
                <a14:m>
                  <m:oMath xmlns:m="http://schemas.openxmlformats.org/officeDocument/2006/math">
                    <m:f>
                      <m:fPr>
                        <m:ctrlPr>
                          <a:rPr lang="en-US" sz="3000" b="1" i="1" dirty="0" smtClean="0">
                            <a:latin typeface="Cambria Math"/>
                          </a:rPr>
                        </m:ctrlPr>
                      </m:fPr>
                      <m:num>
                        <m:r>
                          <a:rPr lang="en-US" sz="3000" b="1" i="1" dirty="0" smtClean="0">
                            <a:latin typeface="Cambria Math"/>
                          </a:rPr>
                          <m:t>𝑵</m:t>
                        </m:r>
                        <m:r>
                          <a:rPr lang="en-US" sz="3000" b="1" i="1" dirty="0" smtClean="0">
                            <a:latin typeface="Cambria Math"/>
                          </a:rPr>
                          <m:t>−</m:t>
                        </m:r>
                        <m:r>
                          <a:rPr lang="en-US" sz="3000" b="1" i="1" dirty="0" smtClean="0">
                            <a:latin typeface="Cambria Math"/>
                          </a:rPr>
                          <m:t>𝒏</m:t>
                        </m:r>
                      </m:num>
                      <m:den>
                        <m:r>
                          <a:rPr lang="en-US" sz="3000" b="1" i="1" dirty="0" smtClean="0">
                            <a:latin typeface="Cambria Math"/>
                          </a:rPr>
                          <m:t>𝑵</m:t>
                        </m:r>
                        <m:r>
                          <a:rPr lang="en-US" sz="3000" b="1" i="1" dirty="0" smtClean="0">
                            <a:latin typeface="Cambria Math"/>
                          </a:rPr>
                          <m:t>−</m:t>
                        </m:r>
                        <m:r>
                          <a:rPr lang="en-US" sz="3000" b="1" i="1" dirty="0" smtClean="0">
                            <a:latin typeface="Cambria Math"/>
                          </a:rPr>
                          <m:t>𝟏</m:t>
                        </m:r>
                      </m:den>
                    </m:f>
                  </m:oMath>
                </a14:m>
                <a:r>
                  <a:rPr lang="en-US" sz="3000" b="1" dirty="0" smtClean="0"/>
                  <a:t>)</a:t>
                </a:r>
              </a:p>
              <a:p>
                <a:pPr algn="just"/>
                <a:r>
                  <a:rPr lang="en-US" dirty="0" smtClean="0"/>
                  <a:t>Sampling distribution of a sample mean with replacement.</a:t>
                </a:r>
              </a:p>
              <a:p>
                <a:pPr algn="just"/>
                <a14:m>
                  <m:oMath xmlns:m="http://schemas.openxmlformats.org/officeDocument/2006/math">
                    <m:r>
                      <a:rPr lang="en-US" sz="3000" b="1" i="1">
                        <a:latin typeface="Cambria Math"/>
                      </a:rPr>
                      <m:t>𝑽𝒂𝒓</m:t>
                    </m:r>
                    <m:d>
                      <m:dPr>
                        <m:ctrlPr>
                          <a:rPr lang="en-US" sz="3000" b="1" i="1">
                            <a:latin typeface="Cambria Math"/>
                          </a:rPr>
                        </m:ctrlPr>
                      </m:dPr>
                      <m:e>
                        <m:acc>
                          <m:accPr>
                            <m:chr m:val="̅"/>
                            <m:ctrlPr>
                              <a:rPr lang="en-US" sz="3000" b="1" i="1">
                                <a:latin typeface="Cambria Math"/>
                              </a:rPr>
                            </m:ctrlPr>
                          </m:accPr>
                          <m:e>
                            <m:r>
                              <a:rPr lang="en-US" sz="3000" b="1" i="1">
                                <a:latin typeface="Cambria Math"/>
                              </a:rPr>
                              <m:t>𝒙</m:t>
                            </m:r>
                          </m:e>
                        </m:acc>
                      </m:e>
                    </m:d>
                    <m:r>
                      <a:rPr lang="en-US" sz="3000" b="1" i="1" smtClean="0">
                        <a:latin typeface="Cambria Math"/>
                        <a:ea typeface="Cambria Math"/>
                      </a:rPr>
                      <m:t>= </m:t>
                    </m:r>
                    <m:f>
                      <m:fPr>
                        <m:ctrlPr>
                          <a:rPr lang="en-US" sz="3000" b="1" i="1" smtClean="0">
                            <a:latin typeface="Cambria Math"/>
                            <a:ea typeface="Cambria Math"/>
                          </a:rPr>
                        </m:ctrlPr>
                      </m:fPr>
                      <m:num>
                        <m:r>
                          <a:rPr lang="el-GR" sz="3000" b="1" i="1" smtClean="0">
                            <a:latin typeface="Cambria Math"/>
                            <a:ea typeface="Cambria Math"/>
                          </a:rPr>
                          <m:t>𝝈</m:t>
                        </m:r>
                        <m:r>
                          <a:rPr lang="el-GR" sz="3000" b="1" i="1" smtClean="0">
                            <a:latin typeface="Cambria Math"/>
                            <a:ea typeface="Cambria Math"/>
                          </a:rPr>
                          <m:t>²</m:t>
                        </m:r>
                      </m:num>
                      <m:den>
                        <m:r>
                          <a:rPr lang="en-US" sz="3000" b="1" i="1" smtClean="0">
                            <a:latin typeface="Cambria Math"/>
                            <a:ea typeface="Cambria Math"/>
                          </a:rPr>
                          <m:t>𝒏</m:t>
                        </m:r>
                      </m:den>
                    </m:f>
                  </m:oMath>
                </a14:m>
                <a:endParaRPr lang="en-US" sz="3000" b="1" dirty="0" smtClean="0"/>
              </a:p>
              <a:p>
                <a:pPr algn="just"/>
                <a:r>
                  <a:rPr lang="en-US" b="1" u="sng" dirty="0" smtClean="0">
                    <a:solidFill>
                      <a:srgbClr val="FF0000"/>
                    </a:solidFill>
                  </a:rPr>
                  <a:t>Properties of Sampling Distribution of the Mean:</a:t>
                </a:r>
              </a:p>
              <a:p>
                <a:pPr algn="just"/>
                <a:r>
                  <a:rPr lang="en-US" dirty="0" smtClean="0"/>
                  <a:t>Sample mean</a:t>
                </a:r>
                <a:r>
                  <a:rPr lang="en-US" b="1" dirty="0" smtClean="0"/>
                  <a:t>(</a:t>
                </a:r>
                <a14:m>
                  <m:oMath xmlns:m="http://schemas.openxmlformats.org/officeDocument/2006/math">
                    <m:acc>
                      <m:accPr>
                        <m:chr m:val="̅"/>
                        <m:ctrlPr>
                          <a:rPr lang="en-US" b="1" i="1" smtClean="0">
                            <a:latin typeface="Cambria Math"/>
                          </a:rPr>
                        </m:ctrlPr>
                      </m:accPr>
                      <m:e>
                        <m:r>
                          <a:rPr lang="en-US" b="1" i="1" smtClean="0">
                            <a:latin typeface="Cambria Math"/>
                          </a:rPr>
                          <m:t>𝒙</m:t>
                        </m:r>
                      </m:e>
                    </m:acc>
                  </m:oMath>
                </a14:m>
                <a:r>
                  <a:rPr lang="en-US" b="1" dirty="0" smtClean="0">
                    <a:latin typeface="Cambria Math"/>
                    <a:ea typeface="Cambria Math"/>
                  </a:rPr>
                  <a:t>) </a:t>
                </a:r>
                <a:r>
                  <a:rPr lang="en-US" dirty="0" smtClean="0">
                    <a:latin typeface="Cambria Math"/>
                    <a:ea typeface="Cambria Math"/>
                  </a:rPr>
                  <a:t>is an unbiased estimate of the population mean(</a:t>
                </a:r>
                <a:r>
                  <a:rPr lang="el-GR" dirty="0" smtClean="0">
                    <a:latin typeface="Cambria Math"/>
                    <a:ea typeface="Cambria Math"/>
                  </a:rPr>
                  <a:t>μ</a:t>
                </a:r>
                <a:r>
                  <a:rPr lang="en-US" dirty="0" smtClean="0">
                    <a:latin typeface="Cambria Math"/>
                    <a:ea typeface="Cambria Math"/>
                  </a:rPr>
                  <a:t>), i.e. </a:t>
                </a:r>
                <a14:m>
                  <m:oMath xmlns:m="http://schemas.openxmlformats.org/officeDocument/2006/math">
                    <m:r>
                      <a:rPr lang="en-US" b="1" i="1" smtClean="0">
                        <a:latin typeface="Cambria Math"/>
                        <a:ea typeface="Cambria Math"/>
                      </a:rPr>
                      <m:t>𝑬</m:t>
                    </m:r>
                    <m:d>
                      <m:dPr>
                        <m:ctrlPr>
                          <a:rPr lang="en-US" b="1" i="1" smtClean="0">
                            <a:latin typeface="Cambria Math"/>
                            <a:ea typeface="Cambria Math"/>
                          </a:rPr>
                        </m:ctrlPr>
                      </m:dPr>
                      <m:e>
                        <m:acc>
                          <m:accPr>
                            <m:chr m:val="̅"/>
                            <m:ctrlPr>
                              <a:rPr lang="en-US" b="1" i="1" smtClean="0">
                                <a:latin typeface="Cambria Math"/>
                                <a:ea typeface="Cambria Math"/>
                              </a:rPr>
                            </m:ctrlPr>
                          </m:accPr>
                          <m:e>
                            <m:r>
                              <a:rPr lang="en-US" b="1" i="1" smtClean="0">
                                <a:latin typeface="Cambria Math"/>
                                <a:ea typeface="Cambria Math"/>
                              </a:rPr>
                              <m:t>𝒙</m:t>
                            </m:r>
                          </m:e>
                        </m:acc>
                      </m:e>
                    </m:d>
                    <m:r>
                      <a:rPr lang="en-US" b="1" i="1" smtClean="0">
                        <a:latin typeface="Cambria Math"/>
                        <a:ea typeface="Cambria Math"/>
                      </a:rPr>
                      <m:t>=</m:t>
                    </m:r>
                    <m:r>
                      <a:rPr lang="el-GR" b="1" i="1" smtClean="0">
                        <a:latin typeface="Cambria Math"/>
                        <a:ea typeface="Cambria Math"/>
                      </a:rPr>
                      <m:t>𝝁</m:t>
                    </m:r>
                  </m:oMath>
                </a14:m>
                <a:endParaRPr lang="en-US" b="1" dirty="0" smtClean="0"/>
              </a:p>
              <a:p>
                <a:pPr algn="just"/>
                <a:r>
                  <a:rPr lang="en-US" dirty="0" smtClean="0"/>
                  <a:t>Variance of sampling distribution of sample mean is less than population mean.</a:t>
                </a:r>
              </a:p>
              <a:p>
                <a:pPr algn="just"/>
                <a:r>
                  <a:rPr lang="en-US" dirty="0" smtClean="0"/>
                  <a:t>The graph of sampling distribution of sample mean is nearly normal and if sample size is increasing then normality is possible.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62000"/>
                <a:ext cx="8839200" cy="5943600"/>
              </a:xfrm>
              <a:blipFill rotWithShape="1">
                <a:blip r:embed="rId2"/>
                <a:stretch>
                  <a:fillRect l="-690" t="-821" r="-103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4</a:t>
            </a:fld>
            <a:endParaRPr lang="en-US"/>
          </a:p>
        </p:txBody>
      </p:sp>
    </p:spTree>
    <p:extLst>
      <p:ext uri="{BB962C8B-B14F-4D97-AF65-F5344CB8AC3E}">
        <p14:creationId xmlns:p14="http://schemas.microsoft.com/office/powerpoint/2010/main" val="3746710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685800"/>
            <a:ext cx="8991600" cy="617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76200" y="13855"/>
            <a:ext cx="8229600" cy="7040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228600" y="685800"/>
            <a:ext cx="8686800" cy="5867400"/>
          </a:xfrm>
        </p:spPr>
        <p:txBody>
          <a:bodyPr>
            <a:noAutofit/>
          </a:bodyPr>
          <a:lstStyle/>
          <a:p>
            <a:pPr algn="just"/>
            <a:r>
              <a:rPr lang="en-US" sz="3200" dirty="0" smtClean="0"/>
              <a:t>A political pollster wants to estimate the proportion of voters who will vote for the democratic candidate in a presidential campaign. The pollster wishes to have 90% confidence that her predication is correct to within </a:t>
            </a:r>
            <a:r>
              <a:rPr lang="en-US" sz="3200" dirty="0" smtClean="0">
                <a:latin typeface="Cambria Math"/>
                <a:ea typeface="Cambria Math"/>
              </a:rPr>
              <a:t>± 0.04 of the population proportion.</a:t>
            </a:r>
          </a:p>
          <a:p>
            <a:pPr marL="571500" indent="-571500" algn="just">
              <a:buFont typeface="+mj-lt"/>
              <a:buAutoNum type="romanUcPeriod"/>
            </a:pPr>
            <a:r>
              <a:rPr lang="en-US" sz="3200" dirty="0" smtClean="0">
                <a:latin typeface="Cambria Math"/>
                <a:ea typeface="Cambria Math"/>
              </a:rPr>
              <a:t>What sample size is needed?</a:t>
            </a:r>
          </a:p>
          <a:p>
            <a:pPr marL="571500" indent="-571500" algn="just">
              <a:buFont typeface="+mj-lt"/>
              <a:buAutoNum type="romanUcPeriod"/>
            </a:pPr>
            <a:r>
              <a:rPr lang="en-US" sz="3200" dirty="0" smtClean="0">
                <a:latin typeface="Cambria Math"/>
                <a:ea typeface="Cambria Math"/>
              </a:rPr>
              <a:t>If the pollster wants to have 95% confidence. What sample size is needed?</a:t>
            </a:r>
          </a:p>
          <a:p>
            <a:pPr marL="571500" indent="-571500" algn="just">
              <a:buFont typeface="+mj-lt"/>
              <a:buAutoNum type="romanUcPeriod"/>
            </a:pPr>
            <a:r>
              <a:rPr lang="en-US" sz="3200" dirty="0" smtClean="0">
                <a:latin typeface="Cambria Math"/>
                <a:ea typeface="Cambria Math"/>
              </a:rPr>
              <a:t>If she wants to have 95% confidence and  a sampling error + 0.03, what sample size is needed?</a:t>
            </a:r>
          </a:p>
          <a:p>
            <a:pPr marL="0" indent="0">
              <a:buNone/>
            </a:pPr>
            <a:endParaRPr lang="en-US" sz="3200" dirty="0"/>
          </a:p>
        </p:txBody>
      </p:sp>
      <p:sp>
        <p:nvSpPr>
          <p:cNvPr id="4" name="Slide Number Placeholder 3"/>
          <p:cNvSpPr>
            <a:spLocks noGrp="1"/>
          </p:cNvSpPr>
          <p:nvPr>
            <p:ph type="sldNum" sz="quarter" idx="12"/>
          </p:nvPr>
        </p:nvSpPr>
        <p:spPr/>
        <p:txBody>
          <a:bodyPr/>
          <a:lstStyle/>
          <a:p>
            <a:fld id="{04B55EEE-E9DE-44D5-BC06-B2CF942FB9DB}" type="slidenum">
              <a:rPr lang="en-US" smtClean="0"/>
              <a:t>40</a:t>
            </a:fld>
            <a:endParaRPr lang="en-US"/>
          </a:p>
        </p:txBody>
      </p:sp>
    </p:spTree>
    <p:extLst>
      <p:ext uri="{BB962C8B-B14F-4D97-AF65-F5344CB8AC3E}">
        <p14:creationId xmlns:p14="http://schemas.microsoft.com/office/powerpoint/2010/main" val="31117328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43000"/>
            <a:ext cx="9144000" cy="571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228600"/>
            <a:ext cx="8229600" cy="856488"/>
          </a:xfrm>
        </p:spPr>
        <p:txBody>
          <a:bodyPr/>
          <a:lstStyle/>
          <a:p>
            <a:r>
              <a:rPr lang="en-US" b="1" u="sng" dirty="0" smtClean="0">
                <a:solidFill>
                  <a:srgbClr val="FF0000"/>
                </a:solidFill>
                <a:effectLst>
                  <a:outerShdw blurRad="38100" dist="38100" dir="2700000" algn="tl">
                    <a:srgbClr val="000000">
                      <a:alpha val="43137"/>
                    </a:srgbClr>
                  </a:outerShdw>
                </a:effectLst>
              </a:rPr>
              <a:t>Problems:</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143000"/>
            <a:ext cx="8991600" cy="5638800"/>
          </a:xfrm>
        </p:spPr>
        <p:txBody>
          <a:bodyPr>
            <a:noAutofit/>
          </a:bodyPr>
          <a:lstStyle/>
          <a:p>
            <a:pPr algn="just"/>
            <a:r>
              <a:rPr lang="en-US" sz="3200" dirty="0" smtClean="0"/>
              <a:t>It is desired to estimate the proportion of junior executive who change their first job within the first 5 years. This proportion is to be estimate within 3% of error and 0.95 degree of confidence is to be used. A study conducted several years ago revealed that 30% of such junior executives changed their first job within 5 years.</a:t>
            </a:r>
          </a:p>
          <a:p>
            <a:pPr marL="571500" indent="-571500" algn="just">
              <a:buFont typeface="+mj-lt"/>
              <a:buAutoNum type="romanUcPeriod"/>
            </a:pPr>
            <a:r>
              <a:rPr lang="en-US" sz="3200" dirty="0" smtClean="0"/>
              <a:t>How large a sample is required to update the study?</a:t>
            </a:r>
          </a:p>
          <a:p>
            <a:pPr marL="571500" indent="-571500" algn="just">
              <a:buFont typeface="+mj-lt"/>
              <a:buAutoNum type="romanUcPeriod"/>
            </a:pPr>
            <a:r>
              <a:rPr lang="en-US" sz="3200" dirty="0" smtClean="0"/>
              <a:t>How large should the sample be if no such previous estimates are available?</a:t>
            </a:r>
            <a:endParaRPr lang="en-US" sz="3200" dirty="0"/>
          </a:p>
        </p:txBody>
      </p:sp>
      <p:sp>
        <p:nvSpPr>
          <p:cNvPr id="4" name="Slide Number Placeholder 3"/>
          <p:cNvSpPr>
            <a:spLocks noGrp="1"/>
          </p:cNvSpPr>
          <p:nvPr>
            <p:ph type="sldNum" sz="quarter" idx="12"/>
          </p:nvPr>
        </p:nvSpPr>
        <p:spPr/>
        <p:txBody>
          <a:bodyPr/>
          <a:lstStyle/>
          <a:p>
            <a:fld id="{04B55EEE-E9DE-44D5-BC06-B2CF942FB9DB}" type="slidenum">
              <a:rPr lang="en-US" smtClean="0"/>
              <a:t>41</a:t>
            </a:fld>
            <a:endParaRPr lang="en-US"/>
          </a:p>
        </p:txBody>
      </p:sp>
    </p:spTree>
    <p:extLst>
      <p:ext uri="{BB962C8B-B14F-4D97-AF65-F5344CB8AC3E}">
        <p14:creationId xmlns:p14="http://schemas.microsoft.com/office/powerpoint/2010/main" val="526399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295400"/>
            <a:ext cx="9144000" cy="5562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381000"/>
            <a:ext cx="8229600" cy="9144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447800"/>
            <a:ext cx="8763000" cy="4876800"/>
          </a:xfrm>
        </p:spPr>
        <p:txBody>
          <a:bodyPr>
            <a:normAutofit/>
          </a:bodyPr>
          <a:lstStyle/>
          <a:p>
            <a:pPr algn="just"/>
            <a:r>
              <a:rPr lang="en-US" sz="2800" dirty="0" smtClean="0"/>
              <a:t>The principle of a college wants to estimate the proportion of students who were interested to develop startup. What size of a sample should he select so as to have the difference of proportion of interested students with true mean is not to exceed by 10% with almost certainty? It is believed from previous record that the proportion of interested students was 0.30?</a:t>
            </a:r>
          </a:p>
          <a:p>
            <a:pPr algn="just"/>
            <a:r>
              <a:rPr lang="en-US" sz="2800" dirty="0" smtClean="0"/>
              <a:t>If N = 500, Level of significance (</a:t>
            </a:r>
            <a:r>
              <a:rPr lang="el-GR" sz="2800" dirty="0" smtClean="0">
                <a:latin typeface="Cambria Math"/>
                <a:ea typeface="Cambria Math"/>
              </a:rPr>
              <a:t>α</a:t>
            </a:r>
            <a:r>
              <a:rPr lang="en-US" sz="2800" dirty="0" smtClean="0">
                <a:latin typeface="Cambria Math"/>
                <a:ea typeface="Cambria Math"/>
              </a:rPr>
              <a:t>) = 5%= Risk</a:t>
            </a:r>
          </a:p>
          <a:p>
            <a:pPr marL="0" indent="0" algn="just">
              <a:buNone/>
            </a:pPr>
            <a:r>
              <a:rPr lang="en-US" sz="2800" dirty="0">
                <a:latin typeface="Cambria Math"/>
                <a:ea typeface="Cambria Math"/>
              </a:rPr>
              <a:t> </a:t>
            </a:r>
            <a:r>
              <a:rPr lang="en-US" sz="2800" dirty="0" smtClean="0">
                <a:latin typeface="Cambria Math"/>
                <a:ea typeface="Cambria Math"/>
              </a:rPr>
              <a:t>Error = 2 , Find possible sample    size for finite population</a:t>
            </a:r>
            <a:endParaRPr lang="en-US" sz="2800" dirty="0"/>
          </a:p>
        </p:txBody>
      </p:sp>
      <p:sp>
        <p:nvSpPr>
          <p:cNvPr id="4" name="Slide Number Placeholder 3"/>
          <p:cNvSpPr>
            <a:spLocks noGrp="1"/>
          </p:cNvSpPr>
          <p:nvPr>
            <p:ph type="sldNum" sz="quarter" idx="12"/>
          </p:nvPr>
        </p:nvSpPr>
        <p:spPr/>
        <p:txBody>
          <a:bodyPr/>
          <a:lstStyle/>
          <a:p>
            <a:fld id="{04B55EEE-E9DE-44D5-BC06-B2CF942FB9DB}" type="slidenum">
              <a:rPr lang="en-US" smtClean="0"/>
              <a:t>42</a:t>
            </a:fld>
            <a:endParaRPr lang="en-US"/>
          </a:p>
        </p:txBody>
      </p:sp>
    </p:spTree>
    <p:extLst>
      <p:ext uri="{BB962C8B-B14F-4D97-AF65-F5344CB8AC3E}">
        <p14:creationId xmlns:p14="http://schemas.microsoft.com/office/powerpoint/2010/main" val="8656113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77" y="304800"/>
            <a:ext cx="8915400" cy="1447800"/>
          </a:xfrm>
        </p:spPr>
        <p:txBody>
          <a:bodyPr>
            <a:normAutofit fontScale="90000"/>
          </a:bodyPr>
          <a:lstStyle/>
          <a:p>
            <a:r>
              <a:rPr lang="en-US" sz="4900" b="1" u="sng" dirty="0">
                <a:solidFill>
                  <a:srgbClr val="FF0000"/>
                </a:solidFill>
              </a:rPr>
              <a:t>Short Cut Key for </a:t>
            </a:r>
            <a:r>
              <a:rPr lang="en-US" sz="4900" b="1" u="sng" dirty="0" smtClean="0">
                <a:solidFill>
                  <a:srgbClr val="FF0000"/>
                </a:solidFill>
              </a:rPr>
              <a:t>Critical Value of Z:</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14790986"/>
              </p:ext>
            </p:extLst>
          </p:nvPr>
        </p:nvGraphicFramePr>
        <p:xfrm>
          <a:off x="76200" y="1447800"/>
          <a:ext cx="8991600" cy="4754508"/>
        </p:xfrm>
        <a:graphic>
          <a:graphicData uri="http://schemas.openxmlformats.org/drawingml/2006/table">
            <a:tbl>
              <a:tblPr firstRow="1" firstCol="1" bandRow="1">
                <a:tableStyleId>{616DA210-FB5B-4158-B5E0-FEB733F419BA}</a:tableStyleId>
              </a:tblPr>
              <a:tblGrid>
                <a:gridCol w="2819400"/>
                <a:gridCol w="2057400"/>
                <a:gridCol w="2057400"/>
                <a:gridCol w="2057400"/>
              </a:tblGrid>
              <a:tr h="467418">
                <a:tc rowSpan="2">
                  <a:txBody>
                    <a:bodyPr/>
                    <a:lstStyle/>
                    <a:p>
                      <a:pPr marL="0" marR="0" algn="ctr">
                        <a:lnSpc>
                          <a:spcPct val="115000"/>
                        </a:lnSpc>
                        <a:spcBef>
                          <a:spcPts val="0"/>
                        </a:spcBef>
                        <a:spcAft>
                          <a:spcPts val="0"/>
                        </a:spcAft>
                      </a:pPr>
                      <a:r>
                        <a:rPr lang="en-US" sz="3200" b="1" dirty="0">
                          <a:effectLst/>
                          <a:latin typeface="Arial" pitchFamily="34" charset="0"/>
                          <a:cs typeface="Arial" pitchFamily="34" charset="0"/>
                        </a:rPr>
                        <a:t>Critical Values (Z</a:t>
                      </a:r>
                      <a:r>
                        <a:rPr lang="en-US" sz="3200" b="1" baseline="-25000" dirty="0">
                          <a:effectLst/>
                          <a:latin typeface="Arial" pitchFamily="34" charset="0"/>
                          <a:cs typeface="Arial" pitchFamily="34" charset="0"/>
                        </a:rPr>
                        <a:t>α</a:t>
                      </a:r>
                      <a:r>
                        <a:rPr lang="en-US" sz="3200" b="1" dirty="0">
                          <a:effectLst/>
                          <a:latin typeface="Arial" pitchFamily="34" charset="0"/>
                          <a:cs typeface="Arial" pitchFamily="34" charset="0"/>
                        </a:rPr>
                        <a:t>)</a:t>
                      </a:r>
                      <a:endParaRPr lang="en-US" sz="3200" b="1" dirty="0">
                        <a:effectLst/>
                        <a:latin typeface="Arial" pitchFamily="34" charset="0"/>
                        <a:ea typeface="Calibri"/>
                        <a:cs typeface="Arial" pitchFamily="34" charset="0"/>
                      </a:endParaRPr>
                    </a:p>
                  </a:txBody>
                  <a:tcPr marL="68580" marR="68580" marT="0" marB="0"/>
                </a:tc>
                <a:tc gridSpan="3">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Level of significance (α)</a:t>
                      </a:r>
                      <a:endParaRPr lang="en-US" sz="3200" b="1">
                        <a:effectLst/>
                        <a:latin typeface="Arial" pitchFamily="34" charset="0"/>
                        <a:ea typeface="Calibri"/>
                        <a:cs typeface="Arial" pitchFamily="34" charset="0"/>
                      </a:endParaRPr>
                    </a:p>
                  </a:txBody>
                  <a:tcPr marL="68580" marR="68580" marT="0" marB="0"/>
                </a:tc>
                <a:tc hMerge="1">
                  <a:txBody>
                    <a:bodyPr/>
                    <a:lstStyle/>
                    <a:p>
                      <a:endParaRPr lang="en-US"/>
                    </a:p>
                  </a:txBody>
                  <a:tcPr/>
                </a:tc>
                <a:tc hMerge="1">
                  <a:txBody>
                    <a:bodyPr/>
                    <a:lstStyle/>
                    <a:p>
                      <a:endParaRPr lang="en-US"/>
                    </a:p>
                  </a:txBody>
                  <a:tcPr/>
                </a:tc>
              </a:tr>
              <a:tr h="363999">
                <a:tc vMerge="1">
                  <a:txBody>
                    <a:bodyPr/>
                    <a:lstStyle/>
                    <a:p>
                      <a:endParaRPr lang="en-US"/>
                    </a:p>
                  </a:txBody>
                  <a:tcPr/>
                </a:tc>
                <a:tc>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1%</a:t>
                      </a:r>
                      <a:endParaRPr lang="en-US" sz="3200" b="1">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5%</a:t>
                      </a:r>
                      <a:endParaRPr lang="en-US" sz="3200" b="1">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10%</a:t>
                      </a:r>
                      <a:endParaRPr lang="en-US" sz="3200" b="1">
                        <a:effectLst/>
                        <a:latin typeface="Arial" pitchFamily="34" charset="0"/>
                        <a:ea typeface="Calibri"/>
                        <a:cs typeface="Arial" pitchFamily="34" charset="0"/>
                      </a:endParaRPr>
                    </a:p>
                  </a:txBody>
                  <a:tcPr marL="68580" marR="68580" marT="0" marB="0"/>
                </a:tc>
              </a:tr>
              <a:tr h="938655">
                <a:tc>
                  <a:txBody>
                    <a:bodyPr/>
                    <a:lstStyle/>
                    <a:p>
                      <a:pPr marL="0" marR="0" algn="ctr">
                        <a:lnSpc>
                          <a:spcPct val="115000"/>
                        </a:lnSpc>
                        <a:spcBef>
                          <a:spcPts val="0"/>
                        </a:spcBef>
                        <a:spcAft>
                          <a:spcPts val="0"/>
                        </a:spcAft>
                      </a:pPr>
                      <a:r>
                        <a:rPr lang="en-US" sz="3200" b="1" dirty="0">
                          <a:effectLst/>
                          <a:latin typeface="Arial" pitchFamily="34" charset="0"/>
                          <a:cs typeface="Arial" pitchFamily="34" charset="0"/>
                        </a:rPr>
                        <a:t>Two tailed test</a:t>
                      </a:r>
                      <a:endParaRPr lang="en-US" sz="32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dirty="0">
                          <a:effectLst/>
                          <a:latin typeface="Arial" pitchFamily="34" charset="0"/>
                          <a:cs typeface="Arial" pitchFamily="34" charset="0"/>
                        </a:rPr>
                        <a:t>|Z</a:t>
                      </a:r>
                      <a:r>
                        <a:rPr lang="en-US" sz="3200" b="1" baseline="-25000" dirty="0">
                          <a:effectLst/>
                          <a:latin typeface="Arial" pitchFamily="34" charset="0"/>
                          <a:cs typeface="Arial" pitchFamily="34" charset="0"/>
                        </a:rPr>
                        <a:t>α</a:t>
                      </a:r>
                      <a:r>
                        <a:rPr lang="en-US" sz="3200" b="1" dirty="0">
                          <a:effectLst/>
                          <a:latin typeface="Arial" pitchFamily="34" charset="0"/>
                          <a:cs typeface="Arial" pitchFamily="34" charset="0"/>
                        </a:rPr>
                        <a:t>|= 2.58</a:t>
                      </a:r>
                      <a:endParaRPr lang="en-US" sz="32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|Z</a:t>
                      </a:r>
                      <a:r>
                        <a:rPr lang="en-US" sz="3200" b="1" baseline="-25000">
                          <a:effectLst/>
                          <a:latin typeface="Arial" pitchFamily="34" charset="0"/>
                          <a:cs typeface="Arial" pitchFamily="34" charset="0"/>
                        </a:rPr>
                        <a:t>α</a:t>
                      </a:r>
                      <a:r>
                        <a:rPr lang="en-US" sz="3200" b="1">
                          <a:effectLst/>
                          <a:latin typeface="Arial" pitchFamily="34" charset="0"/>
                          <a:cs typeface="Arial" pitchFamily="34" charset="0"/>
                        </a:rPr>
                        <a:t>|= 1.96</a:t>
                      </a:r>
                      <a:endParaRPr lang="en-US" sz="3200" b="1">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dirty="0">
                          <a:effectLst/>
                          <a:latin typeface="Arial" pitchFamily="34" charset="0"/>
                          <a:cs typeface="Arial" pitchFamily="34" charset="0"/>
                        </a:rPr>
                        <a:t>|Z</a:t>
                      </a:r>
                      <a:r>
                        <a:rPr lang="en-US" sz="3200" b="1" baseline="-25000" dirty="0">
                          <a:effectLst/>
                          <a:latin typeface="Arial" pitchFamily="34" charset="0"/>
                          <a:cs typeface="Arial" pitchFamily="34" charset="0"/>
                        </a:rPr>
                        <a:t>α</a:t>
                      </a:r>
                      <a:r>
                        <a:rPr lang="en-US" sz="3200" b="1" dirty="0">
                          <a:effectLst/>
                          <a:latin typeface="Arial" pitchFamily="34" charset="0"/>
                          <a:cs typeface="Arial" pitchFamily="34" charset="0"/>
                        </a:rPr>
                        <a:t>|= 1.65</a:t>
                      </a:r>
                      <a:endParaRPr lang="en-US" sz="3200" b="1" dirty="0">
                        <a:effectLst/>
                        <a:latin typeface="Arial" pitchFamily="34" charset="0"/>
                        <a:ea typeface="Calibri"/>
                        <a:cs typeface="Arial" pitchFamily="34" charset="0"/>
                      </a:endParaRPr>
                    </a:p>
                  </a:txBody>
                  <a:tcPr marL="68580" marR="68580" marT="0" marB="0"/>
                </a:tc>
              </a:tr>
              <a:tr h="1389516">
                <a:tc>
                  <a:txBody>
                    <a:bodyPr/>
                    <a:lstStyle/>
                    <a:p>
                      <a:pPr marL="0" marR="0" algn="ctr">
                        <a:lnSpc>
                          <a:spcPct val="115000"/>
                        </a:lnSpc>
                        <a:spcBef>
                          <a:spcPts val="0"/>
                        </a:spcBef>
                        <a:spcAft>
                          <a:spcPts val="0"/>
                        </a:spcAft>
                      </a:pPr>
                      <a:r>
                        <a:rPr lang="en-US" sz="3200" b="1" dirty="0">
                          <a:effectLst/>
                          <a:latin typeface="Arial" pitchFamily="34" charset="0"/>
                          <a:cs typeface="Arial" pitchFamily="34" charset="0"/>
                        </a:rPr>
                        <a:t>Right Tailed test</a:t>
                      </a:r>
                      <a:endParaRPr lang="en-US" sz="32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Z</a:t>
                      </a:r>
                      <a:r>
                        <a:rPr lang="en-US" sz="3200" b="1" baseline="-25000">
                          <a:effectLst/>
                          <a:latin typeface="Arial" pitchFamily="34" charset="0"/>
                          <a:cs typeface="Arial" pitchFamily="34" charset="0"/>
                        </a:rPr>
                        <a:t>α</a:t>
                      </a:r>
                      <a:r>
                        <a:rPr lang="en-US" sz="3200" b="1">
                          <a:effectLst/>
                          <a:latin typeface="Arial" pitchFamily="34" charset="0"/>
                          <a:cs typeface="Arial" pitchFamily="34" charset="0"/>
                        </a:rPr>
                        <a:t> = 2.33</a:t>
                      </a:r>
                      <a:endParaRPr lang="en-US" sz="3200" b="1">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dirty="0">
                          <a:effectLst/>
                          <a:latin typeface="Arial" pitchFamily="34" charset="0"/>
                          <a:cs typeface="Arial" pitchFamily="34" charset="0"/>
                        </a:rPr>
                        <a:t>Z</a:t>
                      </a:r>
                      <a:r>
                        <a:rPr lang="en-US" sz="3200" b="1" baseline="-25000" dirty="0">
                          <a:effectLst/>
                          <a:latin typeface="Arial" pitchFamily="34" charset="0"/>
                          <a:cs typeface="Arial" pitchFamily="34" charset="0"/>
                        </a:rPr>
                        <a:t>α</a:t>
                      </a:r>
                      <a:r>
                        <a:rPr lang="en-US" sz="3200" b="1" dirty="0">
                          <a:effectLst/>
                          <a:latin typeface="Arial" pitchFamily="34" charset="0"/>
                          <a:cs typeface="Arial" pitchFamily="34" charset="0"/>
                        </a:rPr>
                        <a:t> = 1.65</a:t>
                      </a:r>
                      <a:endParaRPr lang="en-US" sz="32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dirty="0">
                          <a:effectLst/>
                          <a:latin typeface="Arial" pitchFamily="34" charset="0"/>
                          <a:cs typeface="Arial" pitchFamily="34" charset="0"/>
                        </a:rPr>
                        <a:t>Z</a:t>
                      </a:r>
                      <a:r>
                        <a:rPr lang="en-US" sz="3200" b="1" baseline="-25000" dirty="0">
                          <a:effectLst/>
                          <a:latin typeface="Arial" pitchFamily="34" charset="0"/>
                          <a:cs typeface="Arial" pitchFamily="34" charset="0"/>
                        </a:rPr>
                        <a:t>α</a:t>
                      </a:r>
                      <a:r>
                        <a:rPr lang="en-US" sz="3200" b="1" dirty="0">
                          <a:effectLst/>
                          <a:latin typeface="Arial" pitchFamily="34" charset="0"/>
                          <a:cs typeface="Arial" pitchFamily="34" charset="0"/>
                        </a:rPr>
                        <a:t> = 1.28</a:t>
                      </a:r>
                      <a:endParaRPr lang="en-US" sz="3200" b="1" dirty="0">
                        <a:effectLst/>
                        <a:latin typeface="Arial" pitchFamily="34" charset="0"/>
                        <a:ea typeface="Calibri"/>
                        <a:cs typeface="Arial" pitchFamily="34" charset="0"/>
                      </a:endParaRPr>
                    </a:p>
                  </a:txBody>
                  <a:tcPr marL="68580" marR="68580" marT="0" marB="0"/>
                </a:tc>
              </a:tr>
              <a:tr h="955212">
                <a:tc>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Left tailed test</a:t>
                      </a:r>
                      <a:endParaRPr lang="en-US" sz="3200" b="1">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Z</a:t>
                      </a:r>
                      <a:r>
                        <a:rPr lang="en-US" sz="3200" b="1" baseline="-25000">
                          <a:effectLst/>
                          <a:latin typeface="Arial" pitchFamily="34" charset="0"/>
                          <a:cs typeface="Arial" pitchFamily="34" charset="0"/>
                        </a:rPr>
                        <a:t>α</a:t>
                      </a:r>
                      <a:r>
                        <a:rPr lang="en-US" sz="3200" b="1">
                          <a:effectLst/>
                          <a:latin typeface="Arial" pitchFamily="34" charset="0"/>
                          <a:cs typeface="Arial" pitchFamily="34" charset="0"/>
                        </a:rPr>
                        <a:t> = -2.33</a:t>
                      </a:r>
                      <a:endParaRPr lang="en-US" sz="3200" b="1">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a:effectLst/>
                          <a:latin typeface="Arial" pitchFamily="34" charset="0"/>
                          <a:cs typeface="Arial" pitchFamily="34" charset="0"/>
                        </a:rPr>
                        <a:t>Z</a:t>
                      </a:r>
                      <a:r>
                        <a:rPr lang="en-US" sz="3200" b="1" baseline="-25000">
                          <a:effectLst/>
                          <a:latin typeface="Arial" pitchFamily="34" charset="0"/>
                          <a:cs typeface="Arial" pitchFamily="34" charset="0"/>
                        </a:rPr>
                        <a:t>α</a:t>
                      </a:r>
                      <a:r>
                        <a:rPr lang="en-US" sz="3200" b="1">
                          <a:effectLst/>
                          <a:latin typeface="Arial" pitchFamily="34" charset="0"/>
                          <a:cs typeface="Arial" pitchFamily="34" charset="0"/>
                        </a:rPr>
                        <a:t> = -1.65</a:t>
                      </a:r>
                      <a:endParaRPr lang="en-US" sz="3200" b="1">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3200" b="1" dirty="0">
                          <a:effectLst/>
                          <a:latin typeface="Arial" pitchFamily="34" charset="0"/>
                          <a:cs typeface="Arial" pitchFamily="34" charset="0"/>
                        </a:rPr>
                        <a:t>Z</a:t>
                      </a:r>
                      <a:r>
                        <a:rPr lang="en-US" sz="3200" b="1" baseline="-25000" dirty="0">
                          <a:effectLst/>
                          <a:latin typeface="Arial" pitchFamily="34" charset="0"/>
                          <a:cs typeface="Arial" pitchFamily="34" charset="0"/>
                        </a:rPr>
                        <a:t>α</a:t>
                      </a:r>
                      <a:r>
                        <a:rPr lang="en-US" sz="3200" b="1" dirty="0">
                          <a:effectLst/>
                          <a:latin typeface="Arial" pitchFamily="34" charset="0"/>
                          <a:cs typeface="Arial" pitchFamily="34" charset="0"/>
                        </a:rPr>
                        <a:t> = -1.28</a:t>
                      </a:r>
                      <a:endParaRPr lang="en-US" sz="3200" b="1" dirty="0">
                        <a:effectLst/>
                        <a:latin typeface="Arial" pitchFamily="34" charset="0"/>
                        <a:ea typeface="Calibri"/>
                        <a:cs typeface="Arial" pitchFamily="34" charset="0"/>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04B55EEE-E9DE-44D5-BC06-B2CF942FB9DB}" type="slidenum">
              <a:rPr lang="en-US" smtClean="0"/>
              <a:t>43</a:t>
            </a:fld>
            <a:endParaRPr lang="en-US"/>
          </a:p>
        </p:txBody>
      </p:sp>
    </p:spTree>
    <p:extLst>
      <p:ext uri="{BB962C8B-B14F-4D97-AF65-F5344CB8AC3E}">
        <p14:creationId xmlns:p14="http://schemas.microsoft.com/office/powerpoint/2010/main" val="11502915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TABLE</a:t>
            </a:r>
            <a:endParaRPr lang="en-US" dirty="0"/>
          </a:p>
        </p:txBody>
      </p:sp>
      <p:sp>
        <p:nvSpPr>
          <p:cNvPr id="4" name="Slide Number Placeholder 3"/>
          <p:cNvSpPr>
            <a:spLocks noGrp="1"/>
          </p:cNvSpPr>
          <p:nvPr>
            <p:ph type="sldNum" sz="quarter" idx="12"/>
          </p:nvPr>
        </p:nvSpPr>
        <p:spPr/>
        <p:txBody>
          <a:bodyPr/>
          <a:lstStyle/>
          <a:p>
            <a:fld id="{04B55EEE-E9DE-44D5-BC06-B2CF942FB9DB}" type="slidenum">
              <a:rPr lang="en-US" smtClean="0"/>
              <a:t>44</a:t>
            </a:fld>
            <a:endParaRPr lang="en-US"/>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76200"/>
            <a:ext cx="8991600" cy="65531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527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4876800"/>
            <a:ext cx="89916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76200" y="3124200"/>
            <a:ext cx="8610600"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29308"/>
            <a:ext cx="8839200" cy="838200"/>
          </a:xfrm>
        </p:spPr>
        <p:txBody>
          <a:bodyPr>
            <a:normAutofit fontScale="90000"/>
          </a:bodyPr>
          <a:lstStyle/>
          <a:p>
            <a:r>
              <a:rPr lang="en-US" b="1" u="sng" dirty="0" smtClean="0">
                <a:solidFill>
                  <a:srgbClr val="FF0000"/>
                </a:solidFill>
              </a:rPr>
              <a:t>Sampling Distribution of Proportion:</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66800"/>
                <a:ext cx="9067800" cy="5791200"/>
              </a:xfrm>
            </p:spPr>
            <p:txBody>
              <a:bodyPr>
                <a:normAutofit/>
              </a:bodyPr>
              <a:lstStyle/>
              <a:p>
                <a:pPr algn="just"/>
                <a:r>
                  <a:rPr lang="en-US" sz="3200" b="1" u="sng" dirty="0" smtClean="0"/>
                  <a:t>Sampling distribution</a:t>
                </a:r>
                <a:r>
                  <a:rPr lang="en-US" sz="3200" dirty="0" smtClean="0"/>
                  <a:t>: Sampling distribution of the sample proportion is defined as the probability distribution of a given sample proportion based on a random sample.</a:t>
                </a:r>
              </a:p>
              <a:p>
                <a:pPr algn="just"/>
                <a14:m>
                  <m:oMath xmlns:m="http://schemas.openxmlformats.org/officeDocument/2006/math">
                    <m:r>
                      <a:rPr lang="en-US" sz="3200" b="1" i="1" smtClean="0">
                        <a:latin typeface="Cambria Math"/>
                      </a:rPr>
                      <m:t>𝑽𝒂𝒓</m:t>
                    </m:r>
                    <m:r>
                      <a:rPr lang="en-US" sz="3200" b="1" i="1" smtClean="0">
                        <a:latin typeface="Cambria Math"/>
                      </a:rPr>
                      <m:t>(</m:t>
                    </m:r>
                    <m:r>
                      <a:rPr lang="en-US" sz="3200" b="1" i="1" smtClean="0">
                        <a:latin typeface="Cambria Math"/>
                      </a:rPr>
                      <m:t>𝒑</m:t>
                    </m:r>
                    <m:r>
                      <a:rPr lang="en-US" sz="3200" b="1" i="1" smtClean="0">
                        <a:latin typeface="Cambria Math"/>
                      </a:rPr>
                      <m:t>)=</m:t>
                    </m:r>
                    <m:f>
                      <m:fPr>
                        <m:ctrlPr>
                          <a:rPr lang="en-US" sz="3200" b="1" i="1" smtClean="0">
                            <a:latin typeface="Cambria Math"/>
                          </a:rPr>
                        </m:ctrlPr>
                      </m:fPr>
                      <m:num>
                        <m:r>
                          <a:rPr lang="en-US" sz="3200" b="1" i="1" smtClean="0">
                            <a:latin typeface="Cambria Math"/>
                          </a:rPr>
                          <m:t>𝑷𝑸</m:t>
                        </m:r>
                      </m:num>
                      <m:den>
                        <m:r>
                          <a:rPr lang="en-US" sz="3200" b="1" i="1" smtClean="0">
                            <a:latin typeface="Cambria Math"/>
                          </a:rPr>
                          <m:t>𝒏</m:t>
                        </m:r>
                      </m:den>
                    </m:f>
                  </m:oMath>
                </a14:m>
                <a:r>
                  <a:rPr lang="en-US" sz="3200" b="1" dirty="0" smtClean="0"/>
                  <a:t> </a:t>
                </a:r>
              </a:p>
              <a:p>
                <a:pPr marL="0" indent="0" algn="just">
                  <a:buNone/>
                </a:pPr>
                <a:r>
                  <a:rPr lang="en-US" sz="3200" dirty="0" smtClean="0"/>
                  <a:t>for simple random sampling with replacement)</a:t>
                </a:r>
              </a:p>
              <a:p>
                <a:pPr algn="just"/>
                <a:endParaRPr lang="en-US" sz="3200" b="1" i="1" dirty="0" smtClean="0">
                  <a:latin typeface="Cambria Math"/>
                </a:endParaRPr>
              </a:p>
              <a:p>
                <a:pPr algn="just"/>
                <a14:m>
                  <m:oMath xmlns:m="http://schemas.openxmlformats.org/officeDocument/2006/math">
                    <m:r>
                      <a:rPr lang="en-US" sz="3200" b="1" i="1" smtClean="0">
                        <a:latin typeface="Cambria Math"/>
                      </a:rPr>
                      <m:t>𝑽𝒂𝒓</m:t>
                    </m:r>
                    <m:r>
                      <a:rPr lang="en-US" sz="3200" b="1" i="1" smtClean="0">
                        <a:latin typeface="Cambria Math"/>
                      </a:rPr>
                      <m:t>(</m:t>
                    </m:r>
                    <m:r>
                      <a:rPr lang="en-US" sz="3200" b="1" i="1" smtClean="0">
                        <a:latin typeface="Cambria Math"/>
                      </a:rPr>
                      <m:t>𝒑</m:t>
                    </m:r>
                    <m:r>
                      <a:rPr lang="en-US" sz="3200" b="1" i="1" smtClean="0">
                        <a:latin typeface="Cambria Math"/>
                      </a:rPr>
                      <m:t>)= </m:t>
                    </m:r>
                    <m:f>
                      <m:fPr>
                        <m:ctrlPr>
                          <a:rPr lang="en-US" sz="3200" b="1" i="1" smtClean="0">
                            <a:latin typeface="Cambria Math"/>
                          </a:rPr>
                        </m:ctrlPr>
                      </m:fPr>
                      <m:num>
                        <m:r>
                          <a:rPr lang="en-US" sz="3200" b="1" i="1" smtClean="0">
                            <a:latin typeface="Cambria Math"/>
                          </a:rPr>
                          <m:t>𝑷𝑸</m:t>
                        </m:r>
                      </m:num>
                      <m:den>
                        <m:r>
                          <a:rPr lang="en-US" sz="3200" b="1" i="1" smtClean="0">
                            <a:latin typeface="Cambria Math"/>
                          </a:rPr>
                          <m:t>𝒏</m:t>
                        </m:r>
                      </m:den>
                    </m:f>
                  </m:oMath>
                </a14:m>
                <a:r>
                  <a:rPr lang="en-US" sz="3200" b="1" dirty="0" smtClean="0"/>
                  <a:t> </a:t>
                </a:r>
                <a14:m>
                  <m:oMath xmlns:m="http://schemas.openxmlformats.org/officeDocument/2006/math">
                    <m:f>
                      <m:fPr>
                        <m:ctrlPr>
                          <a:rPr lang="en-US" sz="3200" b="1" i="1" dirty="0" smtClean="0">
                            <a:latin typeface="Cambria Math"/>
                          </a:rPr>
                        </m:ctrlPr>
                      </m:fPr>
                      <m:num>
                        <m:r>
                          <a:rPr lang="en-US" sz="3200" b="1" i="1" dirty="0" smtClean="0">
                            <a:latin typeface="Cambria Math"/>
                          </a:rPr>
                          <m:t>(</m:t>
                        </m:r>
                        <m:r>
                          <a:rPr lang="en-US" sz="3200" b="1" i="1" dirty="0" smtClean="0">
                            <a:latin typeface="Cambria Math"/>
                          </a:rPr>
                          <m:t>𝑵</m:t>
                        </m:r>
                        <m:r>
                          <a:rPr lang="en-US" sz="3200" b="1" i="1" dirty="0" smtClean="0">
                            <a:latin typeface="Cambria Math"/>
                          </a:rPr>
                          <m:t>−</m:t>
                        </m:r>
                        <m:r>
                          <a:rPr lang="en-US" sz="3200" b="1" i="1" dirty="0" smtClean="0">
                            <a:latin typeface="Cambria Math"/>
                          </a:rPr>
                          <m:t>𝒏</m:t>
                        </m:r>
                        <m:r>
                          <a:rPr lang="en-US" sz="3200" b="1" i="1" dirty="0" smtClean="0">
                            <a:latin typeface="Cambria Math"/>
                          </a:rPr>
                          <m:t>)</m:t>
                        </m:r>
                      </m:num>
                      <m:den>
                        <m:r>
                          <a:rPr lang="en-US" sz="3200" b="1" i="1" dirty="0" smtClean="0">
                            <a:latin typeface="Cambria Math"/>
                          </a:rPr>
                          <m:t>(</m:t>
                        </m:r>
                        <m:r>
                          <a:rPr lang="en-US" sz="3200" b="1" i="1" dirty="0" smtClean="0">
                            <a:latin typeface="Cambria Math"/>
                          </a:rPr>
                          <m:t>𝑵</m:t>
                        </m:r>
                        <m:r>
                          <a:rPr lang="en-US" sz="3200" b="1" i="1" dirty="0" smtClean="0">
                            <a:latin typeface="Cambria Math"/>
                          </a:rPr>
                          <m:t>−</m:t>
                        </m:r>
                        <m:r>
                          <a:rPr lang="en-US" sz="3200" b="1" i="1" dirty="0" smtClean="0">
                            <a:latin typeface="Cambria Math"/>
                          </a:rPr>
                          <m:t>𝟏</m:t>
                        </m:r>
                        <m:r>
                          <a:rPr lang="en-US" sz="3200" b="1" i="1" dirty="0" smtClean="0">
                            <a:latin typeface="Cambria Math"/>
                          </a:rPr>
                          <m:t>)</m:t>
                        </m:r>
                      </m:den>
                    </m:f>
                  </m:oMath>
                </a14:m>
                <a:r>
                  <a:rPr lang="en-US" sz="3200" dirty="0" smtClean="0"/>
                  <a:t> </a:t>
                </a:r>
              </a:p>
              <a:p>
                <a:pPr marL="0" indent="0" algn="just">
                  <a:buNone/>
                </a:pPr>
                <a:r>
                  <a:rPr lang="en-US" sz="3200" dirty="0" smtClean="0"/>
                  <a:t>for simple random sampling without replacement)</a:t>
                </a:r>
              </a:p>
              <a:p>
                <a:pPr marL="0" indent="0" algn="just">
                  <a:buNone/>
                </a:pP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66800"/>
                <a:ext cx="9067800" cy="5791200"/>
              </a:xfrm>
              <a:blipFill rotWithShape="1">
                <a:blip r:embed="rId2"/>
                <a:stretch>
                  <a:fillRect l="-1680" t="-1368" r="-16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5</a:t>
            </a:fld>
            <a:endParaRPr lang="en-US"/>
          </a:p>
        </p:txBody>
      </p:sp>
    </p:spTree>
    <p:extLst>
      <p:ext uri="{BB962C8B-B14F-4D97-AF65-F5344CB8AC3E}">
        <p14:creationId xmlns:p14="http://schemas.microsoft.com/office/powerpoint/2010/main" val="3223534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3138881"/>
            <a:ext cx="8610600" cy="1052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4800" y="228600"/>
            <a:ext cx="8229600" cy="914400"/>
          </a:xfrm>
        </p:spPr>
        <p:txBody>
          <a:bodyPr/>
          <a:lstStyle/>
          <a:p>
            <a:r>
              <a:rPr lang="en-US" b="1" u="sng" dirty="0" smtClean="0">
                <a:solidFill>
                  <a:srgbClr val="FF0000"/>
                </a:solidFill>
              </a:rPr>
              <a:t>Standard Error(S.E.):</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95400"/>
                <a:ext cx="8763000" cy="5334000"/>
              </a:xfrm>
            </p:spPr>
            <p:txBody>
              <a:bodyPr>
                <a:normAutofit/>
              </a:bodyPr>
              <a:lstStyle/>
              <a:p>
                <a:pPr algn="just"/>
                <a:r>
                  <a:rPr lang="en-US" sz="2800" b="1" u="sng" dirty="0" smtClean="0"/>
                  <a:t>Standard Error (S.E.):</a:t>
                </a:r>
                <a:r>
                  <a:rPr lang="en-US" sz="2800" dirty="0" smtClean="0"/>
                  <a:t> The standard deviation of the sampling distribution of sample statistic is known as its standard error(S.E.) of the statistic. Thus, the standard error of statistic ‘t’ is given by </a:t>
                </a:r>
              </a:p>
              <a:p>
                <a:pPr algn="just"/>
                <a:r>
                  <a:rPr lang="en-US" sz="2800" b="1" dirty="0" smtClean="0"/>
                  <a:t>S.E(t) = </a:t>
                </a:r>
                <a14:m>
                  <m:oMath xmlns:m="http://schemas.openxmlformats.org/officeDocument/2006/math">
                    <m:rad>
                      <m:radPr>
                        <m:degHide m:val="on"/>
                        <m:ctrlPr>
                          <a:rPr lang="en-US" sz="2800" b="1" i="1" smtClean="0">
                            <a:latin typeface="Cambria Math"/>
                          </a:rPr>
                        </m:ctrlPr>
                      </m:radPr>
                      <m:deg/>
                      <m:e>
                        <m:r>
                          <a:rPr lang="en-US" sz="2800" b="1" i="1" smtClean="0">
                            <a:latin typeface="Cambria Math"/>
                          </a:rPr>
                          <m:t>𝑽𝒂𝒓𝒊𝒂𝒏𝒄𝒆</m:t>
                        </m:r>
                        <m:d>
                          <m:dPr>
                            <m:ctrlPr>
                              <a:rPr lang="en-US" sz="2800" b="1" i="1" smtClean="0">
                                <a:latin typeface="Cambria Math"/>
                              </a:rPr>
                            </m:ctrlPr>
                          </m:dPr>
                          <m:e>
                            <m:r>
                              <a:rPr lang="en-US" sz="2800" b="1" i="1" smtClean="0">
                                <a:latin typeface="Cambria Math"/>
                              </a:rPr>
                              <m:t>𝒕</m:t>
                            </m:r>
                          </m:e>
                        </m:d>
                      </m:e>
                    </m:rad>
                  </m:oMath>
                </a14:m>
                <a:r>
                  <a:rPr lang="en-US" sz="2800" b="1" dirty="0" smtClean="0"/>
                  <a:t> = </a:t>
                </a:r>
                <a14:m>
                  <m:oMath xmlns:m="http://schemas.openxmlformats.org/officeDocument/2006/math">
                    <m:rad>
                      <m:radPr>
                        <m:degHide m:val="on"/>
                        <m:ctrlPr>
                          <a:rPr lang="en-US" sz="2800" b="1" i="1" smtClean="0">
                            <a:latin typeface="Cambria Math"/>
                          </a:rPr>
                        </m:ctrlPr>
                      </m:radPr>
                      <m:deg/>
                      <m:e>
                        <m:f>
                          <m:fPr>
                            <m:ctrlPr>
                              <a:rPr lang="en-US" sz="2800" b="1" i="1" smtClean="0">
                                <a:latin typeface="Cambria Math"/>
                              </a:rPr>
                            </m:ctrlPr>
                          </m:fPr>
                          <m:num>
                            <m:r>
                              <a:rPr lang="en-US" sz="2800" b="1" i="1" smtClean="0">
                                <a:latin typeface="Cambria Math"/>
                              </a:rPr>
                              <m:t>𝟏</m:t>
                            </m:r>
                          </m:num>
                          <m:den>
                            <m:r>
                              <a:rPr lang="en-US" sz="2800" b="1" i="1" smtClean="0">
                                <a:latin typeface="Cambria Math"/>
                              </a:rPr>
                              <m:t>𝒏</m:t>
                            </m:r>
                          </m:den>
                        </m:f>
                        <m:nary>
                          <m:naryPr>
                            <m:chr m:val="∑"/>
                            <m:subHide m:val="on"/>
                            <m:supHide m:val="on"/>
                            <m:ctrlPr>
                              <a:rPr lang="en-US" sz="2800" b="1" i="1" smtClean="0">
                                <a:latin typeface="Cambria Math"/>
                              </a:rPr>
                            </m:ctrlPr>
                          </m:naryPr>
                          <m:sub/>
                          <m:sup/>
                          <m:e>
                            <m:r>
                              <a:rPr lang="en-US" sz="2800" b="1" i="1" smtClean="0">
                                <a:latin typeface="Cambria Math"/>
                              </a:rPr>
                              <m:t>(</m:t>
                            </m:r>
                            <m:r>
                              <a:rPr lang="en-US" sz="2800" b="1" i="1" smtClean="0">
                                <a:latin typeface="Cambria Math"/>
                              </a:rPr>
                              <m:t>𝒕</m:t>
                            </m:r>
                            <m:r>
                              <a:rPr lang="en-US" sz="2800" b="1" i="1" smtClean="0">
                                <a:latin typeface="Cambria Math"/>
                              </a:rPr>
                              <m:t>−</m:t>
                            </m:r>
                            <m:acc>
                              <m:accPr>
                                <m:chr m:val="̅"/>
                                <m:ctrlPr>
                                  <a:rPr lang="en-US" sz="2800" b="1" i="1" smtClean="0">
                                    <a:latin typeface="Cambria Math"/>
                                  </a:rPr>
                                </m:ctrlPr>
                              </m:accPr>
                              <m:e>
                                <m:r>
                                  <a:rPr lang="en-US" sz="2800" b="1" i="1" smtClean="0">
                                    <a:latin typeface="Cambria Math"/>
                                  </a:rPr>
                                  <m:t>𝒕</m:t>
                                </m:r>
                              </m:e>
                            </m:acc>
                            <m:r>
                              <a:rPr lang="en-US" sz="2800" b="1" i="1" smtClean="0">
                                <a:latin typeface="Cambria Math"/>
                                <a:ea typeface="Cambria Math"/>
                              </a:rPr>
                              <m:t>)²</m:t>
                            </m:r>
                          </m:e>
                        </m:nary>
                      </m:e>
                    </m:rad>
                  </m:oMath>
                </a14:m>
                <a:r>
                  <a:rPr lang="en-US" sz="2800" dirty="0" smtClean="0"/>
                  <a:t> . </a:t>
                </a:r>
              </a:p>
              <a:p>
                <a:pPr algn="just"/>
                <a:r>
                  <a:rPr lang="en-US" sz="2800" dirty="0" smtClean="0"/>
                  <a:t>The standard deviation of the distribution of sample mean is called the standard error of the sample mean. It is denoted by S.E(</a:t>
                </a:r>
                <a14:m>
                  <m:oMath xmlns:m="http://schemas.openxmlformats.org/officeDocument/2006/math">
                    <m:acc>
                      <m:accPr>
                        <m:chr m:val="̅"/>
                        <m:ctrlPr>
                          <a:rPr lang="en-US" sz="2800" i="1" smtClean="0">
                            <a:latin typeface="Cambria Math"/>
                          </a:rPr>
                        </m:ctrlPr>
                      </m:accPr>
                      <m:e>
                        <m:r>
                          <a:rPr lang="en-US" sz="2800" b="0" i="1" smtClean="0">
                            <a:latin typeface="Cambria Math"/>
                          </a:rPr>
                          <m:t>𝑥</m:t>
                        </m:r>
                      </m:e>
                    </m:acc>
                  </m:oMath>
                </a14:m>
                <a:r>
                  <a:rPr lang="en-US" sz="2800" dirty="0" smtClean="0">
                    <a:latin typeface="Cambria Math"/>
                    <a:ea typeface="Cambria Math"/>
                  </a:rPr>
                  <a:t>). Standard error of the mean is a measure of dispersion of the distribution of sample mean.</a:t>
                </a:r>
                <a:endParaRPr lang="en-US" sz="2800" dirty="0" smtClean="0"/>
              </a:p>
              <a:p>
                <a:pPr marL="0" indent="0" algn="just">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95400"/>
                <a:ext cx="8763000" cy="5334000"/>
              </a:xfrm>
              <a:blipFill rotWithShape="1">
                <a:blip r:embed="rId3"/>
                <a:stretch>
                  <a:fillRect l="-1044" t="-1029" r="-13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B55EEE-E9DE-44D5-BC06-B2CF942FB9DB}" type="slidenum">
              <a:rPr lang="en-US" smtClean="0"/>
              <a:t>6</a:t>
            </a:fld>
            <a:endParaRPr lang="en-US"/>
          </a:p>
        </p:txBody>
      </p:sp>
      <p:sp>
        <p:nvSpPr>
          <p:cNvPr id="5" name="TextBox 4"/>
          <p:cNvSpPr txBox="1"/>
          <p:nvPr/>
        </p:nvSpPr>
        <p:spPr>
          <a:xfrm>
            <a:off x="4079631" y="295421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1391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932688"/>
          </a:xfrm>
        </p:spPr>
        <p:txBody>
          <a:bodyPr/>
          <a:lstStyle/>
          <a:p>
            <a:r>
              <a:rPr lang="en-US" b="1" u="sng" dirty="0" smtClean="0">
                <a:solidFill>
                  <a:srgbClr val="FF0000"/>
                </a:solidFill>
              </a:rPr>
              <a:t>Application of Standard Error:</a:t>
            </a:r>
            <a:endParaRPr lang="en-US" b="1" u="sng" dirty="0">
              <a:solidFill>
                <a:srgbClr val="FF0000"/>
              </a:solidFill>
            </a:endParaRPr>
          </a:p>
        </p:txBody>
      </p:sp>
      <p:sp>
        <p:nvSpPr>
          <p:cNvPr id="3" name="Content Placeholder 2"/>
          <p:cNvSpPr>
            <a:spLocks noGrp="1"/>
          </p:cNvSpPr>
          <p:nvPr>
            <p:ph idx="1"/>
          </p:nvPr>
        </p:nvSpPr>
        <p:spPr>
          <a:xfrm>
            <a:off x="152400" y="1295400"/>
            <a:ext cx="8763000" cy="5334000"/>
          </a:xfrm>
        </p:spPr>
        <p:txBody>
          <a:bodyPr>
            <a:normAutofit/>
          </a:bodyPr>
          <a:lstStyle/>
          <a:p>
            <a:pPr algn="just"/>
            <a:r>
              <a:rPr lang="en-US" sz="3200" dirty="0" smtClean="0"/>
              <a:t>To determine the precision and reliability of sample estimate.</a:t>
            </a:r>
          </a:p>
          <a:p>
            <a:pPr algn="just"/>
            <a:r>
              <a:rPr lang="en-US" sz="3200" dirty="0" smtClean="0"/>
              <a:t>To test if the sample statistic difference significantly from the population parameter.</a:t>
            </a:r>
          </a:p>
          <a:p>
            <a:pPr algn="just"/>
            <a:r>
              <a:rPr lang="en-US" sz="3200" dirty="0" smtClean="0"/>
              <a:t>To obtain the point estimate of the population parameter.</a:t>
            </a:r>
          </a:p>
          <a:p>
            <a:pPr algn="just"/>
            <a:r>
              <a:rPr lang="en-US" sz="3200" dirty="0" smtClean="0"/>
              <a:t>To determine the interval estimation of the population parameter within certain level of significant.</a:t>
            </a:r>
            <a:endParaRPr lang="en-US" sz="3200" dirty="0"/>
          </a:p>
        </p:txBody>
      </p:sp>
      <p:sp>
        <p:nvSpPr>
          <p:cNvPr id="4" name="Slide Number Placeholder 3"/>
          <p:cNvSpPr>
            <a:spLocks noGrp="1"/>
          </p:cNvSpPr>
          <p:nvPr>
            <p:ph type="sldNum" sz="quarter" idx="12"/>
          </p:nvPr>
        </p:nvSpPr>
        <p:spPr/>
        <p:txBody>
          <a:bodyPr/>
          <a:lstStyle/>
          <a:p>
            <a:fld id="{04B55EEE-E9DE-44D5-BC06-B2CF942FB9DB}" type="slidenum">
              <a:rPr lang="en-US" smtClean="0"/>
              <a:t>7</a:t>
            </a:fld>
            <a:endParaRPr lang="en-US"/>
          </a:p>
        </p:txBody>
      </p:sp>
    </p:spTree>
    <p:extLst>
      <p:ext uri="{BB962C8B-B14F-4D97-AF65-F5344CB8AC3E}">
        <p14:creationId xmlns:p14="http://schemas.microsoft.com/office/powerpoint/2010/main" val="181231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9144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76200" y="1295400"/>
            <a:ext cx="8839200" cy="5334000"/>
          </a:xfrm>
        </p:spPr>
        <p:txBody>
          <a:bodyPr>
            <a:normAutofit/>
          </a:bodyPr>
          <a:lstStyle/>
          <a:p>
            <a:pPr algn="just"/>
            <a:r>
              <a:rPr lang="en-US" sz="3200" dirty="0" smtClean="0"/>
              <a:t>From a population 520, a sample of 25 units is taken. If the population standard deviation is 1.5, find the standard error of the sample mean when the sample is taken (i) without replacement (ii) with replacement.</a:t>
            </a:r>
          </a:p>
          <a:p>
            <a:pPr algn="just"/>
            <a:r>
              <a:rPr lang="en-US" sz="3200" dirty="0" smtClean="0"/>
              <a:t>A simple random sample of 25 apples drawn from a lot of 300. If the number of bad apples in the lot is 15, find the standard error of the sample proportion of bad apples (i) without replacement (ii) with replacement.</a:t>
            </a:r>
            <a:endParaRPr lang="en-US" sz="3200" dirty="0"/>
          </a:p>
        </p:txBody>
      </p:sp>
      <p:sp>
        <p:nvSpPr>
          <p:cNvPr id="4" name="Slide Number Placeholder 3"/>
          <p:cNvSpPr>
            <a:spLocks noGrp="1"/>
          </p:cNvSpPr>
          <p:nvPr>
            <p:ph type="sldNum" sz="quarter" idx="12"/>
          </p:nvPr>
        </p:nvSpPr>
        <p:spPr/>
        <p:txBody>
          <a:bodyPr/>
          <a:lstStyle/>
          <a:p>
            <a:fld id="{04B55EEE-E9DE-44D5-BC06-B2CF942FB9DB}" type="slidenum">
              <a:rPr lang="en-US" smtClean="0"/>
              <a:t>8</a:t>
            </a:fld>
            <a:endParaRPr lang="en-US"/>
          </a:p>
        </p:txBody>
      </p:sp>
    </p:spTree>
    <p:extLst>
      <p:ext uri="{BB962C8B-B14F-4D97-AF65-F5344CB8AC3E}">
        <p14:creationId xmlns:p14="http://schemas.microsoft.com/office/powerpoint/2010/main" val="2126686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143000"/>
            <a:ext cx="8991600" cy="571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304800"/>
            <a:ext cx="8229600" cy="8564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228600" y="1219200"/>
            <a:ext cx="8763000" cy="5334000"/>
          </a:xfrm>
        </p:spPr>
        <p:txBody>
          <a:bodyPr>
            <a:normAutofit/>
          </a:bodyPr>
          <a:lstStyle/>
          <a:p>
            <a:pPr algn="just"/>
            <a:r>
              <a:rPr lang="en-US" sz="2800" dirty="0" smtClean="0"/>
              <a:t>A population consists of five numbers: 1, 3, 5, 7 and 9.</a:t>
            </a:r>
          </a:p>
          <a:p>
            <a:pPr marL="571500" indent="-571500" algn="just">
              <a:buFont typeface="+mj-lt"/>
              <a:buAutoNum type="romanLcPeriod"/>
            </a:pPr>
            <a:r>
              <a:rPr lang="en-US" sz="2800" dirty="0" smtClean="0"/>
              <a:t>Enumerate all possible sample of the size two which can be drawn from the population without replacement.</a:t>
            </a:r>
          </a:p>
          <a:p>
            <a:pPr marL="571500" indent="-571500" algn="just">
              <a:buFont typeface="+mj-lt"/>
              <a:buAutoNum type="romanLcPeriod"/>
            </a:pPr>
            <a:r>
              <a:rPr lang="en-US" sz="2800" dirty="0" smtClean="0"/>
              <a:t>Calculate the mean and variance of the population.</a:t>
            </a:r>
          </a:p>
          <a:p>
            <a:pPr marL="571500" indent="-571500" algn="just">
              <a:buFont typeface="+mj-lt"/>
              <a:buAutoNum type="romanLcPeriod"/>
            </a:pPr>
            <a:r>
              <a:rPr lang="en-US" sz="2800" dirty="0" smtClean="0"/>
              <a:t>Show that the mean of the sampling distribution of the sample means is equal to the population mean.</a:t>
            </a:r>
          </a:p>
          <a:p>
            <a:pPr marL="571500" indent="-571500" algn="just">
              <a:buFont typeface="+mj-lt"/>
              <a:buAutoNum type="romanLcPeriod"/>
            </a:pPr>
            <a:r>
              <a:rPr lang="en-US" sz="2800" dirty="0" smtClean="0"/>
              <a:t>Calculate the variance of the sampling distribution of sample mean.</a:t>
            </a:r>
          </a:p>
          <a:p>
            <a:pPr marL="571500" indent="-571500" algn="just">
              <a:buFont typeface="+mj-lt"/>
              <a:buAutoNum type="romanLcPeriod"/>
            </a:pPr>
            <a:r>
              <a:rPr lang="en-US" sz="2800" dirty="0" smtClean="0"/>
              <a:t>Calculate the standard error of means.</a:t>
            </a:r>
          </a:p>
        </p:txBody>
      </p:sp>
      <p:sp>
        <p:nvSpPr>
          <p:cNvPr id="4" name="Slide Number Placeholder 3"/>
          <p:cNvSpPr>
            <a:spLocks noGrp="1"/>
          </p:cNvSpPr>
          <p:nvPr>
            <p:ph type="sldNum" sz="quarter" idx="12"/>
          </p:nvPr>
        </p:nvSpPr>
        <p:spPr/>
        <p:txBody>
          <a:bodyPr/>
          <a:lstStyle/>
          <a:p>
            <a:fld id="{04B55EEE-E9DE-44D5-BC06-B2CF942FB9DB}" type="slidenum">
              <a:rPr lang="en-US" smtClean="0"/>
              <a:t>9</a:t>
            </a:fld>
            <a:endParaRPr lang="en-US"/>
          </a:p>
        </p:txBody>
      </p:sp>
    </p:spTree>
    <p:extLst>
      <p:ext uri="{BB962C8B-B14F-4D97-AF65-F5344CB8AC3E}">
        <p14:creationId xmlns:p14="http://schemas.microsoft.com/office/powerpoint/2010/main" val="11564615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999</TotalTime>
  <Words>4088</Words>
  <Application>Microsoft Office PowerPoint</Application>
  <PresentationFormat>On-screen Show (4:3)</PresentationFormat>
  <Paragraphs>340</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Sampling Distribution and Estimation</vt:lpstr>
      <vt:lpstr>Inferential Statistics:</vt:lpstr>
      <vt:lpstr>Sampling Distribution:</vt:lpstr>
      <vt:lpstr>Sampling Distribution of a sample mean:</vt:lpstr>
      <vt:lpstr>Sampling Distribution of Proportion:</vt:lpstr>
      <vt:lpstr>Standard Error(S.E.):</vt:lpstr>
      <vt:lpstr>Application of Standard Error:</vt:lpstr>
      <vt:lpstr>Problems:</vt:lpstr>
      <vt:lpstr>Problems:</vt:lpstr>
      <vt:lpstr>Problems:</vt:lpstr>
      <vt:lpstr>Problems:</vt:lpstr>
      <vt:lpstr>Central Limit Theorem:</vt:lpstr>
      <vt:lpstr>Application of CLT:</vt:lpstr>
      <vt:lpstr>Estimation:</vt:lpstr>
      <vt:lpstr>Types of Estimation:</vt:lpstr>
      <vt:lpstr> Criteria of a Good Estimation:</vt:lpstr>
      <vt:lpstr> Interval Estimation of population mean for large samples:</vt:lpstr>
      <vt:lpstr>Conti……………..</vt:lpstr>
      <vt:lpstr>Case II: Estimation for difference of population means:</vt:lpstr>
      <vt:lpstr>Case III: Interval Estimation for population proportion:</vt:lpstr>
      <vt:lpstr>Case Iv: Estimating the Difference between Two Proportions:</vt:lpstr>
      <vt:lpstr>Interval Estimation of population mean for small samples:</vt:lpstr>
      <vt:lpstr>Interval Estimation of population mean for small samples:</vt:lpstr>
      <vt:lpstr>Interval estimation for difference between two means:</vt:lpstr>
      <vt:lpstr>Problems:</vt:lpstr>
      <vt:lpstr>Problems:</vt:lpstr>
      <vt:lpstr>Problems:</vt:lpstr>
      <vt:lpstr>Problems:</vt:lpstr>
      <vt:lpstr>Problems:</vt:lpstr>
      <vt:lpstr>Problems:</vt:lpstr>
      <vt:lpstr>Problems:</vt:lpstr>
      <vt:lpstr>Problems:</vt:lpstr>
      <vt:lpstr>Problems:</vt:lpstr>
      <vt:lpstr>Problems:</vt:lpstr>
      <vt:lpstr>Determination of Sample size:</vt:lpstr>
      <vt:lpstr>Determination sample size:</vt:lpstr>
      <vt:lpstr>Problems:</vt:lpstr>
      <vt:lpstr>Problems:</vt:lpstr>
      <vt:lpstr>Problems:</vt:lpstr>
      <vt:lpstr>Problems:</vt:lpstr>
      <vt:lpstr>Problems:</vt:lpstr>
      <vt:lpstr>Problems:</vt:lpstr>
      <vt:lpstr>Short Cut Key for Critical Value of Z: </vt:lpstr>
      <vt:lpstr>TABLE</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Distribution and Estimation</dc:title>
  <dc:creator>ismail - [2010]</dc:creator>
  <cp:lastModifiedBy>ismail - [2010]</cp:lastModifiedBy>
  <cp:revision>93</cp:revision>
  <dcterms:created xsi:type="dcterms:W3CDTF">2023-06-04T13:42:30Z</dcterms:created>
  <dcterms:modified xsi:type="dcterms:W3CDTF">2023-07-01T04:15:02Z</dcterms:modified>
</cp:coreProperties>
</file>