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6" r:id="rId2"/>
    <p:sldId id="257" r:id="rId3"/>
    <p:sldId id="258" r:id="rId4"/>
    <p:sldId id="267" r:id="rId5"/>
    <p:sldId id="268" r:id="rId6"/>
    <p:sldId id="269" r:id="rId7"/>
    <p:sldId id="316" r:id="rId8"/>
    <p:sldId id="259" r:id="rId9"/>
    <p:sldId id="270" r:id="rId10"/>
    <p:sldId id="272" r:id="rId11"/>
    <p:sldId id="260" r:id="rId12"/>
    <p:sldId id="273" r:id="rId13"/>
    <p:sldId id="274" r:id="rId14"/>
    <p:sldId id="317" r:id="rId15"/>
    <p:sldId id="318" r:id="rId16"/>
    <p:sldId id="275" r:id="rId17"/>
    <p:sldId id="276" r:id="rId18"/>
    <p:sldId id="277" r:id="rId19"/>
    <p:sldId id="265" r:id="rId20"/>
    <p:sldId id="271" r:id="rId21"/>
    <p:sldId id="262" r:id="rId22"/>
    <p:sldId id="297" r:id="rId23"/>
    <p:sldId id="298" r:id="rId24"/>
    <p:sldId id="299" r:id="rId25"/>
    <p:sldId id="300" r:id="rId26"/>
    <p:sldId id="296" r:id="rId27"/>
    <p:sldId id="301" r:id="rId28"/>
    <p:sldId id="302" r:id="rId29"/>
    <p:sldId id="305" r:id="rId30"/>
    <p:sldId id="266" r:id="rId31"/>
    <p:sldId id="286" r:id="rId32"/>
    <p:sldId id="306" r:id="rId33"/>
    <p:sldId id="303" r:id="rId34"/>
    <p:sldId id="307" r:id="rId35"/>
    <p:sldId id="308" r:id="rId36"/>
    <p:sldId id="309" r:id="rId37"/>
    <p:sldId id="304" r:id="rId38"/>
    <p:sldId id="310" r:id="rId39"/>
    <p:sldId id="311" r:id="rId40"/>
    <p:sldId id="312" r:id="rId41"/>
    <p:sldId id="313" r:id="rId42"/>
    <p:sldId id="314" r:id="rId43"/>
    <p:sldId id="315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64" r:id="rId53"/>
    <p:sldId id="278" r:id="rId54"/>
    <p:sldId id="279" r:id="rId55"/>
    <p:sldId id="280" r:id="rId56"/>
    <p:sldId id="261" r:id="rId57"/>
    <p:sldId id="282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79708" autoAdjust="0"/>
  </p:normalViewPr>
  <p:slideViewPr>
    <p:cSldViewPr snapToGrid="0">
      <p:cViewPr varScale="1">
        <p:scale>
          <a:sx n="78" d="100"/>
          <a:sy n="78" d="100"/>
        </p:scale>
        <p:origin x="588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31A91-8158-402F-9CE9-5D0E8046C797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C4189-BF53-45B1-95B7-3FE1773B8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156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C4189-BF53-45B1-95B7-3FE1773B8E3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290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deterministic models, </a:t>
            </a:r>
            <a:r>
              <a:rPr lang="en-GB" b="1" dirty="0" smtClean="0"/>
              <a:t>the output of the model is fully determined by the parameter values and the initial values</a:t>
            </a:r>
          </a:p>
          <a:p>
            <a:endParaRPr lang="en-GB" b="1" dirty="0" smtClean="0"/>
          </a:p>
          <a:p>
            <a:r>
              <a:rPr lang="en-GB" b="1" dirty="0" smtClean="0"/>
              <a:t>𝐸𝑥𝑝𝑜𝑛𝑒𝑛𝑡𝑖𝑎𝑙 𝐷𝑖𝑠𝑡𝑟𝑖𝑏𝑢𝑡𝑖𝑜𝑛 </a:t>
            </a:r>
            <a:r>
              <a:rPr lang="en-GB" dirty="0" smtClean="0"/>
              <a:t> is a process in which events happen continuously and independently at a constant average rate</a:t>
            </a:r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 err="1" smtClean="0"/>
              <a:t>Erlang</a:t>
            </a:r>
            <a:r>
              <a:rPr lang="en-GB" dirty="0" smtClean="0"/>
              <a:t> distribution </a:t>
            </a:r>
            <a:r>
              <a:rPr lang="en-GB" b="1" dirty="0" smtClean="0"/>
              <a:t>describes the probability of several successive random events occurring by the given time according to the Poisson process</a:t>
            </a:r>
            <a:r>
              <a:rPr lang="en-GB" dirty="0" smtClean="0"/>
              <a:t>, which allows an estimate for the number of critical driver events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C4189-BF53-45B1-95B7-3FE1773B8E3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196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Average Waiting Time = time customer in queue / total number of customers 56/20</a:t>
            </a:r>
          </a:p>
          <a:p>
            <a:r>
              <a:rPr lang="en-GB" dirty="0" smtClean="0"/>
              <a:t>Probability of wait = No. of customer who wait</a:t>
            </a:r>
            <a:r>
              <a:rPr lang="en-GB" baseline="0" dirty="0" smtClean="0"/>
              <a:t> / total number of customers 13/20</a:t>
            </a:r>
            <a:endParaRPr lang="en-GB" dirty="0" smtClean="0"/>
          </a:p>
          <a:p>
            <a:r>
              <a:rPr lang="en-GB" dirty="0" smtClean="0"/>
              <a:t>Probability of Idle Server = Total idle server time / Total run time of simulation 18/86</a:t>
            </a:r>
          </a:p>
          <a:p>
            <a:r>
              <a:rPr lang="en-GB" dirty="0" smtClean="0"/>
              <a:t>Average Service Time = total service time / no.</a:t>
            </a:r>
            <a:r>
              <a:rPr lang="en-GB" baseline="0" dirty="0" smtClean="0"/>
              <a:t> of customer 68/20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C4189-BF53-45B1-95B7-3FE1773B8E3D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439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39DB-A9BD-4A9C-AFB5-603C3FFD621B}" type="datetime1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58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907A-1C72-47D0-8656-CE662527A919}" type="datetime1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04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2F05-8978-429A-A132-092CBCE056B1}" type="datetime1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73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C555-F60E-4564-A40D-F8E7F3086F5C}" type="datetime1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21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9C81-E9A9-4890-AC8C-0135DAA7FCE3}" type="datetime1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11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3B82-8DAC-40E1-BA1B-4F657198D6F6}" type="datetime1">
              <a:rPr lang="en-GB" smtClean="0"/>
              <a:t>29/08/2023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28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6491-20CB-41CE-86FB-C3F38381EEF4}" type="datetime1">
              <a:rPr lang="en-GB" smtClean="0"/>
              <a:t>29/08/2023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3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EEE0-E69A-4C81-8BC8-88AC5FEE1EAB}" type="datetime1">
              <a:rPr lang="en-GB" smtClean="0"/>
              <a:t>29/08/2023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71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DBF6-876D-4F15-821F-C02102947326}" type="datetime1">
              <a:rPr lang="en-GB" smtClean="0"/>
              <a:t>29/08/2023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81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B3AE64-4E17-42A3-84C1-6F61F9F7559C}" type="datetime1">
              <a:rPr lang="en-GB" smtClean="0"/>
              <a:t>29/08/2023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E00704-3B82-44A5-B939-9EB790056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63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954A-5994-45A6-8420-FAEF3A48605F}" type="datetime1">
              <a:rPr lang="en-GB" smtClean="0"/>
              <a:t>29/08/2023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73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EB93223-125D-418D-B99B-1DF2B04E5981}" type="datetime1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E00704-3B82-44A5-B939-9EB790056018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98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Queuing System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Unit 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30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Characteristics of Queuing Systems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The calling </a:t>
            </a:r>
            <a:r>
              <a:rPr lang="en-GB" dirty="0" smtClean="0"/>
              <a:t>population</a:t>
            </a:r>
          </a:p>
          <a:p>
            <a:pPr lvl="1"/>
            <a:r>
              <a:rPr lang="en-GB" sz="1600" dirty="0"/>
              <a:t>The population of potential </a:t>
            </a:r>
            <a:r>
              <a:rPr lang="en-GB" sz="1600" dirty="0" smtClean="0"/>
              <a:t>customers those </a:t>
            </a:r>
            <a:r>
              <a:rPr lang="en-GB" sz="1600" b="1" dirty="0" smtClean="0"/>
              <a:t>requires service from the system </a:t>
            </a:r>
            <a:endParaRPr lang="en-GB" sz="16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The </a:t>
            </a:r>
            <a:r>
              <a:rPr lang="en-GB" dirty="0"/>
              <a:t>arrival process (pattern</a:t>
            </a:r>
            <a:r>
              <a:rPr lang="en-GB" dirty="0" smtClean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600" dirty="0" smtClean="0"/>
              <a:t>Arrival may occur at </a:t>
            </a:r>
            <a:r>
              <a:rPr lang="en-GB" sz="1600" b="1" dirty="0" smtClean="0"/>
              <a:t>scheduled times or at random times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Service </a:t>
            </a:r>
            <a:r>
              <a:rPr lang="en-GB" dirty="0" smtClean="0"/>
              <a:t>process </a:t>
            </a:r>
            <a:r>
              <a:rPr lang="en-GB" dirty="0"/>
              <a:t>and service </a:t>
            </a:r>
            <a:r>
              <a:rPr lang="en-GB" dirty="0" smtClean="0"/>
              <a:t>mechanism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600" dirty="0" smtClean="0"/>
              <a:t>Service process can be measured by the number of customers served per unit time. Once entities have entered to the system they must be served.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Queue behaviour </a:t>
            </a:r>
            <a:r>
              <a:rPr lang="en-GB" dirty="0"/>
              <a:t>and </a:t>
            </a:r>
            <a:r>
              <a:rPr lang="en-GB" dirty="0" smtClean="0"/>
              <a:t>discipline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600" dirty="0" smtClean="0"/>
              <a:t>It is the rule that server uses to choose the next customer from the queue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Number of servers</a:t>
            </a: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600" dirty="0" smtClean="0"/>
              <a:t>Servers represent the entity that provides service to the customer. A system may consist of single server or multiple servers.</a:t>
            </a:r>
            <a:endParaRPr lang="en-GB" sz="16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5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Elements of queuing system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Population of customers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Arrival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Queue or waiting line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Service time &amp;service mechanism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output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11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49" y="4052456"/>
            <a:ext cx="9578597" cy="219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Elements of queuing system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b="1" dirty="0"/>
              <a:t>Population of customers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 smtClean="0"/>
              <a:t>Customer </a:t>
            </a:r>
            <a:r>
              <a:rPr lang="en-GB" b="1" dirty="0"/>
              <a:t>are the entities who wants service from the server. </a:t>
            </a:r>
            <a:r>
              <a:rPr lang="en-GB" dirty="0"/>
              <a:t>It can be considered either limited (closed system) or unlimited (open system).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In </a:t>
            </a:r>
            <a:r>
              <a:rPr lang="en-GB" dirty="0"/>
              <a:t>systems with a large </a:t>
            </a:r>
            <a:r>
              <a:rPr lang="en-GB" dirty="0" smtClean="0"/>
              <a:t>population </a:t>
            </a:r>
            <a:r>
              <a:rPr lang="en-GB" dirty="0"/>
              <a:t>of potential customers, the calling population is usually assumed to be </a:t>
            </a:r>
            <a:r>
              <a:rPr lang="en-GB" b="1" dirty="0" smtClean="0"/>
              <a:t>finite (Closed System) </a:t>
            </a:r>
            <a:r>
              <a:rPr lang="en-GB" b="1" dirty="0"/>
              <a:t>or </a:t>
            </a:r>
            <a:r>
              <a:rPr lang="en-GB" b="1" dirty="0" smtClean="0"/>
              <a:t>infinite (Open System)</a:t>
            </a:r>
            <a:r>
              <a:rPr lang="en-GB" dirty="0" smtClean="0"/>
              <a:t>.</a:t>
            </a:r>
            <a:r>
              <a:rPr lang="en-GB" b="1" dirty="0" smtClean="0"/>
              <a:t> </a:t>
            </a:r>
            <a:r>
              <a:rPr lang="en-GB" b="1" dirty="0"/>
              <a:t>Examples of infinite populations include the potential customers of a restaurant, bank, etc.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The </a:t>
            </a:r>
            <a:r>
              <a:rPr lang="en-GB" dirty="0"/>
              <a:t>main difference between finite and infinite population models is </a:t>
            </a:r>
            <a:r>
              <a:rPr lang="en-GB" b="1" dirty="0"/>
              <a:t>how the arrival rate is defined</a:t>
            </a:r>
            <a:r>
              <a:rPr lang="en-GB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In </a:t>
            </a:r>
            <a:r>
              <a:rPr lang="en-GB" dirty="0"/>
              <a:t>an infinite-population model, the arrival rate is not affected by the number of customers who have left the calling population and joined the queuing system.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On </a:t>
            </a:r>
            <a:r>
              <a:rPr lang="en-GB" dirty="0"/>
              <a:t>the other hand, for finite calling population models, the arrival rate to the queuing system does depend on the number of customers being served and waiting.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62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Elements of queuing system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2. Arrival 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It defines the way that customer enter the system.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 smtClean="0"/>
              <a:t>Mostly </a:t>
            </a:r>
            <a:r>
              <a:rPr lang="en-GB" b="1" dirty="0"/>
              <a:t>arrivals are random with random intervals between two adjacent parameters. 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Arrivals </a:t>
            </a:r>
            <a:r>
              <a:rPr lang="en-GB" dirty="0"/>
              <a:t>may occur at </a:t>
            </a:r>
            <a:r>
              <a:rPr lang="en-GB" b="1" dirty="0"/>
              <a:t>scheduled times or at random times</a:t>
            </a:r>
            <a:r>
              <a:rPr lang="en-GB" dirty="0"/>
              <a:t>. When at random times, the inter arrival times are usually characterized by a </a:t>
            </a:r>
            <a:r>
              <a:rPr lang="en-GB" b="1" dirty="0"/>
              <a:t>probability distribution</a:t>
            </a:r>
            <a:r>
              <a:rPr lang="en-GB" dirty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The </a:t>
            </a:r>
            <a:r>
              <a:rPr lang="en-GB" b="1" dirty="0"/>
              <a:t>arrival rate </a:t>
            </a:r>
            <a:r>
              <a:rPr lang="en-GB" dirty="0"/>
              <a:t>is the number of arrivals per unit of time.</a:t>
            </a:r>
          </a:p>
          <a:p>
            <a:pPr marL="578358" lvl="1" indent="-285750"/>
            <a:r>
              <a:rPr lang="en-GB" dirty="0"/>
              <a:t>	</a:t>
            </a:r>
            <a:r>
              <a:rPr lang="en-GB" b="1" dirty="0"/>
              <a:t>arrival rate = 1/inter arrival time</a:t>
            </a:r>
            <a:r>
              <a:rPr lang="en-GB" dirty="0"/>
              <a:t>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The </a:t>
            </a:r>
            <a:r>
              <a:rPr lang="en-GB" b="1" dirty="0"/>
              <a:t>inter arrival time </a:t>
            </a:r>
            <a:r>
              <a:rPr lang="en-GB" dirty="0"/>
              <a:t>is the time between each arrival into the system and the next.</a:t>
            </a:r>
          </a:p>
          <a:p>
            <a:pPr marL="578358" lvl="1" indent="-285750"/>
            <a:r>
              <a:rPr lang="en-GB" dirty="0"/>
              <a:t>	</a:t>
            </a:r>
            <a:r>
              <a:rPr lang="en-GB" b="1" dirty="0"/>
              <a:t>inter arrival time = 1/arrival rate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62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Elements of queuing system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i="1" dirty="0" smtClean="0"/>
              <a:t>For </a:t>
            </a:r>
            <a:r>
              <a:rPr lang="en-GB" b="1" i="1" dirty="0"/>
              <a:t>example;</a:t>
            </a:r>
          </a:p>
          <a:p>
            <a:r>
              <a:rPr lang="en-GB" dirty="0"/>
              <a:t>If 12 customers enter a store per hour, the time between each arrival is;</a:t>
            </a:r>
          </a:p>
          <a:p>
            <a:r>
              <a:rPr lang="en-GB" dirty="0" smtClean="0"/>
              <a:t>.</a:t>
            </a:r>
            <a:endParaRPr lang="en-GB" dirty="0"/>
          </a:p>
          <a:p>
            <a:pPr marL="292608" lvl="1" indent="0">
              <a:buNone/>
            </a:pPr>
            <a:endParaRPr lang="en-GB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14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097280" y="2782215"/>
            <a:ext cx="80467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inter arrival time = 1/arrival rate</a:t>
            </a:r>
          </a:p>
          <a:p>
            <a:r>
              <a:rPr lang="en-GB" dirty="0"/>
              <a:t>= 1/12</a:t>
            </a:r>
          </a:p>
          <a:p>
            <a:r>
              <a:rPr lang="en-GB" dirty="0"/>
              <a:t>= 0.083 (hours)</a:t>
            </a:r>
          </a:p>
          <a:p>
            <a:r>
              <a:rPr lang="en-GB" dirty="0"/>
              <a:t>= 0.083 x 60 minutes </a:t>
            </a:r>
          </a:p>
          <a:p>
            <a:r>
              <a:rPr lang="en-GB" dirty="0"/>
              <a:t>= 5 (minutes)</a:t>
            </a:r>
          </a:p>
          <a:p>
            <a:r>
              <a:rPr lang="en-GB" dirty="0"/>
              <a:t>Therefore from the arrival </a:t>
            </a:r>
            <a:r>
              <a:rPr lang="en-GB" b="1" dirty="0"/>
              <a:t>rate of 12 per hour</a:t>
            </a:r>
            <a:r>
              <a:rPr lang="en-GB" dirty="0"/>
              <a:t>, the time between each arrival is </a:t>
            </a:r>
            <a:r>
              <a:rPr lang="en-GB" b="1" dirty="0"/>
              <a:t>5 minutes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221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Elements of queuing system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i="1" dirty="0" smtClean="0"/>
              <a:t>Questions</a:t>
            </a:r>
            <a:endParaRPr lang="en-GB" b="1" i="1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If </a:t>
            </a:r>
            <a:r>
              <a:rPr lang="en-GB" dirty="0" smtClean="0"/>
              <a:t>30 </a:t>
            </a:r>
            <a:r>
              <a:rPr lang="en-GB" dirty="0"/>
              <a:t>customers enter a store per hour, the time between each arrival is;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If the inter arrival time of a store is 8 minutes, find the total number of customer entering a store.</a:t>
            </a:r>
            <a:endParaRPr lang="en-GB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1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Elements of queuing system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3. Queue or waiting line</a:t>
            </a:r>
          </a:p>
          <a:p>
            <a:pPr marL="0" indent="0">
              <a:buNone/>
            </a:pPr>
            <a:r>
              <a:rPr lang="en-GB" dirty="0" smtClean="0"/>
              <a:t>It </a:t>
            </a:r>
            <a:r>
              <a:rPr lang="en-GB" dirty="0"/>
              <a:t>especially represents a certain number of </a:t>
            </a:r>
            <a:r>
              <a:rPr lang="en-GB" b="1" dirty="0"/>
              <a:t>customers waiting for service</a:t>
            </a:r>
            <a:r>
              <a:rPr lang="en-GB" dirty="0"/>
              <a:t>. Two important properties of queue are: 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 smtClean="0"/>
              <a:t>Maximum size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 smtClean="0"/>
              <a:t>Maximum </a:t>
            </a:r>
            <a:r>
              <a:rPr lang="en-GB" dirty="0"/>
              <a:t>size is the maximum number of customers that may be waiting in a </a:t>
            </a:r>
            <a:r>
              <a:rPr lang="en-GB" dirty="0" smtClean="0"/>
              <a:t>queue or the maximum capacity of server. </a:t>
            </a:r>
            <a:endParaRPr lang="en-GB" dirty="0"/>
          </a:p>
          <a:p>
            <a:pPr marL="201168" lvl="1" indent="0">
              <a:buNone/>
            </a:pPr>
            <a:endParaRPr lang="en-GB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 smtClean="0"/>
              <a:t>Queuing discipline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 smtClean="0"/>
              <a:t>Common </a:t>
            </a:r>
            <a:r>
              <a:rPr lang="en-GB" dirty="0"/>
              <a:t>queue disciplines include </a:t>
            </a:r>
            <a:r>
              <a:rPr lang="en-GB" b="1" dirty="0"/>
              <a:t>first-in, first-out (FIFO); last-in first out (LIFO); service in random order (SIRO); shortest processing time first </a:t>
            </a:r>
            <a:r>
              <a:rPr lang="en-GB" b="1" dirty="0" smtClean="0"/>
              <a:t>(</a:t>
            </a:r>
            <a:r>
              <a:rPr lang="en-GB" b="1" dirty="0"/>
              <a:t>SPT) and service according to priority (PR).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86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Elements of queuing system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1228"/>
          </a:xfrm>
        </p:spPr>
        <p:txBody>
          <a:bodyPr>
            <a:normAutofit/>
          </a:bodyPr>
          <a:lstStyle/>
          <a:p>
            <a:r>
              <a:rPr lang="en-GB" b="1" dirty="0" smtClean="0"/>
              <a:t>4. Service times and service mechanism</a:t>
            </a:r>
          </a:p>
          <a:p>
            <a:pPr marL="0" indent="0">
              <a:buNone/>
            </a:pPr>
            <a:r>
              <a:rPr lang="en-GB" dirty="0" smtClean="0"/>
              <a:t>It </a:t>
            </a:r>
            <a:r>
              <a:rPr lang="en-GB" dirty="0"/>
              <a:t>represents some activity that takes time and </a:t>
            </a:r>
            <a:r>
              <a:rPr lang="en-GB" b="1" dirty="0"/>
              <a:t>that the customers are waiting for</a:t>
            </a:r>
            <a:r>
              <a:rPr lang="en-GB" dirty="0"/>
              <a:t>. </a:t>
            </a:r>
            <a:r>
              <a:rPr lang="en-GB" dirty="0" smtClean="0"/>
              <a:t>Theoretical </a:t>
            </a:r>
            <a:r>
              <a:rPr lang="en-GB" dirty="0"/>
              <a:t>models are based on </a:t>
            </a:r>
            <a:r>
              <a:rPr lang="en-GB" b="1" dirty="0"/>
              <a:t>random distribution of service duration also called service patterns</a:t>
            </a:r>
            <a:r>
              <a:rPr lang="en-GB" dirty="0"/>
              <a:t>. 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700" dirty="0" smtClean="0"/>
              <a:t>System </a:t>
            </a:r>
            <a:r>
              <a:rPr lang="en-GB" sz="1700" dirty="0"/>
              <a:t>with </a:t>
            </a:r>
            <a:r>
              <a:rPr lang="en-GB" sz="1700" b="1" dirty="0"/>
              <a:t>one server is single channel system </a:t>
            </a:r>
            <a:r>
              <a:rPr lang="en-GB" sz="1700" dirty="0"/>
              <a:t>and </a:t>
            </a:r>
            <a:r>
              <a:rPr lang="en-GB" sz="1700" b="1" dirty="0"/>
              <a:t>with more servers in multichannel servers</a:t>
            </a:r>
            <a:r>
              <a:rPr lang="en-GB" sz="1700" dirty="0"/>
              <a:t>. </a:t>
            </a:r>
            <a:endParaRPr lang="en-GB" sz="17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700" dirty="0" smtClean="0"/>
              <a:t>The </a:t>
            </a:r>
            <a:r>
              <a:rPr lang="en-GB" sz="1700" dirty="0"/>
              <a:t>service times of successive arrivals are denoted by S1, S2, S3, .. . They may be constant or of random duration.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700" dirty="0" smtClean="0"/>
              <a:t>Sometimes </a:t>
            </a:r>
            <a:r>
              <a:rPr lang="en-GB" sz="1700" b="1" dirty="0"/>
              <a:t>services may be identically distributed for all customers of a given type or class or priority</a:t>
            </a:r>
            <a:r>
              <a:rPr lang="en-GB" sz="1700" dirty="0"/>
              <a:t>, while </a:t>
            </a:r>
            <a:r>
              <a:rPr lang="en-GB" sz="1700" b="1" dirty="0"/>
              <a:t>customers of different types may have completely different service-time distributions</a:t>
            </a:r>
            <a:r>
              <a:rPr lang="en-GB" sz="17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700" dirty="0" smtClean="0"/>
              <a:t> </a:t>
            </a:r>
            <a:r>
              <a:rPr lang="en-GB" sz="1700" b="1" dirty="0" smtClean="0"/>
              <a:t>Each </a:t>
            </a:r>
            <a:r>
              <a:rPr lang="en-GB" sz="1700" b="1" dirty="0"/>
              <a:t>service </a:t>
            </a:r>
            <a:r>
              <a:rPr lang="en-GB" sz="1700" b="1" dirty="0" err="1"/>
              <a:t>center</a:t>
            </a:r>
            <a:r>
              <a:rPr lang="en-GB" sz="1700" b="1" dirty="0"/>
              <a:t> consists of some number of servers</a:t>
            </a:r>
            <a:r>
              <a:rPr lang="en-GB" sz="1700" dirty="0"/>
              <a:t>, c, and working in parallel; that is, upon getting to the head of the line, a customer takes the first available server. Parallel service mechanisms are either single </a:t>
            </a:r>
            <a:r>
              <a:rPr lang="en-GB" sz="1700" b="1" dirty="0"/>
              <a:t>server (c = 1), multiple server (I &lt; c &lt; ∞</a:t>
            </a:r>
            <a:r>
              <a:rPr lang="en-GB" sz="1700" dirty="0"/>
              <a:t>), or </a:t>
            </a:r>
            <a:r>
              <a:rPr lang="en-GB" sz="1700" b="1" dirty="0"/>
              <a:t>unlimited servers (c = ∞</a:t>
            </a:r>
            <a:r>
              <a:rPr lang="en-GB" sz="1700" dirty="0"/>
              <a:t>). </a:t>
            </a:r>
            <a:endParaRPr lang="en-GB" sz="1700" dirty="0" smtClean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99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Elements of queuing system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5. </a:t>
            </a:r>
            <a:r>
              <a:rPr lang="en-GB" b="1" dirty="0"/>
              <a:t>O</a:t>
            </a:r>
            <a:r>
              <a:rPr lang="en-GB" b="1" dirty="0" smtClean="0"/>
              <a:t>utput </a:t>
            </a:r>
          </a:p>
          <a:p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Output </a:t>
            </a:r>
            <a:r>
              <a:rPr lang="en-GB" dirty="0"/>
              <a:t>represents the way customers leave the system.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Output </a:t>
            </a:r>
            <a:r>
              <a:rPr lang="en-GB" dirty="0"/>
              <a:t>is mostly ignored by theoretical models but sometimes the customers leaving the server enter the queue again. </a:t>
            </a:r>
          </a:p>
          <a:p>
            <a:endParaRPr lang="en-GB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96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b="1" dirty="0" smtClean="0"/>
              <a:t>Queuing discipline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It </a:t>
            </a:r>
            <a:r>
              <a:rPr lang="en-GB" dirty="0"/>
              <a:t>explains how the </a:t>
            </a:r>
            <a:r>
              <a:rPr lang="en-GB" b="1" dirty="0"/>
              <a:t>customer is solved by the server </a:t>
            </a:r>
            <a:r>
              <a:rPr lang="en-GB" dirty="0"/>
              <a:t>or the way in which </a:t>
            </a:r>
            <a:r>
              <a:rPr lang="en-GB" b="1" dirty="0"/>
              <a:t>queue is organized</a:t>
            </a:r>
            <a:r>
              <a:rPr lang="en-GB" dirty="0"/>
              <a:t>. It is the </a:t>
            </a:r>
            <a:r>
              <a:rPr lang="en-GB" b="1" dirty="0"/>
              <a:t>rule by which customer enters and exits the queue. </a:t>
            </a:r>
            <a:endParaRPr lang="en-GB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/>
              <a:t>The queueing discipline describes in which order next </a:t>
            </a:r>
            <a:r>
              <a:rPr lang="en-GB" b="1" dirty="0" smtClean="0"/>
              <a:t>entity is </a:t>
            </a:r>
            <a:r>
              <a:rPr lang="en-GB" b="1" dirty="0"/>
              <a:t>selected from the queue for </a:t>
            </a:r>
            <a:r>
              <a:rPr lang="en-GB" b="1" dirty="0" smtClean="0"/>
              <a:t>service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Queue discipline refers to the logical ordering of customers in a queue </a:t>
            </a:r>
            <a:r>
              <a:rPr lang="en-GB" dirty="0" smtClean="0"/>
              <a:t>and determines which </a:t>
            </a:r>
            <a:r>
              <a:rPr lang="en-GB" dirty="0"/>
              <a:t>customer will be chosen for service when a server becomes free.</a:t>
            </a:r>
          </a:p>
          <a:p>
            <a:pPr marL="0" indent="0">
              <a:buNone/>
            </a:pPr>
            <a:r>
              <a:rPr lang="en-GB" dirty="0" smtClean="0"/>
              <a:t>Some </a:t>
            </a:r>
            <a:r>
              <a:rPr lang="en-GB" dirty="0"/>
              <a:t>queuing discipline are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 smtClean="0"/>
              <a:t>FIFO</a:t>
            </a:r>
            <a:r>
              <a:rPr lang="en-GB" dirty="0" smtClean="0"/>
              <a:t> </a:t>
            </a:r>
            <a:r>
              <a:rPr lang="en-GB" dirty="0"/>
              <a:t>– First In First Out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 smtClean="0"/>
              <a:t>LIFO</a:t>
            </a:r>
            <a:r>
              <a:rPr lang="en-GB" dirty="0" smtClean="0"/>
              <a:t> </a:t>
            </a:r>
            <a:r>
              <a:rPr lang="en-GB" dirty="0"/>
              <a:t>– Last In First Out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 smtClean="0"/>
              <a:t>SIRO</a:t>
            </a:r>
            <a:r>
              <a:rPr lang="en-GB" dirty="0" smtClean="0"/>
              <a:t> </a:t>
            </a:r>
            <a:r>
              <a:rPr lang="en-GB" dirty="0"/>
              <a:t>– Serial In Random Out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 smtClean="0"/>
              <a:t>SPTF</a:t>
            </a:r>
            <a:r>
              <a:rPr lang="en-GB" dirty="0" smtClean="0"/>
              <a:t> </a:t>
            </a:r>
            <a:r>
              <a:rPr lang="en-GB" dirty="0"/>
              <a:t>– Shortest Processing Time First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 smtClean="0"/>
              <a:t>PR</a:t>
            </a:r>
            <a:r>
              <a:rPr lang="en-GB" dirty="0" smtClean="0"/>
              <a:t> </a:t>
            </a:r>
            <a:r>
              <a:rPr lang="en-GB" dirty="0"/>
              <a:t>– Service According to Priority 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53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Queuing system,</a:t>
            </a:r>
            <a:r>
              <a:rPr lang="en-GB" dirty="0"/>
              <a:t> </a:t>
            </a:r>
            <a:r>
              <a:rPr lang="en-GB" dirty="0" smtClean="0"/>
              <a:t>Characteristics &amp; Elements of </a:t>
            </a:r>
            <a:r>
              <a:rPr lang="en-GB" dirty="0"/>
              <a:t>Queuing Systems </a:t>
            </a:r>
            <a:endParaRPr lang="en-GB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Queuing </a:t>
            </a:r>
            <a:r>
              <a:rPr lang="en-GB" dirty="0" smtClean="0"/>
              <a:t>discipline, Queuing Notations, Simulation </a:t>
            </a:r>
            <a:r>
              <a:rPr lang="en-GB" dirty="0"/>
              <a:t>of queuing system </a:t>
            </a:r>
            <a:r>
              <a:rPr lang="en-GB" dirty="0" smtClean="0"/>
              <a:t>,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Queuing models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Measures </a:t>
            </a:r>
            <a:r>
              <a:rPr lang="en-GB" dirty="0"/>
              <a:t>of System Performance </a:t>
            </a:r>
            <a:endParaRPr lang="en-GB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Application of Queuing syste</a:t>
            </a:r>
            <a:r>
              <a:rPr lang="en-GB" dirty="0"/>
              <a:t>m</a:t>
            </a:r>
            <a:endParaRPr lang="en-GB" dirty="0" smtClean="0"/>
          </a:p>
          <a:p>
            <a:r>
              <a:rPr lang="en-GB" b="1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0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Queuing discipline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Sometimes, the entity may leave the queue even </a:t>
            </a:r>
            <a:r>
              <a:rPr lang="en-GB" b="1" dirty="0" smtClean="0"/>
              <a:t>before being </a:t>
            </a:r>
            <a:r>
              <a:rPr lang="en-GB" b="1" dirty="0"/>
              <a:t>served</a:t>
            </a:r>
            <a:r>
              <a:rPr lang="en-GB" dirty="0"/>
              <a:t>. Such process is known as ‘</a:t>
            </a:r>
            <a:r>
              <a:rPr lang="en-GB" b="1" dirty="0"/>
              <a:t>reneging</a:t>
            </a:r>
            <a:r>
              <a:rPr lang="en-GB" dirty="0" smtClean="0"/>
              <a:t>’. 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If an entity refuses to join the queue (because the queue </a:t>
            </a:r>
            <a:r>
              <a:rPr lang="en-GB" dirty="0" smtClean="0"/>
              <a:t>is </a:t>
            </a:r>
            <a:r>
              <a:rPr lang="en-GB" b="1" dirty="0" smtClean="0"/>
              <a:t>relatively </a:t>
            </a:r>
            <a:r>
              <a:rPr lang="en-GB" b="1" dirty="0"/>
              <a:t>long</a:t>
            </a:r>
            <a:r>
              <a:rPr lang="en-GB" dirty="0"/>
              <a:t>), the process is known as ‘</a:t>
            </a:r>
            <a:r>
              <a:rPr lang="en-GB" b="1" dirty="0"/>
              <a:t>balking</a:t>
            </a:r>
            <a:r>
              <a:rPr lang="en-GB" dirty="0"/>
              <a:t>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If there are multiple lines i.e. queues but a single server, </a:t>
            </a:r>
            <a:r>
              <a:rPr lang="en-GB" dirty="0" smtClean="0"/>
              <a:t>the entities </a:t>
            </a:r>
            <a:r>
              <a:rPr lang="en-GB" dirty="0"/>
              <a:t>are selected by the process of </a:t>
            </a:r>
            <a:r>
              <a:rPr lang="en-GB" b="1" dirty="0"/>
              <a:t>polling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In case of </a:t>
            </a:r>
            <a:r>
              <a:rPr lang="en-GB" b="1" dirty="0"/>
              <a:t>priority</a:t>
            </a:r>
            <a:r>
              <a:rPr lang="en-GB" dirty="0"/>
              <a:t> queue, if the recently arrived entity </a:t>
            </a:r>
            <a:r>
              <a:rPr lang="en-GB" dirty="0" smtClean="0"/>
              <a:t>have the </a:t>
            </a:r>
            <a:r>
              <a:rPr lang="en-GB" dirty="0"/>
              <a:t>greatest priority, then the new arrival will interrupt </a:t>
            </a:r>
            <a:r>
              <a:rPr lang="en-GB" dirty="0" smtClean="0"/>
              <a:t>or pre-empt (prevent) </a:t>
            </a:r>
            <a:r>
              <a:rPr lang="en-GB" dirty="0"/>
              <a:t>the service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8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Queuing Notation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Kendall’s notation is used for parallel server </a:t>
            </a:r>
            <a:r>
              <a:rPr lang="en-GB" dirty="0" smtClean="0"/>
              <a:t>systems (Multiple Single Server). </a:t>
            </a:r>
            <a:r>
              <a:rPr lang="en-GB" dirty="0"/>
              <a:t>Kendall's Notation is a system of notation according to which the </a:t>
            </a:r>
            <a:r>
              <a:rPr lang="en-GB" b="1" dirty="0"/>
              <a:t>various</a:t>
            </a:r>
            <a:r>
              <a:rPr lang="en-GB" dirty="0"/>
              <a:t> characteristics of a </a:t>
            </a:r>
            <a:r>
              <a:rPr lang="en-GB" b="1" dirty="0"/>
              <a:t>queuing model are identified</a:t>
            </a:r>
            <a:r>
              <a:rPr lang="en-GB" dirty="0" smtClean="0"/>
              <a:t>.</a:t>
            </a:r>
          </a:p>
          <a:p>
            <a:r>
              <a:rPr lang="en-GB" b="1" dirty="0"/>
              <a:t>A notation used to characterize queueing systems</a:t>
            </a:r>
            <a:r>
              <a:rPr lang="en-GB" dirty="0"/>
              <a:t>.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/>
              <a:t>basic format of this notation is of form: A / B / </a:t>
            </a:r>
            <a:r>
              <a:rPr lang="en-GB" dirty="0" smtClean="0"/>
              <a:t>s / </a:t>
            </a:r>
            <a:r>
              <a:rPr lang="en-GB" dirty="0"/>
              <a:t>q</a:t>
            </a:r>
            <a:r>
              <a:rPr lang="en-GB" dirty="0" smtClean="0"/>
              <a:t> </a:t>
            </a:r>
            <a:r>
              <a:rPr lang="en-GB" dirty="0"/>
              <a:t>/ </a:t>
            </a:r>
            <a:r>
              <a:rPr lang="en-GB" dirty="0" smtClean="0"/>
              <a:t>c / P, </a:t>
            </a:r>
            <a:r>
              <a:rPr lang="en-GB" dirty="0"/>
              <a:t>where, A, B, </a:t>
            </a:r>
            <a:r>
              <a:rPr lang="en-GB" dirty="0" smtClean="0"/>
              <a:t>s, q, c, P respectively </a:t>
            </a:r>
            <a:r>
              <a:rPr lang="en-GB" dirty="0"/>
              <a:t>indicate arrival pattern, service pattern, number of servers, </a:t>
            </a:r>
            <a:r>
              <a:rPr lang="en-GB" dirty="0" smtClean="0"/>
              <a:t>queue discipline, system </a:t>
            </a:r>
            <a:r>
              <a:rPr lang="en-GB" dirty="0"/>
              <a:t>capacity, and Calling population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 smtClean="0"/>
              <a:t>Kendall </a:t>
            </a:r>
            <a:r>
              <a:rPr lang="en-GB" dirty="0"/>
              <a:t>classify a queuing notation system as 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FF0000"/>
                </a:solidFill>
              </a:rPr>
              <a:t>𝐴 </a:t>
            </a:r>
            <a:r>
              <a:rPr lang="en-GB" b="1" dirty="0">
                <a:solidFill>
                  <a:srgbClr val="FF0000"/>
                </a:solidFill>
              </a:rPr>
              <a:t>/ 𝐵 </a:t>
            </a:r>
            <a:r>
              <a:rPr lang="en-GB" dirty="0">
                <a:solidFill>
                  <a:schemeClr val="tx1"/>
                </a:solidFill>
              </a:rPr>
              <a:t>/ 𝑠 /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b="1" dirty="0">
                <a:solidFill>
                  <a:srgbClr val="FF0000"/>
                </a:solidFill>
              </a:rPr>
              <a:t>𝑞</a:t>
            </a:r>
            <a:r>
              <a:rPr lang="en-GB" dirty="0">
                <a:solidFill>
                  <a:schemeClr val="tx1"/>
                </a:solidFill>
              </a:rPr>
              <a:t> / 𝑐 / 𝑃 </a:t>
            </a:r>
          </a:p>
          <a:p>
            <a:r>
              <a:rPr lang="en-GB" dirty="0"/>
              <a:t>Where,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300" dirty="0">
                <a:solidFill>
                  <a:srgbClr val="FF0000"/>
                </a:solidFill>
              </a:rPr>
              <a:t>𝐴 </a:t>
            </a:r>
            <a:r>
              <a:rPr lang="en-GB" sz="1300" dirty="0">
                <a:solidFill>
                  <a:schemeClr val="tx1"/>
                </a:solidFill>
              </a:rPr>
              <a:t>𝑖𝑠 𝑡ℎ𝑒 𝐴𝑟𝑟𝑖𝑣𝑎𝑙 𝑝𝑎𝑡𝑡𝑒𝑟𝑛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300" dirty="0">
                <a:solidFill>
                  <a:srgbClr val="FF0000"/>
                </a:solidFill>
              </a:rPr>
              <a:t>𝐵 </a:t>
            </a:r>
            <a:r>
              <a:rPr lang="en-GB" sz="1300" dirty="0">
                <a:solidFill>
                  <a:schemeClr val="tx1"/>
                </a:solidFill>
              </a:rPr>
              <a:t>𝑖𝑠 𝑡ℎ𝑒 𝑆𝑒𝑟𝑣𝑖𝑐𝑒 𝑝𝑎𝑡𝑡𝑒𝑟𝑛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300" dirty="0">
                <a:solidFill>
                  <a:srgbClr val="FF0000"/>
                </a:solidFill>
              </a:rPr>
              <a:t>𝑠 </a:t>
            </a:r>
            <a:r>
              <a:rPr lang="en-GB" sz="1300" dirty="0">
                <a:solidFill>
                  <a:schemeClr val="tx1"/>
                </a:solidFill>
              </a:rPr>
              <a:t>𝑖𝑠 𝑁𝑜. 𝑜𝑓 𝑠𝑒𝑟𝑣𝑒𝑟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300" dirty="0">
                <a:solidFill>
                  <a:srgbClr val="FF0000"/>
                </a:solidFill>
              </a:rPr>
              <a:t>𝑞 </a:t>
            </a:r>
            <a:r>
              <a:rPr lang="en-GB" sz="1300" i="1" dirty="0">
                <a:solidFill>
                  <a:schemeClr val="tx1"/>
                </a:solidFill>
              </a:rPr>
              <a:t>is </a:t>
            </a:r>
            <a:r>
              <a:rPr lang="en-GB" sz="1300" dirty="0">
                <a:solidFill>
                  <a:schemeClr val="tx1"/>
                </a:solidFill>
              </a:rPr>
              <a:t>𝑄𝑢𝑒𝑢𝑖𝑛𝑔 𝑑𝑖𝑠𝑐𝑖𝑝𝑙𝑖𝑛𝑒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300" b="1" i="1" dirty="0">
                <a:solidFill>
                  <a:srgbClr val="FF0000"/>
                </a:solidFill>
              </a:rPr>
              <a:t>c </a:t>
            </a:r>
            <a:r>
              <a:rPr lang="en-GB" sz="1300" dirty="0">
                <a:solidFill>
                  <a:schemeClr val="tx1"/>
                </a:solidFill>
              </a:rPr>
              <a:t>𝑖𝑠 𝑆𝑦𝑠𝑡𝑒𝑚 𝑐𝑎𝑝𝑎𝑐𝑖𝑡𝑦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300" dirty="0">
                <a:solidFill>
                  <a:srgbClr val="FF0000"/>
                </a:solidFill>
              </a:rPr>
              <a:t>𝑃 </a:t>
            </a:r>
            <a:r>
              <a:rPr lang="en-GB" sz="1300" dirty="0">
                <a:solidFill>
                  <a:schemeClr val="tx1"/>
                </a:solidFill>
              </a:rPr>
              <a:t>𝑖𝑠 𝑃𝑜𝑝𝑢𝑙𝑎𝑡𝑖𝑜𝑛 𝑠𝑖𝑧𝑒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28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Queuing Notation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symbols used for the probability distribution for inter </a:t>
            </a:r>
            <a:r>
              <a:rPr lang="en-GB" b="1" dirty="0"/>
              <a:t>arrival </a:t>
            </a:r>
            <a:r>
              <a:rPr lang="en-GB" b="1" dirty="0" smtClean="0"/>
              <a:t>pattern, </a:t>
            </a:r>
            <a:r>
              <a:rPr lang="en-GB" b="1" dirty="0"/>
              <a:t>and service </a:t>
            </a:r>
            <a:r>
              <a:rPr lang="en-GB" b="1" dirty="0" smtClean="0"/>
              <a:t>pattern </a:t>
            </a:r>
            <a:r>
              <a:rPr lang="en-GB" dirty="0" smtClean="0"/>
              <a:t>are</a:t>
            </a:r>
            <a:r>
              <a:rPr lang="en-GB" dirty="0"/>
              <a:t>, </a:t>
            </a:r>
            <a:r>
              <a:rPr lang="en-GB" dirty="0">
                <a:solidFill>
                  <a:srgbClr val="FF0000"/>
                </a:solidFill>
              </a:rPr>
              <a:t>D for deterministic, M for exponential (or Markov) and </a:t>
            </a:r>
            <a:r>
              <a:rPr lang="en-GB" dirty="0" err="1" smtClean="0">
                <a:solidFill>
                  <a:srgbClr val="FF0000"/>
                </a:solidFill>
              </a:rPr>
              <a:t>Em</a:t>
            </a:r>
            <a:r>
              <a:rPr lang="en-GB" dirty="0" smtClean="0">
                <a:solidFill>
                  <a:srgbClr val="FF0000"/>
                </a:solidFill>
              </a:rPr>
              <a:t> for </a:t>
            </a:r>
            <a:r>
              <a:rPr lang="en-GB" dirty="0" err="1">
                <a:solidFill>
                  <a:srgbClr val="FF0000"/>
                </a:solidFill>
              </a:rPr>
              <a:t>Erlang</a:t>
            </a:r>
            <a:r>
              <a:rPr lang="en-GB" dirty="0" smtClean="0">
                <a:solidFill>
                  <a:srgbClr val="FF0000"/>
                </a:solidFill>
              </a:rPr>
              <a:t>.</a:t>
            </a: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Arrival </a:t>
            </a:r>
            <a:r>
              <a:rPr lang="en-GB" b="1" dirty="0"/>
              <a:t>and service pattern </a:t>
            </a:r>
            <a:r>
              <a:rPr lang="en-GB" dirty="0"/>
              <a:t>uses the following notations. </a:t>
            </a:r>
          </a:p>
          <a:p>
            <a:r>
              <a:rPr lang="en-GB" b="1" dirty="0"/>
              <a:t>𝐷 − 𝐷𝑒𝑡𝑒𝑟𝑚𝑖𝑛𝑖𝑠𝑡𝑖𝑐 𝑜𝑟 𝑐𝑜𝑛𝑠𝑡𝑎𝑛𝑡 </a:t>
            </a:r>
            <a:r>
              <a:rPr lang="en-GB" sz="1200" b="1" dirty="0"/>
              <a:t>(no randomness is involved )</a:t>
            </a:r>
            <a:endParaRPr lang="en-GB" sz="1200" b="1" dirty="0" smtClean="0"/>
          </a:p>
          <a:p>
            <a:r>
              <a:rPr lang="en-GB" dirty="0" smtClean="0"/>
              <a:t>𝐺 </a:t>
            </a:r>
            <a:r>
              <a:rPr lang="en-GB" dirty="0"/>
              <a:t>− 𝐺𝑒𝑛𝑒𝑟𝑎𝑙 𝐷𝑖𝑠𝑡𝑟𝑖𝑏𝑢𝑡𝑖𝑜𝑛 </a:t>
            </a:r>
            <a:r>
              <a:rPr lang="en-GB" sz="1200" dirty="0" smtClean="0"/>
              <a:t>(</a:t>
            </a:r>
            <a:r>
              <a:rPr lang="en-GB" sz="1200" b="1" dirty="0"/>
              <a:t>with no specific form but with a mean and variance</a:t>
            </a:r>
            <a:r>
              <a:rPr lang="en-GB" sz="1200" dirty="0" smtClean="0"/>
              <a:t>.)</a:t>
            </a:r>
            <a:endParaRPr lang="en-GB" sz="1200" dirty="0"/>
          </a:p>
          <a:p>
            <a:r>
              <a:rPr lang="en-GB" dirty="0"/>
              <a:t>𝐺𝐼 − 𝐺𝑒𝑛𝑒𝑟𝑎𝑙 𝐷𝑖𝑠𝑡𝑟𝑖𝑏𝑢𝑡𝑖𝑜𝑛 𝑤𝑖𝑡ℎ 𝐼𝑛𝑑𝑒𝑝𝑒𝑛𝑑𝑒𝑛𝑡 𝑅𝑎𝑛𝑑𝑜𝑚 𝑉𝑎𝑙𝑢𝑒𝑠 </a:t>
            </a:r>
          </a:p>
          <a:p>
            <a:r>
              <a:rPr lang="en-GB" b="1" dirty="0"/>
              <a:t>𝑀 − 𝑃𝑜𝑖𝑠𝑠𝑜𝑛 (𝑀𝑎𝑟𝑘𝑜𝑣𝑖𝑎𝑛) 𝑝𝑟𝑜𝑐𝑒𝑠𝑠 𝑜𝑟 𝐸𝑥𝑝𝑜𝑛𝑒𝑛𝑡𝑖𝑎𝑙 𝐷𝑖𝑠𝑡𝑟𝑖𝑏𝑢𝑡𝑖𝑜𝑛 </a:t>
            </a:r>
            <a:r>
              <a:rPr lang="en-GB" b="1" dirty="0" smtClean="0"/>
              <a:t> </a:t>
            </a:r>
            <a:r>
              <a:rPr lang="en-GB" sz="1200" b="1" dirty="0" smtClean="0"/>
              <a:t>(random arrivals)</a:t>
            </a:r>
          </a:p>
          <a:p>
            <a:r>
              <a:rPr lang="en-GB" b="1" dirty="0" smtClean="0"/>
              <a:t>𝐸𝑚 </a:t>
            </a:r>
            <a:r>
              <a:rPr lang="en-GB" b="1" dirty="0"/>
              <a:t>− 𝐸𝑟𝑙𝑎𝑛𝑔 𝐷𝑖𝑠𝑡𝑟𝑖𝑏𝑢𝑡𝑖𝑜𝑛 </a:t>
            </a:r>
            <a:r>
              <a:rPr lang="en-GB" sz="1200" b="1" dirty="0" smtClean="0"/>
              <a:t>(time of nth arrival)</a:t>
            </a:r>
            <a:endParaRPr lang="en-GB" sz="1200" b="1" dirty="0"/>
          </a:p>
          <a:p>
            <a:r>
              <a:rPr lang="en-GB" dirty="0"/>
              <a:t>𝐻 − 𝐻𝑦𝑝𝑒𝑟 𝑒𝑥𝑝𝑜𝑛𝑒𝑛𝑡𝑖𝑎𝑙 𝑑𝑖𝑠𝑡𝑟𝑖𝑏𝑢𝑡𝑖𝑜𝑛</a:t>
            </a:r>
            <a:r>
              <a:rPr lang="en-GB" sz="1200" dirty="0"/>
              <a:t> </a:t>
            </a:r>
            <a:r>
              <a:rPr lang="en-GB" sz="1200" dirty="0" smtClean="0">
                <a:solidFill>
                  <a:schemeClr val="tx1"/>
                </a:solidFill>
              </a:rPr>
              <a:t>(</a:t>
            </a:r>
            <a:r>
              <a:rPr lang="en-GB" sz="1200" i="1" dirty="0"/>
              <a:t>parallel m-phase exponential </a:t>
            </a:r>
            <a:r>
              <a:rPr lang="en-GB" sz="1200" i="1" dirty="0" smtClean="0"/>
              <a:t>distribution,</a:t>
            </a:r>
            <a:r>
              <a:rPr lang="en-GB" sz="1200" dirty="0"/>
              <a:t> exponential distribution with rate </a:t>
            </a:r>
            <a:r>
              <a:rPr lang="en-GB" sz="1200" i="1" dirty="0"/>
              <a:t>λ</a:t>
            </a:r>
            <a:r>
              <a:rPr lang="en-GB" sz="1200" dirty="0" smtClean="0">
                <a:solidFill>
                  <a:schemeClr val="tx1"/>
                </a:solidFill>
              </a:rPr>
              <a:t>)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31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Queuing Notation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Example</a:t>
            </a:r>
            <a:r>
              <a:rPr lang="en-GB" dirty="0"/>
              <a:t>: </a:t>
            </a:r>
          </a:p>
          <a:p>
            <a:r>
              <a:rPr lang="en-GB" b="1" dirty="0">
                <a:solidFill>
                  <a:schemeClr val="tx1"/>
                </a:solidFill>
              </a:rPr>
              <a:t>1. 𝐷 / 𝑀 / 1 </a:t>
            </a:r>
          </a:p>
          <a:p>
            <a:r>
              <a:rPr lang="en-GB" dirty="0"/>
              <a:t>𝐴𝑟𝑟𝑖𝑣𝑎𝑙 𝑝𝑎𝑡𝑡𝑒𝑟𝑛 − 𝐷𝑒𝑡𝑒𝑟𝑚𝑖𝑛𝑖𝑠𝑡𝑖𝑐 </a:t>
            </a:r>
          </a:p>
          <a:p>
            <a:r>
              <a:rPr lang="en-GB" dirty="0"/>
              <a:t>𝑆𝑒𝑟𝑣𝑖𝑐𝑒 𝑝𝑎𝑡𝑡𝑒𝑟𝑛 − 𝐸𝑥𝑝𝑜𝑛𝑒𝑛𝑡𝑖𝑎𝑙 𝐷𝑖𝑠𝑡𝑟𝑖𝑏𝑢𝑡𝑖𝑜𝑛 </a:t>
            </a:r>
          </a:p>
          <a:p>
            <a:r>
              <a:rPr lang="en-GB" dirty="0"/>
              <a:t>𝑁𝑜. 𝑜𝑓 𝑆𝑒𝑟𝑣𝑒𝑟 − 1 </a:t>
            </a:r>
          </a:p>
          <a:p>
            <a:r>
              <a:rPr lang="en-GB" dirty="0">
                <a:solidFill>
                  <a:srgbClr val="FF0000"/>
                </a:solidFill>
              </a:rPr>
              <a:t>𝑄𝑢𝑒𝑢𝑖𝑛𝑔 𝑑𝑖𝑠𝑐𝑖𝑝𝑙𝑖𝑛𝑒 − 𝐹𝐼𝐹𝑂 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𝑆𝑦𝑠𝑡𝑒𝑚 </a:t>
            </a:r>
            <a:r>
              <a:rPr lang="en-GB" dirty="0">
                <a:solidFill>
                  <a:srgbClr val="FF0000"/>
                </a:solidFill>
              </a:rPr>
              <a:t>𝑐𝑎𝑝𝑎𝑐𝑖𝑡𝑦 − 𝐼𝑛𝑓𝑖𝑛𝑖𝑡𝑒 </a:t>
            </a:r>
          </a:p>
          <a:p>
            <a:r>
              <a:rPr lang="en-GB" dirty="0">
                <a:solidFill>
                  <a:srgbClr val="FF0000"/>
                </a:solidFill>
              </a:rPr>
              <a:t>𝑃𝑜𝑝𝑢𝑙𝑎𝑡𝑖𝑜𝑛 𝑠𝑖𝑧𝑒 − 𝐼𝑛𝑓𝑖𝑛𝑖𝑡𝑒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02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Queuing Notation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Example</a:t>
            </a:r>
            <a:r>
              <a:rPr lang="en-GB" dirty="0"/>
              <a:t>: </a:t>
            </a:r>
          </a:p>
          <a:p>
            <a:r>
              <a:rPr lang="en-GB" b="1" dirty="0">
                <a:solidFill>
                  <a:schemeClr val="tx1"/>
                </a:solidFill>
              </a:rPr>
              <a:t>2. 𝑀 / 𝐷 / 2 / 𝐿𝐼𝐹𝑂 </a:t>
            </a:r>
          </a:p>
          <a:p>
            <a:r>
              <a:rPr lang="en-GB" dirty="0"/>
              <a:t>𝐴𝑟𝑟𝑖𝑣𝑎𝑙 𝑝𝑎𝑡𝑡𝑒𝑟𝑛 − 𝐸𝑥𝑝𝑜𝑛𝑒𝑛𝑡𝑖𝑎𝑙 𝐷𝑖𝑠𝑡𝑟𝑖𝑏𝑢𝑡𝑖𝑜𝑛 </a:t>
            </a:r>
          </a:p>
          <a:p>
            <a:r>
              <a:rPr lang="en-GB" dirty="0"/>
              <a:t>𝑆𝑒𝑟𝑣𝑖𝑐𝑒 𝑝𝑎𝑡𝑡𝑒𝑟𝑛 − 𝐷𝑒𝑡𝑒𝑟𝑚𝑖𝑛𝑖𝑠𝑡𝑖𝑐 </a:t>
            </a:r>
          </a:p>
          <a:p>
            <a:r>
              <a:rPr lang="en-GB" dirty="0"/>
              <a:t>𝑁𝑜. 𝑜𝑓 𝑆𝑒𝑟𝑣𝑒𝑟 − 2 </a:t>
            </a:r>
          </a:p>
          <a:p>
            <a:r>
              <a:rPr lang="en-GB" dirty="0"/>
              <a:t>𝑄𝑢𝑒𝑢𝑖𝑛𝑔 𝑑𝑖𝑠𝑐𝑖𝑝𝑙𝑖𝑛𝑒 − 𝐿𝐼𝐹𝑂 </a:t>
            </a:r>
          </a:p>
          <a:p>
            <a:r>
              <a:rPr lang="en-GB" dirty="0">
                <a:solidFill>
                  <a:srgbClr val="FF0000"/>
                </a:solidFill>
              </a:rPr>
              <a:t>𝑆𝑦𝑠𝑡𝑒𝑚 𝑐𝑎𝑝𝑎𝑐𝑖𝑡𝑦 − 𝐼𝑛𝑓𝑖𝑛𝑖𝑡𝑒 </a:t>
            </a:r>
          </a:p>
          <a:p>
            <a:r>
              <a:rPr lang="en-GB" dirty="0">
                <a:solidFill>
                  <a:srgbClr val="FF0000"/>
                </a:solidFill>
              </a:rPr>
              <a:t>𝑃𝑜𝑝𝑢𝑙𝑎𝑡𝑖𝑜𝑛 𝑠𝑖𝑧𝑒 − 𝐼𝑛𝑓𝑖𝑛𝑖𝑡𝑒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37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Queuing Notation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Example</a:t>
            </a:r>
            <a:r>
              <a:rPr lang="en-GB" dirty="0"/>
              <a:t>: </a:t>
            </a:r>
          </a:p>
          <a:p>
            <a:r>
              <a:rPr lang="en-GB" b="1" dirty="0">
                <a:solidFill>
                  <a:schemeClr val="tx1"/>
                </a:solidFill>
              </a:rPr>
              <a:t>3. </a:t>
            </a:r>
            <a:r>
              <a:rPr lang="en-GB" dirty="0">
                <a:solidFill>
                  <a:schemeClr val="tx1"/>
                </a:solidFill>
              </a:rPr>
              <a:t>𝐺 </a:t>
            </a:r>
            <a:r>
              <a:rPr lang="en-GB" b="1" dirty="0">
                <a:solidFill>
                  <a:schemeClr val="tx1"/>
                </a:solidFill>
              </a:rPr>
              <a:t>/ </a:t>
            </a:r>
            <a:r>
              <a:rPr lang="en-GB" dirty="0">
                <a:solidFill>
                  <a:schemeClr val="tx1"/>
                </a:solidFill>
              </a:rPr>
              <a:t>𝐸𝑚 </a:t>
            </a:r>
            <a:r>
              <a:rPr lang="en-GB" b="1" dirty="0">
                <a:solidFill>
                  <a:schemeClr val="tx1"/>
                </a:solidFill>
              </a:rPr>
              <a:t>/ 1 / 20 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/>
              <a:t>𝐴𝑟𝑟𝑖𝑣𝑎𝑙 𝑝𝑎𝑡𝑡𝑒𝑟𝑛 − 𝐺𝑒𝑛𝑒𝑟𝑎𝑙 𝐷𝑖𝑠𝑡𝑟𝑖𝑏𝑢𝑡𝑖𝑜𝑛 </a:t>
            </a:r>
          </a:p>
          <a:p>
            <a:r>
              <a:rPr lang="en-GB" dirty="0"/>
              <a:t>𝑆𝑒𝑟𝑣𝑖𝑐𝑒 𝑝𝑎𝑡𝑡𝑒𝑟𝑛 − 𝐸𝑟𝑙𝑎𝑛𝑔 𝐷𝑖𝑠𝑡𝑟𝑖𝑏𝑢𝑡𝑖𝑜𝑛 </a:t>
            </a:r>
          </a:p>
          <a:p>
            <a:r>
              <a:rPr lang="en-GB" dirty="0"/>
              <a:t>𝑁𝑜. 𝑜𝑓 𝑆𝑒𝑟𝑣𝑒𝑟 − 1 </a:t>
            </a:r>
          </a:p>
          <a:p>
            <a:r>
              <a:rPr lang="en-GB" dirty="0">
                <a:solidFill>
                  <a:srgbClr val="FF0000"/>
                </a:solidFill>
              </a:rPr>
              <a:t>𝑄𝑢𝑒𝑢𝑖𝑛𝑔 𝑑𝑖𝑠𝑐𝑖𝑝𝑙𝑖𝑛𝑒 − 𝐹𝐼𝐹𝑂 </a:t>
            </a:r>
          </a:p>
          <a:p>
            <a:r>
              <a:rPr lang="en-GB" dirty="0">
                <a:solidFill>
                  <a:schemeClr val="tx1"/>
                </a:solidFill>
              </a:rPr>
              <a:t>𝑆𝑦𝑠𝑡𝑒𝑚 𝑐𝑎𝑝𝑎𝑐𝑖𝑡𝑦 − 20 </a:t>
            </a:r>
          </a:p>
          <a:p>
            <a:r>
              <a:rPr lang="en-GB" dirty="0">
                <a:solidFill>
                  <a:srgbClr val="FF0000"/>
                </a:solidFill>
              </a:rPr>
              <a:t>𝑃𝑜𝑝𝑢𝑙𝑎𝑡𝑖𝑜𝑛 𝑠𝑖𝑧𝑒 − 𝐼𝑛𝑓𝑖𝑛𝑖𝑡𝑒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36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Queuing Notation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Example</a:t>
            </a:r>
          </a:p>
          <a:p>
            <a:pPr marL="457200" indent="-457200">
              <a:buAutoNum type="alphaLcParenR"/>
            </a:pPr>
            <a:r>
              <a:rPr lang="en-GB" dirty="0"/>
              <a:t>M/D/2/5/∞ stands for a queuing system having exponential arrival times, deterministic service time, 2 servers, capacity of 5 customers, and infinite population.</a:t>
            </a:r>
          </a:p>
          <a:p>
            <a:pPr marL="457200" indent="-457200">
              <a:buAutoNum type="alphaLcParenR"/>
            </a:pPr>
            <a:r>
              <a:rPr lang="en-GB" dirty="0" smtClean="0"/>
              <a:t>M/D/2 </a:t>
            </a:r>
            <a:r>
              <a:rPr lang="en-GB" dirty="0"/>
              <a:t>means exponential arrival time, deterministic service time, 2 servers, infinite service capacity, and infinite population.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19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Queuing Notation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Task :</a:t>
            </a:r>
          </a:p>
          <a:p>
            <a:r>
              <a:rPr lang="en-GB" dirty="0" smtClean="0"/>
              <a:t>1. </a:t>
            </a:r>
            <a:r>
              <a:rPr lang="nl-NL" b="1" dirty="0" smtClean="0"/>
              <a:t>M </a:t>
            </a:r>
            <a:r>
              <a:rPr lang="nl-NL" b="1" dirty="0"/>
              <a:t>/ M / 1 </a:t>
            </a:r>
            <a:endParaRPr lang="nl-NL" b="1" dirty="0" smtClean="0"/>
          </a:p>
          <a:p>
            <a:r>
              <a:rPr lang="nl-NL" b="1" dirty="0" smtClean="0"/>
              <a:t>2. </a:t>
            </a:r>
            <a:r>
              <a:rPr lang="en-GB" b="1" dirty="0" smtClean="0"/>
              <a:t>D/M/1 </a:t>
            </a:r>
          </a:p>
          <a:p>
            <a:r>
              <a:rPr lang="en-GB" b="1" dirty="0" smtClean="0"/>
              <a:t>3. M/G/3/20 </a:t>
            </a:r>
          </a:p>
          <a:p>
            <a:r>
              <a:rPr lang="en-GB" b="1" dirty="0" smtClean="0"/>
              <a:t>4. D/M/1/LIFO/10/50 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37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Queuing Notation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Homework: 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 smtClean="0"/>
              <a:t>D </a:t>
            </a:r>
            <a:r>
              <a:rPr lang="en-GB" b="1" dirty="0"/>
              <a:t>/ </a:t>
            </a:r>
            <a:r>
              <a:rPr lang="en-GB" dirty="0"/>
              <a:t>𝐷 </a:t>
            </a:r>
            <a:r>
              <a:rPr lang="en-GB" b="1" dirty="0"/>
              <a:t>/ 2 / </a:t>
            </a:r>
            <a:r>
              <a:rPr lang="en-GB" dirty="0"/>
              <a:t>𝐿𝐼𝐹𝑂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 smtClean="0"/>
              <a:t>D </a:t>
            </a:r>
            <a:r>
              <a:rPr lang="en-GB" b="1" dirty="0"/>
              <a:t>/ M / 1 / 2 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 smtClean="0"/>
              <a:t>Gi </a:t>
            </a:r>
            <a:r>
              <a:rPr lang="pt-BR" b="1" dirty="0"/>
              <a:t>/ H / 2 / SIRO / ∞ / 20 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 smtClean="0"/>
              <a:t>D </a:t>
            </a:r>
            <a:r>
              <a:rPr lang="en-GB" b="1" dirty="0"/>
              <a:t>/ G / 3 / 20 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 smtClean="0"/>
              <a:t>H </a:t>
            </a:r>
            <a:r>
              <a:rPr lang="pt-BR" b="1" dirty="0"/>
              <a:t>/ Em / 2 / FIFO / 15 / 20 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 err="1" smtClean="0"/>
              <a:t>Gi</a:t>
            </a:r>
            <a:r>
              <a:rPr lang="en-GB" b="1" dirty="0" smtClean="0"/>
              <a:t> </a:t>
            </a:r>
            <a:r>
              <a:rPr lang="en-GB" b="1" dirty="0"/>
              <a:t>/ G / 4 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 smtClean="0"/>
              <a:t>D </a:t>
            </a:r>
            <a:r>
              <a:rPr lang="en-GB" b="1" dirty="0"/>
              <a:t>/ M / 1 / 2 / 30 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 err="1" smtClean="0"/>
              <a:t>Gi</a:t>
            </a:r>
            <a:r>
              <a:rPr lang="en-GB" b="1" dirty="0" smtClean="0"/>
              <a:t> </a:t>
            </a:r>
            <a:r>
              <a:rPr lang="en-GB" b="1" dirty="0"/>
              <a:t>/ H / 2 / LIFO / 20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31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Queuing Notation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2858271" cy="402336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Table</a:t>
            </a:r>
            <a:r>
              <a:rPr lang="en-GB" dirty="0"/>
              <a:t>: Queuing Notation for Parallel Server Systems: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29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037" y="1737360"/>
            <a:ext cx="7662253" cy="452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92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Queuing system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 queueing system consists of </a:t>
            </a:r>
            <a:r>
              <a:rPr lang="en-GB" b="1" dirty="0"/>
              <a:t>one or more </a:t>
            </a:r>
            <a:r>
              <a:rPr lang="en-GB" b="1" dirty="0" smtClean="0"/>
              <a:t>servers </a:t>
            </a:r>
            <a:r>
              <a:rPr lang="en-GB" dirty="0" smtClean="0"/>
              <a:t>that </a:t>
            </a:r>
            <a:r>
              <a:rPr lang="en-GB" dirty="0"/>
              <a:t>provide service of some kind to </a:t>
            </a:r>
            <a:r>
              <a:rPr lang="en-GB" dirty="0" smtClean="0"/>
              <a:t>arriving Customers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 smtClean="0"/>
              <a:t>Queuing </a:t>
            </a:r>
            <a:r>
              <a:rPr lang="en-GB" b="1" dirty="0"/>
              <a:t>system are the waiting lines in which the system attribute are waiting for a service. 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The </a:t>
            </a:r>
            <a:r>
              <a:rPr lang="en-GB" dirty="0"/>
              <a:t>queue may be of the customer waiting for the </a:t>
            </a:r>
            <a:r>
              <a:rPr lang="en-GB" b="1" dirty="0"/>
              <a:t>server </a:t>
            </a:r>
            <a:r>
              <a:rPr lang="en-GB" dirty="0"/>
              <a:t>or </a:t>
            </a:r>
            <a:r>
              <a:rPr lang="en-GB" b="1" dirty="0"/>
              <a:t>server waiting </a:t>
            </a:r>
            <a:r>
              <a:rPr lang="en-GB" dirty="0"/>
              <a:t>for customer. </a:t>
            </a: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If the servers are busy, the customers join one </a:t>
            </a:r>
            <a:r>
              <a:rPr lang="en-GB" dirty="0" smtClean="0"/>
              <a:t>or more </a:t>
            </a:r>
            <a:r>
              <a:rPr lang="en-GB" dirty="0"/>
              <a:t>queues in front of the </a:t>
            </a:r>
            <a:r>
              <a:rPr lang="en-GB" dirty="0" smtClean="0"/>
              <a:t>servers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5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Simulation of queuing system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Queuing </a:t>
            </a:r>
            <a:r>
              <a:rPr lang="en-GB" b="1" dirty="0"/>
              <a:t>system state: 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System</a:t>
            </a:r>
            <a:endParaRPr lang="en-GB" dirty="0"/>
          </a:p>
          <a:p>
            <a:pPr lvl="2"/>
            <a:r>
              <a:rPr lang="en-GB" dirty="0" smtClean="0"/>
              <a:t>Server </a:t>
            </a:r>
            <a:endParaRPr lang="en-GB" dirty="0"/>
          </a:p>
          <a:p>
            <a:pPr lvl="2"/>
            <a:r>
              <a:rPr lang="en-GB" dirty="0" smtClean="0"/>
              <a:t>Units </a:t>
            </a:r>
            <a:r>
              <a:rPr lang="en-GB" dirty="0"/>
              <a:t>(in queue or being served) </a:t>
            </a:r>
          </a:p>
          <a:p>
            <a:pPr lvl="2"/>
            <a:r>
              <a:rPr lang="en-GB" dirty="0" smtClean="0"/>
              <a:t>Clock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State of the system</a:t>
            </a:r>
          </a:p>
          <a:p>
            <a:pPr lvl="2"/>
            <a:r>
              <a:rPr lang="en-GB" dirty="0" smtClean="0"/>
              <a:t>Number </a:t>
            </a:r>
            <a:r>
              <a:rPr lang="en-GB" dirty="0"/>
              <a:t>of units in the system </a:t>
            </a:r>
          </a:p>
          <a:p>
            <a:pPr lvl="2"/>
            <a:r>
              <a:rPr lang="en-GB" dirty="0" smtClean="0"/>
              <a:t>Number of units in the queue</a:t>
            </a:r>
            <a:endParaRPr lang="en-GB" dirty="0"/>
          </a:p>
          <a:p>
            <a:pPr lvl="2"/>
            <a:r>
              <a:rPr lang="en-GB" dirty="0" smtClean="0"/>
              <a:t>Status </a:t>
            </a:r>
            <a:r>
              <a:rPr lang="en-GB" dirty="0"/>
              <a:t>of server (idle, busy)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Events</a:t>
            </a:r>
          </a:p>
          <a:p>
            <a:pPr lvl="2"/>
            <a:r>
              <a:rPr lang="en-GB" dirty="0" smtClean="0"/>
              <a:t>Arrival </a:t>
            </a:r>
            <a:r>
              <a:rPr lang="en-GB" dirty="0"/>
              <a:t>of a unit </a:t>
            </a:r>
          </a:p>
          <a:p>
            <a:pPr lvl="2"/>
            <a:r>
              <a:rPr lang="en-GB" dirty="0" smtClean="0"/>
              <a:t>Departure </a:t>
            </a:r>
            <a:r>
              <a:rPr lang="en-GB" dirty="0"/>
              <a:t>of a unit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30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225" y="4238839"/>
            <a:ext cx="74866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3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Queuing Model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b="1" dirty="0" smtClean="0"/>
              <a:t>Balking</a:t>
            </a:r>
            <a:r>
              <a:rPr lang="en-GB" b="1" dirty="0"/>
              <a:t>: </a:t>
            </a:r>
            <a:r>
              <a:rPr lang="en-GB" dirty="0"/>
              <a:t>Balking is a queue </a:t>
            </a:r>
            <a:r>
              <a:rPr lang="en-GB" dirty="0" err="1"/>
              <a:t>behavior</a:t>
            </a:r>
            <a:r>
              <a:rPr lang="en-GB" dirty="0"/>
              <a:t> wherein people leave as soon as they realize that they will to wait. So </a:t>
            </a:r>
            <a:r>
              <a:rPr lang="en-GB" b="1" dirty="0"/>
              <a:t>if an arrival doesn’t join the system and leave is said to be Balking. </a:t>
            </a:r>
            <a:endParaRPr lang="en-GB" b="1" dirty="0" smtClean="0"/>
          </a:p>
          <a:p>
            <a:pPr marL="0" indent="0">
              <a:buNone/>
            </a:pPr>
            <a:r>
              <a:rPr lang="en-GB" dirty="0" smtClean="0"/>
              <a:t>Balking </a:t>
            </a:r>
            <a:r>
              <a:rPr lang="en-GB" dirty="0"/>
              <a:t>can also be two types </a:t>
            </a:r>
          </a:p>
          <a:p>
            <a:pPr lvl="1"/>
            <a:r>
              <a:rPr lang="en-GB" dirty="0" smtClean="0"/>
              <a:t>Forced </a:t>
            </a:r>
            <a:r>
              <a:rPr lang="en-GB" dirty="0"/>
              <a:t>balking </a:t>
            </a:r>
          </a:p>
          <a:p>
            <a:pPr lvl="1"/>
            <a:r>
              <a:rPr lang="en-GB" dirty="0" smtClean="0"/>
              <a:t>Unforced </a:t>
            </a:r>
            <a:r>
              <a:rPr lang="en-GB" dirty="0"/>
              <a:t>balking </a:t>
            </a:r>
          </a:p>
          <a:p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/>
              <a:t>Retrial or Jockeying Queue: </a:t>
            </a:r>
            <a:endParaRPr lang="en-GB" dirty="0"/>
          </a:p>
          <a:p>
            <a:r>
              <a:rPr lang="en-GB" dirty="0"/>
              <a:t>As the name suggests, this particular queue </a:t>
            </a:r>
            <a:r>
              <a:rPr lang="en-GB" dirty="0" err="1"/>
              <a:t>behavior</a:t>
            </a:r>
            <a:r>
              <a:rPr lang="en-GB" dirty="0"/>
              <a:t> refer to </a:t>
            </a:r>
            <a:r>
              <a:rPr lang="en-GB" b="1" dirty="0"/>
              <a:t>customers’ response to </a:t>
            </a:r>
            <a:r>
              <a:rPr lang="en-GB" b="1" dirty="0" err="1"/>
              <a:t>rejoin</a:t>
            </a:r>
            <a:r>
              <a:rPr lang="en-GB" b="1" dirty="0"/>
              <a:t> a queue that they had left earlier due to balking or reneging.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93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Queuing Model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/>
              <a:t>Reneging: </a:t>
            </a:r>
            <a:endParaRPr lang="en-GB" dirty="0"/>
          </a:p>
          <a:p>
            <a:r>
              <a:rPr lang="en-GB" dirty="0"/>
              <a:t>Reneging refer to a queue </a:t>
            </a:r>
            <a:r>
              <a:rPr lang="en-GB" dirty="0" err="1"/>
              <a:t>behavior</a:t>
            </a:r>
            <a:r>
              <a:rPr lang="en-GB" dirty="0"/>
              <a:t> wherein </a:t>
            </a:r>
            <a:r>
              <a:rPr lang="en-GB" b="1" dirty="0"/>
              <a:t>people leave a queue after they are tired of waiting . </a:t>
            </a:r>
          </a:p>
          <a:p>
            <a:pPr marL="0" indent="0">
              <a:buNone/>
            </a:pPr>
            <a:endParaRPr lang="en-GB" b="1" dirty="0" smtClean="0"/>
          </a:p>
          <a:p>
            <a:endParaRPr lang="en-GB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 smtClean="0"/>
              <a:t>Polling</a:t>
            </a:r>
            <a:r>
              <a:rPr lang="en-GB" b="1" dirty="0"/>
              <a:t>: </a:t>
            </a:r>
            <a:endParaRPr lang="en-GB" dirty="0"/>
          </a:p>
          <a:p>
            <a:r>
              <a:rPr lang="en-GB" b="1" dirty="0"/>
              <a:t>When there are more than one queue forming (establishing) for same service, the action of sharing service between the queues is called polling. </a:t>
            </a:r>
            <a:endParaRPr lang="en-GB" dirty="0"/>
          </a:p>
          <a:p>
            <a:r>
              <a:rPr lang="en-GB" dirty="0"/>
              <a:t>A bus picking up passengers from different stoppage along its route is an example of polling service. </a:t>
            </a:r>
          </a:p>
          <a:p>
            <a:r>
              <a:rPr lang="en-GB" dirty="0"/>
              <a:t>Separate queue for ladies and gents at ticket window, is another example of polling service.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04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Queuing Model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b="1" dirty="0" smtClean="0"/>
              <a:t>Single Server Queue</a:t>
            </a:r>
          </a:p>
          <a:p>
            <a:pPr marL="0" indent="0">
              <a:buNone/>
            </a:pPr>
            <a:r>
              <a:rPr lang="en-GB" dirty="0" smtClean="0"/>
              <a:t>A </a:t>
            </a:r>
            <a:r>
              <a:rPr lang="en-GB" dirty="0"/>
              <a:t>queuing system is described by its </a:t>
            </a:r>
            <a:r>
              <a:rPr lang="en-GB" b="1" dirty="0"/>
              <a:t>calling population</a:t>
            </a:r>
            <a:r>
              <a:rPr lang="en-GB" dirty="0"/>
              <a:t>, the </a:t>
            </a:r>
            <a:r>
              <a:rPr lang="en-GB" b="1" dirty="0"/>
              <a:t>nature of arrivals</a:t>
            </a:r>
            <a:r>
              <a:rPr lang="en-GB" dirty="0"/>
              <a:t>, the </a:t>
            </a:r>
            <a:r>
              <a:rPr lang="en-GB" b="1" dirty="0"/>
              <a:t>service mechanism, system capacity </a:t>
            </a:r>
            <a:r>
              <a:rPr lang="en-GB" dirty="0"/>
              <a:t>and the </a:t>
            </a:r>
            <a:r>
              <a:rPr lang="en-GB" b="1" dirty="0"/>
              <a:t>queuing discipline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/>
              <a:t>A single channel queuing system is portrayed in fig below. </a:t>
            </a:r>
            <a:endParaRPr lang="en-GB" dirty="0" smtClean="0"/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33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044" y="3468864"/>
            <a:ext cx="83915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9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Queuing Model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b="1" dirty="0" smtClean="0"/>
              <a:t>Single Server Queue</a:t>
            </a:r>
          </a:p>
          <a:p>
            <a:pPr marL="0" indent="0">
              <a:buNone/>
            </a:pPr>
            <a:r>
              <a:rPr lang="it-IT" dirty="0" smtClean="0"/>
              <a:t>So </a:t>
            </a:r>
            <a:r>
              <a:rPr lang="it-IT" dirty="0"/>
              <a:t>in a </a:t>
            </a:r>
            <a:r>
              <a:rPr lang="it-IT" b="1" dirty="0"/>
              <a:t>single server queue</a:t>
            </a:r>
            <a:r>
              <a:rPr lang="it-IT" dirty="0"/>
              <a:t>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smtClean="0"/>
              <a:t>Calling </a:t>
            </a:r>
            <a:r>
              <a:rPr lang="en-GB" b="1" dirty="0"/>
              <a:t>population is infinite </a:t>
            </a:r>
            <a:r>
              <a:rPr lang="en-GB" dirty="0" smtClean="0"/>
              <a:t>- Arrival </a:t>
            </a:r>
            <a:r>
              <a:rPr lang="en-GB" dirty="0"/>
              <a:t>rate does not change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smtClean="0"/>
              <a:t>Units </a:t>
            </a:r>
            <a:r>
              <a:rPr lang="en-GB" b="1" dirty="0"/>
              <a:t>are served according to FIFO </a:t>
            </a:r>
            <a:endParaRPr lang="en-GB" dirty="0"/>
          </a:p>
          <a:p>
            <a:pPr lvl="1"/>
            <a:r>
              <a:rPr lang="en-GB" dirty="0" smtClean="0"/>
              <a:t>Arrivals </a:t>
            </a:r>
            <a:r>
              <a:rPr lang="en-GB" dirty="0"/>
              <a:t>are defined by the distribution of time between arrivals </a:t>
            </a:r>
          </a:p>
          <a:p>
            <a:pPr lvl="1"/>
            <a:r>
              <a:rPr lang="en-GB" dirty="0" smtClean="0"/>
              <a:t>Service </a:t>
            </a:r>
            <a:r>
              <a:rPr lang="en-GB" dirty="0"/>
              <a:t>time are according to distribution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smtClean="0"/>
              <a:t>Arrival </a:t>
            </a:r>
            <a:r>
              <a:rPr lang="en-GB" b="1" dirty="0"/>
              <a:t>rate must be less than service rate </a:t>
            </a:r>
            <a:r>
              <a:rPr lang="en-GB" dirty="0" smtClean="0"/>
              <a:t>- Stable </a:t>
            </a:r>
            <a:r>
              <a:rPr lang="en-GB" dirty="0"/>
              <a:t>system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Otherwise </a:t>
            </a:r>
            <a:r>
              <a:rPr lang="en-GB" dirty="0"/>
              <a:t>waiting line will grow unbounded </a:t>
            </a:r>
            <a:r>
              <a:rPr lang="en-GB" dirty="0" smtClean="0"/>
              <a:t>-Unstable </a:t>
            </a:r>
            <a:r>
              <a:rPr lang="en-GB" dirty="0"/>
              <a:t>system (</a:t>
            </a:r>
            <a:r>
              <a:rPr lang="en-GB" dirty="0" smtClean="0"/>
              <a:t>congestion) </a:t>
            </a: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30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Queuing Model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034662" cy="4023360"/>
          </a:xfrm>
        </p:spPr>
        <p:txBody>
          <a:bodyPr/>
          <a:lstStyle/>
          <a:p>
            <a:r>
              <a:rPr lang="en-GB" b="1" dirty="0" smtClean="0"/>
              <a:t>Arrival Event: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If server is idle, unit gets service, otherwise unit enters queue. 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35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041" y="1977590"/>
            <a:ext cx="6468277" cy="37596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73393" y="5592095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i="1" dirty="0">
                <a:latin typeface="Arial" panose="020B0604020202020204" pitchFamily="34" charset="0"/>
              </a:rPr>
              <a:t>Fig: Unit entering system-flow diagram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45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Queuing Model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284648" cy="4023360"/>
          </a:xfrm>
        </p:spPr>
        <p:txBody>
          <a:bodyPr/>
          <a:lstStyle/>
          <a:p>
            <a:endParaRPr lang="en-GB" dirty="0"/>
          </a:p>
          <a:p>
            <a:r>
              <a:rPr lang="en-GB" b="1" dirty="0"/>
              <a:t>Departure event</a:t>
            </a:r>
            <a:r>
              <a:rPr lang="en-GB" dirty="0"/>
              <a:t>: </a:t>
            </a:r>
          </a:p>
          <a:p>
            <a:r>
              <a:rPr lang="en-GB" dirty="0"/>
              <a:t>•If queue is not empty begin servicing next unit, otherwise service will be idle. 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36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467" y="2189331"/>
            <a:ext cx="7152044" cy="353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9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Queuing Model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b="1" dirty="0" smtClean="0"/>
              <a:t>Multi Server Queue</a:t>
            </a:r>
            <a:endParaRPr lang="en-GB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37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384" y="2200265"/>
            <a:ext cx="8359043" cy="404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87" y="317426"/>
            <a:ext cx="10058400" cy="1450757"/>
          </a:xfrm>
        </p:spPr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Queuing Model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b="1" dirty="0" smtClean="0"/>
              <a:t>Multi Server Queue</a:t>
            </a:r>
          </a:p>
          <a:p>
            <a:pPr marL="0" indent="0">
              <a:buNone/>
            </a:pPr>
            <a:r>
              <a:rPr lang="en-GB" dirty="0" smtClean="0"/>
              <a:t>Figure </a:t>
            </a:r>
            <a:r>
              <a:rPr lang="en-GB" dirty="0"/>
              <a:t>shows a generalization of the simple model </a:t>
            </a:r>
            <a:r>
              <a:rPr lang="en-GB" dirty="0" smtClean="0"/>
              <a:t>for </a:t>
            </a:r>
            <a:r>
              <a:rPr lang="en-GB" dirty="0"/>
              <a:t>multiple servers, </a:t>
            </a:r>
            <a:r>
              <a:rPr lang="en-GB" b="1" dirty="0"/>
              <a:t>all sharing a common queue</a:t>
            </a:r>
            <a:r>
              <a:rPr lang="en-GB" dirty="0"/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If an </a:t>
            </a:r>
            <a:r>
              <a:rPr lang="en-GB" b="1" dirty="0" smtClean="0"/>
              <a:t>unit (customer) arrives </a:t>
            </a:r>
            <a:r>
              <a:rPr lang="en-GB" b="1" dirty="0"/>
              <a:t>and at least one server is available</a:t>
            </a:r>
            <a:r>
              <a:rPr lang="en-GB" dirty="0"/>
              <a:t>, then the </a:t>
            </a:r>
            <a:r>
              <a:rPr lang="en-GB" dirty="0" smtClean="0"/>
              <a:t>customer will </a:t>
            </a:r>
            <a:r>
              <a:rPr lang="en-GB" dirty="0"/>
              <a:t>immediately </a:t>
            </a:r>
            <a:r>
              <a:rPr lang="en-GB" dirty="0" smtClean="0"/>
              <a:t>get the service from the specific server. 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It is assumed that all servers are identical</a:t>
            </a:r>
            <a:r>
              <a:rPr lang="en-GB" dirty="0"/>
              <a:t>; thus, if more than one server is available, it makes no difference which server is chosen for the </a:t>
            </a:r>
            <a:r>
              <a:rPr lang="en-GB" dirty="0" smtClean="0"/>
              <a:t>customer. 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If all servers are busy, a queue begins to form. </a:t>
            </a:r>
            <a:r>
              <a:rPr lang="en-GB" dirty="0"/>
              <a:t>As soon as one server becomes free, an item is dispatched from the queue using the dispatching discipline in force. </a:t>
            </a:r>
            <a:endParaRPr lang="en-GB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74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87" y="317426"/>
            <a:ext cx="10058400" cy="1450757"/>
          </a:xfrm>
        </p:spPr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Queuing Model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Multi Server Queue</a:t>
            </a:r>
          </a:p>
          <a:p>
            <a:r>
              <a:rPr lang="en-GB" b="1" dirty="0" smtClean="0"/>
              <a:t>Server utilization is the percentage of the time that all servers are busy. It is the ratio between average arrival rate to the average service rate.</a:t>
            </a:r>
            <a:endParaRPr lang="en-GB" dirty="0"/>
          </a:p>
          <a:p>
            <a:r>
              <a:rPr lang="en-GB" dirty="0"/>
              <a:t>The total server utilization in case of Multi-server queue for N server system is </a:t>
            </a:r>
          </a:p>
          <a:p>
            <a:r>
              <a:rPr lang="en-GB" dirty="0"/>
              <a:t>(server utilization) 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Where </a:t>
            </a:r>
            <a:r>
              <a:rPr lang="en-GB" b="1" dirty="0"/>
              <a:t>μ is the service rate and λ is the arrival </a:t>
            </a:r>
            <a:r>
              <a:rPr lang="en-GB" b="1" dirty="0" smtClean="0"/>
              <a:t>rate</a:t>
            </a:r>
            <a:r>
              <a:rPr lang="en-GB" dirty="0"/>
              <a:t>. </a:t>
            </a:r>
            <a:endParaRPr lang="en-GB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39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520" y="3459072"/>
            <a:ext cx="28194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Queuing system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83" y="1879034"/>
            <a:ext cx="10058400" cy="1154409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/>
              <a:t>line where the entities or customers </a:t>
            </a:r>
            <a:r>
              <a:rPr lang="en-GB" b="1" dirty="0"/>
              <a:t>wait</a:t>
            </a:r>
            <a:r>
              <a:rPr lang="en-GB" dirty="0"/>
              <a:t> is generally known as </a:t>
            </a:r>
            <a:r>
              <a:rPr lang="en-GB" b="1" dirty="0"/>
              <a:t>queue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combination of all entities in </a:t>
            </a:r>
            <a:r>
              <a:rPr lang="en-GB" b="1" dirty="0"/>
              <a:t>system being served and being waiting for services </a:t>
            </a:r>
            <a:r>
              <a:rPr lang="en-GB" dirty="0"/>
              <a:t>will be called a </a:t>
            </a:r>
            <a:r>
              <a:rPr lang="en-GB" b="1" dirty="0"/>
              <a:t>queuing system</a:t>
            </a:r>
            <a:r>
              <a:rPr lang="en-GB" dirty="0"/>
              <a:t>. 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4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406" y="2777929"/>
            <a:ext cx="4600575" cy="30384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4245" y="336869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GB" b="0" i="0" u="none" strike="noStrike" baseline="0" dirty="0" smtClean="0"/>
              <a:t>The general diagram of queuing system can be shown as a queuing system </a:t>
            </a:r>
            <a:r>
              <a:rPr lang="en-GB" b="1" i="0" u="none" strike="noStrike" baseline="0" dirty="0" smtClean="0"/>
              <a:t>involves customers arriving at a constant or variable time rate for service at a service station. </a:t>
            </a:r>
          </a:p>
          <a:p>
            <a:pPr algn="just"/>
            <a:endParaRPr lang="en-GB" b="0" i="0" u="none" strike="noStrike" baseline="0" dirty="0" smtClean="0"/>
          </a:p>
          <a:p>
            <a:pPr algn="just"/>
            <a:r>
              <a:rPr lang="en-GB" b="0" i="0" u="none" strike="noStrike" baseline="0" dirty="0" smtClean="0"/>
              <a:t>Customers can be </a:t>
            </a:r>
            <a:r>
              <a:rPr lang="en-GB" b="1" i="0" u="none" strike="noStrike" baseline="0" dirty="0" smtClean="0"/>
              <a:t>students waiting for registration in college, airplane queuing for landing at airfield, or jobs waiting in machines shop. </a:t>
            </a:r>
          </a:p>
          <a:p>
            <a:pPr algn="just"/>
            <a:endParaRPr lang="en-GB" b="0" i="0" u="none" strike="noStrike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94717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87" y="317426"/>
            <a:ext cx="10058400" cy="1450757"/>
          </a:xfrm>
        </p:spPr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Queuing Model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325745" cy="4023360"/>
          </a:xfrm>
        </p:spPr>
        <p:txBody>
          <a:bodyPr/>
          <a:lstStyle/>
          <a:p>
            <a:r>
              <a:rPr lang="en-GB" b="1" dirty="0" smtClean="0"/>
              <a:t>Multi single Server Queue</a:t>
            </a:r>
          </a:p>
          <a:p>
            <a:endParaRPr lang="en-GB" dirty="0"/>
          </a:p>
          <a:p>
            <a:r>
              <a:rPr lang="en-GB" dirty="0"/>
              <a:t>There is another concept which is called </a:t>
            </a:r>
            <a:r>
              <a:rPr lang="en-GB" b="1" dirty="0"/>
              <a:t>multiple single server queue </a:t>
            </a:r>
            <a:r>
              <a:rPr lang="en-GB" dirty="0"/>
              <a:t>system as shown below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40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909" y="2146442"/>
            <a:ext cx="7652893" cy="383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Queuing Model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b="1" dirty="0"/>
              <a:t>Some notation or Formula used to Measure the different parameter of queue </a:t>
            </a:r>
            <a:endParaRPr lang="en-GB" dirty="0"/>
          </a:p>
          <a:p>
            <a:r>
              <a:rPr lang="en-GB" dirty="0"/>
              <a:t>Two principal measures of queuing system are; </a:t>
            </a:r>
          </a:p>
          <a:p>
            <a:pPr marL="578358" lvl="1" indent="-285750">
              <a:buFont typeface="Courier New" panose="02070309020205020404" pitchFamily="49" charset="0"/>
              <a:buChar char="o"/>
            </a:pPr>
            <a:r>
              <a:rPr lang="en-GB" dirty="0" smtClean="0"/>
              <a:t>The </a:t>
            </a:r>
            <a:r>
              <a:rPr lang="en-GB" dirty="0"/>
              <a:t>mean number of customers waiting and </a:t>
            </a:r>
          </a:p>
          <a:p>
            <a:pPr marL="578358" lvl="1" indent="-285750">
              <a:buFont typeface="Courier New" panose="02070309020205020404" pitchFamily="49" charset="0"/>
              <a:buChar char="o"/>
            </a:pPr>
            <a:r>
              <a:rPr lang="en-GB" dirty="0" smtClean="0"/>
              <a:t>The </a:t>
            </a:r>
            <a:r>
              <a:rPr lang="en-GB" dirty="0"/>
              <a:t>mean time the customer spend waiting </a:t>
            </a:r>
          </a:p>
          <a:p>
            <a:endParaRPr lang="en-GB" dirty="0"/>
          </a:p>
          <a:p>
            <a:r>
              <a:rPr lang="en-GB" dirty="0"/>
              <a:t>Both these quantities may refer to the </a:t>
            </a:r>
            <a:r>
              <a:rPr lang="en-GB" b="1" dirty="0"/>
              <a:t>total number of entities in the system</a:t>
            </a:r>
            <a:r>
              <a:rPr lang="en-GB" dirty="0"/>
              <a:t>, those waiting and those being served or they may refer only to customer in the waiting line.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96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Queuing Model 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467" y="1846263"/>
            <a:ext cx="9837391" cy="40227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20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Queuing Model 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747" y="1846263"/>
            <a:ext cx="9044832" cy="40227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55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Queuing Model 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 : An office works for </a:t>
            </a:r>
            <a:r>
              <a:rPr lang="en-GB" dirty="0" smtClean="0"/>
              <a:t>5 </a:t>
            </a:r>
            <a:r>
              <a:rPr lang="en-GB" dirty="0"/>
              <a:t>days, </a:t>
            </a:r>
            <a:r>
              <a:rPr lang="en-GB" dirty="0" smtClean="0"/>
              <a:t>8 </a:t>
            </a:r>
            <a:r>
              <a:rPr lang="en-GB" dirty="0"/>
              <a:t>hours per day, and receives </a:t>
            </a:r>
            <a:r>
              <a:rPr lang="en-GB" dirty="0" smtClean="0"/>
              <a:t>1200 </a:t>
            </a:r>
            <a:r>
              <a:rPr lang="en-GB" dirty="0"/>
              <a:t>telephone call in the week. Calculate the mean arrival rate and mean inter-arrival time of the calls.</a:t>
            </a:r>
          </a:p>
          <a:p>
            <a:pPr marL="201168" lvl="1" indent="0">
              <a:buNone/>
            </a:pPr>
            <a:endParaRPr lang="en-GB" dirty="0"/>
          </a:p>
          <a:p>
            <a:pPr marL="201168" lvl="1" indent="0">
              <a:buNone/>
            </a:pPr>
            <a:endParaRPr lang="en-GB" dirty="0"/>
          </a:p>
          <a:p>
            <a:pPr marL="201168" lvl="1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44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97280" y="2741902"/>
                <a:ext cx="9748352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Here,</a:t>
                </a:r>
              </a:p>
              <a:p>
                <a:pPr marL="201168" lvl="1" indent="0">
                  <a:buNone/>
                </a:pPr>
                <a:r>
                  <a:rPr lang="en-GB" dirty="0"/>
                  <a:t>Mean inter-arrival time = Ta</a:t>
                </a:r>
              </a:p>
              <a:p>
                <a:pPr marL="201168" lvl="1" indent="0">
                  <a:buNone/>
                </a:pPr>
                <a:r>
                  <a:rPr lang="en-GB" dirty="0"/>
                  <a:t>Mean arrival time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λ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/>
              </a:p>
              <a:p>
                <a:pPr marL="201168" lvl="1" indent="0">
                  <a:buNone/>
                </a:pPr>
                <a:r>
                  <a:rPr lang="en-GB" dirty="0"/>
                  <a:t>Total Working hours = 5 * 8 = 40 hrs per week</a:t>
                </a:r>
              </a:p>
              <a:p>
                <a:pPr marL="201168" lvl="1" indent="0">
                  <a:buNone/>
                </a:pPr>
                <a:r>
                  <a:rPr lang="en-GB" dirty="0"/>
                  <a:t>Total calls in the week = 1200</a:t>
                </a:r>
              </a:p>
              <a:p>
                <a:pPr marL="201168" lvl="1" indent="0">
                  <a:buNone/>
                </a:pPr>
                <a:r>
                  <a:rPr lang="en-GB" dirty="0"/>
                  <a:t>Model the office using time scale of minutes = 40 * 60 = 2400 min</a:t>
                </a:r>
              </a:p>
              <a:p>
                <a:r>
                  <a:rPr lang="en-GB" dirty="0"/>
                  <a:t>Ta = service time (</a:t>
                </a:r>
                <a:r>
                  <a:rPr lang="en-GB" dirty="0" err="1"/>
                  <a:t>Ts</a:t>
                </a:r>
                <a:r>
                  <a:rPr lang="en-GB" dirty="0"/>
                  <a:t>) / service rate (</a:t>
                </a:r>
                <a:r>
                  <a:rPr lang="el-GR" dirty="0"/>
                  <a:t>μ</a:t>
                </a:r>
                <a:r>
                  <a:rPr lang="en-GB" dirty="0"/>
                  <a:t>)= 2400 / 1200 = 2 min 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λ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=1 / Ta = 1 / 2 = 0.5 call per min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741902"/>
                <a:ext cx="9748352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500" t="-1587" b="-3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39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Queuing Model 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Q.N </a:t>
            </a:r>
            <a:r>
              <a:rPr lang="en-GB" b="1" dirty="0"/>
              <a:t>&gt; </a:t>
            </a:r>
            <a:r>
              <a:rPr lang="en-GB" dirty="0"/>
              <a:t>At the ticket counter of football stadium, people come in queue and purchase tickets. Arrival rate of customers is 1/min. It takes at the average 20 seconds to purchase the ticket.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(</a:t>
            </a:r>
            <a:r>
              <a:rPr lang="en-GB" dirty="0"/>
              <a:t>a) If a sport fan arrives 2 minutes before the game starts and if he takes exactly 1.5 minutes to reach the correct seat after he purchases </a:t>
            </a:r>
            <a:r>
              <a:rPr lang="en-GB" dirty="0" smtClean="0"/>
              <a:t>a </a:t>
            </a:r>
            <a:r>
              <a:rPr lang="en-GB" dirty="0"/>
              <a:t>ticket, </a:t>
            </a:r>
            <a:r>
              <a:rPr lang="en-GB" b="1" dirty="0"/>
              <a:t>can the sport fan expects to be seated for the kick-off? </a:t>
            </a:r>
            <a:endParaRPr lang="en-GB" b="1" dirty="0" smtClean="0"/>
          </a:p>
          <a:p>
            <a:pPr marL="0" indent="0">
              <a:buNone/>
            </a:pPr>
            <a:r>
              <a:rPr lang="en-GB" dirty="0" smtClean="0"/>
              <a:t>Solution: </a:t>
            </a:r>
          </a:p>
          <a:p>
            <a:pPr marL="0" indent="0">
              <a:buNone/>
            </a:pPr>
            <a:r>
              <a:rPr lang="el-GR" dirty="0" smtClean="0"/>
              <a:t>λ </a:t>
            </a:r>
            <a:r>
              <a:rPr lang="el-GR" dirty="0"/>
              <a:t>= 1 </a:t>
            </a:r>
            <a:r>
              <a:rPr lang="en-GB" dirty="0"/>
              <a:t>arrival/min </a:t>
            </a:r>
          </a:p>
          <a:p>
            <a:pPr marL="0" indent="0">
              <a:buNone/>
            </a:pPr>
            <a:r>
              <a:rPr lang="el-GR" dirty="0"/>
              <a:t>μ = 3 </a:t>
            </a:r>
            <a:r>
              <a:rPr lang="en-GB" dirty="0" smtClean="0"/>
              <a:t>arrivals/min, Since </a:t>
            </a:r>
            <a:r>
              <a:rPr lang="en-GB" dirty="0"/>
              <a:t>ticket is disbursed in 20 seconds, this means, three customers enter the stadium per minute, that is service rate is 3 per minute. </a:t>
            </a:r>
          </a:p>
          <a:p>
            <a:pPr algn="ctr"/>
            <a:r>
              <a:rPr lang="en-GB" dirty="0"/>
              <a:t>𝑾𝑺 = waiting time in the system = 1/( μ- λ)=0.5 minutes 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The average time to get the ticket plus the time to reach the correct seat </a:t>
            </a:r>
            <a:r>
              <a:rPr lang="en-GB" dirty="0" smtClean="0"/>
              <a:t>is 1.5  + 0.5 = 2 </a:t>
            </a:r>
            <a:r>
              <a:rPr lang="en-GB" dirty="0"/>
              <a:t>minutes exactly, </a:t>
            </a:r>
            <a:r>
              <a:rPr lang="en-GB" b="1" dirty="0"/>
              <a:t>so the sports fan can expect to be seated for the kick-off</a:t>
            </a:r>
            <a:r>
              <a:rPr lang="en-GB" dirty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61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Queuing Model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462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Q.N </a:t>
            </a:r>
            <a:r>
              <a:rPr lang="en-GB" b="1" dirty="0"/>
              <a:t>&gt; </a:t>
            </a:r>
            <a:r>
              <a:rPr lang="en-GB" dirty="0"/>
              <a:t>At the Bank counter, people come in queue for service. Arrival rate of customers is 2/min. It takes at the average 15 seconds to take service.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(</a:t>
            </a:r>
            <a:r>
              <a:rPr lang="en-GB" dirty="0"/>
              <a:t>a) If bank will close 2 minutes and if he takes exactly 1 minutes to reach the door, </a:t>
            </a:r>
            <a:r>
              <a:rPr lang="en-GB" b="1" dirty="0"/>
              <a:t>can the customer leave bank in time? </a:t>
            </a:r>
            <a:endParaRPr lang="en-GB" b="1" dirty="0" smtClean="0"/>
          </a:p>
          <a:p>
            <a:pPr marL="0" indent="0" algn="ctr">
              <a:buNone/>
            </a:pP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46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097279" y="3416652"/>
            <a:ext cx="687546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/>
              <a:t>Solution:</a:t>
            </a:r>
          </a:p>
          <a:p>
            <a:r>
              <a:rPr lang="el-GR" sz="2000" dirty="0"/>
              <a:t>λ = 2 </a:t>
            </a:r>
            <a:r>
              <a:rPr lang="en-GB" sz="2000" dirty="0"/>
              <a:t>arrival/min </a:t>
            </a:r>
          </a:p>
          <a:p>
            <a:r>
              <a:rPr lang="el-GR" sz="2000" dirty="0"/>
              <a:t>μ = 4 </a:t>
            </a:r>
            <a:r>
              <a:rPr lang="en-GB" sz="2000" dirty="0" smtClean="0"/>
              <a:t>arrivals/min</a:t>
            </a:r>
          </a:p>
          <a:p>
            <a:r>
              <a:rPr lang="en-GB" sz="2000" dirty="0" smtClean="0"/>
              <a:t> </a:t>
            </a:r>
            <a:endParaRPr lang="en-GB" sz="2000" dirty="0"/>
          </a:p>
          <a:p>
            <a:pPr algn="ctr"/>
            <a:r>
              <a:rPr lang="en-GB" sz="2000" dirty="0"/>
              <a:t>𝑾𝑺 = waiting time in the system=1/( μ- λ)= 1/(4-2) = 0.5 </a:t>
            </a:r>
            <a:r>
              <a:rPr lang="en-GB" sz="2000" dirty="0" smtClean="0"/>
              <a:t>minutes</a:t>
            </a:r>
          </a:p>
          <a:p>
            <a:pPr algn="ctr"/>
            <a:r>
              <a:rPr lang="en-GB" sz="2000" dirty="0" smtClean="0"/>
              <a:t> </a:t>
            </a:r>
            <a:endParaRPr lang="en-GB" sz="2000" dirty="0"/>
          </a:p>
          <a:p>
            <a:r>
              <a:rPr lang="en-GB" sz="2000" dirty="0"/>
              <a:t>Now total time will be 1+0.5 = 1.5 minutes. </a:t>
            </a:r>
          </a:p>
        </p:txBody>
      </p:sp>
    </p:spTree>
    <p:extLst>
      <p:ext uri="{BB962C8B-B14F-4D97-AF65-F5344CB8AC3E}">
        <p14:creationId xmlns:p14="http://schemas.microsoft.com/office/powerpoint/2010/main" val="338511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Queuing Model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55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Q.N </a:t>
            </a:r>
            <a:r>
              <a:rPr lang="en-GB" b="1" dirty="0"/>
              <a:t>&gt; </a:t>
            </a:r>
            <a:r>
              <a:rPr lang="en-GB" dirty="0"/>
              <a:t>At the orchid college, student come in queue for service. Arrival rate of customers is 1/min. It takes at the average 22 seconds to take service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 smtClean="0"/>
              <a:t> (</a:t>
            </a:r>
            <a:r>
              <a:rPr lang="en-GB" dirty="0"/>
              <a:t>a) If college will close 3 minutes and if he takes exactly 1.5 minutes to reach the door, </a:t>
            </a:r>
            <a:r>
              <a:rPr lang="en-GB" b="1" dirty="0"/>
              <a:t>can the student leave college in time</a:t>
            </a:r>
            <a:r>
              <a:rPr lang="en-GB" dirty="0"/>
              <a:t>? 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47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97280" y="3466184"/>
            <a:ext cx="63247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Solution:</a:t>
            </a:r>
          </a:p>
          <a:p>
            <a:r>
              <a:rPr lang="el-GR" dirty="0"/>
              <a:t>λ = 1 </a:t>
            </a:r>
            <a:r>
              <a:rPr lang="en-GB" dirty="0"/>
              <a:t>arrival/min </a:t>
            </a:r>
          </a:p>
          <a:p>
            <a:r>
              <a:rPr lang="el-GR" dirty="0"/>
              <a:t>μ = 2 </a:t>
            </a:r>
            <a:r>
              <a:rPr lang="en-GB" dirty="0"/>
              <a:t>arrivals/min </a:t>
            </a:r>
          </a:p>
          <a:p>
            <a:pPr algn="ctr"/>
            <a:endParaRPr lang="en-GB" dirty="0" smtClean="0"/>
          </a:p>
          <a:p>
            <a:pPr algn="ctr"/>
            <a:r>
              <a:rPr lang="en-GB" dirty="0" smtClean="0"/>
              <a:t>𝑾𝑺 </a:t>
            </a:r>
            <a:r>
              <a:rPr lang="en-GB" dirty="0"/>
              <a:t>= waiting time in the system=1/( μ- λ)= 1/(2-1) = 1 minutes </a:t>
            </a:r>
          </a:p>
          <a:p>
            <a:endParaRPr lang="en-GB" dirty="0" smtClean="0"/>
          </a:p>
          <a:p>
            <a:r>
              <a:rPr lang="en-GB" dirty="0" smtClean="0"/>
              <a:t>Now </a:t>
            </a:r>
            <a:r>
              <a:rPr lang="en-GB" dirty="0"/>
              <a:t>total time will be 1+1.5 = 2.5 minutes.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70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Queuing Model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287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Q.N</a:t>
            </a:r>
            <a:r>
              <a:rPr lang="en-GB" dirty="0"/>
              <a:t>. &gt; At the </a:t>
            </a:r>
            <a:r>
              <a:rPr lang="en-GB" dirty="0" smtClean="0"/>
              <a:t>Bank, </a:t>
            </a:r>
            <a:r>
              <a:rPr lang="en-GB" dirty="0"/>
              <a:t>people come in queue . Arrival rate of customers is 1/min. It takes at the average 30 seconds to take the token. If a customer arrives 5 minutes before the bank closed and if he takes exactly 4.5 minutes to reach the correct counter after he take a token, </a:t>
            </a:r>
            <a:r>
              <a:rPr lang="en-GB" b="1" dirty="0"/>
              <a:t>can the customer expects to take banking service</a:t>
            </a:r>
            <a:r>
              <a:rPr lang="en-GB" dirty="0"/>
              <a:t>? 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48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049676" y="329177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/>
              <a:t>Solution : </a:t>
            </a:r>
            <a:endParaRPr lang="en-GB" dirty="0"/>
          </a:p>
          <a:p>
            <a:r>
              <a:rPr lang="en-GB" dirty="0"/>
              <a:t>A minute is used as unit of time. </a:t>
            </a:r>
          </a:p>
          <a:p>
            <a:r>
              <a:rPr lang="el-GR" dirty="0"/>
              <a:t>λ = 1 </a:t>
            </a:r>
            <a:r>
              <a:rPr lang="en-GB" dirty="0"/>
              <a:t>arrival/min </a:t>
            </a:r>
          </a:p>
          <a:p>
            <a:r>
              <a:rPr lang="el-GR" dirty="0"/>
              <a:t>μ = 2 </a:t>
            </a:r>
            <a:r>
              <a:rPr lang="en-GB" dirty="0"/>
              <a:t>arrivals/min</a:t>
            </a:r>
          </a:p>
          <a:p>
            <a:pPr algn="ctr"/>
            <a:r>
              <a:rPr lang="en-GB" dirty="0"/>
              <a:t>𝑾𝑺 = waiting time in the system=1/( μ- λ)=1 minutes </a:t>
            </a:r>
          </a:p>
          <a:p>
            <a:r>
              <a:rPr lang="en-GB" dirty="0"/>
              <a:t>if he takes exactly 4.5 minutes to reach the correct counter after he take a token, so bank is closed because 4.5+1=5.5 </a:t>
            </a:r>
          </a:p>
        </p:txBody>
      </p:sp>
    </p:spTree>
    <p:extLst>
      <p:ext uri="{BB962C8B-B14F-4D97-AF65-F5344CB8AC3E}">
        <p14:creationId xmlns:p14="http://schemas.microsoft.com/office/powerpoint/2010/main" val="295855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Queuing Model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b="1" dirty="0" smtClean="0"/>
              <a:t>Q.N </a:t>
            </a:r>
            <a:r>
              <a:rPr lang="en-GB" b="1" dirty="0"/>
              <a:t>&gt; </a:t>
            </a:r>
            <a:r>
              <a:rPr lang="en-GB" dirty="0"/>
              <a:t>Customers arrive in a bank according to a Poisson's process with mean inter arrival time of 10 minutes. Customers spend an average of 5 minutes on the single available counter, and leave. </a:t>
            </a:r>
            <a:r>
              <a:rPr lang="en-GB" dirty="0" smtClean="0"/>
              <a:t>(</a:t>
            </a:r>
            <a:r>
              <a:rPr lang="en-GB" dirty="0"/>
              <a:t>a)What is the probability that a customer will not have to wait at the counter? </a:t>
            </a:r>
            <a:r>
              <a:rPr lang="en-GB" dirty="0" smtClean="0"/>
              <a:t>(</a:t>
            </a:r>
            <a:r>
              <a:rPr lang="en-GB" dirty="0"/>
              <a:t>b</a:t>
            </a:r>
            <a:r>
              <a:rPr lang="en-GB" dirty="0" smtClean="0"/>
              <a:t>) What </a:t>
            </a:r>
            <a:r>
              <a:rPr lang="en-GB" dirty="0"/>
              <a:t>is the expected number of customers in the bank? </a:t>
            </a:r>
            <a:r>
              <a:rPr lang="en-GB" dirty="0" smtClean="0"/>
              <a:t>(</a:t>
            </a:r>
            <a:r>
              <a:rPr lang="en-GB" dirty="0"/>
              <a:t>c)How much time can a customer expect to spend in the bank? </a:t>
            </a:r>
          </a:p>
          <a:p>
            <a:pPr marL="0" indent="0">
              <a:buNone/>
            </a:pPr>
            <a:r>
              <a:rPr lang="en-GB" b="1" i="1" dirty="0" smtClean="0"/>
              <a:t>Solution</a:t>
            </a:r>
            <a:r>
              <a:rPr lang="en-GB" b="1" dirty="0"/>
              <a:t>: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49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085481" y="3946143"/>
            <a:ext cx="88149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We will take an hour as the unit of time. Thus, λ = 6 customers/hour, </a:t>
            </a:r>
            <a:r>
              <a:rPr lang="el-GR" dirty="0"/>
              <a:t>μ = 12 </a:t>
            </a:r>
            <a:r>
              <a:rPr lang="en-GB" dirty="0"/>
              <a:t>customers/hour. </a:t>
            </a:r>
          </a:p>
          <a:p>
            <a:r>
              <a:rPr lang="en-GB" dirty="0"/>
              <a:t>The customer will not have to wait if there are no customers in the bank. </a:t>
            </a:r>
          </a:p>
          <a:p>
            <a:pPr algn="ctr"/>
            <a:r>
              <a:rPr lang="en-GB" dirty="0"/>
              <a:t>Thus, P0 = 1 – λ/μ= 1− 6/12 = 0.5 </a:t>
            </a:r>
          </a:p>
          <a:p>
            <a:r>
              <a:rPr lang="en-GB" dirty="0"/>
              <a:t>Expected numbers of customers in the bank are given by </a:t>
            </a:r>
          </a:p>
          <a:p>
            <a:pPr algn="ctr"/>
            <a:r>
              <a:rPr lang="el-GR" dirty="0"/>
              <a:t>𝑳𝑺 = λ /( μ - λ )=6/6=1 </a:t>
            </a:r>
          </a:p>
          <a:p>
            <a:r>
              <a:rPr lang="en-GB" dirty="0"/>
              <a:t>Expected time to be spent in the bank is given by  </a:t>
            </a:r>
          </a:p>
          <a:p>
            <a:pPr algn="ctr"/>
            <a:r>
              <a:rPr lang="en-GB" dirty="0"/>
              <a:t>𝑾𝑺 =1/( μ – λ)= 1/(12-6) = 1/6 hour = 10 minutes. </a:t>
            </a:r>
          </a:p>
        </p:txBody>
      </p:sp>
    </p:spTree>
    <p:extLst>
      <p:ext uri="{BB962C8B-B14F-4D97-AF65-F5344CB8AC3E}">
        <p14:creationId xmlns:p14="http://schemas.microsoft.com/office/powerpoint/2010/main" val="99320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Queuing system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1" dirty="0" smtClean="0"/>
              <a:t>They </a:t>
            </a:r>
            <a:r>
              <a:rPr lang="en-GB" b="1" i="1" dirty="0"/>
              <a:t>remain in queue till they are provided the service. Sometimes queue being too long, they will leave the queue and go, it results a loss of customer. 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5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387" y="2523291"/>
            <a:ext cx="6843896" cy="340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2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Queuing Model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50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29" y="1810863"/>
            <a:ext cx="7600371" cy="43687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35491" y="1992302"/>
            <a:ext cx="33548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Find</a:t>
            </a:r>
          </a:p>
          <a:p>
            <a:r>
              <a:rPr lang="en-GB" dirty="0" smtClean="0"/>
              <a:t>Average Waiting Time</a:t>
            </a:r>
          </a:p>
          <a:p>
            <a:r>
              <a:rPr lang="en-GB" dirty="0" smtClean="0"/>
              <a:t>Probability of wait</a:t>
            </a:r>
          </a:p>
          <a:p>
            <a:r>
              <a:rPr lang="en-GB" dirty="0"/>
              <a:t>Probability of </a:t>
            </a:r>
            <a:r>
              <a:rPr lang="en-GB" dirty="0" smtClean="0"/>
              <a:t>Idle Server</a:t>
            </a:r>
          </a:p>
          <a:p>
            <a:r>
              <a:rPr lang="en-GB" dirty="0" smtClean="0"/>
              <a:t>Average Service Time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10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Queuing Model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51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49" y="1967443"/>
            <a:ext cx="95154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8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Measures of System Performance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The performance of a queuing system can be evaluated in terms of a number of response parameters, however the following four are generally employed. </a:t>
            </a:r>
          </a:p>
          <a:p>
            <a:pPr lvl="1"/>
            <a:r>
              <a:rPr lang="en-GB" b="1" i="1" dirty="0" smtClean="0"/>
              <a:t>Average number </a:t>
            </a:r>
            <a:r>
              <a:rPr lang="en-GB" b="1" i="1" dirty="0"/>
              <a:t>of customer in the queue or in the system </a:t>
            </a:r>
            <a:endParaRPr lang="en-GB" dirty="0"/>
          </a:p>
          <a:p>
            <a:pPr lvl="1"/>
            <a:r>
              <a:rPr lang="en-GB" b="1" i="1" dirty="0" smtClean="0"/>
              <a:t>Average </a:t>
            </a:r>
            <a:r>
              <a:rPr lang="en-GB" b="1" i="1" dirty="0"/>
              <a:t>waiting time of the customer in the queue or in the system </a:t>
            </a:r>
            <a:endParaRPr lang="en-GB" dirty="0"/>
          </a:p>
          <a:p>
            <a:pPr lvl="1"/>
            <a:r>
              <a:rPr lang="en-GB" b="1" i="1" dirty="0" smtClean="0"/>
              <a:t>System </a:t>
            </a:r>
            <a:r>
              <a:rPr lang="en-GB" b="1" i="1" dirty="0"/>
              <a:t>utilization (Server utilization) </a:t>
            </a:r>
            <a:endParaRPr lang="en-GB" dirty="0"/>
          </a:p>
          <a:p>
            <a:pPr lvl="1"/>
            <a:r>
              <a:rPr lang="en-GB" b="1" i="1" dirty="0" smtClean="0"/>
              <a:t>The </a:t>
            </a:r>
            <a:r>
              <a:rPr lang="en-GB" b="1" i="1" dirty="0"/>
              <a:t>cost of waiting time and idle time 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27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Measures of System Performance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Each of these measures has its own importance.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The </a:t>
            </a:r>
            <a:r>
              <a:rPr lang="en-GB" dirty="0"/>
              <a:t>knowledge of </a:t>
            </a:r>
            <a:r>
              <a:rPr lang="en-GB" dirty="0" smtClean="0"/>
              <a:t>average </a:t>
            </a:r>
            <a:r>
              <a:rPr lang="en-GB" dirty="0"/>
              <a:t>number of customers in the queue or in the system helps to determine the </a:t>
            </a:r>
            <a:r>
              <a:rPr lang="en-GB" b="1" dirty="0"/>
              <a:t>space requirements </a:t>
            </a:r>
            <a:r>
              <a:rPr lang="en-GB" dirty="0"/>
              <a:t>of the waiting entities.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Also </a:t>
            </a:r>
            <a:r>
              <a:rPr lang="en-GB" dirty="0"/>
              <a:t>too long a waiting line may discourage the prospectus customers, while </a:t>
            </a:r>
            <a:r>
              <a:rPr lang="en-GB" b="1" dirty="0"/>
              <a:t>no queue may suggest that service offered is not good quality to attract customers. 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81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Measures of System Performance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Let </a:t>
                </a:r>
                <a:r>
                  <a:rPr lang="en-GB" dirty="0"/>
                  <a:t>𝑇𝑎 be mean arrival time, 𝑇𝑠 be service time, λ be arrival rate and μ be the service rate then, the ratio of mean service rate and mean inter-arrival rate is called the </a:t>
                </a:r>
                <a:r>
                  <a:rPr lang="en-GB" b="1" dirty="0"/>
                  <a:t>traffic intensity </a:t>
                </a:r>
                <a:r>
                  <a:rPr lang="en-GB" dirty="0"/>
                  <a:t>(𝒖). </a:t>
                </a: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𝑇𝑟𝑎𝑓𝑓𝑖𝑐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𝑖𝑛𝑡𝑒𝑛𝑠𝑖𝑡𝑦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𝑇𝑠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The </a:t>
                </a:r>
                <a:r>
                  <a:rPr lang="en-GB" dirty="0"/>
                  <a:t>probability that an entity have to wait more than a given time is known as </a:t>
                </a:r>
                <a:r>
                  <a:rPr lang="en-GB" b="1" dirty="0"/>
                  <a:t>delay distribution</a:t>
                </a:r>
                <a:r>
                  <a:rPr lang="en-GB" dirty="0"/>
                  <a:t>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The </a:t>
                </a:r>
                <a:r>
                  <a:rPr lang="en-GB" dirty="0"/>
                  <a:t>knowledge of average waiting time in the queue is necessary for determining the cost of waiting in the queue.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970" r="-8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66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Measures of System Performance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b="1" dirty="0"/>
              <a:t>System utilization</a:t>
            </a:r>
            <a:r>
              <a:rPr lang="en-GB" dirty="0"/>
              <a:t>, that is, the percentage capacity utilized reflects the extent to which the facility is busy rather than idle. System utilization factor </a:t>
            </a:r>
            <a:r>
              <a:rPr lang="en-GB" dirty="0" smtClean="0"/>
              <a:t>(p) </a:t>
            </a:r>
            <a:r>
              <a:rPr lang="en-GB" dirty="0"/>
              <a:t>is the ratio of average arrival rate (λ) to the average service rate (μ). </a:t>
            </a:r>
          </a:p>
          <a:p>
            <a:pPr lvl="1"/>
            <a:r>
              <a:rPr lang="en-GB" dirty="0" smtClean="0"/>
              <a:t>p </a:t>
            </a:r>
            <a:r>
              <a:rPr lang="en-GB" dirty="0"/>
              <a:t>= 𝜆 ⁄ 𝜇 , in case of single server model </a:t>
            </a:r>
          </a:p>
          <a:p>
            <a:pPr lvl="1"/>
            <a:r>
              <a:rPr lang="en-GB" dirty="0" smtClean="0"/>
              <a:t>p </a:t>
            </a:r>
            <a:r>
              <a:rPr lang="en-GB" dirty="0"/>
              <a:t>= 𝜆 ⁄ 𝑛𝜇 , in case of ‘𝑛’ server model </a:t>
            </a:r>
            <a:endParaRPr lang="en-GB" dirty="0" smtClean="0"/>
          </a:p>
          <a:p>
            <a:pPr marL="201168" lvl="1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31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Application of queuing system: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Telecommunication 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Traffic </a:t>
            </a:r>
            <a:r>
              <a:rPr lang="en-GB" dirty="0"/>
              <a:t>control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Computer </a:t>
            </a:r>
            <a:r>
              <a:rPr lang="en-GB" dirty="0"/>
              <a:t>process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Manufacturing </a:t>
            </a:r>
            <a:r>
              <a:rPr lang="en-GB" dirty="0"/>
              <a:t>process 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30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do you mean by Queuing system? Explain the characteristics </a:t>
            </a:r>
            <a:r>
              <a:rPr lang="en-GB" dirty="0" smtClean="0"/>
              <a:t>of Queuing </a:t>
            </a:r>
            <a:r>
              <a:rPr lang="en-GB" dirty="0"/>
              <a:t>system with example</a:t>
            </a:r>
            <a:r>
              <a:rPr lang="en-GB" dirty="0" smtClean="0"/>
              <a:t>.</a:t>
            </a:r>
          </a:p>
          <a:p>
            <a:r>
              <a:rPr lang="en-GB" dirty="0"/>
              <a:t>Define the queuing system. Explain the elements </a:t>
            </a:r>
            <a:r>
              <a:rPr lang="en-GB" dirty="0" smtClean="0"/>
              <a:t>of queuing </a:t>
            </a:r>
            <a:r>
              <a:rPr lang="en-GB" dirty="0"/>
              <a:t>system with example</a:t>
            </a:r>
            <a:r>
              <a:rPr lang="en-GB" dirty="0" smtClean="0"/>
              <a:t>.</a:t>
            </a:r>
          </a:p>
          <a:p>
            <a:r>
              <a:rPr lang="en-GB" dirty="0" smtClean="0"/>
              <a:t>Define congestion.</a:t>
            </a:r>
          </a:p>
          <a:p>
            <a:r>
              <a:rPr lang="en-GB" dirty="0" smtClean="0"/>
              <a:t>What do you mean by server utilization?</a:t>
            </a:r>
          </a:p>
          <a:p>
            <a:r>
              <a:rPr lang="en-GB" dirty="0" smtClean="0"/>
              <a:t>What do you mean by multi server queues?</a:t>
            </a:r>
          </a:p>
          <a:p>
            <a:r>
              <a:rPr lang="en-GB" dirty="0"/>
              <a:t>Define queuing discipline. Describe different </a:t>
            </a:r>
            <a:r>
              <a:rPr lang="en-GB" dirty="0" smtClean="0"/>
              <a:t>types of </a:t>
            </a:r>
            <a:r>
              <a:rPr lang="en-GB" dirty="0"/>
              <a:t>queuing disciplines with example</a:t>
            </a:r>
            <a:r>
              <a:rPr lang="en-GB" dirty="0" smtClean="0"/>
              <a:t>.</a:t>
            </a:r>
          </a:p>
          <a:p>
            <a:r>
              <a:rPr lang="en-GB" dirty="0"/>
              <a:t>What are the Kendall notation of Queuing System?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31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Queuing system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The </a:t>
            </a:r>
            <a:r>
              <a:rPr lang="en-GB" dirty="0"/>
              <a:t>basic concept of queuing theory is the </a:t>
            </a:r>
            <a:r>
              <a:rPr lang="en-GB" b="1" dirty="0"/>
              <a:t>optimization of wait time</a:t>
            </a:r>
            <a:r>
              <a:rPr lang="en-GB" dirty="0"/>
              <a:t>, </a:t>
            </a:r>
            <a:r>
              <a:rPr lang="en-GB" b="1" dirty="0"/>
              <a:t>queue length</a:t>
            </a:r>
            <a:r>
              <a:rPr lang="en-GB" dirty="0"/>
              <a:t>, and the </a:t>
            </a:r>
            <a:r>
              <a:rPr lang="en-GB" b="1" dirty="0"/>
              <a:t>service available </a:t>
            </a:r>
            <a:r>
              <a:rPr lang="en-GB" dirty="0"/>
              <a:t>to those standing in a queue.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 smtClean="0"/>
              <a:t>Cost</a:t>
            </a:r>
            <a:r>
              <a:rPr lang="en-GB" dirty="0" smtClean="0"/>
              <a:t> </a:t>
            </a:r>
            <a:r>
              <a:rPr lang="en-GB" dirty="0"/>
              <a:t>is one of the important factors in the queuing problem.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 smtClean="0"/>
              <a:t>Waiting </a:t>
            </a:r>
            <a:r>
              <a:rPr lang="en-GB" b="1" dirty="0"/>
              <a:t>in queues incur </a:t>
            </a:r>
            <a:r>
              <a:rPr lang="en-GB" b="1" dirty="0" smtClean="0"/>
              <a:t>cost (</a:t>
            </a:r>
            <a:r>
              <a:rPr lang="en-GB" b="1" dirty="0"/>
              <a:t>to lose money</a:t>
            </a:r>
            <a:r>
              <a:rPr lang="en-GB" b="1" dirty="0" smtClean="0"/>
              <a:t>), </a:t>
            </a:r>
            <a:r>
              <a:rPr lang="en-GB" dirty="0"/>
              <a:t>whether human are waiting for services or machines waiting in a machine shop. On the other hand </a:t>
            </a:r>
            <a:r>
              <a:rPr lang="en-GB" b="1" dirty="0"/>
              <a:t>if service counter is waiting for customers that also involves cost.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 smtClean="0"/>
              <a:t>In </a:t>
            </a:r>
            <a:r>
              <a:rPr lang="en-GB" b="1" dirty="0"/>
              <a:t>order to reduce queue length, extra service </a:t>
            </a:r>
            <a:r>
              <a:rPr lang="en-GB" b="1" dirty="0" smtClean="0"/>
              <a:t>centres </a:t>
            </a:r>
            <a:r>
              <a:rPr lang="en-GB" b="1" dirty="0"/>
              <a:t>are to be provided but for extra service </a:t>
            </a:r>
            <a:r>
              <a:rPr lang="en-GB" b="1" dirty="0" err="1"/>
              <a:t>centers</a:t>
            </a:r>
            <a:r>
              <a:rPr lang="en-GB" b="1" dirty="0"/>
              <a:t>, cost of service becomes higher.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00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Queuing system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congestion system is system in which there is </a:t>
            </a:r>
            <a:r>
              <a:rPr lang="en-GB" b="1" dirty="0" smtClean="0"/>
              <a:t>high demand for resources for a system</a:t>
            </a:r>
            <a:r>
              <a:rPr lang="en-GB" dirty="0" smtClean="0"/>
              <a:t>, and when </a:t>
            </a:r>
            <a:r>
              <a:rPr lang="en-GB" b="1" dirty="0" smtClean="0"/>
              <a:t>the resources become unavailable</a:t>
            </a:r>
            <a:r>
              <a:rPr lang="en-GB" dirty="0" smtClean="0"/>
              <a:t>. </a:t>
            </a:r>
          </a:p>
          <a:p>
            <a:endParaRPr lang="en-GB" dirty="0"/>
          </a:p>
          <a:p>
            <a:r>
              <a:rPr lang="en-GB" dirty="0" smtClean="0"/>
              <a:t>In </a:t>
            </a:r>
            <a:r>
              <a:rPr lang="en-GB" dirty="0"/>
              <a:t>queuing theory, traffic congestion is said to occur </a:t>
            </a:r>
            <a:r>
              <a:rPr lang="en-GB" b="1" dirty="0"/>
              <a:t>if the arrival rate into a system exceeds the service rate of the system at a point in </a:t>
            </a:r>
            <a:r>
              <a:rPr lang="en-GB" b="1" dirty="0" smtClean="0"/>
              <a:t>time</a:t>
            </a:r>
          </a:p>
          <a:p>
            <a:endParaRPr lang="en-GB" b="1" dirty="0"/>
          </a:p>
          <a:p>
            <a:r>
              <a:rPr lang="en-GB" dirty="0"/>
              <a:t>Congestion occurs </a:t>
            </a:r>
            <a:r>
              <a:rPr lang="en-GB" b="1" dirty="0"/>
              <a:t>when </a:t>
            </a:r>
            <a:r>
              <a:rPr lang="en-GB" b="1" dirty="0" smtClean="0"/>
              <a:t>number of server is </a:t>
            </a:r>
            <a:r>
              <a:rPr lang="en-GB" b="1" dirty="0"/>
              <a:t>insufficient and </a:t>
            </a:r>
            <a:r>
              <a:rPr lang="en-GB" b="1" dirty="0" smtClean="0"/>
              <a:t>arrival rate exceeds </a:t>
            </a:r>
            <a:r>
              <a:rPr lang="en-GB" b="1" dirty="0"/>
              <a:t>capacity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40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Characteristics of Queuing Systems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2400" dirty="0" smtClean="0"/>
              <a:t>The </a:t>
            </a:r>
            <a:r>
              <a:rPr lang="en-GB" sz="2400" dirty="0"/>
              <a:t>key elements, of a queuing system are the </a:t>
            </a:r>
            <a:r>
              <a:rPr lang="en-GB" sz="2400" b="1" i="1" dirty="0"/>
              <a:t>customers </a:t>
            </a:r>
            <a:r>
              <a:rPr lang="en-GB" sz="2400" dirty="0"/>
              <a:t>and </a:t>
            </a:r>
            <a:r>
              <a:rPr lang="en-GB" sz="2400" b="1" i="1" dirty="0"/>
              <a:t>servers</a:t>
            </a:r>
            <a:r>
              <a:rPr lang="en-GB" sz="2400" dirty="0"/>
              <a:t>. The term "</a:t>
            </a:r>
            <a:r>
              <a:rPr lang="en-GB" sz="2400" b="1" i="1" dirty="0"/>
              <a:t>customer</a:t>
            </a:r>
            <a:r>
              <a:rPr lang="en-GB" sz="2400" dirty="0"/>
              <a:t>" can refer to </a:t>
            </a:r>
            <a:r>
              <a:rPr lang="en-GB" sz="2400" b="1" dirty="0"/>
              <a:t>people, machines, trucks, mechanics, patients</a:t>
            </a:r>
            <a:r>
              <a:rPr lang="en-GB" sz="2400" dirty="0"/>
              <a:t>— anything that arrives at a facility and </a:t>
            </a:r>
            <a:r>
              <a:rPr lang="en-GB" sz="2400" b="1" dirty="0"/>
              <a:t>requires service</a:t>
            </a:r>
            <a:r>
              <a:rPr lang="en-GB" sz="2400" dirty="0"/>
              <a:t>. </a:t>
            </a:r>
            <a:endParaRPr lang="en-GB" sz="2400" dirty="0" smtClean="0"/>
          </a:p>
          <a:p>
            <a:pPr marL="0" indent="0" algn="just">
              <a:buNone/>
            </a:pPr>
            <a:endParaRPr lang="en-GB" sz="24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2400" dirty="0" smtClean="0"/>
              <a:t>The </a:t>
            </a:r>
            <a:r>
              <a:rPr lang="en-GB" sz="2400" dirty="0"/>
              <a:t>term "</a:t>
            </a:r>
            <a:r>
              <a:rPr lang="en-GB" sz="2400" b="1" i="1" dirty="0"/>
              <a:t>server</a:t>
            </a:r>
            <a:r>
              <a:rPr lang="en-GB" sz="2400" dirty="0"/>
              <a:t>" might refer to </a:t>
            </a:r>
            <a:r>
              <a:rPr lang="en-GB" sz="2400" b="1" dirty="0"/>
              <a:t>receptionists, repairpersons, CPUs in a computer, or washing machines</a:t>
            </a:r>
            <a:r>
              <a:rPr lang="en-GB" sz="2400" dirty="0"/>
              <a:t>….any resource (person, machine, etc. </a:t>
            </a:r>
            <a:r>
              <a:rPr lang="en-GB" sz="2400" dirty="0" smtClean="0"/>
              <a:t>which </a:t>
            </a:r>
            <a:r>
              <a:rPr lang="en-GB" sz="2400" b="1" dirty="0" smtClean="0"/>
              <a:t>provides the requested service</a:t>
            </a:r>
            <a:r>
              <a:rPr lang="en-GB" sz="2400" dirty="0" smtClean="0"/>
              <a:t>. </a:t>
            </a:r>
            <a:endParaRPr lang="en-GB" sz="2400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42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Queuing system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Queueing system includes; the </a:t>
            </a:r>
            <a:r>
              <a:rPr lang="en-GB" b="1" dirty="0"/>
              <a:t>server</a:t>
            </a:r>
            <a:r>
              <a:rPr lang="en-GB" dirty="0"/>
              <a:t>, the </a:t>
            </a:r>
            <a:r>
              <a:rPr lang="en-GB" b="1" dirty="0"/>
              <a:t>unit </a:t>
            </a:r>
            <a:r>
              <a:rPr lang="en-GB" b="1" dirty="0" smtClean="0"/>
              <a:t>being serviced</a:t>
            </a:r>
            <a:r>
              <a:rPr lang="en-GB" dirty="0" smtClean="0"/>
              <a:t>, </a:t>
            </a:r>
            <a:r>
              <a:rPr lang="en-GB" dirty="0"/>
              <a:t>and </a:t>
            </a:r>
            <a:r>
              <a:rPr lang="en-GB" b="1" dirty="0"/>
              <a:t>units in the </a:t>
            </a:r>
            <a:r>
              <a:rPr lang="en-GB" b="1" dirty="0" smtClean="0"/>
              <a:t>queue</a:t>
            </a:r>
            <a:r>
              <a:rPr lang="en-GB" dirty="0" smtClean="0"/>
              <a:t>.</a:t>
            </a:r>
          </a:p>
          <a:p>
            <a:r>
              <a:rPr lang="en-GB" dirty="0" smtClean="0"/>
              <a:t>Example of Queuing systems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Queuing System [Unit 3] By Pratik Gautam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704-3B82-44A5-B939-9EB790056018}" type="slidenum">
              <a:rPr lang="en-GB" smtClean="0"/>
              <a:t>9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48804"/>
              </p:ext>
            </p:extLst>
          </p:nvPr>
        </p:nvGraphicFramePr>
        <p:xfrm>
          <a:off x="1097280" y="2830971"/>
          <a:ext cx="812799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 smtClean="0"/>
                        <a:t>System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Servers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Customers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Doctors ,Nurses, Beds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Patients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Manufacturing Systems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Machines, Workers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Buyers, parts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Airport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Runways, Gates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Airplanes, Travelers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Cinema hall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counter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college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cafe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94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1473</TotalTime>
  <Words>4438</Words>
  <Application>Microsoft Office PowerPoint</Application>
  <PresentationFormat>Widescreen</PresentationFormat>
  <Paragraphs>528</Paragraphs>
  <Slides>57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Courier New</vt:lpstr>
      <vt:lpstr>Wingdings</vt:lpstr>
      <vt:lpstr>Retrospect</vt:lpstr>
      <vt:lpstr>Queuing System </vt:lpstr>
      <vt:lpstr>Outline</vt:lpstr>
      <vt:lpstr> Queuing system </vt:lpstr>
      <vt:lpstr> Queuing system </vt:lpstr>
      <vt:lpstr> Queuing system </vt:lpstr>
      <vt:lpstr> Queuing system </vt:lpstr>
      <vt:lpstr> Queuing system </vt:lpstr>
      <vt:lpstr> Characteristics of Queuing Systems </vt:lpstr>
      <vt:lpstr> Queuing system </vt:lpstr>
      <vt:lpstr> Characteristics of Queuing Systems </vt:lpstr>
      <vt:lpstr> Elements of queuing system </vt:lpstr>
      <vt:lpstr> Elements of queuing system </vt:lpstr>
      <vt:lpstr> Elements of queuing system </vt:lpstr>
      <vt:lpstr> Elements of queuing system </vt:lpstr>
      <vt:lpstr> Elements of queuing system </vt:lpstr>
      <vt:lpstr> Elements of queuing system </vt:lpstr>
      <vt:lpstr> Elements of queuing system </vt:lpstr>
      <vt:lpstr> Elements of queuing system </vt:lpstr>
      <vt:lpstr> Queuing discipline </vt:lpstr>
      <vt:lpstr> Queuing discipline </vt:lpstr>
      <vt:lpstr> Queuing Notation </vt:lpstr>
      <vt:lpstr> Queuing Notation </vt:lpstr>
      <vt:lpstr> Queuing Notation </vt:lpstr>
      <vt:lpstr> Queuing Notation </vt:lpstr>
      <vt:lpstr> Queuing Notation </vt:lpstr>
      <vt:lpstr> Queuing Notation </vt:lpstr>
      <vt:lpstr> Queuing Notation </vt:lpstr>
      <vt:lpstr> Queuing Notation </vt:lpstr>
      <vt:lpstr> Queuing Notation </vt:lpstr>
      <vt:lpstr> Simulation of queuing system </vt:lpstr>
      <vt:lpstr> Queuing Model </vt:lpstr>
      <vt:lpstr> Queuing Model </vt:lpstr>
      <vt:lpstr> Queuing Model </vt:lpstr>
      <vt:lpstr> Queuing Model </vt:lpstr>
      <vt:lpstr> Queuing Model </vt:lpstr>
      <vt:lpstr> Queuing Model </vt:lpstr>
      <vt:lpstr> Queuing Model </vt:lpstr>
      <vt:lpstr> Queuing Model </vt:lpstr>
      <vt:lpstr> Queuing Model </vt:lpstr>
      <vt:lpstr> Queuing Model </vt:lpstr>
      <vt:lpstr> Queuing Model </vt:lpstr>
      <vt:lpstr> Queuing Model </vt:lpstr>
      <vt:lpstr> Queuing Model </vt:lpstr>
      <vt:lpstr> Queuing Model </vt:lpstr>
      <vt:lpstr> Queuing Model </vt:lpstr>
      <vt:lpstr> Queuing Model </vt:lpstr>
      <vt:lpstr> Queuing Model </vt:lpstr>
      <vt:lpstr> Queuing Model </vt:lpstr>
      <vt:lpstr> Queuing Model </vt:lpstr>
      <vt:lpstr> Queuing Model </vt:lpstr>
      <vt:lpstr> Queuing Model </vt:lpstr>
      <vt:lpstr> Measures of System Performance </vt:lpstr>
      <vt:lpstr> Measures of System Performance </vt:lpstr>
      <vt:lpstr> Measures of System Performance </vt:lpstr>
      <vt:lpstr> Measures of System Performance </vt:lpstr>
      <vt:lpstr> Application of queuing system: </vt:lpstr>
      <vt:lpstr>Exercise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Queuing System</dc:title>
  <dc:creator>Pratik</dc:creator>
  <cp:lastModifiedBy>Microsoft account</cp:lastModifiedBy>
  <cp:revision>71</cp:revision>
  <dcterms:created xsi:type="dcterms:W3CDTF">2021-11-16T03:48:52Z</dcterms:created>
  <dcterms:modified xsi:type="dcterms:W3CDTF">2023-08-29T04:04:29Z</dcterms:modified>
</cp:coreProperties>
</file>