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257" r:id="rId3"/>
    <p:sldId id="258" r:id="rId4"/>
    <p:sldId id="264" r:id="rId5"/>
    <p:sldId id="349" r:id="rId6"/>
    <p:sldId id="265" r:id="rId7"/>
    <p:sldId id="266" r:id="rId8"/>
    <p:sldId id="267" r:id="rId9"/>
    <p:sldId id="268" r:id="rId10"/>
    <p:sldId id="269" r:id="rId11"/>
    <p:sldId id="270" r:id="rId12"/>
    <p:sldId id="271" r:id="rId13"/>
    <p:sldId id="272" r:id="rId14"/>
    <p:sldId id="259" r:id="rId15"/>
    <p:sldId id="260" r:id="rId16"/>
    <p:sldId id="274" r:id="rId17"/>
    <p:sldId id="275" r:id="rId18"/>
    <p:sldId id="276" r:id="rId19"/>
    <p:sldId id="277" r:id="rId20"/>
    <p:sldId id="278" r:id="rId21"/>
    <p:sldId id="350" r:id="rId22"/>
    <p:sldId id="279" r:id="rId23"/>
    <p:sldId id="280" r:id="rId24"/>
    <p:sldId id="281" r:id="rId25"/>
    <p:sldId id="282" r:id="rId26"/>
    <p:sldId id="284" r:id="rId27"/>
    <p:sldId id="261" r:id="rId28"/>
    <p:sldId id="289" r:id="rId29"/>
    <p:sldId id="290" r:id="rId30"/>
    <p:sldId id="293" r:id="rId31"/>
    <p:sldId id="292"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47" r:id="rId46"/>
    <p:sldId id="308" r:id="rId47"/>
    <p:sldId id="309" r:id="rId48"/>
    <p:sldId id="312" r:id="rId49"/>
    <p:sldId id="313" r:id="rId50"/>
    <p:sldId id="346" r:id="rId51"/>
    <p:sldId id="314" r:id="rId52"/>
    <p:sldId id="315" r:id="rId53"/>
    <p:sldId id="316" r:id="rId54"/>
    <p:sldId id="317" r:id="rId55"/>
    <p:sldId id="318" r:id="rId56"/>
    <p:sldId id="319" r:id="rId57"/>
    <p:sldId id="320" r:id="rId58"/>
    <p:sldId id="310" r:id="rId59"/>
    <p:sldId id="321" r:id="rId60"/>
    <p:sldId id="351" r:id="rId61"/>
    <p:sldId id="324" r:id="rId62"/>
    <p:sldId id="325" r:id="rId63"/>
    <p:sldId id="326" r:id="rId64"/>
    <p:sldId id="322" r:id="rId65"/>
    <p:sldId id="348" r:id="rId66"/>
    <p:sldId id="323" r:id="rId67"/>
    <p:sldId id="328" r:id="rId68"/>
    <p:sldId id="329" r:id="rId69"/>
    <p:sldId id="330" r:id="rId70"/>
    <p:sldId id="331" r:id="rId71"/>
    <p:sldId id="332" r:id="rId72"/>
    <p:sldId id="334" r:id="rId73"/>
    <p:sldId id="333" r:id="rId74"/>
    <p:sldId id="311" r:id="rId75"/>
    <p:sldId id="353" r:id="rId76"/>
    <p:sldId id="335" r:id="rId77"/>
    <p:sldId id="336" r:id="rId78"/>
    <p:sldId id="337" r:id="rId79"/>
    <p:sldId id="339" r:id="rId80"/>
    <p:sldId id="340" r:id="rId81"/>
    <p:sldId id="341" r:id="rId82"/>
    <p:sldId id="342" r:id="rId83"/>
    <p:sldId id="343" r:id="rId84"/>
    <p:sldId id="344" r:id="rId85"/>
    <p:sldId id="345" r:id="rId86"/>
    <p:sldId id="262" r:id="rId87"/>
    <p:sldId id="285" r:id="rId88"/>
    <p:sldId id="286" r:id="rId89"/>
    <p:sldId id="287" r:id="rId90"/>
    <p:sldId id="288"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92" d="100"/>
          <a:sy n="92" d="100"/>
        </p:scale>
        <p:origin x="48"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4BF93-B3AA-4686-9E92-2CABA2EB8C1A}" type="datetimeFigureOut">
              <a:rPr lang="en-GB" smtClean="0"/>
              <a:t>22/11/2023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B3FE-62AA-4C43-8612-394534891D55}" type="slidenum">
              <a:rPr lang="en-GB" smtClean="0"/>
              <a:t>‹#›</a:t>
            </a:fld>
            <a:endParaRPr lang="en-GB"/>
          </a:p>
        </p:txBody>
      </p:sp>
    </p:spTree>
    <p:extLst>
      <p:ext uri="{BB962C8B-B14F-4D97-AF65-F5344CB8AC3E}">
        <p14:creationId xmlns:p14="http://schemas.microsoft.com/office/powerpoint/2010/main" val="24105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B2B3FE-62AA-4C43-8612-394534891D55}" type="slidenum">
              <a:rPr lang="en-GB" smtClean="0"/>
              <a:t>1</a:t>
            </a:fld>
            <a:endParaRPr lang="en-GB"/>
          </a:p>
        </p:txBody>
      </p:sp>
    </p:spTree>
    <p:extLst>
      <p:ext uri="{BB962C8B-B14F-4D97-AF65-F5344CB8AC3E}">
        <p14:creationId xmlns:p14="http://schemas.microsoft.com/office/powerpoint/2010/main" val="137282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X</a:t>
            </a:r>
            <a:r>
              <a:rPr lang="en-GB" baseline="0" dirty="0" smtClean="0"/>
              <a:t> = gap length last number</a:t>
            </a:r>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79</a:t>
            </a:fld>
            <a:endParaRPr lang="en-GB"/>
          </a:p>
        </p:txBody>
      </p:sp>
    </p:spTree>
    <p:extLst>
      <p:ext uri="{BB962C8B-B14F-4D97-AF65-F5344CB8AC3E}">
        <p14:creationId xmlns:p14="http://schemas.microsoft.com/office/powerpoint/2010/main" val="357677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B2B3FE-62AA-4C43-8612-394534891D55}" type="slidenum">
              <a:rPr lang="en-GB" smtClean="0"/>
              <a:t>2</a:t>
            </a:fld>
            <a:endParaRPr lang="en-GB"/>
          </a:p>
        </p:txBody>
      </p:sp>
    </p:spTree>
    <p:extLst>
      <p:ext uri="{BB962C8B-B14F-4D97-AF65-F5344CB8AC3E}">
        <p14:creationId xmlns:p14="http://schemas.microsoft.com/office/powerpoint/2010/main" val="426273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Predictable random number generators (RNGs) open doors to many possible attacks that can hack devices and compromise data. </a:t>
            </a:r>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4</a:t>
            </a:fld>
            <a:endParaRPr lang="en-GB"/>
          </a:p>
        </p:txBody>
      </p:sp>
    </p:spTree>
    <p:extLst>
      <p:ext uri="{BB962C8B-B14F-4D97-AF65-F5344CB8AC3E}">
        <p14:creationId xmlns:p14="http://schemas.microsoft.com/office/powerpoint/2010/main" val="196406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 dirty="0" smtClean="0">
                <a:solidFill>
                  <a:srgbClr val="000000"/>
                </a:solidFill>
                <a:latin typeface="Noto Sans Black"/>
                <a:ea typeface="DejaVu Sans"/>
              </a:rPr>
              <a:t>These  different  types  of  random  numbers  have  different applications.</a:t>
            </a:r>
            <a:endParaRPr lang="en-US" sz="1200" spc="-1" dirty="0" smtClean="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10</a:t>
            </a:fld>
            <a:endParaRPr lang="en-GB"/>
          </a:p>
        </p:txBody>
      </p:sp>
    </p:spTree>
    <p:extLst>
      <p:ext uri="{BB962C8B-B14F-4D97-AF65-F5344CB8AC3E}">
        <p14:creationId xmlns:p14="http://schemas.microsoft.com/office/powerpoint/2010/main" val="71210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11</a:t>
            </a:fld>
            <a:endParaRPr lang="en-GB"/>
          </a:p>
        </p:txBody>
      </p:sp>
    </p:spTree>
    <p:extLst>
      <p:ext uri="{BB962C8B-B14F-4D97-AF65-F5344CB8AC3E}">
        <p14:creationId xmlns:p14="http://schemas.microsoft.com/office/powerpoint/2010/main" val="34376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Here, </a:t>
            </a:r>
            <a:r>
              <a:rPr lang="en-GB" sz="1200" dirty="0" err="1" smtClean="0"/>
              <a:t>i</a:t>
            </a:r>
            <a:r>
              <a:rPr lang="en-GB" sz="1200" dirty="0" smtClean="0"/>
              <a:t> = 2 (beginning with the second number), m = 6 (every six numbers), N = 30 (30 numbers in the sequence).</a:t>
            </a:r>
            <a:endParaRPr lang="en-GB" sz="1200" spc="-1" dirty="0" smtClean="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55</a:t>
            </a:fld>
            <a:endParaRPr lang="en-GB"/>
          </a:p>
        </p:txBody>
      </p:sp>
    </p:spTree>
    <p:extLst>
      <p:ext uri="{BB962C8B-B14F-4D97-AF65-F5344CB8AC3E}">
        <p14:creationId xmlns:p14="http://schemas.microsoft.com/office/powerpoint/2010/main" val="226048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Here, </a:t>
            </a:r>
            <a:r>
              <a:rPr lang="en-GB" sz="1200" dirty="0" err="1" smtClean="0"/>
              <a:t>i</a:t>
            </a:r>
            <a:r>
              <a:rPr lang="en-GB" sz="1200" dirty="0" smtClean="0"/>
              <a:t> = 6 (beginning with the fifth number), m = 4 (every five numbers), N = 30 (30 numbers in the sequence).</a:t>
            </a:r>
            <a:endParaRPr lang="en-GB" sz="1200" spc="-1" dirty="0" smtClean="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56</a:t>
            </a:fld>
            <a:endParaRPr lang="en-GB"/>
          </a:p>
        </p:txBody>
      </p:sp>
    </p:spTree>
    <p:extLst>
      <p:ext uri="{BB962C8B-B14F-4D97-AF65-F5344CB8AC3E}">
        <p14:creationId xmlns:p14="http://schemas.microsoft.com/office/powerpoint/2010/main" val="120681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Here, </a:t>
            </a:r>
            <a:r>
              <a:rPr lang="en-GB" sz="1200" dirty="0" err="1" smtClean="0"/>
              <a:t>i</a:t>
            </a:r>
            <a:r>
              <a:rPr lang="en-GB" sz="1200" dirty="0" smtClean="0"/>
              <a:t> = 5 (beginning with the fifth number), m = 5 (every five numbers), N = 30 (30 numbers in the sequence).</a:t>
            </a:r>
            <a:endParaRPr lang="en-GB" sz="1200" spc="-1" dirty="0" smtClean="0">
              <a:latin typeface="Arial"/>
            </a:endParaRPr>
          </a:p>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57</a:t>
            </a:fld>
            <a:endParaRPr lang="en-GB"/>
          </a:p>
        </p:txBody>
      </p:sp>
    </p:spTree>
    <p:extLst>
      <p:ext uri="{BB962C8B-B14F-4D97-AF65-F5344CB8AC3E}">
        <p14:creationId xmlns:p14="http://schemas.microsoft.com/office/powerpoint/2010/main" val="73424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B2B3FE-62AA-4C43-8612-394534891D55}" type="slidenum">
              <a:rPr lang="en-GB" smtClean="0"/>
              <a:t>68</a:t>
            </a:fld>
            <a:endParaRPr lang="en-GB"/>
          </a:p>
        </p:txBody>
      </p:sp>
    </p:spTree>
    <p:extLst>
      <p:ext uri="{BB962C8B-B14F-4D97-AF65-F5344CB8AC3E}">
        <p14:creationId xmlns:p14="http://schemas.microsoft.com/office/powerpoint/2010/main" val="309368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3E90E7-3496-4F04-8D1C-6481798559F9}" type="datetime1">
              <a:rPr lang="en-GB" smtClean="0"/>
              <a:t>22/11/2023</a:t>
            </a:fld>
            <a:endParaRPr lang="en-GB"/>
          </a:p>
        </p:txBody>
      </p:sp>
      <p:sp>
        <p:nvSpPr>
          <p:cNvPr id="5" name="Footer Placeholder 4"/>
          <p:cNvSpPr>
            <a:spLocks noGrp="1"/>
          </p:cNvSpPr>
          <p:nvPr>
            <p:ph type="ftr" sz="quarter" idx="11"/>
          </p:nvPr>
        </p:nvSpPr>
        <p:spPr/>
        <p:txBody>
          <a:bodyPr/>
          <a:lstStyle/>
          <a:p>
            <a:r>
              <a:rPr lang="en-GB" smtClean="0"/>
              <a:t>Random Numbers  [Chapter 5]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92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70BDC-F411-4009-9091-9C3AA8B9C226}" type="datetime1">
              <a:rPr lang="en-GB" smtClean="0"/>
              <a:t>22/11/2023</a:t>
            </a:fld>
            <a:endParaRPr lang="en-GB"/>
          </a:p>
        </p:txBody>
      </p:sp>
      <p:sp>
        <p:nvSpPr>
          <p:cNvPr id="5" name="Footer Placeholder 4"/>
          <p:cNvSpPr>
            <a:spLocks noGrp="1"/>
          </p:cNvSpPr>
          <p:nvPr>
            <p:ph type="ftr" sz="quarter" idx="11"/>
          </p:nvPr>
        </p:nvSpPr>
        <p:spPr/>
        <p:txBody>
          <a:bodyPr/>
          <a:lstStyle/>
          <a:p>
            <a:r>
              <a:rPr lang="en-GB" smtClean="0"/>
              <a:t>Random Numbers  [Chapter 5]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88393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9A159A-8B96-4B30-91A1-709F95246CD3}" type="datetime1">
              <a:rPr lang="en-GB" smtClean="0"/>
              <a:t>22/11/2023</a:t>
            </a:fld>
            <a:endParaRPr lang="en-GB"/>
          </a:p>
        </p:txBody>
      </p:sp>
      <p:sp>
        <p:nvSpPr>
          <p:cNvPr id="5" name="Footer Placeholder 4"/>
          <p:cNvSpPr>
            <a:spLocks noGrp="1"/>
          </p:cNvSpPr>
          <p:nvPr>
            <p:ph type="ftr" sz="quarter" idx="11"/>
          </p:nvPr>
        </p:nvSpPr>
        <p:spPr/>
        <p:txBody>
          <a:bodyPr/>
          <a:lstStyle/>
          <a:p>
            <a:r>
              <a:rPr lang="en-GB" smtClean="0"/>
              <a:t>Random Numbers  [Chapter 5]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16353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30790A-37E7-449A-85B2-C59551434060}" type="datetime1">
              <a:rPr lang="en-GB" smtClean="0"/>
              <a:t>22/11/2023</a:t>
            </a:fld>
            <a:endParaRPr lang="en-GB"/>
          </a:p>
        </p:txBody>
      </p:sp>
      <p:sp>
        <p:nvSpPr>
          <p:cNvPr id="5" name="Footer Placeholder 4"/>
          <p:cNvSpPr>
            <a:spLocks noGrp="1"/>
          </p:cNvSpPr>
          <p:nvPr>
            <p:ph type="ftr" sz="quarter" idx="11"/>
          </p:nvPr>
        </p:nvSpPr>
        <p:spPr/>
        <p:txBody>
          <a:bodyPr/>
          <a:lstStyle/>
          <a:p>
            <a:r>
              <a:rPr lang="en-GB" smtClean="0"/>
              <a:t>Random Numbers  [Chapter 5]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218938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EE22F1-0EBF-4994-B4E2-C9AA73328D34}" type="datetime1">
              <a:rPr lang="en-GB" smtClean="0"/>
              <a:t>22/11/2023</a:t>
            </a:fld>
            <a:endParaRPr lang="en-GB"/>
          </a:p>
        </p:txBody>
      </p:sp>
      <p:sp>
        <p:nvSpPr>
          <p:cNvPr id="5" name="Footer Placeholder 4"/>
          <p:cNvSpPr>
            <a:spLocks noGrp="1"/>
          </p:cNvSpPr>
          <p:nvPr>
            <p:ph type="ftr" sz="quarter" idx="11"/>
          </p:nvPr>
        </p:nvSpPr>
        <p:spPr/>
        <p:txBody>
          <a:bodyPr/>
          <a:lstStyle/>
          <a:p>
            <a:r>
              <a:rPr lang="en-GB" smtClean="0"/>
              <a:t>Random Numbers  [Chapter 5] By Pratik Gautam</a:t>
            </a:r>
            <a:endParaRPr lang="en-GB"/>
          </a:p>
        </p:txBody>
      </p:sp>
      <p:sp>
        <p:nvSpPr>
          <p:cNvPr id="6" name="Slide Number Placeholder 5"/>
          <p:cNvSpPr>
            <a:spLocks noGrp="1"/>
          </p:cNvSpPr>
          <p:nvPr>
            <p:ph type="sldNum" sz="quarter" idx="12"/>
          </p:nvPr>
        </p:nvSpPr>
        <p:spPr/>
        <p:txBody>
          <a:bodyPr/>
          <a:lstStyle/>
          <a:p>
            <a:fld id="{3E80B8B6-5B9F-44DA-A3A3-D3FE714BCF0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7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B47B95-0404-47A1-8157-067BA918C2FC}" type="datetime1">
              <a:rPr lang="en-GB" smtClean="0"/>
              <a:t>22/11/2023</a:t>
            </a:fld>
            <a:endParaRPr lang="en-GB"/>
          </a:p>
        </p:txBody>
      </p:sp>
      <p:sp>
        <p:nvSpPr>
          <p:cNvPr id="6" name="Footer Placeholder 5"/>
          <p:cNvSpPr>
            <a:spLocks noGrp="1"/>
          </p:cNvSpPr>
          <p:nvPr>
            <p:ph type="ftr" sz="quarter" idx="11"/>
          </p:nvPr>
        </p:nvSpPr>
        <p:spPr/>
        <p:txBody>
          <a:bodyPr/>
          <a:lstStyle/>
          <a:p>
            <a:r>
              <a:rPr lang="en-GB" smtClean="0"/>
              <a:t>Random Numbers  [Chapter 5] By Pratik Gautam</a:t>
            </a:r>
            <a:endParaRPr lang="en-GB"/>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349202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F82331-9AA8-4336-B04D-1D047F3835AF}" type="datetime1">
              <a:rPr lang="en-GB" smtClean="0"/>
              <a:t>22/11/2023</a:t>
            </a:fld>
            <a:endParaRPr lang="en-GB"/>
          </a:p>
        </p:txBody>
      </p:sp>
      <p:sp>
        <p:nvSpPr>
          <p:cNvPr id="8" name="Footer Placeholder 7"/>
          <p:cNvSpPr>
            <a:spLocks noGrp="1"/>
          </p:cNvSpPr>
          <p:nvPr>
            <p:ph type="ftr" sz="quarter" idx="11"/>
          </p:nvPr>
        </p:nvSpPr>
        <p:spPr/>
        <p:txBody>
          <a:bodyPr/>
          <a:lstStyle/>
          <a:p>
            <a:r>
              <a:rPr lang="en-GB" smtClean="0"/>
              <a:t>Random Numbers  [Chapter 5] By Pratik Gautam</a:t>
            </a:r>
            <a:endParaRPr lang="en-GB"/>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43339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13974-9A90-40C9-8C72-1D7C0B1C029E}" type="datetime1">
              <a:rPr lang="en-GB" smtClean="0"/>
              <a:t>22/11/2023</a:t>
            </a:fld>
            <a:endParaRPr lang="en-GB"/>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96012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5BE506-0A8F-44C0-91DB-F8B8886923F1}" type="datetime1">
              <a:rPr lang="en-GB" smtClean="0"/>
              <a:t>22/11/2023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smtClean="0"/>
              <a:t>Random Numbers  [Chapter 5] By Pratik Gautam</a:t>
            </a:r>
            <a:endParaRPr lang="en-GB"/>
          </a:p>
        </p:txBody>
      </p:sp>
      <p:sp>
        <p:nvSpPr>
          <p:cNvPr id="9" name="Slide Number Placeholder 8"/>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425202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A50FB8-0061-41DD-B8D1-A490257DA039}" type="datetime1">
              <a:rPr lang="en-GB" smtClean="0"/>
              <a:t>22/11/2023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smtClean="0"/>
              <a:t>Random Numbers  [Chapter 5] By Pratik Gautam</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80B8B6-5B9F-44DA-A3A3-D3FE714BCF0B}" type="slidenum">
              <a:rPr lang="en-GB" smtClean="0"/>
              <a:t>‹#›</a:t>
            </a:fld>
            <a:endParaRPr lang="en-GB"/>
          </a:p>
        </p:txBody>
      </p:sp>
    </p:spTree>
    <p:extLst>
      <p:ext uri="{BB962C8B-B14F-4D97-AF65-F5344CB8AC3E}">
        <p14:creationId xmlns:p14="http://schemas.microsoft.com/office/powerpoint/2010/main" val="37035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72BB6A-95A4-490F-8CF0-A35D73C0DA5D}" type="datetime1">
              <a:rPr lang="en-GB" smtClean="0"/>
              <a:t>22/11/2023</a:t>
            </a:fld>
            <a:endParaRPr lang="en-GB"/>
          </a:p>
        </p:txBody>
      </p:sp>
      <p:sp>
        <p:nvSpPr>
          <p:cNvPr id="6" name="Footer Placeholder 5"/>
          <p:cNvSpPr>
            <a:spLocks noGrp="1"/>
          </p:cNvSpPr>
          <p:nvPr>
            <p:ph type="ftr" sz="quarter" idx="11"/>
          </p:nvPr>
        </p:nvSpPr>
        <p:spPr/>
        <p:txBody>
          <a:bodyPr/>
          <a:lstStyle/>
          <a:p>
            <a:r>
              <a:rPr lang="en-GB" smtClean="0"/>
              <a:t>Random Numbers  [Chapter 5] By Pratik Gautam</a:t>
            </a:r>
            <a:endParaRPr lang="en-GB"/>
          </a:p>
        </p:txBody>
      </p:sp>
      <p:sp>
        <p:nvSpPr>
          <p:cNvPr id="7" name="Slide Number Placeholder 6"/>
          <p:cNvSpPr>
            <a:spLocks noGrp="1"/>
          </p:cNvSpPr>
          <p:nvPr>
            <p:ph type="sldNum" sz="quarter" idx="12"/>
          </p:nvPr>
        </p:nvSpPr>
        <p:spPr/>
        <p:txBody>
          <a:bodyPr/>
          <a:lstStyle/>
          <a:p>
            <a:fld id="{3E80B8B6-5B9F-44DA-A3A3-D3FE714BCF0B}" type="slidenum">
              <a:rPr lang="en-GB" smtClean="0"/>
              <a:t>‹#›</a:t>
            </a:fld>
            <a:endParaRPr lang="en-GB"/>
          </a:p>
        </p:txBody>
      </p:sp>
    </p:spTree>
    <p:extLst>
      <p:ext uri="{BB962C8B-B14F-4D97-AF65-F5344CB8AC3E}">
        <p14:creationId xmlns:p14="http://schemas.microsoft.com/office/powerpoint/2010/main" val="16393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615D32-EE7A-4E17-BF24-3CA492512ADD}" type="datetime1">
              <a:rPr lang="en-GB" smtClean="0"/>
              <a:t>22/11/2023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smtClean="0"/>
              <a:t>Random Numbers  [Chapter 5] By Pratik Gautam</a:t>
            </a:r>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80B8B6-5B9F-44DA-A3A3-D3FE714BCF0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32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statisticshowto.com/wp-content/uploads/2013/09/chi-square-formula.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tatisticshowto.com/tables/z-tab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6600" b="1" dirty="0" smtClean="0"/>
              <a:t>Random Numbers</a:t>
            </a:r>
            <a:endParaRPr lang="en-GB" sz="6600" dirty="0"/>
          </a:p>
        </p:txBody>
      </p:sp>
      <p:sp>
        <p:nvSpPr>
          <p:cNvPr id="3" name="Subtitle 2"/>
          <p:cNvSpPr>
            <a:spLocks noGrp="1"/>
          </p:cNvSpPr>
          <p:nvPr>
            <p:ph type="subTitle" idx="1"/>
          </p:nvPr>
        </p:nvSpPr>
        <p:spPr/>
        <p:txBody>
          <a:bodyPr/>
          <a:lstStyle/>
          <a:p>
            <a:r>
              <a:rPr lang="en-GB" dirty="0" smtClean="0"/>
              <a:t>Unit </a:t>
            </a:r>
            <a:r>
              <a:rPr lang="en-GB" dirty="0"/>
              <a:t>5</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a:t>
            </a:fld>
            <a:endParaRPr lang="en-GB"/>
          </a:p>
        </p:txBody>
      </p:sp>
    </p:spTree>
    <p:extLst>
      <p:ext uri="{BB962C8B-B14F-4D97-AF65-F5344CB8AC3E}">
        <p14:creationId xmlns:p14="http://schemas.microsoft.com/office/powerpoint/2010/main" val="3047692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random numbers</a:t>
            </a:r>
          </a:p>
        </p:txBody>
      </p:sp>
      <p:sp>
        <p:nvSpPr>
          <p:cNvPr id="3" name="Content Placeholder 2"/>
          <p:cNvSpPr>
            <a:spLocks noGrp="1"/>
          </p:cNvSpPr>
          <p:nvPr>
            <p:ph idx="1"/>
          </p:nvPr>
        </p:nvSpPr>
        <p:spPr/>
        <p:txBody>
          <a:bodyPr>
            <a:normAutofit/>
          </a:bodyPr>
          <a:lstStyle/>
          <a:p>
            <a:r>
              <a:rPr lang="en-GB" sz="1800" dirty="0" smtClean="0"/>
              <a:t>There </a:t>
            </a:r>
            <a:r>
              <a:rPr lang="en-GB" sz="1800" dirty="0"/>
              <a:t>are several types of random numbers that can be generated, including:</a:t>
            </a:r>
          </a:p>
          <a:p>
            <a:pPr marL="342900" indent="-342900">
              <a:buFont typeface="+mj-lt"/>
              <a:buAutoNum type="arabicPeriod"/>
            </a:pPr>
            <a:r>
              <a:rPr lang="en-GB" sz="1800" b="1" dirty="0"/>
              <a:t>True random numbers: </a:t>
            </a:r>
            <a:r>
              <a:rPr lang="en-GB" sz="1800" dirty="0"/>
              <a:t>These are numbers that are generated using a physical process, such as radioactive decay or atmospheric noise, to produce a truly random and unpredictable result.</a:t>
            </a:r>
          </a:p>
          <a:p>
            <a:pPr marL="342900" indent="-342900">
              <a:buFont typeface="+mj-lt"/>
              <a:buAutoNum type="arabicPeriod"/>
            </a:pPr>
            <a:r>
              <a:rPr lang="en-GB" sz="1800" b="1" dirty="0"/>
              <a:t>Pseudorandom numbers: </a:t>
            </a:r>
            <a:r>
              <a:rPr lang="en-GB" sz="1800" dirty="0"/>
              <a:t>These are numbers that are generated using a deterministic algorithm, but are designed to have many of the statistical properties of truly random numbers. </a:t>
            </a:r>
            <a:r>
              <a:rPr lang="en-GB" sz="1800" dirty="0" smtClean="0"/>
              <a:t>It is used </a:t>
            </a:r>
            <a:r>
              <a:rPr lang="en-GB" sz="1800" dirty="0"/>
              <a:t>to generate pseudorandom numbers.</a:t>
            </a:r>
          </a:p>
          <a:p>
            <a:pPr marL="342900" indent="-342900">
              <a:buFont typeface="+mj-lt"/>
              <a:buAutoNum type="arabicPeriod"/>
            </a:pPr>
            <a:r>
              <a:rPr lang="en-GB" sz="1800" b="1" dirty="0"/>
              <a:t>Quasi-random numbers: </a:t>
            </a:r>
            <a:r>
              <a:rPr lang="en-GB" sz="1800" dirty="0"/>
              <a:t>These are numbers that are generated using a deterministic algorithm, but are designed to have many of the statistical properties of truly random </a:t>
            </a:r>
            <a:r>
              <a:rPr lang="en-GB" sz="1800" dirty="0" smtClean="0"/>
              <a:t>numbers</a:t>
            </a:r>
          </a:p>
          <a:p>
            <a:pPr marL="0" indent="0" algn="just">
              <a:lnSpc>
                <a:spcPct val="100000"/>
              </a:lnSpc>
              <a:buNone/>
            </a:pPr>
            <a:endParaRPr lang="en-US" sz="1800" spc="-1" dirty="0">
              <a:latin typeface="Arial"/>
            </a:endParaRP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10</a:t>
            </a:fld>
            <a:endParaRPr lang="en-GB"/>
          </a:p>
        </p:txBody>
      </p:sp>
    </p:spTree>
    <p:extLst>
      <p:ext uri="{BB962C8B-B14F-4D97-AF65-F5344CB8AC3E}">
        <p14:creationId xmlns:p14="http://schemas.microsoft.com/office/powerpoint/2010/main" val="25118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lnSpcReduction="10000"/>
          </a:bodyPr>
          <a:lstStyle/>
          <a:p>
            <a:pPr marL="1440" indent="0" algn="just">
              <a:lnSpc>
                <a:spcPct val="100000"/>
              </a:lnSpc>
              <a:buClr>
                <a:srgbClr val="000000"/>
              </a:buClr>
              <a:buNone/>
            </a:pPr>
            <a:r>
              <a:rPr lang="en-US" sz="1800" b="1" u="sng" spc="-1" dirty="0" smtClean="0">
                <a:solidFill>
                  <a:srgbClr val="000000"/>
                </a:solidFill>
                <a:latin typeface="Noto Sans Black"/>
                <a:ea typeface="DejaVu Sans"/>
              </a:rPr>
              <a:t>1. True-Random Numbers</a:t>
            </a:r>
          </a:p>
          <a:p>
            <a:pPr marL="1440" indent="0" algn="just">
              <a:lnSpc>
                <a:spcPct val="100000"/>
              </a:lnSpc>
              <a:buClr>
                <a:srgbClr val="000000"/>
              </a:buClr>
              <a:buNone/>
            </a:pPr>
            <a:r>
              <a:rPr lang="en-GB" sz="1800" spc="-1" dirty="0">
                <a:solidFill>
                  <a:srgbClr val="000000"/>
                </a:solidFill>
                <a:latin typeface="Noto Sans Black"/>
                <a:ea typeface="DejaVu Sans"/>
              </a:rPr>
              <a:t>A</a:t>
            </a:r>
            <a:r>
              <a:rPr lang="en-GB" sz="1800" spc="-1" dirty="0" smtClean="0">
                <a:solidFill>
                  <a:srgbClr val="000000"/>
                </a:solidFill>
                <a:latin typeface="Noto Sans Black"/>
                <a:ea typeface="DejaVu Sans"/>
              </a:rPr>
              <a:t> </a:t>
            </a:r>
            <a:r>
              <a:rPr lang="en-GB" sz="1800" b="1" spc="-1" dirty="0">
                <a:solidFill>
                  <a:srgbClr val="000000"/>
                </a:solidFill>
                <a:latin typeface="Noto Sans Black"/>
                <a:ea typeface="DejaVu Sans"/>
              </a:rPr>
              <a:t>hardware random number generator (HRNG) or true random number generator (TRNG) </a:t>
            </a:r>
            <a:r>
              <a:rPr lang="en-GB" sz="1800" spc="-1" dirty="0">
                <a:solidFill>
                  <a:srgbClr val="000000"/>
                </a:solidFill>
                <a:latin typeface="Noto Sans Black"/>
                <a:ea typeface="DejaVu Sans"/>
              </a:rPr>
              <a:t>is a device that generates random numbers </a:t>
            </a:r>
            <a:r>
              <a:rPr lang="en-GB" sz="1800" b="1" spc="-1" dirty="0">
                <a:solidFill>
                  <a:srgbClr val="000000"/>
                </a:solidFill>
                <a:latin typeface="Noto Sans Black"/>
                <a:ea typeface="DejaVu Sans"/>
              </a:rPr>
              <a:t>from a physical process, rather than by means of an algorithm</a:t>
            </a:r>
            <a:r>
              <a:rPr lang="en-GB" sz="1800" spc="-1" dirty="0">
                <a:solidFill>
                  <a:srgbClr val="000000"/>
                </a:solidFill>
                <a:latin typeface="Noto Sans Black"/>
                <a:ea typeface="DejaVu Sans"/>
              </a:rPr>
              <a:t>. </a:t>
            </a:r>
            <a:endParaRPr lang="en-GB" sz="1800" spc="-1" dirty="0" smtClean="0">
              <a:solidFill>
                <a:srgbClr val="000000"/>
              </a:solidFill>
              <a:latin typeface="Noto Sans Black"/>
              <a:ea typeface="DejaVu Sans"/>
            </a:endParaRPr>
          </a:p>
          <a:p>
            <a:pPr marL="1440" indent="0" algn="just">
              <a:lnSpc>
                <a:spcPct val="100000"/>
              </a:lnSpc>
              <a:buClr>
                <a:srgbClr val="000000"/>
              </a:buClr>
              <a:buNone/>
            </a:pPr>
            <a:r>
              <a:rPr lang="en-GB" sz="1800" b="1" dirty="0" smtClean="0"/>
              <a:t>True </a:t>
            </a:r>
            <a:r>
              <a:rPr lang="en-GB" sz="1800" b="1" dirty="0"/>
              <a:t>random numbers are gained from physical processes like radioactive </a:t>
            </a:r>
            <a:r>
              <a:rPr lang="en-GB" sz="1800" b="1" dirty="0" smtClean="0"/>
              <a:t>decay (</a:t>
            </a:r>
            <a:r>
              <a:rPr lang="en-GB" sz="1800" i="1" dirty="0"/>
              <a:t>Radioactive decay is a process by which an unstable atomic nucleus </a:t>
            </a:r>
            <a:r>
              <a:rPr lang="en-GB" sz="1800" b="1" i="1" dirty="0"/>
              <a:t>emits particles and energy </a:t>
            </a:r>
            <a:r>
              <a:rPr lang="en-GB" sz="1800" i="1" dirty="0"/>
              <a:t>in order to become more stable</a:t>
            </a:r>
            <a:r>
              <a:rPr lang="en-GB" sz="1800" b="1" dirty="0" smtClean="0"/>
              <a:t>) </a:t>
            </a:r>
            <a:r>
              <a:rPr lang="en-GB" sz="1800" b="1" dirty="0"/>
              <a:t>or also rolling a dice.</a:t>
            </a:r>
            <a:endParaRPr lang="en-US" sz="1800" b="1" u="sng" spc="-1" dirty="0" smtClean="0">
              <a:solidFill>
                <a:srgbClr val="000000"/>
              </a:solidFill>
              <a:latin typeface="Noto Sans Black"/>
              <a:ea typeface="DejaVu Sans"/>
            </a:endParaRPr>
          </a:p>
          <a:p>
            <a:pPr marL="0" indent="0">
              <a:buNone/>
            </a:pPr>
            <a:r>
              <a:rPr lang="en-GB" dirty="0"/>
              <a:t>True random numbers are used for applications such as </a:t>
            </a:r>
            <a:r>
              <a:rPr lang="en-GB" b="1" dirty="0"/>
              <a:t>gaming, gambling, and in cryptography</a:t>
            </a:r>
            <a:r>
              <a:rPr lang="en-GB" dirty="0"/>
              <a:t>, where </a:t>
            </a:r>
            <a:r>
              <a:rPr lang="en-GB" b="1" dirty="0"/>
              <a:t>randomness is critically important</a:t>
            </a:r>
            <a:r>
              <a:rPr lang="en-GB" b="1" dirty="0" smtClean="0"/>
              <a:t>.</a:t>
            </a:r>
          </a:p>
          <a:p>
            <a:pPr marL="0" indent="0">
              <a:buNone/>
            </a:pPr>
            <a:r>
              <a:rPr lang="en-GB" b="1" dirty="0"/>
              <a:t>R</a:t>
            </a:r>
            <a:r>
              <a:rPr lang="en-GB" b="1" dirty="0" smtClean="0"/>
              <a:t>andom </a:t>
            </a:r>
            <a:r>
              <a:rPr lang="en-GB" b="1" dirty="0"/>
              <a:t>numbers are best obtained using physical (true) random number generators (TRNG), </a:t>
            </a:r>
            <a:r>
              <a:rPr lang="en-GB" dirty="0"/>
              <a:t>which operate by measuring a well-controlled and specially prepared physical process.</a:t>
            </a:r>
            <a:r>
              <a:rPr lang="en-GB" b="1" dirty="0"/>
              <a:t> Randomness of a TRNG can be precisely, scientifically characterized and measured</a:t>
            </a:r>
            <a:r>
              <a:rPr lang="en-GB" b="1" dirty="0" smtClean="0"/>
              <a:t>.</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11</a:t>
            </a:fld>
            <a:endParaRPr lang="en-GB"/>
          </a:p>
        </p:txBody>
      </p:sp>
    </p:spTree>
    <p:extLst>
      <p:ext uri="{BB962C8B-B14F-4D97-AF65-F5344CB8AC3E}">
        <p14:creationId xmlns:p14="http://schemas.microsoft.com/office/powerpoint/2010/main" val="2289177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pPr marL="1440" indent="0" algn="just">
              <a:lnSpc>
                <a:spcPct val="100000"/>
              </a:lnSpc>
              <a:buClr>
                <a:srgbClr val="000000"/>
              </a:buClr>
              <a:buNone/>
            </a:pPr>
            <a:r>
              <a:rPr lang="en-US" sz="1800" b="1" u="sng" spc="-1" dirty="0" smtClean="0">
                <a:solidFill>
                  <a:srgbClr val="000000"/>
                </a:solidFill>
                <a:latin typeface="Noto Sans Black"/>
                <a:ea typeface="DejaVu Sans"/>
              </a:rPr>
              <a:t>2. Pseudo </a:t>
            </a:r>
            <a:r>
              <a:rPr lang="en-US" sz="1800" b="1" u="sng" spc="-1" dirty="0">
                <a:solidFill>
                  <a:srgbClr val="000000"/>
                </a:solidFill>
                <a:latin typeface="Noto Sans Black"/>
                <a:ea typeface="DejaVu Sans"/>
              </a:rPr>
              <a:t>Random Number </a:t>
            </a:r>
            <a:endParaRPr lang="en-US" sz="1800" b="1" u="sng" spc="-1" dirty="0" smtClean="0">
              <a:solidFill>
                <a:srgbClr val="000000"/>
              </a:solidFill>
              <a:latin typeface="Noto Sans Black"/>
              <a:ea typeface="DejaVu Sans"/>
            </a:endParaRPr>
          </a:p>
          <a:p>
            <a:pPr marL="1440" indent="0" algn="just">
              <a:lnSpc>
                <a:spcPct val="100000"/>
              </a:lnSpc>
              <a:buClr>
                <a:srgbClr val="000000"/>
              </a:buClr>
              <a:buNone/>
            </a:pPr>
            <a:r>
              <a:rPr lang="en-GB" sz="1800" dirty="0"/>
              <a:t>A set of values or elements that is </a:t>
            </a:r>
            <a:r>
              <a:rPr lang="en-GB" sz="1800" b="1" dirty="0"/>
              <a:t>statistically random</a:t>
            </a:r>
            <a:r>
              <a:rPr lang="en-GB" sz="1800" dirty="0"/>
              <a:t>, but it is </a:t>
            </a:r>
            <a:r>
              <a:rPr lang="en-GB" sz="1800" b="1" dirty="0"/>
              <a:t>derived from a known starting point</a:t>
            </a:r>
            <a:r>
              <a:rPr lang="en-GB" sz="1800" dirty="0"/>
              <a:t> and is </a:t>
            </a:r>
            <a:r>
              <a:rPr lang="en-GB" sz="1800" b="1" dirty="0"/>
              <a:t>typically repeated over and over</a:t>
            </a:r>
            <a:r>
              <a:rPr lang="en-GB" sz="1800" b="1" dirty="0" smtClean="0"/>
              <a:t>.</a:t>
            </a:r>
          </a:p>
          <a:p>
            <a:pPr marL="1440" indent="0" algn="just">
              <a:lnSpc>
                <a:spcPct val="100000"/>
              </a:lnSpc>
              <a:buClr>
                <a:srgbClr val="000000"/>
              </a:buClr>
              <a:buNone/>
            </a:pPr>
            <a:r>
              <a:rPr lang="en-GB" sz="1800" dirty="0"/>
              <a:t>It is called </a:t>
            </a:r>
            <a:r>
              <a:rPr lang="en-GB" sz="1800" b="1" dirty="0"/>
              <a:t>"pseudo" random</a:t>
            </a:r>
            <a:r>
              <a:rPr lang="en-GB" sz="1800" dirty="0"/>
              <a:t>, </a:t>
            </a:r>
            <a:r>
              <a:rPr lang="en-GB" sz="1800" dirty="0" smtClean="0"/>
              <a:t>because </a:t>
            </a:r>
            <a:r>
              <a:rPr lang="en-GB" sz="1800" dirty="0"/>
              <a:t>the algorithm </a:t>
            </a:r>
            <a:r>
              <a:rPr lang="en-GB" sz="1800" b="1" dirty="0"/>
              <a:t>can repeat the sequence</a:t>
            </a:r>
            <a:r>
              <a:rPr lang="en-GB" sz="1800" dirty="0"/>
              <a:t>, and the numbers are thus </a:t>
            </a:r>
            <a:r>
              <a:rPr lang="en-GB" sz="1800" b="1" dirty="0"/>
              <a:t>not entirely random.</a:t>
            </a:r>
            <a:endParaRPr lang="en-US" sz="1800" b="1" u="sng" spc="-1" dirty="0" smtClean="0">
              <a:solidFill>
                <a:srgbClr val="000000"/>
              </a:solidFill>
              <a:latin typeface="Noto Sans Black"/>
              <a:ea typeface="DejaVu Sans"/>
            </a:endParaRPr>
          </a:p>
          <a:p>
            <a:pPr marL="508608" lvl="1" indent="-214560" algn="just">
              <a:lnSpc>
                <a:spcPct val="100000"/>
              </a:lnSpc>
              <a:buClr>
                <a:srgbClr val="000000"/>
              </a:buClr>
              <a:buFont typeface="Symbol"/>
              <a:buChar char=""/>
            </a:pPr>
            <a:r>
              <a:rPr lang="en-US" sz="1600" spc="-1" dirty="0">
                <a:solidFill>
                  <a:srgbClr val="000000"/>
                </a:solidFill>
                <a:latin typeface="Noto Sans Black"/>
                <a:ea typeface="DejaVu Sans"/>
              </a:rPr>
              <a:t>These numbers are </a:t>
            </a:r>
            <a:r>
              <a:rPr lang="en-US" sz="1600" b="1" spc="-1" dirty="0">
                <a:solidFill>
                  <a:srgbClr val="000000"/>
                </a:solidFill>
                <a:latin typeface="Noto Sans Black"/>
                <a:ea typeface="DejaVu Sans"/>
              </a:rPr>
              <a:t>generated by a computer or that is  to  say,  by  an  algorithm  </a:t>
            </a:r>
            <a:r>
              <a:rPr lang="en-US" sz="1600" spc="-1" dirty="0">
                <a:solidFill>
                  <a:srgbClr val="000000"/>
                </a:solidFill>
                <a:latin typeface="Noto Sans Black"/>
                <a:ea typeface="DejaVu Sans"/>
              </a:rPr>
              <a:t>and  because  of  this  </a:t>
            </a:r>
            <a:r>
              <a:rPr lang="en-US" sz="1600" b="1" spc="-1" dirty="0">
                <a:solidFill>
                  <a:srgbClr val="000000"/>
                </a:solidFill>
                <a:latin typeface="Noto Sans Black"/>
                <a:ea typeface="DejaVu Sans"/>
              </a:rPr>
              <a:t>not  truly random.  </a:t>
            </a:r>
            <a:endParaRPr lang="en-US" sz="1600" b="1" spc="-1" dirty="0">
              <a:latin typeface="Arial"/>
            </a:endParaRPr>
          </a:p>
          <a:p>
            <a:pPr marL="508608" lvl="1" indent="-214560" algn="just">
              <a:lnSpc>
                <a:spcPct val="100000"/>
              </a:lnSpc>
              <a:buClr>
                <a:srgbClr val="000000"/>
              </a:buClr>
              <a:buFont typeface="Symbol"/>
              <a:buChar char=""/>
            </a:pPr>
            <a:r>
              <a:rPr lang="en-US" sz="1600" spc="-1" dirty="0">
                <a:solidFill>
                  <a:srgbClr val="000000"/>
                </a:solidFill>
                <a:latin typeface="Noto Sans Black"/>
                <a:ea typeface="DejaVu Sans"/>
              </a:rPr>
              <a:t>Every  </a:t>
            </a:r>
            <a:r>
              <a:rPr lang="en-US" sz="1600" b="1" spc="-1" dirty="0">
                <a:solidFill>
                  <a:srgbClr val="000000"/>
                </a:solidFill>
                <a:latin typeface="Noto Sans Black"/>
                <a:ea typeface="DejaVu Sans"/>
              </a:rPr>
              <a:t>new  number  is  generated  from  the  previous ones </a:t>
            </a:r>
            <a:r>
              <a:rPr lang="en-US" sz="1600" spc="-1" dirty="0">
                <a:solidFill>
                  <a:srgbClr val="000000"/>
                </a:solidFill>
                <a:latin typeface="Noto Sans Black"/>
                <a:ea typeface="DejaVu Sans"/>
              </a:rPr>
              <a:t>by an algorithm</a:t>
            </a:r>
            <a:r>
              <a:rPr lang="en-US" sz="1600" spc="-1" dirty="0" smtClean="0">
                <a:solidFill>
                  <a:srgbClr val="000000"/>
                </a:solidFill>
                <a:latin typeface="Noto Sans Black"/>
                <a:ea typeface="DejaVu Sans"/>
              </a:rPr>
              <a:t>.</a:t>
            </a:r>
            <a:endParaRPr lang="en-US" sz="1600" spc="-1" dirty="0">
              <a:latin typeface="Arial"/>
            </a:endParaRPr>
          </a:p>
          <a:p>
            <a:pPr marL="508608" lvl="1" indent="-214560" algn="just">
              <a:lnSpc>
                <a:spcPct val="100000"/>
              </a:lnSpc>
              <a:buClr>
                <a:srgbClr val="000000"/>
              </a:buClr>
              <a:buFont typeface="Symbol"/>
              <a:buChar char=""/>
            </a:pPr>
            <a:r>
              <a:rPr lang="en-US" sz="1600" spc="-1" dirty="0">
                <a:solidFill>
                  <a:srgbClr val="000000"/>
                </a:solidFill>
                <a:latin typeface="Noto Sans Black"/>
                <a:ea typeface="DejaVu Sans"/>
              </a:rPr>
              <a:t>This means that the </a:t>
            </a:r>
            <a:r>
              <a:rPr lang="en-US" sz="1600" b="1" spc="-1" dirty="0">
                <a:solidFill>
                  <a:srgbClr val="000000"/>
                </a:solidFill>
                <a:latin typeface="Noto Sans Black"/>
                <a:ea typeface="DejaVu Sans"/>
              </a:rPr>
              <a:t>new value is fully determined by the  previous  ones</a:t>
            </a:r>
            <a:r>
              <a:rPr lang="en-US" sz="1600" spc="-1" dirty="0">
                <a:solidFill>
                  <a:srgbClr val="000000"/>
                </a:solidFill>
                <a:latin typeface="Noto Sans Black"/>
                <a:ea typeface="DejaVu Sans"/>
              </a:rPr>
              <a:t>.  But, depending  on  the  algorithm,  they often  have  properties  making  them  very  suitable  for simulations. </a:t>
            </a:r>
            <a:endParaRPr lang="en-US" sz="1600" spc="-1" dirty="0">
              <a:latin typeface="Arial"/>
            </a:endParaRPr>
          </a:p>
          <a:p>
            <a:pPr marL="1440" indent="0" algn="just">
              <a:lnSpc>
                <a:spcPct val="100000"/>
              </a:lnSpc>
              <a:buClr>
                <a:srgbClr val="000000"/>
              </a:buClr>
              <a:buNone/>
            </a:pPr>
            <a:endParaRPr lang="en-US" sz="1800" b="1" u="sng" spc="-1" dirty="0" smtClean="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12</a:t>
            </a:fld>
            <a:endParaRPr lang="en-GB"/>
          </a:p>
        </p:txBody>
      </p:sp>
    </p:spTree>
    <p:extLst>
      <p:ext uri="{BB962C8B-B14F-4D97-AF65-F5344CB8AC3E}">
        <p14:creationId xmlns:p14="http://schemas.microsoft.com/office/powerpoint/2010/main" val="3327199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pPr marL="1440" indent="0" algn="just">
              <a:lnSpc>
                <a:spcPct val="100000"/>
              </a:lnSpc>
              <a:buClr>
                <a:srgbClr val="000000"/>
              </a:buClr>
              <a:buNone/>
            </a:pPr>
            <a:r>
              <a:rPr lang="en-US" sz="1800" b="1" u="sng" spc="-1" dirty="0">
                <a:solidFill>
                  <a:srgbClr val="000000"/>
                </a:solidFill>
                <a:latin typeface="Noto Sans Black"/>
                <a:ea typeface="DejaVu Sans"/>
              </a:rPr>
              <a:t>3</a:t>
            </a:r>
            <a:r>
              <a:rPr lang="en-US" sz="1800" b="1" u="sng" spc="-1" dirty="0" smtClean="0">
                <a:solidFill>
                  <a:srgbClr val="000000"/>
                </a:solidFill>
                <a:latin typeface="Noto Sans Black"/>
                <a:ea typeface="DejaVu Sans"/>
              </a:rPr>
              <a:t>. </a:t>
            </a:r>
            <a:r>
              <a:rPr lang="en-US" sz="1800" b="1" u="sng" spc="-1" dirty="0">
                <a:solidFill>
                  <a:srgbClr val="000000"/>
                </a:solidFill>
                <a:latin typeface="Noto Sans Black"/>
                <a:ea typeface="DejaVu Sans"/>
              </a:rPr>
              <a:t>Quasi Random Number </a:t>
            </a:r>
            <a:endParaRPr lang="en-US" sz="1800" b="1" u="sng" spc="-1" dirty="0" smtClean="0">
              <a:solidFill>
                <a:srgbClr val="000000"/>
              </a:solidFill>
              <a:latin typeface="Noto Sans Black"/>
              <a:ea typeface="DejaVu Sans"/>
            </a:endParaRPr>
          </a:p>
          <a:p>
            <a:pPr marL="1440" indent="0" algn="just">
              <a:lnSpc>
                <a:spcPct val="100000"/>
              </a:lnSpc>
              <a:buClr>
                <a:srgbClr val="000000"/>
              </a:buClr>
              <a:buNone/>
            </a:pPr>
            <a:r>
              <a:rPr lang="en-GB" sz="1800" i="1" dirty="0" err="1"/>
              <a:t>Quasirandom</a:t>
            </a:r>
            <a:r>
              <a:rPr lang="en-GB" sz="1800" i="1" dirty="0"/>
              <a:t> </a:t>
            </a:r>
            <a:r>
              <a:rPr lang="en-GB" sz="1800" i="1" dirty="0" smtClean="0"/>
              <a:t>numbers</a:t>
            </a:r>
            <a:r>
              <a:rPr lang="en-GB" sz="1800" dirty="0" smtClean="0"/>
              <a:t> </a:t>
            </a:r>
            <a:r>
              <a:rPr lang="en-GB" sz="1800" b="1" dirty="0"/>
              <a:t>generate each successive number as far away as possible</a:t>
            </a:r>
            <a:r>
              <a:rPr lang="en-GB" sz="1800" dirty="0"/>
              <a:t> </a:t>
            </a:r>
            <a:r>
              <a:rPr lang="en-GB" sz="1800" b="1" dirty="0"/>
              <a:t>from existing numbers in the set. </a:t>
            </a:r>
            <a:endParaRPr lang="en-GB" sz="1800" b="1" dirty="0" smtClean="0"/>
          </a:p>
          <a:p>
            <a:pPr marL="1440" indent="0" algn="just">
              <a:lnSpc>
                <a:spcPct val="100000"/>
              </a:lnSpc>
              <a:buClr>
                <a:srgbClr val="000000"/>
              </a:buClr>
              <a:buNone/>
            </a:pPr>
            <a:r>
              <a:rPr lang="en-GB" sz="1800" b="1" dirty="0" err="1"/>
              <a:t>Q</a:t>
            </a:r>
            <a:r>
              <a:rPr lang="en-GB" sz="1800" b="1" dirty="0" err="1" smtClean="0"/>
              <a:t>uasirandom</a:t>
            </a:r>
            <a:r>
              <a:rPr lang="en-GB" sz="1800" b="1" dirty="0" smtClean="0"/>
              <a:t> </a:t>
            </a:r>
            <a:r>
              <a:rPr lang="en-GB" sz="1800" b="1" dirty="0"/>
              <a:t>numbers are generally too uniform to pass randomness </a:t>
            </a:r>
            <a:r>
              <a:rPr lang="en-GB" sz="1800" b="1" dirty="0" smtClean="0"/>
              <a:t>tests.</a:t>
            </a:r>
          </a:p>
          <a:p>
            <a:pPr marL="1440" indent="0" algn="just">
              <a:lnSpc>
                <a:spcPct val="100000"/>
              </a:lnSpc>
              <a:buClr>
                <a:srgbClr val="000000"/>
              </a:buClr>
              <a:buNone/>
            </a:pPr>
            <a:r>
              <a:rPr lang="en-GB" sz="1800" b="1" i="1" dirty="0" smtClean="0"/>
              <a:t>Pseudorandom </a:t>
            </a:r>
            <a:r>
              <a:rPr lang="en-GB" sz="1800" b="1" i="1" dirty="0"/>
              <a:t>numbers</a:t>
            </a:r>
            <a:r>
              <a:rPr lang="en-GB" sz="1800" b="1" dirty="0"/>
              <a:t> are less uniform than </a:t>
            </a:r>
            <a:r>
              <a:rPr lang="en-GB" sz="1800" b="1" dirty="0" err="1"/>
              <a:t>quasirandom</a:t>
            </a:r>
            <a:r>
              <a:rPr lang="en-GB" sz="1800" b="1" dirty="0"/>
              <a:t> numbers and may be more appropriate for applications that require greater randomness.</a:t>
            </a:r>
            <a:endParaRPr lang="en-US" sz="1800" b="1" u="sng" spc="-1" dirty="0" smtClean="0">
              <a:solidFill>
                <a:srgbClr val="000000"/>
              </a:solidFill>
              <a:latin typeface="Noto Sans Black"/>
              <a:ea typeface="DejaVu Sans"/>
            </a:endParaRPr>
          </a:p>
          <a:p>
            <a:pPr marL="216000" indent="-214560" algn="just">
              <a:lnSpc>
                <a:spcPct val="100000"/>
              </a:lnSpc>
              <a:buClr>
                <a:srgbClr val="000000"/>
              </a:buClr>
              <a:buFont typeface="Symbol"/>
              <a:buChar char=""/>
            </a:pPr>
            <a:r>
              <a:rPr lang="en-US" sz="1800" spc="-1" dirty="0" smtClean="0">
                <a:solidFill>
                  <a:srgbClr val="000000"/>
                </a:solidFill>
                <a:latin typeface="Noto Sans Black"/>
                <a:ea typeface="DejaVu Sans"/>
              </a:rPr>
              <a:t>Quasi </a:t>
            </a:r>
            <a:r>
              <a:rPr lang="en-US" sz="1800" spc="-1" dirty="0">
                <a:solidFill>
                  <a:srgbClr val="000000"/>
                </a:solidFill>
                <a:latin typeface="Noto Sans Black"/>
                <a:ea typeface="DejaVu Sans"/>
              </a:rPr>
              <a:t>(Virtual) random numbers are not designed to appear </a:t>
            </a:r>
            <a:r>
              <a:rPr lang="en-US" sz="1800" spc="-1" dirty="0" smtClean="0">
                <a:solidFill>
                  <a:srgbClr val="000000"/>
                </a:solidFill>
                <a:latin typeface="Noto Sans Black"/>
                <a:ea typeface="DejaVu Sans"/>
              </a:rPr>
              <a:t>random</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13</a:t>
            </a:fld>
            <a:endParaRPr lang="en-GB"/>
          </a:p>
        </p:txBody>
      </p:sp>
    </p:spTree>
    <p:extLst>
      <p:ext uri="{BB962C8B-B14F-4D97-AF65-F5344CB8AC3E}">
        <p14:creationId xmlns:p14="http://schemas.microsoft.com/office/powerpoint/2010/main" val="2024205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Pseudo Random Numbers</a:t>
            </a:r>
          </a:p>
        </p:txBody>
      </p:sp>
      <p:sp>
        <p:nvSpPr>
          <p:cNvPr id="3" name="Content Placeholder 2"/>
          <p:cNvSpPr>
            <a:spLocks noGrp="1"/>
          </p:cNvSpPr>
          <p:nvPr>
            <p:ph idx="1"/>
          </p:nvPr>
        </p:nvSpPr>
        <p:spPr/>
        <p:txBody>
          <a:bodyPr>
            <a:normAutofit/>
          </a:bodyPr>
          <a:lstStyle/>
          <a:p>
            <a:r>
              <a:rPr lang="en-GB" spc="-1" dirty="0">
                <a:solidFill>
                  <a:srgbClr val="000000"/>
                </a:solidFill>
                <a:latin typeface="Noto Sans Black"/>
                <a:ea typeface="DejaVu Sans"/>
              </a:rPr>
              <a:t>A </a:t>
            </a:r>
            <a:r>
              <a:rPr lang="en-GB" b="1" spc="-1" dirty="0">
                <a:solidFill>
                  <a:srgbClr val="000000"/>
                </a:solidFill>
                <a:latin typeface="Noto Sans Black"/>
                <a:ea typeface="DejaVu Sans"/>
              </a:rPr>
              <a:t>pseudorandom number generator (PRNG), </a:t>
            </a:r>
            <a:r>
              <a:rPr lang="en-GB" spc="-1" dirty="0">
                <a:solidFill>
                  <a:srgbClr val="000000"/>
                </a:solidFill>
                <a:latin typeface="Noto Sans Black"/>
                <a:ea typeface="DejaVu Sans"/>
              </a:rPr>
              <a:t>also known as a </a:t>
            </a:r>
            <a:r>
              <a:rPr lang="en-GB" b="1" spc="-1" dirty="0">
                <a:solidFill>
                  <a:srgbClr val="000000"/>
                </a:solidFill>
                <a:latin typeface="Noto Sans Black"/>
                <a:ea typeface="DejaVu Sans"/>
              </a:rPr>
              <a:t>deterministic random bit generator (DRBG),</a:t>
            </a:r>
            <a:r>
              <a:rPr lang="en-GB" spc="-1" dirty="0">
                <a:solidFill>
                  <a:srgbClr val="000000"/>
                </a:solidFill>
                <a:latin typeface="Noto Sans Black"/>
                <a:ea typeface="DejaVu Sans"/>
              </a:rPr>
              <a:t> is an algorithm for generating a sequence of numbers whose properties approximate the properties of sequences of random numbers</a:t>
            </a:r>
            <a:r>
              <a:rPr lang="en-GB" spc="-1" dirty="0" smtClean="0">
                <a:solidFill>
                  <a:srgbClr val="000000"/>
                </a:solidFill>
                <a:latin typeface="Noto Sans Black"/>
                <a:ea typeface="DejaVu Sans"/>
              </a:rPr>
              <a:t>.</a:t>
            </a:r>
          </a:p>
          <a:p>
            <a:endParaRPr lang="en-GB" spc="-1" dirty="0" smtClean="0">
              <a:solidFill>
                <a:srgbClr val="000000"/>
              </a:solidFill>
              <a:latin typeface="Noto Sans Black"/>
              <a:ea typeface="DejaVu Sans"/>
            </a:endParaRPr>
          </a:p>
          <a:p>
            <a:pPr marL="508608" lvl="1" indent="-214560" algn="just">
              <a:lnSpc>
                <a:spcPct val="100000"/>
              </a:lnSpc>
              <a:buClr>
                <a:srgbClr val="000000"/>
              </a:buClr>
              <a:buFont typeface="Symbol"/>
              <a:buChar char=""/>
            </a:pPr>
            <a:r>
              <a:rPr lang="en-US" spc="-1" dirty="0">
                <a:solidFill>
                  <a:srgbClr val="000000"/>
                </a:solidFill>
                <a:latin typeface="Noto Sans Black"/>
                <a:ea typeface="DejaVu Sans"/>
              </a:rPr>
              <a:t>Pseudo means false, so false random numbers are being generated.  </a:t>
            </a:r>
            <a:endParaRPr lang="en-US" spc="-1" dirty="0">
              <a:latin typeface="Arial"/>
            </a:endParaRPr>
          </a:p>
          <a:p>
            <a:pPr marL="508608" lvl="1" indent="-214560" algn="just">
              <a:lnSpc>
                <a:spcPct val="100000"/>
              </a:lnSpc>
              <a:buClr>
                <a:srgbClr val="000000"/>
              </a:buClr>
              <a:buFont typeface="Symbol"/>
              <a:buChar char=""/>
            </a:pPr>
            <a:r>
              <a:rPr lang="en-US" b="1" spc="-1" dirty="0">
                <a:solidFill>
                  <a:srgbClr val="000000"/>
                </a:solidFill>
                <a:latin typeface="Noto Sans Black"/>
                <a:ea typeface="DejaVu Sans"/>
              </a:rPr>
              <a:t>The  goal  of  any  generation  scheme  is  to  produce  a sequence  of  numbers  between  zero  and  1  which simulates,  or  imitates,  the  ideal  properties  of  uniform distribution and independence as closely as possible</a:t>
            </a:r>
            <a:r>
              <a:rPr lang="en-US" b="1" spc="-1" dirty="0" smtClean="0">
                <a:solidFill>
                  <a:srgbClr val="000000"/>
                </a:solidFill>
                <a:latin typeface="Noto Sans Black"/>
                <a:ea typeface="DejaVu Sans"/>
              </a:rPr>
              <a:t>.</a:t>
            </a:r>
            <a:endParaRPr lang="en-US" b="1" spc="-1" dirty="0">
              <a:latin typeface="Arial"/>
            </a:endParaRPr>
          </a:p>
          <a:p>
            <a:pPr marL="508608" lvl="1" indent="-214560" algn="just">
              <a:lnSpc>
                <a:spcPct val="100000"/>
              </a:lnSpc>
              <a:buClr>
                <a:srgbClr val="000000"/>
              </a:buClr>
              <a:buFont typeface="Symbol"/>
              <a:buChar char=""/>
            </a:pPr>
            <a:r>
              <a:rPr lang="en-US" spc="-1" dirty="0" smtClean="0">
                <a:solidFill>
                  <a:srgbClr val="000000"/>
                </a:solidFill>
                <a:latin typeface="Noto Sans Black"/>
                <a:ea typeface="DejaVu Sans"/>
              </a:rPr>
              <a:t>Since </a:t>
            </a:r>
            <a:r>
              <a:rPr lang="en-US" spc="-1" dirty="0">
                <a:solidFill>
                  <a:srgbClr val="000000"/>
                </a:solidFill>
                <a:latin typeface="Noto Sans Black"/>
                <a:ea typeface="DejaVu Sans"/>
              </a:rPr>
              <a:t>the </a:t>
            </a:r>
            <a:r>
              <a:rPr lang="en-US" b="1" spc="-1" dirty="0">
                <a:solidFill>
                  <a:srgbClr val="000000"/>
                </a:solidFill>
                <a:latin typeface="Noto Sans Black"/>
                <a:ea typeface="DejaVu Sans"/>
              </a:rPr>
              <a:t>arithmetic operation is known </a:t>
            </a:r>
            <a:r>
              <a:rPr lang="en-US" spc="-1" dirty="0">
                <a:solidFill>
                  <a:srgbClr val="000000"/>
                </a:solidFill>
                <a:latin typeface="Noto Sans Black"/>
                <a:ea typeface="DejaVu Sans"/>
              </a:rPr>
              <a:t>and the </a:t>
            </a:r>
            <a:r>
              <a:rPr lang="en-US" b="1" spc="-1" dirty="0">
                <a:solidFill>
                  <a:srgbClr val="000000"/>
                </a:solidFill>
                <a:latin typeface="Noto Sans Black"/>
                <a:ea typeface="DejaVu Sans"/>
              </a:rPr>
              <a:t>sequence of random numbers can be repeated, the numbers cannot be called truly random number. </a:t>
            </a:r>
            <a:endParaRPr lang="en-US" b="1" spc="-1" dirty="0">
              <a:latin typeface="Arial"/>
            </a:endParaRPr>
          </a:p>
          <a:p>
            <a:pPr marL="508608" lvl="1" indent="-214560" algn="just">
              <a:lnSpc>
                <a:spcPct val="100000"/>
              </a:lnSpc>
              <a:buClr>
                <a:srgbClr val="000000"/>
              </a:buClr>
              <a:buFont typeface="Symbol"/>
              <a:buChar char=""/>
            </a:pPr>
            <a:r>
              <a:rPr lang="en-US" b="1" spc="-1" dirty="0" smtClean="0">
                <a:solidFill>
                  <a:srgbClr val="000000"/>
                </a:solidFill>
                <a:latin typeface="Noto Sans Black"/>
                <a:ea typeface="DejaVu Sans"/>
              </a:rPr>
              <a:t>However</a:t>
            </a:r>
            <a:r>
              <a:rPr lang="en-US" b="1" spc="-1" dirty="0">
                <a:solidFill>
                  <a:srgbClr val="000000"/>
                </a:solidFill>
                <a:latin typeface="Noto Sans Black"/>
                <a:ea typeface="DejaVu Sans"/>
              </a:rPr>
              <a:t>,  the  pseudo-random  numbers  generated  by many  computer  routines  very  closely  fulfill  the requirement of desired randomness. </a:t>
            </a:r>
            <a:endParaRPr lang="en-US" b="1" spc="-1" dirty="0">
              <a:latin typeface="Arial"/>
            </a:endParaRPr>
          </a:p>
          <a:p>
            <a:endParaRPr lang="en-US" spc="-1" dirty="0">
              <a:solidFill>
                <a:srgbClr val="000000"/>
              </a:solidFill>
              <a:latin typeface="Noto Sans Black"/>
              <a:ea typeface="DejaVu Sans"/>
            </a:endParaRP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14</a:t>
            </a:fld>
            <a:endParaRPr lang="en-GB"/>
          </a:p>
        </p:txBody>
      </p:sp>
    </p:spTree>
    <p:extLst>
      <p:ext uri="{BB962C8B-B14F-4D97-AF65-F5344CB8AC3E}">
        <p14:creationId xmlns:p14="http://schemas.microsoft.com/office/powerpoint/2010/main" val="1041741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The linear congruential method, initially proposed by Lehrer [1951],  </a:t>
            </a:r>
            <a:r>
              <a:rPr lang="en-US" sz="1800" b="1" spc="-1" dirty="0">
                <a:solidFill>
                  <a:srgbClr val="000000"/>
                </a:solidFill>
                <a:latin typeface="Noto Sans Black"/>
                <a:ea typeface="DejaVu Sans"/>
              </a:rPr>
              <a:t>produces  a  sequence  of  integers,  X1,  X2,... between  zero  and  m-1  according  to  the  following recursive relationship:  </a:t>
            </a:r>
            <a:endParaRPr lang="en-US" sz="1800" b="1" spc="-1" dirty="0">
              <a:latin typeface="Arial"/>
            </a:endParaRPr>
          </a:p>
          <a:p>
            <a:pPr algn="just">
              <a:lnSpc>
                <a:spcPct val="100000"/>
              </a:lnSpc>
            </a:pPr>
            <a:endParaRPr lang="en-US" sz="1800" spc="-1" dirty="0">
              <a:latin typeface="Arial"/>
            </a:endParaRPr>
          </a:p>
          <a:p>
            <a:pPr marL="432000" lvl="1" indent="-214560" algn="just">
              <a:lnSpc>
                <a:spcPct val="100000"/>
              </a:lnSpc>
              <a:buClr>
                <a:srgbClr val="000000"/>
              </a:buClr>
              <a:buSzPct val="45000"/>
              <a:buFont typeface="Symbol"/>
              <a:buChar char=""/>
            </a:pPr>
            <a:r>
              <a:rPr lang="en-US" b="1" spc="-1" dirty="0">
                <a:solidFill>
                  <a:srgbClr val="000000"/>
                </a:solidFill>
                <a:latin typeface="Noto Sans Black"/>
                <a:ea typeface="DejaVu Sans"/>
              </a:rPr>
              <a:t>Xi+1 = (</a:t>
            </a:r>
            <a:r>
              <a:rPr lang="en-US" b="1" spc="-1" dirty="0" err="1">
                <a:solidFill>
                  <a:srgbClr val="000000"/>
                </a:solidFill>
                <a:latin typeface="Noto Sans Black"/>
                <a:ea typeface="DejaVu Sans"/>
              </a:rPr>
              <a:t>aXi</a:t>
            </a:r>
            <a:r>
              <a:rPr lang="en-US" b="1" spc="-1" dirty="0">
                <a:solidFill>
                  <a:srgbClr val="000000"/>
                </a:solidFill>
                <a:latin typeface="Noto Sans Black"/>
                <a:ea typeface="DejaVu Sans"/>
              </a:rPr>
              <a:t> + c) mod m</a:t>
            </a:r>
            <a:r>
              <a:rPr lang="en-US" spc="-1" dirty="0">
                <a:solidFill>
                  <a:srgbClr val="000000"/>
                </a:solidFill>
                <a:latin typeface="Noto Sans Black"/>
                <a:ea typeface="DejaVu Sans"/>
              </a:rPr>
              <a:t>.........................(</a:t>
            </a:r>
            <a:r>
              <a:rPr lang="en-US" spc="-1" dirty="0" err="1">
                <a:solidFill>
                  <a:srgbClr val="000000"/>
                </a:solidFill>
                <a:latin typeface="Noto Sans Black"/>
                <a:ea typeface="DejaVu Sans"/>
              </a:rPr>
              <a:t>i</a:t>
            </a:r>
            <a:r>
              <a:rPr lang="en-US" spc="-1" dirty="0">
                <a:solidFill>
                  <a:srgbClr val="000000"/>
                </a:solidFill>
                <a:latin typeface="Noto Sans Black"/>
                <a:ea typeface="DejaVu Sans"/>
              </a:rPr>
              <a:t>) </a:t>
            </a:r>
            <a:endParaRPr lang="en-US" spc="-1" dirty="0">
              <a:latin typeface="Arial"/>
            </a:endParaRPr>
          </a:p>
          <a:p>
            <a:pPr algn="just">
              <a:lnSpc>
                <a:spcPct val="100000"/>
              </a:lnSpc>
            </a:pPr>
            <a:r>
              <a:rPr lang="en-US" sz="1800" spc="-1" dirty="0" smtClean="0">
                <a:latin typeface="Arial"/>
              </a:rPr>
              <a:t>Where,</a:t>
            </a:r>
            <a:r>
              <a:rPr lang="en-US" sz="1800" spc="-1" dirty="0" smtClean="0">
                <a:solidFill>
                  <a:srgbClr val="000000"/>
                </a:solidFill>
                <a:latin typeface="Noto Sans Black"/>
                <a:ea typeface="DejaVu Sans"/>
              </a:rPr>
              <a:t> </a:t>
            </a:r>
            <a:r>
              <a:rPr lang="en-US" sz="1800" b="1" spc="-1" dirty="0" smtClean="0">
                <a:solidFill>
                  <a:srgbClr val="000000"/>
                </a:solidFill>
                <a:latin typeface="Noto Sans Black"/>
                <a:ea typeface="DejaVu Sans"/>
              </a:rPr>
              <a:t>X0 - </a:t>
            </a:r>
            <a:r>
              <a:rPr lang="en-US" sz="1800" spc="-1" dirty="0">
                <a:solidFill>
                  <a:srgbClr val="000000"/>
                </a:solidFill>
                <a:latin typeface="Noto Sans Black"/>
                <a:ea typeface="DejaVu Sans"/>
              </a:rPr>
              <a:t>initial </a:t>
            </a:r>
            <a:r>
              <a:rPr lang="en-US" sz="1800" spc="-1" dirty="0" smtClean="0">
                <a:solidFill>
                  <a:srgbClr val="000000"/>
                </a:solidFill>
                <a:latin typeface="Noto Sans Black"/>
                <a:ea typeface="DejaVu Sans"/>
              </a:rPr>
              <a:t>value,  </a:t>
            </a:r>
            <a:r>
              <a:rPr lang="en-US" sz="1800" spc="-1" dirty="0">
                <a:solidFill>
                  <a:srgbClr val="000000"/>
                </a:solidFill>
                <a:latin typeface="Noto Sans Black"/>
                <a:ea typeface="DejaVu Sans"/>
              </a:rPr>
              <a:t>is called the seed, </a:t>
            </a:r>
            <a:r>
              <a:rPr lang="en-US" sz="1800" b="1" spc="-1" dirty="0">
                <a:solidFill>
                  <a:srgbClr val="000000"/>
                </a:solidFill>
                <a:latin typeface="Noto Sans Black"/>
                <a:ea typeface="DejaVu Sans"/>
              </a:rPr>
              <a:t>a</a:t>
            </a:r>
            <a:r>
              <a:rPr lang="en-US" sz="1800" spc="-1" dirty="0">
                <a:solidFill>
                  <a:srgbClr val="000000"/>
                </a:solidFill>
                <a:latin typeface="Noto Sans Black"/>
                <a:ea typeface="DejaVu Sans"/>
              </a:rPr>
              <a:t> is called the </a:t>
            </a:r>
            <a:r>
              <a:rPr lang="en-US" sz="1800" spc="-1" dirty="0" smtClean="0">
                <a:solidFill>
                  <a:srgbClr val="000000"/>
                </a:solidFill>
                <a:latin typeface="Noto Sans Black"/>
                <a:ea typeface="DejaVu Sans"/>
              </a:rPr>
              <a:t>constant multiplier</a:t>
            </a:r>
            <a:r>
              <a:rPr lang="en-US" sz="1800" spc="-1" dirty="0">
                <a:solidFill>
                  <a:srgbClr val="000000"/>
                </a:solidFill>
                <a:latin typeface="Noto Sans Black"/>
                <a:ea typeface="DejaVu Sans"/>
              </a:rPr>
              <a:t>, </a:t>
            </a:r>
            <a:r>
              <a:rPr lang="en-US" sz="1800" b="1" spc="-1" dirty="0">
                <a:solidFill>
                  <a:srgbClr val="000000"/>
                </a:solidFill>
                <a:latin typeface="Noto Sans Black"/>
                <a:ea typeface="DejaVu Sans"/>
              </a:rPr>
              <a:t> c </a:t>
            </a:r>
            <a:r>
              <a:rPr lang="en-US" sz="1800" spc="-1" dirty="0">
                <a:solidFill>
                  <a:srgbClr val="000000"/>
                </a:solidFill>
                <a:latin typeface="Noto Sans Black"/>
                <a:ea typeface="DejaVu Sans"/>
              </a:rPr>
              <a:t> is  the  increment,  and  </a:t>
            </a:r>
            <a:r>
              <a:rPr lang="en-US" sz="1800" b="1" spc="-1" dirty="0">
                <a:solidFill>
                  <a:srgbClr val="000000"/>
                </a:solidFill>
                <a:latin typeface="Noto Sans Black"/>
                <a:ea typeface="DejaVu Sans"/>
              </a:rPr>
              <a:t>m</a:t>
            </a:r>
            <a:r>
              <a:rPr lang="en-US" sz="1800" spc="-1" dirty="0">
                <a:solidFill>
                  <a:srgbClr val="000000"/>
                </a:solidFill>
                <a:latin typeface="Noto Sans Black"/>
                <a:ea typeface="DejaVu Sans"/>
              </a:rPr>
              <a:t>  is  the modulus.   </a:t>
            </a:r>
            <a:endParaRPr lang="en-US" sz="1800" spc="-1" dirty="0">
              <a:latin typeface="Arial"/>
            </a:endParaRP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15</a:t>
            </a:fld>
            <a:endParaRPr lang="en-GB"/>
          </a:p>
        </p:txBody>
      </p:sp>
    </p:spTree>
    <p:extLst>
      <p:ext uri="{BB962C8B-B14F-4D97-AF65-F5344CB8AC3E}">
        <p14:creationId xmlns:p14="http://schemas.microsoft.com/office/powerpoint/2010/main" val="1995824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Case  1: </a:t>
            </a:r>
            <a:r>
              <a:rPr lang="en-US" sz="1800" spc="-1" dirty="0">
                <a:solidFill>
                  <a:srgbClr val="000000"/>
                </a:solidFill>
                <a:latin typeface="Noto Sans Black"/>
                <a:ea typeface="DejaVu Sans"/>
              </a:rPr>
              <a:t> If  c  ≠  0  in  Equation  (</a:t>
            </a:r>
            <a:r>
              <a:rPr lang="en-US" sz="1800" spc="-1" dirty="0" err="1">
                <a:solidFill>
                  <a:srgbClr val="000000"/>
                </a:solidFill>
                <a:latin typeface="Noto Sans Black"/>
                <a:ea typeface="DejaVu Sans"/>
              </a:rPr>
              <a:t>i</a:t>
            </a:r>
            <a:r>
              <a:rPr lang="en-US" sz="1800" spc="-1" dirty="0">
                <a:solidFill>
                  <a:srgbClr val="000000"/>
                </a:solidFill>
                <a:latin typeface="Noto Sans Black"/>
                <a:ea typeface="DejaVu Sans"/>
              </a:rPr>
              <a:t>),  the  form  is  called  the </a:t>
            </a:r>
            <a:r>
              <a:rPr lang="en-US" sz="1800" b="1" spc="-1" dirty="0">
                <a:solidFill>
                  <a:srgbClr val="000000"/>
                </a:solidFill>
                <a:latin typeface="Noto Sans Black"/>
                <a:ea typeface="DejaVu Sans"/>
              </a:rPr>
              <a:t>mixed congruential method.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Case  2: </a:t>
            </a:r>
            <a:r>
              <a:rPr lang="en-US" sz="1800" spc="-1" dirty="0">
                <a:solidFill>
                  <a:srgbClr val="000000"/>
                </a:solidFill>
                <a:latin typeface="Noto Sans Black"/>
                <a:ea typeface="DejaVu Sans"/>
              </a:rPr>
              <a:t> When  c  =  0 in  Equation  (</a:t>
            </a:r>
            <a:r>
              <a:rPr lang="en-US" sz="1800" spc="-1" dirty="0" err="1">
                <a:solidFill>
                  <a:srgbClr val="000000"/>
                </a:solidFill>
                <a:latin typeface="Noto Sans Black"/>
                <a:ea typeface="DejaVu Sans"/>
              </a:rPr>
              <a:t>i</a:t>
            </a:r>
            <a:r>
              <a:rPr lang="en-US" sz="1800" spc="-1" dirty="0">
                <a:solidFill>
                  <a:srgbClr val="000000"/>
                </a:solidFill>
                <a:latin typeface="Noto Sans Black"/>
                <a:ea typeface="DejaVu Sans"/>
              </a:rPr>
              <a:t>),  the  form  is  known  as  the </a:t>
            </a:r>
            <a:r>
              <a:rPr lang="en-US" sz="1800" b="1" spc="-1" dirty="0">
                <a:solidFill>
                  <a:srgbClr val="000000"/>
                </a:solidFill>
                <a:latin typeface="Noto Sans Black"/>
                <a:ea typeface="DejaVu Sans"/>
              </a:rPr>
              <a:t>multiplicative congruential method.  </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The  selection  of  the  values  for  a,  c,  m  and  Xo drastically  affects  the  statistical  properties  and  the  cycle length.   </a:t>
            </a:r>
            <a:endParaRPr lang="en-US" sz="1800" spc="-1" dirty="0">
              <a:latin typeface="Arial"/>
            </a:endParaRP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16</a:t>
            </a:fld>
            <a:endParaRPr lang="en-GB"/>
          </a:p>
        </p:txBody>
      </p:sp>
    </p:spTree>
    <p:extLst>
      <p:ext uri="{BB962C8B-B14F-4D97-AF65-F5344CB8AC3E}">
        <p14:creationId xmlns:p14="http://schemas.microsoft.com/office/powerpoint/2010/main" val="2891447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92500" lnSpcReduction="10000"/>
          </a:bodyPr>
          <a:lstStyle/>
          <a:p>
            <a:pPr marL="1440" indent="0" algn="just">
              <a:lnSpc>
                <a:spcPct val="100000"/>
              </a:lnSpc>
              <a:buClr>
                <a:srgbClr val="000000"/>
              </a:buClr>
              <a:buNone/>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endParaRPr lang="en-US" sz="1800" spc="-1" dirty="0" smtClean="0">
              <a:solidFill>
                <a:srgbClr val="000000"/>
              </a:solidFill>
              <a:latin typeface="Noto Sans Black"/>
              <a:ea typeface="DejaVu Sans"/>
            </a:endParaRPr>
          </a:p>
          <a:p>
            <a:pPr marL="216000" indent="-214560" algn="just">
              <a:lnSpc>
                <a:spcPct val="100000"/>
              </a:lnSpc>
              <a:buClr>
                <a:srgbClr val="000000"/>
              </a:buClr>
              <a:buFont typeface="Symbol"/>
              <a:buChar char=""/>
            </a:pPr>
            <a:r>
              <a:rPr lang="en-US" sz="1800" spc="-1" dirty="0" smtClean="0">
                <a:solidFill>
                  <a:srgbClr val="000000"/>
                </a:solidFill>
                <a:latin typeface="Noto Sans Black"/>
                <a:ea typeface="DejaVu Sans"/>
              </a:rPr>
              <a:t>Example</a:t>
            </a:r>
            <a:r>
              <a:rPr lang="en-US" sz="1800" spc="-1" dirty="0">
                <a:solidFill>
                  <a:srgbClr val="000000"/>
                </a:solidFill>
                <a:latin typeface="Noto Sans Black"/>
                <a:ea typeface="DejaVu Sans"/>
              </a:rPr>
              <a:t>: For the values selection with X(0) = 30, a = 12, c = 21 and m = 100, the sequence of random numbers generated are as follows:</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X(0) = 30</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X(1) = (12 * 30 + 21) mod 100 =381 mod 100 = 81</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X(2) = (12 * 81 + 21) mod 100 = 993 mod 100 = 93</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X(3) = (12 * 93 + 21) mod 100 = 1137 mod 100 = </a:t>
            </a:r>
            <a:r>
              <a:rPr lang="en-US" spc="-1" dirty="0" smtClean="0">
                <a:solidFill>
                  <a:srgbClr val="000000"/>
                </a:solidFill>
                <a:latin typeface="Noto Sans Black"/>
                <a:ea typeface="DejaVu Sans"/>
              </a:rPr>
              <a:t>37</a:t>
            </a:r>
            <a:r>
              <a:rPr lang="en-US" spc="-1" dirty="0" smtClean="0">
                <a:latin typeface="Arial"/>
              </a:rPr>
              <a:t> </a:t>
            </a:r>
            <a:r>
              <a:rPr lang="en-US" sz="1800" b="1" spc="-1" dirty="0" smtClean="0">
                <a:solidFill>
                  <a:srgbClr val="000000"/>
                </a:solidFill>
                <a:latin typeface="Noto Sans Black"/>
                <a:ea typeface="DejaVu Sans"/>
              </a:rPr>
              <a:t>and </a:t>
            </a:r>
            <a:r>
              <a:rPr lang="en-US" sz="1800" b="1" spc="-1" dirty="0">
                <a:solidFill>
                  <a:srgbClr val="000000"/>
                </a:solidFill>
                <a:latin typeface="Noto Sans Black"/>
                <a:ea typeface="DejaVu Sans"/>
              </a:rPr>
              <a:t>so on…</a:t>
            </a:r>
            <a:endParaRPr lang="en-US" sz="1800" b="1"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The random numbers between [0, 1] generated are as follows:</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R(0) = 0.3</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R(1) = 0.81</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R(2) = 0.93</a:t>
            </a:r>
            <a:endParaRPr lang="en-US"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R(3) = 0.37 </a:t>
            </a:r>
            <a:r>
              <a:rPr lang="en-US" b="1" spc="-1" dirty="0">
                <a:solidFill>
                  <a:srgbClr val="000000"/>
                </a:solidFill>
                <a:latin typeface="Noto Sans Black"/>
                <a:ea typeface="DejaVu Sans"/>
              </a:rPr>
              <a:t>and so on…….</a:t>
            </a:r>
            <a:endParaRPr lang="en-US" b="1"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17</a:t>
            </a:fld>
            <a:endParaRPr lang="en-GB"/>
          </a:p>
        </p:txBody>
      </p:sp>
    </p:spTree>
    <p:extLst>
      <p:ext uri="{BB962C8B-B14F-4D97-AF65-F5344CB8AC3E}">
        <p14:creationId xmlns:p14="http://schemas.microsoft.com/office/powerpoint/2010/main" val="1048408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70000" lnSpcReduction="20000"/>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r>
              <a:rPr lang="en-US" sz="1800" b="1" spc="-1" dirty="0" smtClean="0">
                <a:solidFill>
                  <a:srgbClr val="000000"/>
                </a:solidFill>
                <a:latin typeface="Noto Sans Black"/>
                <a:ea typeface="DejaVu Sans"/>
              </a:rPr>
              <a:t>)</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Mixed Congruential Method: c ≠ 0 </a:t>
            </a:r>
            <a:endParaRPr lang="en-US" sz="1800"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Here , </a:t>
            </a:r>
            <a:endParaRPr lang="en-US"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Xi+1 = (</a:t>
            </a:r>
            <a:r>
              <a:rPr lang="en-US" spc="-1" dirty="0" err="1">
                <a:solidFill>
                  <a:srgbClr val="000000"/>
                </a:solidFill>
                <a:latin typeface="Noto Sans Black"/>
                <a:ea typeface="DejaVu Sans"/>
              </a:rPr>
              <a:t>aXi</a:t>
            </a:r>
            <a:r>
              <a:rPr lang="en-US" spc="-1" dirty="0">
                <a:solidFill>
                  <a:srgbClr val="000000"/>
                </a:solidFill>
                <a:latin typeface="Noto Sans Black"/>
                <a:ea typeface="DejaVu Sans"/>
              </a:rPr>
              <a:t> + c) mod m </a:t>
            </a:r>
            <a:endParaRPr lang="en-US" spc="-1" dirty="0">
              <a:latin typeface="Arial"/>
            </a:endParaRPr>
          </a:p>
          <a:p>
            <a:pPr marL="217440" lvl="1" indent="0" algn="just">
              <a:lnSpc>
                <a:spcPct val="100000"/>
              </a:lnSpc>
              <a:buClr>
                <a:srgbClr val="000000"/>
              </a:buClr>
              <a:buSzPct val="45000"/>
              <a:buNone/>
            </a:pPr>
            <a:r>
              <a:rPr lang="en-US" b="1" spc="-1" dirty="0">
                <a:solidFill>
                  <a:srgbClr val="000000"/>
                </a:solidFill>
                <a:latin typeface="Noto Sans Black"/>
                <a:ea typeface="DejaVu Sans"/>
              </a:rPr>
              <a:t>Let a = 9, c = 3 , m = 31 &amp; X0 = 2 </a:t>
            </a:r>
            <a:endParaRPr lang="en-US" b="1"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Then ,    X1    = (aX0 + c) mod </a:t>
            </a:r>
            <a:r>
              <a:rPr lang="en-US" spc="-1" dirty="0" smtClean="0">
                <a:solidFill>
                  <a:srgbClr val="000000"/>
                </a:solidFill>
                <a:latin typeface="Noto Sans Black"/>
                <a:ea typeface="DejaVu Sans"/>
              </a:rPr>
              <a:t>m</a:t>
            </a:r>
          </a:p>
          <a:p>
            <a:pPr marL="217440" lvl="1" indent="0" algn="just">
              <a:lnSpc>
                <a:spcPct val="100000"/>
              </a:lnSpc>
              <a:buClr>
                <a:srgbClr val="000000"/>
              </a:buClr>
              <a:buSzPct val="45000"/>
              <a:buNone/>
            </a:pPr>
            <a:r>
              <a:rPr lang="en-US" sz="1800" spc="-1" dirty="0" smtClean="0">
                <a:solidFill>
                  <a:srgbClr val="000000"/>
                </a:solidFill>
                <a:latin typeface="Noto Sans Black"/>
                <a:ea typeface="DejaVu Sans"/>
              </a:rPr>
              <a:t>             = </a:t>
            </a:r>
            <a:r>
              <a:rPr lang="en-US" sz="1800" spc="-1" dirty="0">
                <a:solidFill>
                  <a:srgbClr val="000000"/>
                </a:solidFill>
                <a:latin typeface="Noto Sans Black"/>
                <a:ea typeface="DejaVu Sans"/>
              </a:rPr>
              <a:t>( 9 X 2 + 3) mod 31 </a:t>
            </a:r>
            <a:r>
              <a:rPr lang="en-US" sz="1800" spc="-1" dirty="0" smtClean="0">
                <a:solidFill>
                  <a:srgbClr val="000000"/>
                </a:solidFill>
                <a:latin typeface="Noto Sans Black"/>
                <a:ea typeface="DejaVu Sans"/>
              </a:rPr>
              <a:t>  = </a:t>
            </a:r>
            <a:r>
              <a:rPr lang="en-US" sz="1800" spc="-1" dirty="0">
                <a:solidFill>
                  <a:srgbClr val="000000"/>
                </a:solidFill>
                <a:latin typeface="Noto Sans Black"/>
                <a:ea typeface="DejaVu Sans"/>
              </a:rPr>
              <a:t>21 mod 31 </a:t>
            </a: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 21 </a:t>
            </a:r>
            <a:endParaRPr lang="en-US" spc="-1" dirty="0">
              <a:solidFill>
                <a:srgbClr val="000000"/>
              </a:solidFill>
              <a:latin typeface="Noto Sans Black"/>
              <a:ea typeface="DejaVu Sans"/>
            </a:endParaRPr>
          </a:p>
          <a:p>
            <a:pPr marL="217440" lvl="1" indent="0" algn="just">
              <a:lnSpc>
                <a:spcPct val="100000"/>
              </a:lnSpc>
              <a:buClr>
                <a:srgbClr val="000000"/>
              </a:buClr>
              <a:buSzPct val="45000"/>
              <a:buNone/>
            </a:pPr>
            <a:endParaRPr lang="en-US" sz="1800" spc="-1" dirty="0">
              <a:latin typeface="Arial"/>
            </a:endParaRPr>
          </a:p>
          <a:p>
            <a:pPr marL="1440" indent="0" algn="just">
              <a:lnSpc>
                <a:spcPct val="100000"/>
              </a:lnSpc>
              <a:buClr>
                <a:srgbClr val="000000"/>
              </a:buClr>
              <a:buNone/>
            </a:pPr>
            <a:r>
              <a:rPr lang="en-US" sz="1800" spc="-1" dirty="0" smtClean="0">
                <a:solidFill>
                  <a:srgbClr val="000000"/>
                </a:solidFill>
                <a:latin typeface="Noto Sans Black"/>
                <a:ea typeface="DejaVu Sans"/>
              </a:rPr>
              <a:t>X2  </a:t>
            </a:r>
            <a:r>
              <a:rPr lang="en-US" sz="1800" spc="-1" dirty="0">
                <a:solidFill>
                  <a:srgbClr val="000000"/>
                </a:solidFill>
                <a:latin typeface="Noto Sans Black"/>
                <a:ea typeface="DejaVu Sans"/>
              </a:rPr>
              <a:t>= (aX1 + c) mod m </a:t>
            </a:r>
            <a:endParaRPr lang="en-US" sz="1800" spc="-1" dirty="0" smtClean="0">
              <a:latin typeface="Arial"/>
            </a:endParaRPr>
          </a:p>
          <a:p>
            <a:pPr marL="1440" indent="0" algn="just">
              <a:lnSpc>
                <a:spcPct val="100000"/>
              </a:lnSpc>
              <a:buClr>
                <a:srgbClr val="000000"/>
              </a:buClr>
              <a:buNone/>
            </a:pP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( 9 X 21 + 3) mod </a:t>
            </a:r>
            <a:r>
              <a:rPr lang="en-US" sz="1800" spc="-1" dirty="0" smtClean="0">
                <a:solidFill>
                  <a:srgbClr val="000000"/>
                </a:solidFill>
                <a:latin typeface="Noto Sans Black"/>
                <a:ea typeface="DejaVu Sans"/>
              </a:rPr>
              <a:t>31</a:t>
            </a:r>
          </a:p>
          <a:p>
            <a:pPr marL="1440" indent="0" algn="just">
              <a:lnSpc>
                <a:spcPct val="100000"/>
              </a:lnSpc>
              <a:buClr>
                <a:srgbClr val="000000"/>
              </a:buClr>
              <a:buNone/>
            </a:pP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192 mod 31 </a:t>
            </a: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 6 </a:t>
            </a:r>
            <a:endParaRPr lang="en-US" sz="1800" spc="-1" dirty="0" smtClean="0">
              <a:latin typeface="Arial"/>
            </a:endParaRPr>
          </a:p>
          <a:p>
            <a:pPr marL="1440" indent="0" algn="just">
              <a:lnSpc>
                <a:spcPct val="100000"/>
              </a:lnSpc>
              <a:buClr>
                <a:srgbClr val="000000"/>
              </a:buClr>
              <a:buNone/>
            </a:pPr>
            <a:endParaRPr lang="en-US" sz="1800" spc="-1" dirty="0" smtClean="0">
              <a:solidFill>
                <a:srgbClr val="000000"/>
              </a:solidFill>
              <a:latin typeface="Arial"/>
              <a:ea typeface="DejaVu Sans"/>
            </a:endParaRPr>
          </a:p>
          <a:p>
            <a:pPr marL="1440" indent="0" algn="just">
              <a:lnSpc>
                <a:spcPct val="100000"/>
              </a:lnSpc>
              <a:buClr>
                <a:srgbClr val="000000"/>
              </a:buClr>
              <a:buNone/>
            </a:pPr>
            <a:r>
              <a:rPr lang="en-US" sz="1800" spc="-1" dirty="0" smtClean="0">
                <a:solidFill>
                  <a:srgbClr val="000000"/>
                </a:solidFill>
                <a:latin typeface="Noto Sans Black"/>
                <a:ea typeface="DejaVu Sans"/>
              </a:rPr>
              <a:t>And </a:t>
            </a:r>
            <a:r>
              <a:rPr lang="en-US" sz="1800" spc="-1" dirty="0">
                <a:solidFill>
                  <a:srgbClr val="000000"/>
                </a:solidFill>
                <a:latin typeface="Noto Sans Black"/>
                <a:ea typeface="DejaVu Sans"/>
              </a:rPr>
              <a:t>X3=26 , X4=20, X5=28  </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Hence, random number are 2,21,6,26,20,28,7,4,8  </a:t>
            </a:r>
            <a:endParaRPr lang="en-US" sz="1800" b="1"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18</a:t>
            </a:fld>
            <a:endParaRPr lang="en-GB"/>
          </a:p>
        </p:txBody>
      </p:sp>
    </p:spTree>
    <p:extLst>
      <p:ext uri="{BB962C8B-B14F-4D97-AF65-F5344CB8AC3E}">
        <p14:creationId xmlns:p14="http://schemas.microsoft.com/office/powerpoint/2010/main" val="4015324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70000" lnSpcReduction="20000"/>
          </a:bodyPr>
          <a:lstStyle/>
          <a:p>
            <a:pPr algn="just">
              <a:lnSpc>
                <a:spcPct val="100000"/>
              </a:lnSpc>
            </a:pPr>
            <a:r>
              <a:rPr lang="en-US" sz="1800" b="1" spc="-1" dirty="0">
                <a:solidFill>
                  <a:srgbClr val="000000"/>
                </a:solidFill>
                <a:latin typeface="Noto Sans Black"/>
                <a:ea typeface="DejaVu Sans"/>
              </a:rPr>
              <a:t>Congruence  or  Residue  Method  (Uniform  -  Linear Congruential Method</a:t>
            </a:r>
            <a:r>
              <a:rPr lang="en-US" sz="1800" b="1" spc="-1" dirty="0" smtClean="0">
                <a:solidFill>
                  <a:srgbClr val="000000"/>
                </a:solidFill>
                <a:latin typeface="Noto Sans Black"/>
                <a:ea typeface="DejaVu Sans"/>
              </a:rPr>
              <a:t>)</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Multiplicative Congruential Method: c = 0 </a:t>
            </a:r>
            <a:endParaRPr lang="en-US" sz="1800" spc="-1" dirty="0">
              <a:latin typeface="Arial"/>
            </a:endParaRPr>
          </a:p>
          <a:p>
            <a:pPr marL="217440" lvl="1" indent="0" algn="just">
              <a:lnSpc>
                <a:spcPct val="100000"/>
              </a:lnSpc>
              <a:buClr>
                <a:srgbClr val="000000"/>
              </a:buClr>
              <a:buSzPct val="45000"/>
              <a:buNone/>
            </a:pPr>
            <a:r>
              <a:rPr lang="en-US" b="1" spc="-1" dirty="0">
                <a:solidFill>
                  <a:srgbClr val="000000"/>
                </a:solidFill>
                <a:latin typeface="Noto Sans Black"/>
                <a:ea typeface="DejaVu Sans"/>
              </a:rPr>
              <a:t>Here , </a:t>
            </a:r>
            <a:endParaRPr lang="en-US" spc="-1" dirty="0">
              <a:latin typeface="Arial"/>
            </a:endParaRPr>
          </a:p>
          <a:p>
            <a:pPr marL="217440" lvl="1" indent="0" algn="just">
              <a:lnSpc>
                <a:spcPct val="100000"/>
              </a:lnSpc>
              <a:buClr>
                <a:srgbClr val="000000"/>
              </a:buClr>
              <a:buSzPct val="45000"/>
              <a:buNone/>
            </a:pPr>
            <a:r>
              <a:rPr lang="en-US" spc="-1" dirty="0">
                <a:solidFill>
                  <a:srgbClr val="000000"/>
                </a:solidFill>
                <a:latin typeface="Noto Sans Black"/>
                <a:ea typeface="DejaVu Sans"/>
              </a:rPr>
              <a:t>Xi+1 = (</a:t>
            </a:r>
            <a:r>
              <a:rPr lang="en-US" spc="-1" dirty="0" err="1">
                <a:solidFill>
                  <a:srgbClr val="000000"/>
                </a:solidFill>
                <a:latin typeface="Noto Sans Black"/>
                <a:ea typeface="DejaVu Sans"/>
              </a:rPr>
              <a:t>aXi</a:t>
            </a:r>
            <a:r>
              <a:rPr lang="en-US" spc="-1" dirty="0">
                <a:solidFill>
                  <a:srgbClr val="000000"/>
                </a:solidFill>
                <a:latin typeface="Noto Sans Black"/>
                <a:ea typeface="DejaVu Sans"/>
              </a:rPr>
              <a:t> ) mod m </a:t>
            </a:r>
            <a:endParaRPr lang="en-US" spc="-1" dirty="0" smtClean="0">
              <a:latin typeface="Arial"/>
            </a:endParaRPr>
          </a:p>
          <a:p>
            <a:pPr marL="217440" lvl="1" indent="0" algn="just">
              <a:lnSpc>
                <a:spcPct val="100000"/>
              </a:lnSpc>
              <a:buClr>
                <a:srgbClr val="000000"/>
              </a:buClr>
              <a:buSzPct val="45000"/>
              <a:buNone/>
            </a:pPr>
            <a:r>
              <a:rPr lang="en-US" sz="1800" spc="-1" dirty="0" smtClean="0">
                <a:solidFill>
                  <a:srgbClr val="000000"/>
                </a:solidFill>
                <a:latin typeface="Noto Sans Black"/>
                <a:ea typeface="DejaVu Sans"/>
              </a:rPr>
              <a:t>Let </a:t>
            </a:r>
            <a:r>
              <a:rPr lang="en-US" sz="1800" spc="-1" dirty="0">
                <a:solidFill>
                  <a:srgbClr val="000000"/>
                </a:solidFill>
                <a:latin typeface="Noto Sans Black"/>
                <a:ea typeface="DejaVu Sans"/>
              </a:rPr>
              <a:t>a = 9 , m = 31 &amp; X0 = 2 </a:t>
            </a:r>
            <a:endParaRPr lang="en-US" spc="-1" dirty="0" smtClean="0">
              <a:latin typeface="Arial"/>
            </a:endParaRPr>
          </a:p>
          <a:p>
            <a:pPr marL="217440" lvl="1" indent="0" algn="just">
              <a:lnSpc>
                <a:spcPct val="100000"/>
              </a:lnSpc>
              <a:buClr>
                <a:srgbClr val="000000"/>
              </a:buClr>
              <a:buSzPct val="45000"/>
              <a:buNone/>
            </a:pPr>
            <a:r>
              <a:rPr lang="en-US" spc="-1" dirty="0" smtClean="0">
                <a:solidFill>
                  <a:srgbClr val="000000"/>
                </a:solidFill>
                <a:latin typeface="Noto Sans Black"/>
                <a:ea typeface="DejaVu Sans"/>
              </a:rPr>
              <a:t>Then </a:t>
            </a:r>
            <a:r>
              <a:rPr lang="en-US" spc="-1" dirty="0">
                <a:solidFill>
                  <a:srgbClr val="000000"/>
                </a:solidFill>
                <a:latin typeface="Noto Sans Black"/>
                <a:ea typeface="DejaVu Sans"/>
              </a:rPr>
              <a:t>,    X1    = (aX0 ) mod m </a:t>
            </a:r>
            <a:endParaRPr lang="en-US" spc="-1" dirty="0">
              <a:latin typeface="Arial"/>
            </a:endParaRPr>
          </a:p>
          <a:p>
            <a:pPr marL="1440" indent="0" algn="just">
              <a:lnSpc>
                <a:spcPct val="100000"/>
              </a:lnSpc>
              <a:buClr>
                <a:srgbClr val="000000"/>
              </a:buClr>
              <a:buNone/>
            </a:pPr>
            <a:r>
              <a:rPr lang="en-US" sz="1800" spc="-1" dirty="0">
                <a:solidFill>
                  <a:srgbClr val="000000"/>
                </a:solidFill>
                <a:latin typeface="Noto Sans Black"/>
                <a:ea typeface="DejaVu Sans"/>
              </a:rPr>
              <a:t>            	</a:t>
            </a: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( 9 X 2) mod 31 </a:t>
            </a: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18  mod 31 </a:t>
            </a: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18 </a:t>
            </a:r>
            <a:endParaRPr lang="en-US" sz="1800" spc="-1" dirty="0" smtClean="0">
              <a:solidFill>
                <a:srgbClr val="000000"/>
              </a:solidFill>
              <a:latin typeface="Noto Sans Black"/>
              <a:ea typeface="DejaVu Sans"/>
            </a:endParaRPr>
          </a:p>
          <a:p>
            <a:pPr marL="1440" indent="0" algn="just">
              <a:lnSpc>
                <a:spcPct val="100000"/>
              </a:lnSpc>
              <a:buClr>
                <a:srgbClr val="000000"/>
              </a:buClr>
              <a:buNone/>
            </a:pPr>
            <a:endParaRPr lang="en-US" sz="1800" spc="-1" dirty="0" smtClean="0">
              <a:latin typeface="Arial"/>
            </a:endParaRPr>
          </a:p>
          <a:p>
            <a:pPr marL="1440" indent="0" algn="just">
              <a:lnSpc>
                <a:spcPct val="100000"/>
              </a:lnSpc>
              <a:buClr>
                <a:srgbClr val="000000"/>
              </a:buClr>
              <a:buNone/>
            </a:pP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X2  = (aX1) mod </a:t>
            </a:r>
            <a:r>
              <a:rPr lang="en-US" sz="1800" spc="-1" dirty="0" smtClean="0">
                <a:solidFill>
                  <a:srgbClr val="000000"/>
                </a:solidFill>
                <a:latin typeface="Noto Sans Black"/>
                <a:ea typeface="DejaVu Sans"/>
              </a:rPr>
              <a:t>m</a:t>
            </a:r>
          </a:p>
          <a:p>
            <a:pPr marL="1440" indent="0" algn="just">
              <a:lnSpc>
                <a:spcPct val="100000"/>
              </a:lnSpc>
              <a:buClr>
                <a:srgbClr val="000000"/>
              </a:buClr>
              <a:buNone/>
            </a:pP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( 9 X 18) mod 31 </a:t>
            </a: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162 mod 31 </a:t>
            </a:r>
            <a:r>
              <a:rPr lang="en-US" sz="1800" spc="-1" dirty="0" smtClean="0">
                <a:solidFill>
                  <a:srgbClr val="000000"/>
                </a:solidFill>
                <a:latin typeface="Noto Sans Black"/>
                <a:ea typeface="DejaVu Sans"/>
              </a:rPr>
              <a:t>= </a:t>
            </a:r>
            <a:r>
              <a:rPr lang="en-US" sz="1800" spc="-1" dirty="0">
                <a:solidFill>
                  <a:srgbClr val="000000"/>
                </a:solidFill>
                <a:latin typeface="Noto Sans Black"/>
                <a:ea typeface="DejaVu Sans"/>
              </a:rPr>
              <a:t>7 </a:t>
            </a:r>
            <a:endParaRPr lang="en-US" sz="1800" spc="-1" dirty="0" smtClean="0">
              <a:solidFill>
                <a:srgbClr val="000000"/>
              </a:solidFill>
              <a:latin typeface="Noto Sans Black"/>
              <a:ea typeface="DejaVu Sans"/>
            </a:endParaRPr>
          </a:p>
          <a:p>
            <a:pPr marL="1440" indent="0" algn="just">
              <a:lnSpc>
                <a:spcPct val="100000"/>
              </a:lnSpc>
              <a:buClr>
                <a:srgbClr val="000000"/>
              </a:buClr>
              <a:buNone/>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And X3=1 , X4=9, X5=19  </a:t>
            </a: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Hence, random number are 2,18,7,1,9,19,16,20.....  </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19</a:t>
            </a:fld>
            <a:endParaRPr lang="en-GB"/>
          </a:p>
        </p:txBody>
      </p:sp>
    </p:spTree>
    <p:extLst>
      <p:ext uri="{BB962C8B-B14F-4D97-AF65-F5344CB8AC3E}">
        <p14:creationId xmlns:p14="http://schemas.microsoft.com/office/powerpoint/2010/main" val="3603862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r>
              <a:rPr lang="en-GB" dirty="0"/>
              <a:t>Random Numbers and its properties, </a:t>
            </a:r>
            <a:endParaRPr lang="en-GB" dirty="0" smtClean="0"/>
          </a:p>
          <a:p>
            <a:r>
              <a:rPr lang="en-GB" dirty="0" smtClean="0"/>
              <a:t>Pseudo </a:t>
            </a:r>
            <a:r>
              <a:rPr lang="en-GB" dirty="0"/>
              <a:t>Random Numbers, </a:t>
            </a:r>
            <a:endParaRPr lang="en-GB" dirty="0" smtClean="0"/>
          </a:p>
          <a:p>
            <a:r>
              <a:rPr lang="en-GB" dirty="0" smtClean="0"/>
              <a:t>Methods </a:t>
            </a:r>
            <a:r>
              <a:rPr lang="en-GB" dirty="0"/>
              <a:t>of generation of Random Number, </a:t>
            </a:r>
            <a:endParaRPr lang="en-GB" dirty="0" smtClean="0"/>
          </a:p>
          <a:p>
            <a:r>
              <a:rPr lang="en-GB" dirty="0" smtClean="0"/>
              <a:t>Tests </a:t>
            </a:r>
            <a:r>
              <a:rPr lang="en-GB" dirty="0"/>
              <a:t>for Randomness - Uniformity and independence, </a:t>
            </a:r>
            <a:endParaRPr lang="en-GB" dirty="0" smtClean="0"/>
          </a:p>
          <a:p>
            <a:r>
              <a:rPr lang="en-GB" dirty="0" smtClean="0"/>
              <a:t>Random </a:t>
            </a:r>
            <a:r>
              <a:rPr lang="en-GB" dirty="0"/>
              <a:t>Variate Generation</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a:t>
            </a:fld>
            <a:endParaRPr lang="en-GB"/>
          </a:p>
        </p:txBody>
      </p:sp>
    </p:spTree>
    <p:extLst>
      <p:ext uri="{BB962C8B-B14F-4D97-AF65-F5344CB8AC3E}">
        <p14:creationId xmlns:p14="http://schemas.microsoft.com/office/powerpoint/2010/main" val="3526270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fontScale="85000" lnSpcReduction="20000"/>
          </a:bodyPr>
          <a:lstStyle/>
          <a:p>
            <a:pPr marL="0" indent="0" algn="just">
              <a:lnSpc>
                <a:spcPct val="100000"/>
              </a:lnSpc>
              <a:buNone/>
            </a:pPr>
            <a:r>
              <a:rPr lang="en-US" sz="1800" b="1" spc="-1" dirty="0">
                <a:solidFill>
                  <a:srgbClr val="000000"/>
                </a:solidFill>
                <a:latin typeface="Noto Sans Black"/>
                <a:ea typeface="DejaVu Sans"/>
              </a:rPr>
              <a:t>Congruence  or  Residue  Method  (Uniform  -  Linear Congruential Method)</a:t>
            </a:r>
            <a:r>
              <a:rPr lang="en-US" sz="1800" spc="-1" dirty="0">
                <a:solidFill>
                  <a:srgbClr val="000000"/>
                </a:solidFill>
                <a:latin typeface="Noto Sans Black"/>
                <a:ea typeface="DejaVu Sans"/>
              </a:rPr>
              <a:t> </a:t>
            </a:r>
            <a:endParaRPr lang="en-US" sz="1800" spc="-1" dirty="0">
              <a:latin typeface="Arial"/>
            </a:endParaRPr>
          </a:p>
          <a:p>
            <a:pPr marL="1440" indent="0" algn="just">
              <a:lnSpc>
                <a:spcPct val="100000"/>
              </a:lnSpc>
              <a:buClr>
                <a:srgbClr val="000000"/>
              </a:buClr>
              <a:buNone/>
            </a:pPr>
            <a:r>
              <a:rPr lang="en-US" sz="1800" b="1" spc="-1" dirty="0" smtClean="0">
                <a:solidFill>
                  <a:srgbClr val="000000"/>
                </a:solidFill>
                <a:latin typeface="Noto Sans Black"/>
                <a:ea typeface="DejaVu Sans"/>
              </a:rPr>
              <a:t>Examples:</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Let  m  =  100,  a  =  19,  c  =  0,  and  X0  =  63,  and generate a sequence random integers. Find first 7 random number generate using any suitable method</a:t>
            </a:r>
            <a:r>
              <a:rPr lang="en-US" sz="1800" spc="-1" dirty="0" smtClean="0">
                <a:solidFill>
                  <a:srgbClr val="000000"/>
                </a:solidFill>
                <a:latin typeface="Noto Sans Black"/>
                <a:ea typeface="DejaVu Sans"/>
              </a:rPr>
              <a:t>?</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Use  the  linear  congruential  method  to  generate  a sequence of random numbers with X 0 = 27, a= 17, c = 43, and m = 100</a:t>
            </a:r>
            <a:r>
              <a:rPr lang="en-US" sz="1800" spc="-1" dirty="0" smtClean="0">
                <a:solidFill>
                  <a:srgbClr val="000000"/>
                </a:solidFill>
                <a:latin typeface="Noto Sans Black"/>
                <a:ea typeface="DejaVu Sans"/>
              </a:rPr>
              <a:t>.</a:t>
            </a:r>
          </a:p>
          <a:p>
            <a:pPr marL="344340" indent="-342900" algn="just">
              <a:lnSpc>
                <a:spcPct val="100000"/>
              </a:lnSpc>
              <a:buClr>
                <a:srgbClr val="000000"/>
              </a:buClr>
              <a:buFont typeface="+mj-lt"/>
              <a:buAutoNum type="arabicPeriod"/>
            </a:pPr>
            <a:r>
              <a:rPr lang="en-GB" sz="1800" spc="-1" dirty="0">
                <a:latin typeface="Arial"/>
              </a:rPr>
              <a:t>Use the </a:t>
            </a:r>
            <a:r>
              <a:rPr lang="en-US" sz="1800" spc="-1" dirty="0">
                <a:solidFill>
                  <a:srgbClr val="000000"/>
                </a:solidFill>
                <a:latin typeface="Noto Sans Black"/>
                <a:ea typeface="DejaVu Sans"/>
              </a:rPr>
              <a:t>linear </a:t>
            </a:r>
            <a:r>
              <a:rPr lang="en-GB" sz="1800" spc="-1" dirty="0" smtClean="0">
                <a:latin typeface="Arial"/>
              </a:rPr>
              <a:t>congruential </a:t>
            </a:r>
            <a:r>
              <a:rPr lang="en-GB" sz="1800" spc="-1" dirty="0">
                <a:latin typeface="Arial"/>
              </a:rPr>
              <a:t>method to generate </a:t>
            </a:r>
            <a:r>
              <a:rPr lang="en-GB" sz="1800" spc="-1" dirty="0" smtClean="0">
                <a:latin typeface="Arial"/>
              </a:rPr>
              <a:t>a sequence </a:t>
            </a:r>
            <a:r>
              <a:rPr lang="en-GB" sz="1800" spc="-1" dirty="0">
                <a:latin typeface="Arial"/>
              </a:rPr>
              <a:t>of four-three digit random integers, with seed = 117, </a:t>
            </a:r>
            <a:r>
              <a:rPr lang="en-GB" sz="1800" spc="-1" dirty="0" smtClean="0">
                <a:latin typeface="Arial"/>
              </a:rPr>
              <a:t>constant multiplier </a:t>
            </a:r>
            <a:r>
              <a:rPr lang="en-GB" sz="1800" spc="-1" dirty="0">
                <a:latin typeface="Arial"/>
              </a:rPr>
              <a:t>= 43 and modulus = 1000</a:t>
            </a:r>
            <a:r>
              <a:rPr lang="en-GB" sz="1800" spc="-1" dirty="0" smtClean="0">
                <a:latin typeface="Arial"/>
              </a:rPr>
              <a:t>.</a:t>
            </a:r>
          </a:p>
          <a:p>
            <a:pPr marL="344340" indent="-342900" algn="just">
              <a:lnSpc>
                <a:spcPct val="100000"/>
              </a:lnSpc>
              <a:buClr>
                <a:srgbClr val="000000"/>
              </a:buClr>
              <a:buFont typeface="+mj-lt"/>
              <a:buAutoNum type="arabicPeriod"/>
            </a:pPr>
            <a:r>
              <a:rPr lang="en-GB" sz="1800" spc="-1" dirty="0">
                <a:latin typeface="Arial"/>
              </a:rPr>
              <a:t>Use </a:t>
            </a:r>
            <a:r>
              <a:rPr lang="en-GB" sz="1800" spc="-1" dirty="0" smtClean="0">
                <a:latin typeface="Arial"/>
              </a:rPr>
              <a:t>multiplicative congruential </a:t>
            </a:r>
            <a:r>
              <a:rPr lang="en-GB" sz="1800" spc="-1" dirty="0">
                <a:latin typeface="Arial"/>
              </a:rPr>
              <a:t>method to generate a sequence of three digits random </a:t>
            </a:r>
            <a:r>
              <a:rPr lang="en-GB" sz="1800" spc="-1" dirty="0" smtClean="0">
                <a:latin typeface="Arial"/>
              </a:rPr>
              <a:t>numbers between </a:t>
            </a:r>
            <a:r>
              <a:rPr lang="en-GB" sz="1800" spc="-1" dirty="0">
                <a:latin typeface="Arial"/>
              </a:rPr>
              <a:t>(0, 1) with </a:t>
            </a:r>
            <a:r>
              <a:rPr lang="en-GB" sz="1800" spc="-1" dirty="0" smtClean="0">
                <a:latin typeface="Arial"/>
              </a:rPr>
              <a:t>X = 27, c=25, a=3 and  m =1000</a:t>
            </a:r>
          </a:p>
          <a:p>
            <a:pPr marL="344340" indent="-342900" algn="just">
              <a:lnSpc>
                <a:spcPct val="100000"/>
              </a:lnSpc>
              <a:buClr>
                <a:srgbClr val="000000"/>
              </a:buClr>
              <a:buFont typeface="+mj-lt"/>
              <a:buAutoNum type="arabicPeriod"/>
            </a:pPr>
            <a:r>
              <a:rPr lang="en-GB" sz="1800" spc="-1" dirty="0" smtClean="0">
                <a:latin typeface="Arial"/>
              </a:rPr>
              <a:t>Use </a:t>
            </a:r>
            <a:r>
              <a:rPr lang="en-GB" sz="1800" spc="-1" dirty="0">
                <a:latin typeface="Arial"/>
              </a:rPr>
              <a:t>the </a:t>
            </a:r>
            <a:r>
              <a:rPr lang="en-GB" sz="1800" spc="-1" dirty="0" smtClean="0">
                <a:latin typeface="Arial"/>
              </a:rPr>
              <a:t>linear congruential </a:t>
            </a:r>
            <a:r>
              <a:rPr lang="en-GB" sz="1800" spc="-1" dirty="0">
                <a:latin typeface="Arial"/>
              </a:rPr>
              <a:t>method to generate a sequence of three two-digit random </a:t>
            </a:r>
            <a:r>
              <a:rPr lang="en-GB" sz="1800" spc="-1" dirty="0" smtClean="0">
                <a:latin typeface="Arial"/>
              </a:rPr>
              <a:t>integers. Let X0 =29, a= 9, c=49, m=100 </a:t>
            </a:r>
          </a:p>
          <a:p>
            <a:pPr marL="344340" indent="-342900" algn="just">
              <a:lnSpc>
                <a:spcPct val="100000"/>
              </a:lnSpc>
              <a:buClr>
                <a:srgbClr val="000000"/>
              </a:buClr>
              <a:buFont typeface="+mj-lt"/>
              <a:buAutoNum type="arabicPeriod"/>
            </a:pPr>
            <a:r>
              <a:rPr lang="en-GB" sz="1800" spc="-1" dirty="0">
                <a:latin typeface="Arial"/>
              </a:rPr>
              <a:t>Use the multiplicative congruential method </a:t>
            </a:r>
            <a:r>
              <a:rPr lang="en-GB" sz="1800" spc="-1" dirty="0" smtClean="0">
                <a:latin typeface="Arial"/>
              </a:rPr>
              <a:t>to generate </a:t>
            </a:r>
            <a:r>
              <a:rPr lang="en-GB" sz="1800" spc="-1" dirty="0">
                <a:latin typeface="Arial"/>
              </a:rPr>
              <a:t>five three digit random integers. </a:t>
            </a:r>
            <a:r>
              <a:rPr lang="en-GB" sz="1800" spc="-1" dirty="0" smtClean="0">
                <a:latin typeface="Arial"/>
              </a:rPr>
              <a:t>X0 =118, a=45 and m = 1000</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20</a:t>
            </a:fld>
            <a:endParaRPr lang="en-GB"/>
          </a:p>
        </p:txBody>
      </p:sp>
    </p:spTree>
    <p:extLst>
      <p:ext uri="{BB962C8B-B14F-4D97-AF65-F5344CB8AC3E}">
        <p14:creationId xmlns:p14="http://schemas.microsoft.com/office/powerpoint/2010/main" val="1669268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4</a:t>
            </a:r>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21</a:t>
            </a:fld>
            <a:endParaRPr lang="en-GB"/>
          </a:p>
        </p:txBody>
      </p:sp>
      <p:sp>
        <p:nvSpPr>
          <p:cNvPr id="6" name="Content Placeholder 2"/>
          <p:cNvSpPr>
            <a:spLocks noGrp="1"/>
          </p:cNvSpPr>
          <p:nvPr>
            <p:ph idx="1"/>
          </p:nvPr>
        </p:nvSpPr>
        <p:spPr/>
        <p:txBody>
          <a:bodyPr>
            <a:normAutofit fontScale="85000" lnSpcReduction="10000"/>
          </a:bodyPr>
          <a:lstStyle/>
          <a:p>
            <a:pPr marL="0" indent="0" algn="just">
              <a:lnSpc>
                <a:spcPct val="100000"/>
              </a:lnSpc>
              <a:buNone/>
            </a:pPr>
            <a:r>
              <a:rPr lang="en-US" sz="1800" b="1" spc="-1" dirty="0" smtClean="0">
                <a:solidFill>
                  <a:srgbClr val="000000"/>
                </a:solidFill>
                <a:latin typeface="Noto Sans Black"/>
                <a:ea typeface="DejaVu Sans"/>
              </a:rPr>
              <a:t>Use Excel or C or </a:t>
            </a:r>
            <a:r>
              <a:rPr lang="en-US" sz="1800" b="1" spc="-1" dirty="0" err="1" smtClean="0">
                <a:solidFill>
                  <a:srgbClr val="000000"/>
                </a:solidFill>
                <a:latin typeface="Noto Sans Black"/>
                <a:ea typeface="DejaVu Sans"/>
              </a:rPr>
              <a:t>Matlab</a:t>
            </a:r>
            <a:r>
              <a:rPr lang="en-US" sz="1800" b="1" spc="-1" dirty="0" smtClean="0">
                <a:solidFill>
                  <a:srgbClr val="000000"/>
                </a:solidFill>
                <a:latin typeface="Noto Sans Black"/>
                <a:ea typeface="DejaVu Sans"/>
              </a:rPr>
              <a:t> and generate 1000 random numbers </a:t>
            </a:r>
            <a:endParaRPr lang="en-US" sz="1800" spc="-1" dirty="0">
              <a:latin typeface="Arial"/>
            </a:endParaRPr>
          </a:p>
          <a:p>
            <a:pPr marL="1440" indent="0" algn="just">
              <a:lnSpc>
                <a:spcPct val="100000"/>
              </a:lnSpc>
              <a:buClr>
                <a:srgbClr val="000000"/>
              </a:buClr>
              <a:buNone/>
            </a:pPr>
            <a:r>
              <a:rPr lang="en-US" sz="1800" b="1" spc="-1" dirty="0" smtClean="0">
                <a:solidFill>
                  <a:srgbClr val="000000"/>
                </a:solidFill>
                <a:latin typeface="Noto Sans Black"/>
                <a:ea typeface="DejaVu Sans"/>
              </a:rPr>
              <a:t>Examples:</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Let  m  =  100,  a  =  19,  c  =  0,  and  X0  =  63,  and generate a sequence random integers. </a:t>
            </a:r>
            <a:endParaRPr lang="en-US" sz="1800" spc="-1" dirty="0">
              <a:latin typeface="Arial"/>
            </a:endParaRPr>
          </a:p>
          <a:p>
            <a:pPr marL="34434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Use  the  linear  congruential  method  to  generate  a </a:t>
            </a:r>
            <a:r>
              <a:rPr lang="en-US" sz="1800" spc="-1" dirty="0" smtClean="0">
                <a:solidFill>
                  <a:srgbClr val="000000"/>
                </a:solidFill>
                <a:latin typeface="Noto Sans Black"/>
                <a:ea typeface="DejaVu Sans"/>
              </a:rPr>
              <a:t>1000 sequence </a:t>
            </a:r>
            <a:r>
              <a:rPr lang="en-US" sz="1800" spc="-1" dirty="0">
                <a:solidFill>
                  <a:srgbClr val="000000"/>
                </a:solidFill>
                <a:latin typeface="Noto Sans Black"/>
                <a:ea typeface="DejaVu Sans"/>
              </a:rPr>
              <a:t>of random numbers with X 0 = 27, a= 17, c = 43, and m = 100</a:t>
            </a:r>
            <a:r>
              <a:rPr lang="en-US" sz="1800" spc="-1" dirty="0" smtClean="0">
                <a:solidFill>
                  <a:srgbClr val="000000"/>
                </a:solidFill>
                <a:latin typeface="Noto Sans Black"/>
                <a:ea typeface="DejaVu Sans"/>
              </a:rPr>
              <a:t>.</a:t>
            </a:r>
          </a:p>
          <a:p>
            <a:pPr marL="344340" indent="-342900" algn="just">
              <a:lnSpc>
                <a:spcPct val="100000"/>
              </a:lnSpc>
              <a:buClr>
                <a:srgbClr val="000000"/>
              </a:buClr>
              <a:buFont typeface="+mj-lt"/>
              <a:buAutoNum type="arabicPeriod"/>
            </a:pPr>
            <a:r>
              <a:rPr lang="en-GB" sz="1800" spc="-1" dirty="0">
                <a:latin typeface="Arial"/>
              </a:rPr>
              <a:t>Use the Multiplicative congruential method to generate </a:t>
            </a:r>
            <a:r>
              <a:rPr lang="en-GB" sz="1800" spc="-1" dirty="0" smtClean="0">
                <a:latin typeface="Arial"/>
              </a:rPr>
              <a:t>a 1000 sequence random </a:t>
            </a:r>
            <a:r>
              <a:rPr lang="en-GB" sz="1800" spc="-1" dirty="0">
                <a:latin typeface="Arial"/>
              </a:rPr>
              <a:t>integers, with seed = 117, </a:t>
            </a:r>
            <a:r>
              <a:rPr lang="en-GB" sz="1800" spc="-1" dirty="0" smtClean="0">
                <a:latin typeface="Arial"/>
              </a:rPr>
              <a:t>constant multiplier </a:t>
            </a:r>
            <a:r>
              <a:rPr lang="en-GB" sz="1800" spc="-1" dirty="0">
                <a:latin typeface="Arial"/>
              </a:rPr>
              <a:t>= 43 and modulus = 1000</a:t>
            </a:r>
            <a:r>
              <a:rPr lang="en-GB" sz="1800" spc="-1" dirty="0" smtClean="0">
                <a:latin typeface="Arial"/>
              </a:rPr>
              <a:t>.</a:t>
            </a:r>
          </a:p>
          <a:p>
            <a:pPr marL="344340" indent="-342900" algn="just">
              <a:lnSpc>
                <a:spcPct val="100000"/>
              </a:lnSpc>
              <a:buClr>
                <a:srgbClr val="000000"/>
              </a:buClr>
              <a:buFont typeface="+mj-lt"/>
              <a:buAutoNum type="arabicPeriod"/>
            </a:pPr>
            <a:r>
              <a:rPr lang="en-GB" sz="1800" spc="-1" dirty="0">
                <a:latin typeface="Arial"/>
              </a:rPr>
              <a:t>Use </a:t>
            </a:r>
            <a:r>
              <a:rPr lang="en-GB" sz="1800" spc="-1" dirty="0" smtClean="0">
                <a:latin typeface="Arial"/>
              </a:rPr>
              <a:t>multiplicative congruential </a:t>
            </a:r>
            <a:r>
              <a:rPr lang="en-GB" sz="1800" spc="-1" dirty="0">
                <a:latin typeface="Arial"/>
              </a:rPr>
              <a:t>method to generate a </a:t>
            </a:r>
            <a:r>
              <a:rPr lang="en-GB" sz="1800" spc="-1" dirty="0" smtClean="0">
                <a:latin typeface="Arial"/>
              </a:rPr>
              <a:t>1000 sequence </a:t>
            </a:r>
            <a:r>
              <a:rPr lang="en-GB" sz="1800" spc="-1" dirty="0">
                <a:latin typeface="Arial"/>
              </a:rPr>
              <a:t>of </a:t>
            </a:r>
            <a:r>
              <a:rPr lang="en-GB" sz="1800" spc="-1" dirty="0" smtClean="0">
                <a:latin typeface="Arial"/>
              </a:rPr>
              <a:t>random numbers between </a:t>
            </a:r>
            <a:r>
              <a:rPr lang="en-GB" sz="1800" spc="-1" dirty="0">
                <a:latin typeface="Arial"/>
              </a:rPr>
              <a:t>(0, 1) with </a:t>
            </a:r>
            <a:r>
              <a:rPr lang="en-GB" sz="1800" spc="-1" dirty="0" smtClean="0">
                <a:latin typeface="Arial"/>
              </a:rPr>
              <a:t>X = 27, a=3 and  m =1000. </a:t>
            </a:r>
          </a:p>
          <a:p>
            <a:pPr marL="344340" indent="-342900" algn="just">
              <a:lnSpc>
                <a:spcPct val="100000"/>
              </a:lnSpc>
              <a:buClr>
                <a:srgbClr val="000000"/>
              </a:buClr>
              <a:buFont typeface="+mj-lt"/>
              <a:buAutoNum type="arabicPeriod"/>
            </a:pPr>
            <a:r>
              <a:rPr lang="en-GB" sz="1800" spc="-1" dirty="0" smtClean="0">
                <a:latin typeface="Arial"/>
              </a:rPr>
              <a:t>Use </a:t>
            </a:r>
            <a:r>
              <a:rPr lang="en-GB" sz="1800" spc="-1" dirty="0">
                <a:latin typeface="Arial"/>
              </a:rPr>
              <a:t>the </a:t>
            </a:r>
            <a:r>
              <a:rPr lang="en-GB" sz="1800" spc="-1" dirty="0" smtClean="0">
                <a:latin typeface="Arial"/>
              </a:rPr>
              <a:t>linear congruential </a:t>
            </a:r>
            <a:r>
              <a:rPr lang="en-GB" sz="1800" spc="-1" dirty="0">
                <a:latin typeface="Arial"/>
              </a:rPr>
              <a:t>method to generate a </a:t>
            </a:r>
            <a:r>
              <a:rPr lang="en-GB" sz="1800" spc="-1" dirty="0" smtClean="0">
                <a:latin typeface="Arial"/>
              </a:rPr>
              <a:t>1000 sequence random integers. Let X0 =29, a= 9, c=49, m=100 </a:t>
            </a:r>
          </a:p>
          <a:p>
            <a:pPr marL="344340" indent="-342900" algn="just">
              <a:lnSpc>
                <a:spcPct val="100000"/>
              </a:lnSpc>
              <a:buClr>
                <a:srgbClr val="000000"/>
              </a:buClr>
              <a:buFont typeface="+mj-lt"/>
              <a:buAutoNum type="arabicPeriod"/>
            </a:pPr>
            <a:r>
              <a:rPr lang="en-GB" sz="1800" spc="-1" dirty="0">
                <a:latin typeface="Arial"/>
              </a:rPr>
              <a:t>Use the multiplicative congruential method </a:t>
            </a:r>
            <a:r>
              <a:rPr lang="en-GB" sz="1800" spc="-1" dirty="0" smtClean="0">
                <a:latin typeface="Arial"/>
              </a:rPr>
              <a:t>to generate 1000 random </a:t>
            </a:r>
            <a:r>
              <a:rPr lang="en-GB" sz="1800" spc="-1" dirty="0">
                <a:latin typeface="Arial"/>
              </a:rPr>
              <a:t>integers. </a:t>
            </a:r>
            <a:r>
              <a:rPr lang="en-GB" sz="1800" spc="-1" dirty="0" smtClean="0">
                <a:latin typeface="Arial"/>
              </a:rPr>
              <a:t>X0 =118, a=45 and m = 1000</a:t>
            </a:r>
            <a:endParaRPr lang="en-US" sz="1800" spc="-1" dirty="0">
              <a:latin typeface="Arial"/>
            </a:endParaRPr>
          </a:p>
        </p:txBody>
      </p:sp>
    </p:spTree>
    <p:extLst>
      <p:ext uri="{BB962C8B-B14F-4D97-AF65-F5344CB8AC3E}">
        <p14:creationId xmlns:p14="http://schemas.microsoft.com/office/powerpoint/2010/main" val="2962802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Mid square method:</a:t>
            </a:r>
            <a:endParaRPr lang="en-US" sz="1800" spc="-1" dirty="0" smtClean="0">
              <a:latin typeface="Arial"/>
            </a:endParaRPr>
          </a:p>
          <a:p>
            <a:pPr marL="216000" indent="-214560" algn="just">
              <a:lnSpc>
                <a:spcPct val="100000"/>
              </a:lnSpc>
              <a:buClr>
                <a:srgbClr val="000000"/>
              </a:buClr>
              <a:buFont typeface="Symbol"/>
              <a:buChar char=""/>
            </a:pPr>
            <a:r>
              <a:rPr lang="en-US" sz="1800" spc="-1" dirty="0" smtClean="0">
                <a:solidFill>
                  <a:srgbClr val="000000"/>
                </a:solidFill>
                <a:latin typeface="Noto Sans Black"/>
                <a:ea typeface="DejaVu Sans"/>
              </a:rPr>
              <a:t>This </a:t>
            </a:r>
            <a:r>
              <a:rPr lang="en-US" sz="1800" spc="-1" dirty="0">
                <a:solidFill>
                  <a:srgbClr val="000000"/>
                </a:solidFill>
                <a:latin typeface="Noto Sans Black"/>
                <a:ea typeface="DejaVu Sans"/>
              </a:rPr>
              <a:t>method was proposed by Van Neumann.</a:t>
            </a:r>
            <a:endParaRPr lang="en-US" sz="1800"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 In this method</a:t>
            </a:r>
            <a:r>
              <a:rPr lang="en-US" sz="1800" b="1" spc="-1" dirty="0">
                <a:solidFill>
                  <a:srgbClr val="000000"/>
                </a:solidFill>
                <a:latin typeface="Noto Sans Black"/>
                <a:ea typeface="DejaVu Sans"/>
              </a:rPr>
              <a:t>, we have a seed and then the seed is squared and its midterm is fetched as the random number. </a:t>
            </a:r>
            <a:endParaRPr lang="en-US" sz="1800" b="1"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spc="-1" dirty="0">
                <a:solidFill>
                  <a:srgbClr val="000000"/>
                </a:solidFill>
                <a:latin typeface="Noto Sans Black"/>
                <a:ea typeface="DejaVu Sans"/>
              </a:rPr>
              <a:t>Consider we have a seed having N digits we square that number to get a 2N digits number if it doesn’t become 2N digits we add zeros before the number to make it 2N digits.</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22</a:t>
            </a:fld>
            <a:endParaRPr lang="en-GB"/>
          </a:p>
        </p:txBody>
      </p:sp>
    </p:spTree>
    <p:extLst>
      <p:ext uri="{BB962C8B-B14F-4D97-AF65-F5344CB8AC3E}">
        <p14:creationId xmlns:p14="http://schemas.microsoft.com/office/powerpoint/2010/main" val="1780365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Mid square method:</a:t>
            </a:r>
            <a:endParaRPr lang="en-US" sz="1800" spc="-1" dirty="0" smtClean="0">
              <a:latin typeface="Arial"/>
            </a:endParaRPr>
          </a:p>
          <a:p>
            <a:pPr marL="344340" indent="-342900" algn="just">
              <a:lnSpc>
                <a:spcPct val="100000"/>
              </a:lnSpc>
              <a:buClr>
                <a:srgbClr val="000000"/>
              </a:buClr>
              <a:buFont typeface="+mj-lt"/>
              <a:buAutoNum type="arabicPeriod"/>
            </a:pPr>
            <a:r>
              <a:rPr lang="en-US" sz="1800" spc="-1" dirty="0" smtClean="0">
                <a:solidFill>
                  <a:srgbClr val="000000"/>
                </a:solidFill>
                <a:latin typeface="Noto Sans Black"/>
                <a:ea typeface="DejaVu Sans"/>
              </a:rPr>
              <a:t>Start with n digit number</a:t>
            </a:r>
          </a:p>
          <a:p>
            <a:pPr marL="344340" indent="-342900" algn="just">
              <a:lnSpc>
                <a:spcPct val="100000"/>
              </a:lnSpc>
              <a:buClr>
                <a:srgbClr val="000000"/>
              </a:buClr>
              <a:buFont typeface="+mj-lt"/>
              <a:buAutoNum type="arabicPeriod"/>
            </a:pPr>
            <a:r>
              <a:rPr lang="en-US" sz="1800" spc="-1" dirty="0" smtClean="0">
                <a:solidFill>
                  <a:srgbClr val="000000"/>
                </a:solidFill>
                <a:latin typeface="Noto Sans Black"/>
              </a:rPr>
              <a:t>Square it</a:t>
            </a:r>
          </a:p>
          <a:p>
            <a:pPr marL="344340" indent="-342900" algn="just">
              <a:lnSpc>
                <a:spcPct val="100000"/>
              </a:lnSpc>
              <a:buClr>
                <a:srgbClr val="000000"/>
              </a:buClr>
              <a:buFont typeface="+mj-lt"/>
              <a:buAutoNum type="arabicPeriod"/>
            </a:pPr>
            <a:r>
              <a:rPr lang="en-US" sz="1800" spc="-1" dirty="0" smtClean="0">
                <a:solidFill>
                  <a:srgbClr val="000000"/>
                </a:solidFill>
                <a:latin typeface="Noto Sans Black"/>
              </a:rPr>
              <a:t>For 8 digit : Remove two lower and higher order digit</a:t>
            </a:r>
          </a:p>
          <a:p>
            <a:pPr marL="344340" indent="-342900" algn="just">
              <a:lnSpc>
                <a:spcPct val="100000"/>
              </a:lnSpc>
              <a:buClr>
                <a:srgbClr val="000000"/>
              </a:buClr>
              <a:buFont typeface="+mj-lt"/>
              <a:buAutoNum type="arabicPeriod"/>
            </a:pPr>
            <a:r>
              <a:rPr lang="en-US" sz="1800" spc="-1" dirty="0" smtClean="0">
                <a:solidFill>
                  <a:srgbClr val="000000"/>
                </a:solidFill>
                <a:latin typeface="Noto Sans Black"/>
              </a:rPr>
              <a:t>For 7 digit: Remove one lower and two higher order digit</a:t>
            </a:r>
          </a:p>
          <a:p>
            <a:pPr marL="344340" indent="-342900" algn="just">
              <a:lnSpc>
                <a:spcPct val="100000"/>
              </a:lnSpc>
              <a:buClr>
                <a:srgbClr val="000000"/>
              </a:buClr>
              <a:buFont typeface="+mj-lt"/>
              <a:buAutoNum type="arabicPeriod"/>
            </a:pPr>
            <a:r>
              <a:rPr lang="en-US" sz="1800" spc="-1" dirty="0" smtClean="0">
                <a:solidFill>
                  <a:srgbClr val="000000"/>
                </a:solidFill>
                <a:latin typeface="Noto Sans Black"/>
              </a:rPr>
              <a:t>Taking n digits in the middle as the next number</a:t>
            </a:r>
          </a:p>
          <a:p>
            <a:pPr marL="344340" indent="-342900" algn="just">
              <a:lnSpc>
                <a:spcPct val="100000"/>
              </a:lnSpc>
              <a:buClr>
                <a:srgbClr val="000000"/>
              </a:buClr>
              <a:buFont typeface="+mj-lt"/>
              <a:buAutoNum type="arabicPeriod"/>
            </a:pPr>
            <a:r>
              <a:rPr lang="en-US" sz="1800" spc="-1" dirty="0" smtClean="0">
                <a:solidFill>
                  <a:srgbClr val="000000"/>
                </a:solidFill>
                <a:latin typeface="Noto Sans Black"/>
              </a:rPr>
              <a:t>Repeat from number 2</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23</a:t>
            </a:fld>
            <a:endParaRPr lang="en-GB"/>
          </a:p>
        </p:txBody>
      </p:sp>
    </p:spTree>
    <p:extLst>
      <p:ext uri="{BB962C8B-B14F-4D97-AF65-F5344CB8AC3E}">
        <p14:creationId xmlns:p14="http://schemas.microsoft.com/office/powerpoint/2010/main" val="2470112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Mid square method:</a:t>
            </a:r>
          </a:p>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For example, we are </a:t>
            </a:r>
            <a:r>
              <a:rPr lang="en-GB" sz="1800" dirty="0" smtClean="0">
                <a:latin typeface="Calibri" panose="020F0502020204030204" pitchFamily="34" charset="0"/>
                <a:ea typeface="Calibri" panose="020F0502020204030204" pitchFamily="34" charset="0"/>
                <a:cs typeface="Times New Roman" panose="02020603050405020304" pitchFamily="18" charset="0"/>
              </a:rPr>
              <a:t>using </a:t>
            </a:r>
            <a:r>
              <a:rPr lang="en-GB" sz="1800" dirty="0">
                <a:latin typeface="Calibri" panose="020F0502020204030204" pitchFamily="34" charset="0"/>
                <a:ea typeface="Calibri" panose="020F0502020204030204" pitchFamily="34" charset="0"/>
                <a:cs typeface="Times New Roman" panose="02020603050405020304" pitchFamily="18" charset="0"/>
              </a:rPr>
              <a:t>4 </a:t>
            </a:r>
            <a:r>
              <a:rPr lang="en-GB" sz="1800" dirty="0" smtClean="0">
                <a:latin typeface="Calibri" panose="020F0502020204030204" pitchFamily="34" charset="0"/>
                <a:ea typeface="Calibri" panose="020F0502020204030204" pitchFamily="34" charset="0"/>
                <a:cs typeface="Times New Roman" panose="02020603050405020304" pitchFamily="18" charset="0"/>
              </a:rPr>
              <a:t>digit, </a:t>
            </a:r>
            <a:r>
              <a:rPr lang="en-GB" sz="1800" dirty="0">
                <a:latin typeface="Calibri" panose="020F0502020204030204" pitchFamily="34" charset="0"/>
                <a:ea typeface="Calibri" panose="020F0502020204030204" pitchFamily="34" charset="0"/>
                <a:cs typeface="Times New Roman" panose="02020603050405020304" pitchFamily="18" charset="0"/>
              </a:rPr>
              <a:t>we are generating 5 random numbers here</a:t>
            </a: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(5673)</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32</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1829</a:t>
            </a:r>
            <a:r>
              <a:rPr lang="en-GB" sz="1800" dirty="0">
                <a:latin typeface="Calibri" panose="020F0502020204030204" pitchFamily="34" charset="0"/>
                <a:ea typeface="Calibri" panose="020F0502020204030204" pitchFamily="34" charset="0"/>
                <a:cs typeface="Times New Roman" panose="02020603050405020304" pitchFamily="18" charset="0"/>
              </a:rPr>
              <a:t>29 =1829 (next seed number)</a:t>
            </a: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(1829)</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smtClean="0">
                <a:latin typeface="Calibri" panose="020F0502020204030204" pitchFamily="34" charset="0"/>
                <a:ea typeface="Calibri" panose="020F0502020204030204" pitchFamily="34" charset="0"/>
                <a:cs typeface="Times New Roman" panose="02020603050405020304" pitchFamily="18" charset="0"/>
              </a:rPr>
              <a:t>03</a:t>
            </a:r>
            <a:r>
              <a:rPr lang="en-GB" sz="1800" dirty="0"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3252</a:t>
            </a:r>
            <a:r>
              <a:rPr lang="en-GB" sz="1800" dirty="0" smtClean="0">
                <a:latin typeface="Calibri" panose="020F0502020204030204" pitchFamily="34" charset="0"/>
                <a:ea typeface="Calibri" panose="020F0502020204030204" pitchFamily="34" charset="0"/>
                <a:cs typeface="Times New Roman" panose="02020603050405020304" pitchFamily="18" charset="0"/>
              </a:rPr>
              <a:t>41 </a:t>
            </a:r>
            <a:r>
              <a:rPr lang="en-GB"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smtClean="0">
                <a:latin typeface="Calibri" panose="020F0502020204030204" pitchFamily="34" charset="0"/>
                <a:ea typeface="Calibri" panose="020F0502020204030204" pitchFamily="34" charset="0"/>
                <a:cs typeface="Times New Roman" panose="02020603050405020304" pitchFamily="18" charset="0"/>
              </a:rPr>
              <a:t>3452</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(3452)</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11</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9163</a:t>
            </a:r>
            <a:r>
              <a:rPr lang="en-GB" sz="1800" dirty="0">
                <a:latin typeface="Calibri" panose="020F0502020204030204" pitchFamily="34" charset="0"/>
                <a:ea typeface="Calibri" panose="020F0502020204030204" pitchFamily="34" charset="0"/>
                <a:cs typeface="Times New Roman" panose="02020603050405020304" pitchFamily="18" charset="0"/>
              </a:rPr>
              <a:t>04 =  9163</a:t>
            </a:r>
          </a:p>
          <a:p>
            <a:pPr marL="342900" lvl="0" indent="-342900">
              <a:lnSpc>
                <a:spcPct val="107000"/>
              </a:lnSpc>
              <a:spcAft>
                <a:spcPts val="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(9163)</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 </a:t>
            </a:r>
            <a:r>
              <a:rPr lang="en-GB" sz="1800" dirty="0">
                <a:latin typeface="Calibri" panose="020F0502020204030204" pitchFamily="34" charset="0"/>
                <a:ea typeface="Calibri" panose="020F0502020204030204" pitchFamily="34" charset="0"/>
                <a:cs typeface="Times New Roman" panose="02020603050405020304" pitchFamily="18" charset="0"/>
              </a:rPr>
              <a:t>= 83</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9605</a:t>
            </a:r>
            <a:r>
              <a:rPr lang="en-GB" sz="1800" dirty="0">
                <a:latin typeface="Calibri" panose="020F0502020204030204" pitchFamily="34" charset="0"/>
                <a:ea typeface="Calibri" panose="020F0502020204030204" pitchFamily="34" charset="0"/>
                <a:cs typeface="Times New Roman" panose="02020603050405020304" pitchFamily="18" charset="0"/>
              </a:rPr>
              <a:t>69 = 9605</a:t>
            </a:r>
          </a:p>
          <a:p>
            <a:pPr marL="342900" lvl="0" indent="-342900">
              <a:lnSpc>
                <a:spcPct val="107000"/>
              </a:lnSpc>
              <a:spcAft>
                <a:spcPts val="800"/>
              </a:spcAft>
              <a:buFont typeface="+mj-lt"/>
              <a:buAutoNum type="arabicPeriod"/>
            </a:pPr>
            <a:r>
              <a:rPr lang="en-GB" sz="1800" dirty="0">
                <a:latin typeface="Calibri" panose="020F0502020204030204" pitchFamily="34" charset="0"/>
                <a:ea typeface="Calibri" panose="020F0502020204030204" pitchFamily="34" charset="0"/>
                <a:cs typeface="Times New Roman" panose="02020603050405020304" pitchFamily="18" charset="0"/>
              </a:rPr>
              <a:t>(9605)</a:t>
            </a:r>
            <a:r>
              <a:rPr lang="en-GB" sz="1800" baseline="30000" dirty="0">
                <a:latin typeface="Calibri" panose="020F0502020204030204" pitchFamily="34" charset="0"/>
                <a:ea typeface="Calibri" panose="020F0502020204030204" pitchFamily="34" charset="0"/>
                <a:cs typeface="Times New Roman" panose="02020603050405020304" pitchFamily="18" charset="0"/>
              </a:rPr>
              <a:t>2</a:t>
            </a:r>
            <a:r>
              <a:rPr lang="en-GB" sz="1800" dirty="0">
                <a:latin typeface="Calibri" panose="020F0502020204030204" pitchFamily="34" charset="0"/>
                <a:ea typeface="Calibri" panose="020F0502020204030204" pitchFamily="34" charset="0"/>
                <a:cs typeface="Times New Roman" panose="02020603050405020304" pitchFamily="18" charset="0"/>
              </a:rPr>
              <a:t> = 92</a:t>
            </a:r>
            <a:r>
              <a:rPr lang="en-GB" sz="18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2560</a:t>
            </a:r>
            <a:r>
              <a:rPr lang="en-GB" sz="1800" dirty="0">
                <a:latin typeface="Calibri" panose="020F0502020204030204" pitchFamily="34" charset="0"/>
                <a:ea typeface="Calibri" panose="020F0502020204030204" pitchFamily="34" charset="0"/>
                <a:cs typeface="Times New Roman" panose="02020603050405020304" pitchFamily="18" charset="0"/>
              </a:rPr>
              <a:t>25 = 2560</a:t>
            </a:r>
          </a:p>
          <a:p>
            <a:pPr marL="0" indent="0" algn="just">
              <a:lnSpc>
                <a:spcPct val="100000"/>
              </a:lnSpc>
              <a:buNone/>
            </a:pPr>
            <a:endParaRPr lang="en-US" sz="1800" spc="-1" dirty="0" smtClean="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24</a:t>
            </a:fld>
            <a:endParaRPr lang="en-GB"/>
          </a:p>
        </p:txBody>
      </p:sp>
    </p:spTree>
    <p:extLst>
      <p:ext uri="{BB962C8B-B14F-4D97-AF65-F5344CB8AC3E}">
        <p14:creationId xmlns:p14="http://schemas.microsoft.com/office/powerpoint/2010/main" val="338283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Mid square method:</a:t>
            </a:r>
          </a:p>
          <a:p>
            <a:pPr algn="just">
              <a:lnSpc>
                <a:spcPct val="100000"/>
              </a:lnSpc>
            </a:pPr>
            <a:r>
              <a:rPr lang="en-US" sz="1800" spc="-1" dirty="0" smtClean="0">
                <a:solidFill>
                  <a:srgbClr val="000000"/>
                </a:solidFill>
                <a:latin typeface="Noto Sans Black"/>
                <a:ea typeface="DejaVu Sans"/>
              </a:rPr>
              <a:t>Example:</a:t>
            </a:r>
            <a:r>
              <a:rPr lang="en-US" sz="1800" spc="-1" dirty="0" smtClean="0">
                <a:latin typeface="Arial"/>
              </a:rPr>
              <a:t> </a:t>
            </a:r>
            <a:r>
              <a:rPr lang="en-US" sz="1800" spc="-1" dirty="0" smtClean="0">
                <a:solidFill>
                  <a:srgbClr val="000000"/>
                </a:solidFill>
                <a:latin typeface="Noto Sans Black"/>
                <a:ea typeface="DejaVu Sans"/>
              </a:rPr>
              <a:t>Consider </a:t>
            </a:r>
            <a:r>
              <a:rPr lang="en-US" sz="1800" spc="-1" dirty="0">
                <a:solidFill>
                  <a:srgbClr val="000000"/>
                </a:solidFill>
                <a:latin typeface="Noto Sans Black"/>
                <a:ea typeface="DejaVu Sans"/>
              </a:rPr>
              <a:t>the seed to be 14 and we want a two digit random number.</a:t>
            </a: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Number --&gt; Square --&gt; Mid-term</a:t>
            </a:r>
            <a:endParaRPr lang="en-US" sz="1800" spc="-1" dirty="0">
              <a:latin typeface="Arial"/>
            </a:endParaRPr>
          </a:p>
          <a:p>
            <a:pPr marL="0" indent="0" algn="just">
              <a:lnSpc>
                <a:spcPct val="100000"/>
              </a:lnSpc>
              <a:buNone/>
            </a:pPr>
            <a:endParaRPr lang="en-US" sz="1800" spc="-1" dirty="0" smtClean="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25</a:t>
            </a:fld>
            <a:endParaRPr lang="en-GB"/>
          </a:p>
        </p:txBody>
      </p:sp>
      <p:sp>
        <p:nvSpPr>
          <p:cNvPr id="6" name="TextBox 5"/>
          <p:cNvSpPr txBox="1"/>
          <p:nvPr/>
        </p:nvSpPr>
        <p:spPr>
          <a:xfrm>
            <a:off x="1317282" y="3283771"/>
            <a:ext cx="2707793" cy="2585323"/>
          </a:xfrm>
          <a:prstGeom prst="rect">
            <a:avLst/>
          </a:prstGeom>
          <a:noFill/>
        </p:spPr>
        <p:txBody>
          <a:bodyPr wrap="none" rtlCol="0">
            <a:spAutoFit/>
          </a:bodyPr>
          <a:lstStyle/>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14     --&gt; 0196   --&gt; 19 </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19     --&gt; 0361   --&gt; 36</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36     --&gt; 1296   --&gt; 29</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29     --&gt; 0841   --&gt; 84</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84     --&gt; 7056   --&gt; 05</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05     --&gt; 0025   --&gt; 02</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02     --&gt; 0004   --&gt; 00</a:t>
            </a:r>
            <a:endParaRPr lang="en-US" spc="-1" dirty="0">
              <a:latin typeface="Arial"/>
            </a:endParaRPr>
          </a:p>
          <a:p>
            <a:pPr marL="216000" indent="-214560" algn="just">
              <a:lnSpc>
                <a:spcPct val="100000"/>
              </a:lnSpc>
              <a:buClr>
                <a:srgbClr val="000000"/>
              </a:buClr>
              <a:buFont typeface="Symbol"/>
              <a:buChar char=""/>
            </a:pPr>
            <a:r>
              <a:rPr lang="en-US" spc="-1" dirty="0">
                <a:solidFill>
                  <a:srgbClr val="000000"/>
                </a:solidFill>
                <a:latin typeface="Noto Sans Black"/>
                <a:ea typeface="DejaVu Sans"/>
              </a:rPr>
              <a:t>00     --&gt; 0000   --&gt; 00 </a:t>
            </a:r>
            <a:endParaRPr lang="en-US" spc="-1" dirty="0">
              <a:latin typeface="Arial"/>
            </a:endParaRPr>
          </a:p>
          <a:p>
            <a:endParaRPr lang="en-GB" dirty="0"/>
          </a:p>
        </p:txBody>
      </p:sp>
    </p:spTree>
    <p:extLst>
      <p:ext uri="{BB962C8B-B14F-4D97-AF65-F5344CB8AC3E}">
        <p14:creationId xmlns:p14="http://schemas.microsoft.com/office/powerpoint/2010/main" val="159503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generation of Random Number</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Homework: </a:t>
            </a:r>
          </a:p>
          <a:p>
            <a:pPr marL="342900" indent="-342900" algn="just">
              <a:lnSpc>
                <a:spcPct val="100000"/>
              </a:lnSpc>
              <a:buFont typeface="+mj-lt"/>
              <a:buAutoNum type="arabicPeriod"/>
            </a:pPr>
            <a:r>
              <a:rPr lang="en-GB" sz="1800" spc="-1" dirty="0" smtClean="0">
                <a:solidFill>
                  <a:srgbClr val="000000"/>
                </a:solidFill>
                <a:latin typeface="Noto Sans Black"/>
                <a:ea typeface="DejaVu Sans"/>
              </a:rPr>
              <a:t>Use </a:t>
            </a:r>
            <a:r>
              <a:rPr lang="en-GB" sz="1800" spc="-1" dirty="0">
                <a:solidFill>
                  <a:srgbClr val="000000"/>
                </a:solidFill>
                <a:latin typeface="Noto Sans Black"/>
                <a:ea typeface="DejaVu Sans"/>
              </a:rPr>
              <a:t>Multiplicative congruential method to generate a sequence of 10 </a:t>
            </a:r>
            <a:r>
              <a:rPr lang="en-GB" sz="1800" b="1" spc="-1" dirty="0" smtClean="0">
                <a:solidFill>
                  <a:srgbClr val="000000"/>
                </a:solidFill>
                <a:latin typeface="Noto Sans Black"/>
                <a:ea typeface="DejaVu Sans"/>
              </a:rPr>
              <a:t>three-digit </a:t>
            </a:r>
            <a:r>
              <a:rPr lang="en-GB" sz="1800" spc="-1" dirty="0" smtClean="0">
                <a:solidFill>
                  <a:srgbClr val="000000"/>
                </a:solidFill>
                <a:latin typeface="Noto Sans Black"/>
                <a:ea typeface="DejaVu Sans"/>
              </a:rPr>
              <a:t>random integers </a:t>
            </a:r>
            <a:r>
              <a:rPr lang="en-GB" sz="1800" spc="-1" dirty="0">
                <a:solidFill>
                  <a:srgbClr val="000000"/>
                </a:solidFill>
                <a:latin typeface="Noto Sans Black"/>
                <a:ea typeface="DejaVu Sans"/>
              </a:rPr>
              <a:t>and corresponding random variables. Let </a:t>
            </a:r>
            <a:r>
              <a:rPr lang="en-GB" sz="1800" spc="-1" dirty="0" smtClean="0">
                <a:solidFill>
                  <a:srgbClr val="000000"/>
                </a:solidFill>
                <a:latin typeface="Noto Sans Black"/>
                <a:ea typeface="DejaVu Sans"/>
              </a:rPr>
              <a:t>X0 =4, a=3 and c=2 m=1000</a:t>
            </a:r>
          </a:p>
          <a:p>
            <a:pPr marL="342900" indent="-342900" algn="just">
              <a:lnSpc>
                <a:spcPct val="100000"/>
              </a:lnSpc>
              <a:buFont typeface="+mj-lt"/>
              <a:buAutoNum type="arabicPeriod"/>
            </a:pPr>
            <a:r>
              <a:rPr lang="en-GB" sz="1800" spc="-1" dirty="0" smtClean="0">
                <a:solidFill>
                  <a:srgbClr val="000000"/>
                </a:solidFill>
                <a:latin typeface="Noto Sans Black"/>
                <a:ea typeface="DejaVu Sans"/>
              </a:rPr>
              <a:t>Use </a:t>
            </a:r>
            <a:r>
              <a:rPr lang="en-GB" sz="1800" spc="-1" dirty="0">
                <a:solidFill>
                  <a:srgbClr val="000000"/>
                </a:solidFill>
                <a:latin typeface="Noto Sans Black"/>
                <a:ea typeface="DejaVu Sans"/>
              </a:rPr>
              <a:t>the </a:t>
            </a:r>
            <a:r>
              <a:rPr lang="en-GB" sz="1800" spc="-1" dirty="0" smtClean="0">
                <a:solidFill>
                  <a:srgbClr val="000000"/>
                </a:solidFill>
                <a:latin typeface="Noto Sans Black"/>
                <a:ea typeface="DejaVu Sans"/>
              </a:rPr>
              <a:t>mixed congruential </a:t>
            </a:r>
            <a:r>
              <a:rPr lang="en-GB" sz="1800" spc="-1" dirty="0">
                <a:solidFill>
                  <a:srgbClr val="000000"/>
                </a:solidFill>
                <a:latin typeface="Noto Sans Black"/>
                <a:ea typeface="DejaVu Sans"/>
              </a:rPr>
              <a:t>method to generate a sequence of three two-digit random </a:t>
            </a:r>
            <a:r>
              <a:rPr lang="en-GB" sz="1800" spc="-1" dirty="0" smtClean="0">
                <a:solidFill>
                  <a:srgbClr val="000000"/>
                </a:solidFill>
                <a:latin typeface="Noto Sans Black"/>
                <a:ea typeface="DejaVu Sans"/>
              </a:rPr>
              <a:t>numbers with x0=37, a=7, c=29 and m =100</a:t>
            </a:r>
          </a:p>
          <a:p>
            <a:pPr marL="342900" indent="-342900" algn="just">
              <a:lnSpc>
                <a:spcPct val="100000"/>
              </a:lnSpc>
              <a:buFont typeface="+mj-lt"/>
              <a:buAutoNum type="arabicPeriod"/>
            </a:pPr>
            <a:r>
              <a:rPr lang="en-GB" sz="1800" spc="-1" dirty="0">
                <a:solidFill>
                  <a:srgbClr val="000000"/>
                </a:solidFill>
                <a:latin typeface="Noto Sans Black"/>
                <a:ea typeface="DejaVu Sans"/>
              </a:rPr>
              <a:t>Use the multiplicative congruential method </a:t>
            </a:r>
            <a:r>
              <a:rPr lang="en-GB" sz="1800" spc="-1" dirty="0" smtClean="0">
                <a:solidFill>
                  <a:srgbClr val="000000"/>
                </a:solidFill>
                <a:latin typeface="Noto Sans Black"/>
                <a:ea typeface="DejaVu Sans"/>
              </a:rPr>
              <a:t>to generate </a:t>
            </a:r>
            <a:r>
              <a:rPr lang="en-GB" sz="1800" spc="-1" dirty="0">
                <a:solidFill>
                  <a:srgbClr val="000000"/>
                </a:solidFill>
                <a:latin typeface="Noto Sans Black"/>
                <a:ea typeface="DejaVu Sans"/>
              </a:rPr>
              <a:t>a sequence of four three-digit random numbers. Let </a:t>
            </a:r>
            <a:r>
              <a:rPr lang="en-GB" sz="1800" spc="-1" dirty="0" smtClean="0">
                <a:solidFill>
                  <a:srgbClr val="000000"/>
                </a:solidFill>
                <a:latin typeface="Noto Sans Black"/>
                <a:ea typeface="DejaVu Sans"/>
              </a:rPr>
              <a:t>X0 =118, a=4, c=5 and m =100</a:t>
            </a:r>
            <a:endParaRPr lang="en-GB" sz="1800" spc="-1" dirty="0">
              <a:solidFill>
                <a:srgbClr val="000000"/>
              </a:solidFill>
              <a:latin typeface="Noto Sans Black"/>
              <a:ea typeface="DejaVu Sans"/>
            </a:endParaRPr>
          </a:p>
          <a:p>
            <a:pPr marL="0" indent="0" algn="just">
              <a:lnSpc>
                <a:spcPct val="100000"/>
              </a:lnSpc>
              <a:buNone/>
            </a:pPr>
            <a:endParaRPr lang="en-US" sz="1800" b="1" spc="-1" dirty="0" smtClean="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26</a:t>
            </a:fld>
            <a:endParaRPr lang="en-GB"/>
          </a:p>
        </p:txBody>
      </p:sp>
    </p:spTree>
    <p:extLst>
      <p:ext uri="{BB962C8B-B14F-4D97-AF65-F5344CB8AC3E}">
        <p14:creationId xmlns:p14="http://schemas.microsoft.com/office/powerpoint/2010/main" val="4117133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Testing for Randomness : </a:t>
            </a:r>
            <a:endParaRPr lang="en-US" sz="1800" spc="-1" dirty="0">
              <a:latin typeface="Arial"/>
            </a:endParaRPr>
          </a:p>
          <a:p>
            <a:pPr marL="1080" indent="0" algn="just">
              <a:lnSpc>
                <a:spcPct val="100000"/>
              </a:lnSpc>
              <a:buClr>
                <a:srgbClr val="000000"/>
              </a:buClr>
              <a:buNone/>
            </a:pPr>
            <a:r>
              <a:rPr lang="en-US" sz="1800" spc="-1" dirty="0" smtClean="0">
                <a:solidFill>
                  <a:srgbClr val="000000"/>
                </a:solidFill>
                <a:latin typeface="Noto Sans Black"/>
                <a:ea typeface="DejaVu Sans"/>
              </a:rPr>
              <a:t>The  </a:t>
            </a:r>
            <a:r>
              <a:rPr lang="en-US" sz="1800" spc="-1" dirty="0">
                <a:solidFill>
                  <a:srgbClr val="000000"/>
                </a:solidFill>
                <a:latin typeface="Noto Sans Black"/>
                <a:ea typeface="DejaVu Sans"/>
              </a:rPr>
              <a:t>desirable  </a:t>
            </a:r>
            <a:r>
              <a:rPr lang="en-US" sz="1800" b="1" spc="-1" dirty="0">
                <a:solidFill>
                  <a:srgbClr val="000000"/>
                </a:solidFill>
                <a:latin typeface="Noto Sans Black"/>
                <a:ea typeface="DejaVu Sans"/>
              </a:rPr>
              <a:t>properties  of  random  numbers  </a:t>
            </a:r>
            <a:r>
              <a:rPr lang="en-US" sz="1800" spc="-1" dirty="0">
                <a:solidFill>
                  <a:srgbClr val="000000"/>
                </a:solidFill>
                <a:latin typeface="Noto Sans Black"/>
                <a:ea typeface="DejaVu Sans"/>
              </a:rPr>
              <a:t>—  </a:t>
            </a:r>
            <a:r>
              <a:rPr lang="en-US" sz="1800" b="1" spc="-1" dirty="0">
                <a:solidFill>
                  <a:srgbClr val="000000"/>
                </a:solidFill>
                <a:latin typeface="Noto Sans Black"/>
                <a:ea typeface="DejaVu Sans"/>
              </a:rPr>
              <a:t>uniformity and  independence  </a:t>
            </a:r>
            <a:r>
              <a:rPr lang="en-US" sz="1800" spc="-1" dirty="0">
                <a:solidFill>
                  <a:srgbClr val="000000"/>
                </a:solidFill>
                <a:latin typeface="Noto Sans Black"/>
                <a:ea typeface="DejaVu Sans"/>
              </a:rPr>
              <a:t>to  ensure  that  these  desirable  properties  are achieved,  a  number  of  tests  can  be  performed. </a:t>
            </a:r>
            <a:endParaRPr lang="en-US" sz="1800" spc="-1" dirty="0">
              <a:latin typeface="Arial"/>
            </a:endParaRPr>
          </a:p>
          <a:p>
            <a:pPr algn="just">
              <a:lnSpc>
                <a:spcPct val="100000"/>
              </a:lnSpc>
            </a:pPr>
            <a:endParaRPr lang="en-US" sz="1800" spc="-1" dirty="0">
              <a:latin typeface="Arial"/>
            </a:endParaRPr>
          </a:p>
          <a:p>
            <a:pPr marL="216000" indent="-214920" algn="just">
              <a:lnSpc>
                <a:spcPct val="100000"/>
              </a:lnSpc>
              <a:buClr>
                <a:srgbClr val="000000"/>
              </a:buClr>
              <a:buFont typeface="Symbol"/>
              <a:buChar char=""/>
            </a:pPr>
            <a:r>
              <a:rPr lang="en-US" sz="1800" spc="-1" dirty="0">
                <a:solidFill>
                  <a:srgbClr val="000000"/>
                </a:solidFill>
                <a:latin typeface="Noto Sans Black"/>
                <a:ea typeface="DejaVu Sans"/>
              </a:rPr>
              <a:t>The  tests  can  be  placed  in  two  categories  according  to  the properties of interest.  </a:t>
            </a:r>
            <a:endParaRPr lang="en-US" sz="1800" spc="-1" dirty="0">
              <a:latin typeface="Arial"/>
            </a:endParaRPr>
          </a:p>
          <a:p>
            <a:pPr marL="502830" lvl="1" indent="-285750" algn="just">
              <a:lnSpc>
                <a:spcPct val="100000"/>
              </a:lnSpc>
              <a:buClr>
                <a:srgbClr val="000000"/>
              </a:buClr>
              <a:buSzPct val="45000"/>
              <a:buFont typeface="Wingdings" panose="05000000000000000000" pitchFamily="2" charset="2"/>
              <a:buChar char="Ø"/>
            </a:pPr>
            <a:r>
              <a:rPr lang="en-US" spc="-1" dirty="0" smtClean="0">
                <a:solidFill>
                  <a:srgbClr val="000000"/>
                </a:solidFill>
                <a:latin typeface="Noto Sans Black"/>
                <a:ea typeface="DejaVu Sans"/>
              </a:rPr>
              <a:t>Testing </a:t>
            </a:r>
            <a:r>
              <a:rPr lang="en-US" spc="-1" dirty="0">
                <a:solidFill>
                  <a:srgbClr val="000000"/>
                </a:solidFill>
                <a:latin typeface="Noto Sans Black"/>
                <a:ea typeface="DejaVu Sans"/>
              </a:rPr>
              <a:t>for uniformity  </a:t>
            </a:r>
            <a:endParaRPr lang="en-US" spc="-1" dirty="0" smtClean="0">
              <a:solidFill>
                <a:srgbClr val="000000"/>
              </a:solidFill>
              <a:latin typeface="Noto Sans Black"/>
              <a:ea typeface="DejaVu Sans"/>
            </a:endParaRPr>
          </a:p>
          <a:p>
            <a:pPr marL="502830" lvl="1" indent="-285750" algn="just">
              <a:lnSpc>
                <a:spcPct val="100000"/>
              </a:lnSpc>
              <a:buClr>
                <a:srgbClr val="000000"/>
              </a:buClr>
              <a:buSzPct val="45000"/>
              <a:buFont typeface="Wingdings" panose="05000000000000000000" pitchFamily="2" charset="2"/>
              <a:buChar char="Ø"/>
            </a:pPr>
            <a:r>
              <a:rPr lang="en-US" spc="-1" dirty="0" smtClean="0">
                <a:solidFill>
                  <a:srgbClr val="000000"/>
                </a:solidFill>
                <a:latin typeface="Noto Sans Black"/>
                <a:ea typeface="DejaVu Sans"/>
              </a:rPr>
              <a:t>Testing </a:t>
            </a:r>
            <a:r>
              <a:rPr lang="en-US" spc="-1" dirty="0">
                <a:solidFill>
                  <a:srgbClr val="000000"/>
                </a:solidFill>
                <a:latin typeface="Noto Sans Black"/>
                <a:ea typeface="DejaVu Sans"/>
              </a:rPr>
              <a:t>for independence. </a:t>
            </a:r>
            <a:endParaRPr lang="en-US" spc="-1" dirty="0">
              <a:latin typeface="Arial"/>
            </a:endParaRP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27</a:t>
            </a:fld>
            <a:endParaRPr lang="en-GB"/>
          </a:p>
        </p:txBody>
      </p:sp>
    </p:spTree>
    <p:extLst>
      <p:ext uri="{BB962C8B-B14F-4D97-AF65-F5344CB8AC3E}">
        <p14:creationId xmlns:p14="http://schemas.microsoft.com/office/powerpoint/2010/main" val="471599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marL="1080" indent="0" algn="just">
              <a:lnSpc>
                <a:spcPct val="100000"/>
              </a:lnSpc>
              <a:buClr>
                <a:srgbClr val="000000"/>
              </a:buClr>
              <a:buNone/>
            </a:pPr>
            <a:r>
              <a:rPr lang="en-US" sz="1800" spc="-1" dirty="0" smtClean="0">
                <a:solidFill>
                  <a:srgbClr val="000000"/>
                </a:solidFill>
                <a:latin typeface="Noto Sans Black"/>
                <a:ea typeface="DejaVu Sans"/>
              </a:rPr>
              <a:t>There </a:t>
            </a:r>
            <a:r>
              <a:rPr lang="en-US" sz="1800" spc="-1" dirty="0">
                <a:solidFill>
                  <a:srgbClr val="000000"/>
                </a:solidFill>
                <a:latin typeface="Noto Sans Black"/>
                <a:ea typeface="DejaVu Sans"/>
              </a:rPr>
              <a:t>are different types of </a:t>
            </a:r>
            <a:r>
              <a:rPr lang="en-US" sz="1800" spc="-1" dirty="0" smtClean="0">
                <a:solidFill>
                  <a:srgbClr val="000000"/>
                </a:solidFill>
                <a:latin typeface="Noto Sans Black"/>
                <a:ea typeface="DejaVu Sans"/>
              </a:rPr>
              <a:t>test:</a:t>
            </a:r>
            <a:endParaRPr lang="en-US" sz="1800" spc="-1" dirty="0">
              <a:solidFill>
                <a:srgbClr val="000000"/>
              </a:solidFill>
              <a:latin typeface="Noto Sans Black"/>
              <a:ea typeface="DejaVu Sans"/>
            </a:endParaRPr>
          </a:p>
          <a:p>
            <a:pPr marL="286830" indent="-285750" algn="just">
              <a:lnSpc>
                <a:spcPct val="100000"/>
              </a:lnSpc>
              <a:buClr>
                <a:srgbClr val="000000"/>
              </a:buClr>
              <a:buFont typeface="Arial" panose="020B0604020202020204" pitchFamily="34" charset="0"/>
              <a:buChar char="•"/>
            </a:pPr>
            <a:r>
              <a:rPr lang="en-US" sz="1800" b="1" spc="-1" dirty="0" smtClean="0">
                <a:solidFill>
                  <a:srgbClr val="000000"/>
                </a:solidFill>
                <a:latin typeface="Noto Sans Black"/>
                <a:ea typeface="DejaVu Sans"/>
              </a:rPr>
              <a:t>Frequency </a:t>
            </a:r>
            <a:r>
              <a:rPr lang="en-US" sz="1800" b="1" spc="-1" dirty="0">
                <a:solidFill>
                  <a:srgbClr val="000000"/>
                </a:solidFill>
                <a:latin typeface="Noto Sans Black"/>
                <a:ea typeface="DejaVu Sans"/>
              </a:rPr>
              <a:t>test:</a:t>
            </a:r>
            <a:r>
              <a:rPr lang="en-US" sz="1800" spc="-1" dirty="0">
                <a:solidFill>
                  <a:srgbClr val="000000"/>
                </a:solidFill>
                <a:latin typeface="Noto Sans Black"/>
                <a:ea typeface="DejaVu Sans"/>
              </a:rPr>
              <a:t>  </a:t>
            </a:r>
            <a:r>
              <a:rPr lang="en-US" sz="1800" spc="-1" dirty="0" smtClean="0">
                <a:solidFill>
                  <a:srgbClr val="000000"/>
                </a:solidFill>
                <a:latin typeface="Noto Sans Black"/>
                <a:ea typeface="DejaVu Sans"/>
              </a:rPr>
              <a:t>Uses </a:t>
            </a:r>
            <a:r>
              <a:rPr lang="en-US" sz="1800" spc="-1" dirty="0">
                <a:solidFill>
                  <a:srgbClr val="000000"/>
                </a:solidFill>
                <a:latin typeface="Noto Sans Black"/>
                <a:ea typeface="DejaVu Sans"/>
              </a:rPr>
              <a:t>the </a:t>
            </a:r>
            <a:r>
              <a:rPr lang="en-US" sz="1800" b="1" spc="-1" dirty="0">
                <a:solidFill>
                  <a:srgbClr val="000000"/>
                </a:solidFill>
                <a:latin typeface="Noto Sans Black"/>
                <a:ea typeface="DejaVu Sans"/>
              </a:rPr>
              <a:t>Kolmogorov-Smirnov (KS) or Chi-square </a:t>
            </a:r>
            <a:r>
              <a:rPr lang="en-US" sz="1800" spc="-1" dirty="0">
                <a:solidFill>
                  <a:srgbClr val="000000"/>
                </a:solidFill>
                <a:latin typeface="Noto Sans Black"/>
                <a:ea typeface="DejaVu Sans"/>
              </a:rPr>
              <a:t>test to compare the distribution of the set of numbers generated to a uniform distribution</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Runs test: </a:t>
            </a:r>
            <a:r>
              <a:rPr lang="en-US" sz="1800" spc="-1" dirty="0">
                <a:solidFill>
                  <a:srgbClr val="000000"/>
                </a:solidFill>
                <a:latin typeface="Noto Sans Black"/>
                <a:ea typeface="DejaVu Sans"/>
              </a:rPr>
              <a:t> </a:t>
            </a:r>
            <a:r>
              <a:rPr lang="en-US" sz="1800" spc="-1" dirty="0" smtClean="0">
                <a:solidFill>
                  <a:srgbClr val="000000"/>
                </a:solidFill>
                <a:latin typeface="Noto Sans Black"/>
                <a:ea typeface="DejaVu Sans"/>
              </a:rPr>
              <a:t>Tests  </a:t>
            </a:r>
            <a:r>
              <a:rPr lang="en-US" sz="1800" spc="-1" dirty="0">
                <a:solidFill>
                  <a:srgbClr val="000000"/>
                </a:solidFill>
                <a:latin typeface="Noto Sans Black"/>
                <a:ea typeface="DejaVu Sans"/>
              </a:rPr>
              <a:t>the  runs  up  and  down  or  the  runs  above  or  below  the  mean  by comparing the </a:t>
            </a:r>
            <a:r>
              <a:rPr lang="en-US" sz="1800" b="1" spc="-1" dirty="0">
                <a:solidFill>
                  <a:srgbClr val="000000"/>
                </a:solidFill>
                <a:latin typeface="Noto Sans Black"/>
                <a:ea typeface="DejaVu Sans"/>
              </a:rPr>
              <a:t>actual value to expected value</a:t>
            </a:r>
            <a:r>
              <a:rPr lang="en-US" sz="1800" spc="-1" dirty="0">
                <a:solidFill>
                  <a:srgbClr val="000000"/>
                </a:solidFill>
                <a:latin typeface="Noto Sans Black"/>
                <a:ea typeface="DejaVu Sans"/>
              </a:rPr>
              <a:t>.  The statistics for comparison in Chi-square. </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Auto correlation test: </a:t>
            </a:r>
            <a:r>
              <a:rPr lang="en-US" sz="1800" spc="-1" dirty="0">
                <a:solidFill>
                  <a:srgbClr val="000000"/>
                </a:solidFill>
                <a:latin typeface="Noto Sans Black"/>
                <a:ea typeface="DejaVu Sans"/>
              </a:rPr>
              <a:t> </a:t>
            </a:r>
            <a:r>
              <a:rPr lang="en-US" sz="1800" spc="-1" dirty="0" smtClean="0">
                <a:solidFill>
                  <a:srgbClr val="000000"/>
                </a:solidFill>
                <a:latin typeface="Noto Sans Black"/>
                <a:ea typeface="DejaVu Sans"/>
              </a:rPr>
              <a:t>Tests  </a:t>
            </a:r>
            <a:r>
              <a:rPr lang="en-US" sz="1800" spc="-1" dirty="0">
                <a:solidFill>
                  <a:srgbClr val="000000"/>
                </a:solidFill>
                <a:latin typeface="Noto Sans Black"/>
                <a:ea typeface="DejaVu Sans"/>
              </a:rPr>
              <a:t>the  correlation  between  numbers  and  compares  the  sample correlation to the expected correlation of zero. </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Gap test: </a:t>
            </a:r>
            <a:r>
              <a:rPr lang="en-US" sz="1800" spc="-1" dirty="0" smtClean="0">
                <a:solidFill>
                  <a:srgbClr val="000000"/>
                </a:solidFill>
                <a:latin typeface="Noto Sans Black"/>
                <a:ea typeface="DejaVu Sans"/>
              </a:rPr>
              <a:t>Counts </a:t>
            </a:r>
            <a:r>
              <a:rPr lang="en-US" sz="1800" spc="-1" dirty="0">
                <a:solidFill>
                  <a:srgbClr val="000000"/>
                </a:solidFill>
                <a:latin typeface="Noto Sans Black"/>
                <a:ea typeface="DejaVu Sans"/>
              </a:rPr>
              <a:t>the number of digits that appear between repetition of a particular digit and then uses KS test to compare with the expected size of gaps. </a:t>
            </a:r>
            <a:endParaRPr lang="en-US" sz="1800" spc="-1" dirty="0">
              <a:latin typeface="Arial"/>
            </a:endParaRPr>
          </a:p>
          <a:p>
            <a:pPr marL="216000" indent="-214920" algn="just">
              <a:lnSpc>
                <a:spcPct val="100000"/>
              </a:lnSpc>
              <a:buClr>
                <a:srgbClr val="000000"/>
              </a:buClr>
              <a:buFont typeface="Symbol"/>
              <a:buChar char=""/>
            </a:pPr>
            <a:r>
              <a:rPr lang="en-US" sz="1800" b="1" spc="-1" dirty="0">
                <a:solidFill>
                  <a:srgbClr val="000000"/>
                </a:solidFill>
                <a:latin typeface="Noto Sans Black"/>
                <a:ea typeface="DejaVu Sans"/>
              </a:rPr>
              <a:t>Poker test:</a:t>
            </a:r>
            <a:r>
              <a:rPr lang="en-US" sz="1800" spc="-1" dirty="0">
                <a:solidFill>
                  <a:srgbClr val="000000"/>
                </a:solidFill>
                <a:latin typeface="Noto Sans Black"/>
                <a:ea typeface="DejaVu Sans"/>
              </a:rPr>
              <a:t>  </a:t>
            </a:r>
            <a:r>
              <a:rPr lang="en-US" sz="1800" spc="-1" dirty="0" smtClean="0">
                <a:solidFill>
                  <a:srgbClr val="000000"/>
                </a:solidFill>
                <a:latin typeface="Noto Sans Black"/>
                <a:ea typeface="DejaVu Sans"/>
              </a:rPr>
              <a:t>Treats </a:t>
            </a:r>
            <a:r>
              <a:rPr lang="en-US" sz="1800" spc="-1" dirty="0">
                <a:solidFill>
                  <a:srgbClr val="000000"/>
                </a:solidFill>
                <a:latin typeface="Noto Sans Black"/>
                <a:ea typeface="DejaVu Sans"/>
              </a:rPr>
              <a:t>numbers group together as a poker hand. Then the hands obtained are compared to what is expected using the Chi-square test. </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28</a:t>
            </a:fld>
            <a:endParaRPr lang="en-GB"/>
          </a:p>
        </p:txBody>
      </p:sp>
    </p:spTree>
    <p:extLst>
      <p:ext uri="{BB962C8B-B14F-4D97-AF65-F5344CB8AC3E}">
        <p14:creationId xmlns:p14="http://schemas.microsoft.com/office/powerpoint/2010/main" val="3011366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:The Kolmogorov-Smirnov (KS) </a:t>
            </a:r>
            <a:r>
              <a:rPr lang="en-US" sz="1800" b="1" spc="-1" dirty="0" smtClean="0">
                <a:solidFill>
                  <a:srgbClr val="000000"/>
                </a:solidFill>
                <a:latin typeface="Noto Sans Black"/>
                <a:ea typeface="DejaVu Sans"/>
              </a:rPr>
              <a:t>test</a:t>
            </a:r>
          </a:p>
          <a:p>
            <a:pPr algn="just">
              <a:lnSpc>
                <a:spcPct val="100000"/>
              </a:lnSpc>
            </a:pPr>
            <a:r>
              <a:rPr lang="en-GB" sz="1800" spc="-1" dirty="0">
                <a:latin typeface="Arial"/>
              </a:rPr>
              <a:t>The Kolmogorov-Smirnov Goodness of Fit Test (K-S test) </a:t>
            </a:r>
            <a:r>
              <a:rPr lang="en-GB" sz="1800" b="1" spc="-1" dirty="0">
                <a:latin typeface="Arial"/>
              </a:rPr>
              <a:t>compares your data with a known distribution and lets you know if they have the same distribution. </a:t>
            </a:r>
            <a:endParaRPr lang="en-GB" sz="1800" b="1" spc="-1" dirty="0" smtClean="0">
              <a:latin typeface="Arial"/>
            </a:endParaRPr>
          </a:p>
          <a:p>
            <a:pPr algn="just">
              <a:lnSpc>
                <a:spcPct val="100000"/>
              </a:lnSpc>
            </a:pPr>
            <a:r>
              <a:rPr lang="en-GB" sz="1800" spc="-1" dirty="0" smtClean="0">
                <a:latin typeface="Arial"/>
              </a:rPr>
              <a:t>Although </a:t>
            </a:r>
            <a:r>
              <a:rPr lang="en-GB" sz="1800" spc="-1" dirty="0">
                <a:latin typeface="Arial"/>
              </a:rPr>
              <a:t>the test is nonparametric — it doesn’t assume any particular underlying distribution — </a:t>
            </a:r>
            <a:r>
              <a:rPr lang="en-GB" sz="1800" b="1" spc="-1" dirty="0">
                <a:latin typeface="Arial"/>
              </a:rPr>
              <a:t>it is commonly used as a test for normality to see if your data is normally distributed</a:t>
            </a:r>
            <a:r>
              <a:rPr lang="en-GB" sz="1800" b="1" spc="-1" dirty="0" smtClean="0">
                <a:latin typeface="Arial"/>
              </a:rPr>
              <a:t>.</a:t>
            </a:r>
          </a:p>
          <a:p>
            <a:pPr algn="just">
              <a:lnSpc>
                <a:spcPct val="100000"/>
              </a:lnSpc>
            </a:pPr>
            <a:r>
              <a:rPr lang="en-GB" sz="1800" spc="-1" dirty="0" smtClean="0">
                <a:latin typeface="Arial"/>
              </a:rPr>
              <a:t>It’s </a:t>
            </a:r>
            <a:r>
              <a:rPr lang="en-GB" sz="1800" spc="-1" dirty="0">
                <a:latin typeface="Arial"/>
              </a:rPr>
              <a:t>also used to </a:t>
            </a:r>
            <a:r>
              <a:rPr lang="en-GB" sz="1800" b="1" spc="-1" dirty="0">
                <a:latin typeface="Arial"/>
              </a:rPr>
              <a:t>check the assumption of normality in Analysis of Variance</a:t>
            </a:r>
            <a:r>
              <a:rPr lang="en-GB" sz="1800" spc="-1" dirty="0">
                <a:latin typeface="Arial"/>
              </a:rPr>
              <a:t>.</a:t>
            </a:r>
          </a:p>
          <a:p>
            <a:pPr algn="just">
              <a:lnSpc>
                <a:spcPct val="100000"/>
              </a:lnSpc>
            </a:pPr>
            <a:r>
              <a:rPr lang="en-GB" sz="1800" dirty="0" smtClean="0"/>
              <a:t>It is </a:t>
            </a:r>
            <a:r>
              <a:rPr lang="en-GB" sz="1800" dirty="0"/>
              <a:t>used to decide if a sample comes from a population with a specific distribution.</a:t>
            </a:r>
            <a:endParaRPr lang="en-GB" sz="1800" spc="-1" dirty="0">
              <a:latin typeface="Arial"/>
            </a:endParaRPr>
          </a:p>
          <a:p>
            <a:pPr algn="just">
              <a:lnSpc>
                <a:spcPct val="100000"/>
              </a:lnSpc>
            </a:pPr>
            <a:r>
              <a:rPr lang="en-GB" sz="1800" spc="-1" dirty="0">
                <a:latin typeface="Arial"/>
              </a:rPr>
              <a:t>More specifically, the test </a:t>
            </a:r>
            <a:r>
              <a:rPr lang="en-GB" sz="1800" b="1" spc="-1" dirty="0">
                <a:latin typeface="Arial"/>
              </a:rPr>
              <a:t>compares a known hypothetical probability distribution </a:t>
            </a:r>
            <a:r>
              <a:rPr lang="en-GB" sz="1800" spc="-1" dirty="0">
                <a:latin typeface="Arial"/>
              </a:rPr>
              <a:t>(e.g. the normal distribution) </a:t>
            </a:r>
            <a:r>
              <a:rPr lang="en-GB" sz="1800" b="1" spc="-1" dirty="0">
                <a:latin typeface="Arial"/>
              </a:rPr>
              <a:t>to the distribution generated by your data </a:t>
            </a:r>
            <a:r>
              <a:rPr lang="en-GB" sz="1800" spc="-1" dirty="0">
                <a:latin typeface="Arial"/>
              </a:rPr>
              <a:t>— the empirical distribution function.</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29</a:t>
            </a:fld>
            <a:endParaRPr lang="en-GB"/>
          </a:p>
        </p:txBody>
      </p:sp>
    </p:spTree>
    <p:extLst>
      <p:ext uri="{BB962C8B-B14F-4D97-AF65-F5344CB8AC3E}">
        <p14:creationId xmlns:p14="http://schemas.microsoft.com/office/powerpoint/2010/main" val="3606157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pPr marL="1440" indent="0" algn="just">
              <a:lnSpc>
                <a:spcPct val="100000"/>
              </a:lnSpc>
              <a:buClr>
                <a:srgbClr val="000000"/>
              </a:buClr>
              <a:buNone/>
            </a:pPr>
            <a:r>
              <a:rPr lang="en-US" spc="-1" dirty="0">
                <a:solidFill>
                  <a:srgbClr val="000000"/>
                </a:solidFill>
                <a:latin typeface="Arial"/>
                <a:ea typeface="DejaVu Sans"/>
              </a:rPr>
              <a:t>Random numbers are characterized by the fact that  their  value </a:t>
            </a:r>
            <a:r>
              <a:rPr lang="en-US" b="1" spc="-1" dirty="0">
                <a:solidFill>
                  <a:srgbClr val="000000"/>
                </a:solidFill>
                <a:latin typeface="Arial"/>
                <a:ea typeface="DejaVu Sans"/>
              </a:rPr>
              <a:t>can not be predicted. </a:t>
            </a:r>
            <a:endParaRPr lang="en-US" b="1" spc="-1" dirty="0" smtClean="0">
              <a:solidFill>
                <a:srgbClr val="000000"/>
              </a:solidFill>
              <a:latin typeface="Arial"/>
              <a:ea typeface="DejaVu Sans"/>
            </a:endParaRPr>
          </a:p>
          <a:p>
            <a:pPr marL="1440" indent="0" algn="just">
              <a:lnSpc>
                <a:spcPct val="100000"/>
              </a:lnSpc>
              <a:buClr>
                <a:srgbClr val="000000"/>
              </a:buClr>
              <a:buNone/>
            </a:pPr>
            <a:r>
              <a:rPr lang="en-GB" dirty="0"/>
              <a:t>Random numbers are needed in many areas: </a:t>
            </a:r>
            <a:r>
              <a:rPr lang="en-GB" b="1" dirty="0"/>
              <a:t>cryptography, Monte Carlo computation and simulation, industrial testing and </a:t>
            </a:r>
            <a:r>
              <a:rPr lang="en-GB" b="1" dirty="0" err="1"/>
              <a:t>labeling</a:t>
            </a:r>
            <a:r>
              <a:rPr lang="en-GB" b="1" dirty="0"/>
              <a:t>, hazard games, gambling</a:t>
            </a:r>
            <a:r>
              <a:rPr lang="en-GB" dirty="0"/>
              <a:t>, etc</a:t>
            </a:r>
            <a:r>
              <a:rPr lang="en-GB" dirty="0" smtClean="0"/>
              <a:t>.</a:t>
            </a:r>
            <a:endParaRPr lang="en-US" spc="-1" dirty="0">
              <a:latin typeface="Arial"/>
            </a:endParaRPr>
          </a:p>
          <a:p>
            <a:pPr marL="1440" indent="0" algn="just">
              <a:lnSpc>
                <a:spcPct val="100000"/>
              </a:lnSpc>
              <a:buClr>
                <a:srgbClr val="000000"/>
              </a:buClr>
              <a:buNone/>
            </a:pPr>
            <a:r>
              <a:rPr lang="en-US" spc="-1" dirty="0" smtClean="0">
                <a:solidFill>
                  <a:srgbClr val="000000"/>
                </a:solidFill>
                <a:latin typeface="Arial"/>
                <a:ea typeface="DejaVu Sans"/>
              </a:rPr>
              <a:t>In other  </a:t>
            </a:r>
            <a:r>
              <a:rPr lang="en-US" spc="-1" dirty="0">
                <a:solidFill>
                  <a:srgbClr val="000000"/>
                </a:solidFill>
                <a:latin typeface="Arial"/>
                <a:ea typeface="DejaVu Sans"/>
              </a:rPr>
              <a:t>words,  if  one  constructs  a  sequence  of  random  numbers,  the  probability  distribution  of  the  following  random  numbers  have  to  be  completely  independent  of  all  the  other  generated numbers. </a:t>
            </a:r>
            <a:endParaRPr lang="en-US" spc="-1" dirty="0">
              <a:latin typeface="Arial"/>
            </a:endParaRPr>
          </a:p>
          <a:p>
            <a:pPr algn="just">
              <a:lnSpc>
                <a:spcPct val="100000"/>
              </a:lnSpc>
            </a:pPr>
            <a:endParaRPr lang="en-US" spc="-1" dirty="0">
              <a:latin typeface="Arial"/>
            </a:endParaRPr>
          </a:p>
          <a:p>
            <a:pPr marL="1440" indent="0" algn="just">
              <a:lnSpc>
                <a:spcPct val="100000"/>
              </a:lnSpc>
              <a:buClr>
                <a:srgbClr val="000000"/>
              </a:buClr>
              <a:buNone/>
            </a:pPr>
            <a:r>
              <a:rPr lang="en-US" spc="-1" dirty="0">
                <a:solidFill>
                  <a:srgbClr val="000000"/>
                </a:solidFill>
                <a:latin typeface="Arial"/>
                <a:ea typeface="DejaVu Sans"/>
              </a:rPr>
              <a:t>Random  numbers  are  samples  </a:t>
            </a:r>
            <a:r>
              <a:rPr lang="en-US" b="1" spc="-1" dirty="0">
                <a:solidFill>
                  <a:srgbClr val="000000"/>
                </a:solidFill>
                <a:latin typeface="Arial"/>
                <a:ea typeface="DejaVu Sans"/>
              </a:rPr>
              <a:t>drawn  from  a  uniformly distributed  random  variable  between  some  satisfied intervals</a:t>
            </a:r>
            <a:r>
              <a:rPr lang="en-US" spc="-1" dirty="0">
                <a:solidFill>
                  <a:srgbClr val="000000"/>
                </a:solidFill>
                <a:latin typeface="Arial"/>
                <a:ea typeface="DejaVu Sans"/>
              </a:rPr>
              <a:t>,  they  have  </a:t>
            </a:r>
            <a:r>
              <a:rPr lang="en-US" b="1" spc="-1" dirty="0">
                <a:solidFill>
                  <a:srgbClr val="000000"/>
                </a:solidFill>
                <a:latin typeface="Arial"/>
                <a:ea typeface="DejaVu Sans"/>
              </a:rPr>
              <a:t>equal  probability  of  occurrence. </a:t>
            </a:r>
            <a:endParaRPr lang="en-US" b="1" spc="-1" dirty="0">
              <a:latin typeface="Arial"/>
            </a:endParaRP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a:t>
            </a:fld>
            <a:endParaRPr lang="en-GB"/>
          </a:p>
        </p:txBody>
      </p:sp>
    </p:spTree>
    <p:extLst>
      <p:ext uri="{BB962C8B-B14F-4D97-AF65-F5344CB8AC3E}">
        <p14:creationId xmlns:p14="http://schemas.microsoft.com/office/powerpoint/2010/main" val="1877790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782"/>
            <a:ext cx="10058400" cy="700218"/>
          </a:xfrm>
        </p:spPr>
        <p:txBody>
          <a:bodyPr>
            <a:normAutofit/>
          </a:bodyPr>
          <a:lstStyle/>
          <a:p>
            <a:r>
              <a:rPr lang="en-GB" sz="3600" dirty="0"/>
              <a:t>Tests for Randomness - Uniformity and independence</a:t>
            </a:r>
          </a:p>
        </p:txBody>
      </p:sp>
      <p:sp>
        <p:nvSpPr>
          <p:cNvPr id="3" name="Content Placeholder 2"/>
          <p:cNvSpPr>
            <a:spLocks noGrp="1"/>
          </p:cNvSpPr>
          <p:nvPr>
            <p:ph idx="1"/>
          </p:nvPr>
        </p:nvSpPr>
        <p:spPr>
          <a:xfrm>
            <a:off x="1154083" y="695085"/>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 Table A.8 Kolmogorov-Smirnov Critical Values </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30</a:t>
            </a:fld>
            <a:endParaRPr lang="en-GB"/>
          </a:p>
        </p:txBody>
      </p:sp>
      <p:pic>
        <p:nvPicPr>
          <p:cNvPr id="8" name="Picture 7"/>
          <p:cNvPicPr/>
          <p:nvPr/>
        </p:nvPicPr>
        <p:blipFill>
          <a:blip r:embed="rId2"/>
          <a:srcRect l="36550" t="27338" r="25331" b="6152"/>
          <a:stretch/>
        </p:blipFill>
        <p:spPr>
          <a:xfrm>
            <a:off x="3274374" y="1242146"/>
            <a:ext cx="4844880" cy="4936680"/>
          </a:xfrm>
          <a:prstGeom prst="rect">
            <a:avLst/>
          </a:prstGeom>
          <a:ln>
            <a:noFill/>
          </a:ln>
        </p:spPr>
      </p:pic>
    </p:spTree>
    <p:extLst>
      <p:ext uri="{BB962C8B-B14F-4D97-AF65-F5344CB8AC3E}">
        <p14:creationId xmlns:p14="http://schemas.microsoft.com/office/powerpoint/2010/main" val="1130382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6782"/>
            <a:ext cx="10058400" cy="700218"/>
          </a:xfrm>
        </p:spPr>
        <p:txBody>
          <a:bodyPr>
            <a:normAutofit/>
          </a:bodyPr>
          <a:lstStyle/>
          <a:p>
            <a:r>
              <a:rPr lang="en-GB" sz="3600" dirty="0"/>
              <a:t>Tests for Randomness - Uniformity and independence</a:t>
            </a:r>
          </a:p>
        </p:txBody>
      </p:sp>
      <p:sp>
        <p:nvSpPr>
          <p:cNvPr id="3" name="Content Placeholder 2"/>
          <p:cNvSpPr>
            <a:spLocks noGrp="1"/>
          </p:cNvSpPr>
          <p:nvPr>
            <p:ph idx="1"/>
          </p:nvPr>
        </p:nvSpPr>
        <p:spPr>
          <a:xfrm>
            <a:off x="1154083" y="695085"/>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:The Kolmogorov-Smirnov (KS) </a:t>
            </a:r>
            <a:r>
              <a:rPr lang="en-US" sz="1800" b="1" spc="-1" dirty="0" smtClean="0">
                <a:solidFill>
                  <a:srgbClr val="000000"/>
                </a:solidFill>
                <a:latin typeface="Noto Sans Black"/>
                <a:ea typeface="DejaVu Sans"/>
              </a:rPr>
              <a:t>test</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31</a:t>
            </a:fld>
            <a:endParaRPr lang="en-GB"/>
          </a:p>
        </p:txBody>
      </p:sp>
      <p:pic>
        <p:nvPicPr>
          <p:cNvPr id="7" name="Picture 6"/>
          <p:cNvPicPr/>
          <p:nvPr/>
        </p:nvPicPr>
        <p:blipFill>
          <a:blip r:embed="rId2"/>
          <a:srcRect l="22946" t="31526" r="20796" b="7397"/>
          <a:stretch/>
        </p:blipFill>
        <p:spPr>
          <a:xfrm>
            <a:off x="1614358" y="1206186"/>
            <a:ext cx="8475840" cy="4845240"/>
          </a:xfrm>
          <a:prstGeom prst="rect">
            <a:avLst/>
          </a:prstGeom>
          <a:ln>
            <a:noFill/>
          </a:ln>
        </p:spPr>
      </p:pic>
    </p:spTree>
    <p:extLst>
      <p:ext uri="{BB962C8B-B14F-4D97-AF65-F5344CB8AC3E}">
        <p14:creationId xmlns:p14="http://schemas.microsoft.com/office/powerpoint/2010/main" val="1906655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a:solidFill>
                  <a:srgbClr val="000000"/>
                </a:solidFill>
                <a:latin typeface="Noto Sans Black"/>
                <a:ea typeface="DejaVu Sans"/>
              </a:rPr>
              <a:t>Testing for uniformity :The Kolmogorov-Smirnov (KS) </a:t>
            </a:r>
            <a:r>
              <a:rPr lang="en-US" sz="1800" b="1" spc="-1" dirty="0" smtClean="0">
                <a:solidFill>
                  <a:srgbClr val="000000"/>
                </a:solidFill>
                <a:latin typeface="Noto Sans Black"/>
                <a:ea typeface="DejaVu Sans"/>
              </a:rPr>
              <a:t>test</a:t>
            </a:r>
          </a:p>
          <a:p>
            <a:pPr marL="1080" indent="0" algn="just">
              <a:lnSpc>
                <a:spcPct val="100000"/>
              </a:lnSpc>
              <a:buClr>
                <a:srgbClr val="000000"/>
              </a:buClr>
              <a:buNone/>
            </a:pPr>
            <a:r>
              <a:rPr lang="en-US" sz="1600" b="1" spc="-1" dirty="0" smtClean="0">
                <a:solidFill>
                  <a:srgbClr val="000000"/>
                </a:solidFill>
                <a:latin typeface="Noto Sans Black"/>
                <a:ea typeface="DejaVu Sans"/>
              </a:rPr>
              <a:t>Example</a:t>
            </a:r>
            <a:r>
              <a:rPr lang="en-US" sz="1600" spc="-1" dirty="0" smtClean="0">
                <a:solidFill>
                  <a:srgbClr val="000000"/>
                </a:solidFill>
                <a:latin typeface="Noto Sans Black"/>
                <a:ea typeface="DejaVu Sans"/>
              </a:rPr>
              <a:t> : Suppose </a:t>
            </a:r>
            <a:r>
              <a:rPr lang="en-US" sz="1600" spc="-1" dirty="0">
                <a:solidFill>
                  <a:srgbClr val="000000"/>
                </a:solidFill>
                <a:latin typeface="Noto Sans Black"/>
                <a:ea typeface="DejaVu Sans"/>
              </a:rPr>
              <a:t>that the five numbers 0.44 , 0.81, 0.14, 0.05, 0.93 were generated,  and  it  is  desired  to  perform  a  test for  uniformity  using  the Kolmogorov-Smirnov test with a level of significance </a:t>
            </a:r>
            <a:r>
              <a:rPr lang="en-US" sz="1600" b="1" spc="-1" dirty="0">
                <a:solidFill>
                  <a:srgbClr val="000000"/>
                </a:solidFill>
                <a:latin typeface="Noto Sans Black"/>
                <a:ea typeface="DejaVu Sans"/>
              </a:rPr>
              <a:t>a of 0.05. </a:t>
            </a:r>
            <a:endParaRPr lang="en-US" sz="1600" b="1" spc="-1" dirty="0" smtClean="0">
              <a:latin typeface="Arial"/>
            </a:endParaRPr>
          </a:p>
          <a:p>
            <a:pPr marL="1080" indent="0" algn="just">
              <a:lnSpc>
                <a:spcPct val="100000"/>
              </a:lnSpc>
              <a:buClr>
                <a:srgbClr val="000000"/>
              </a:buClr>
              <a:buNone/>
            </a:pPr>
            <a:r>
              <a:rPr lang="en-US" sz="1600" b="1" spc="-1" dirty="0" smtClean="0">
                <a:solidFill>
                  <a:srgbClr val="000000"/>
                </a:solidFill>
                <a:latin typeface="Noto Sans Black"/>
                <a:ea typeface="DejaVu Sans"/>
              </a:rPr>
              <a:t>Solution,</a:t>
            </a:r>
            <a:endParaRPr lang="en-US" sz="1600" spc="-1" dirty="0" smtClean="0">
              <a:latin typeface="Arial"/>
            </a:endParaRPr>
          </a:p>
          <a:p>
            <a:pPr marL="1080" indent="0" algn="just">
              <a:lnSpc>
                <a:spcPct val="100000"/>
              </a:lnSpc>
              <a:buClr>
                <a:srgbClr val="000000"/>
              </a:buClr>
              <a:buNone/>
            </a:pPr>
            <a:r>
              <a:rPr lang="en-US" sz="1600" spc="-1" dirty="0" smtClean="0">
                <a:solidFill>
                  <a:srgbClr val="000000"/>
                </a:solidFill>
                <a:latin typeface="Noto Sans Black"/>
                <a:ea typeface="DejaVu Sans"/>
              </a:rPr>
              <a:t>First, the numbers must be ranked from smallest to largest </a:t>
            </a:r>
            <a:endParaRPr lang="en-US" sz="1600" spc="-1" dirty="0" smtClean="0">
              <a:latin typeface="Arial"/>
            </a:endParaRPr>
          </a:p>
          <a:p>
            <a:pPr marL="217080" lvl="1" indent="0" algn="just">
              <a:lnSpc>
                <a:spcPct val="100000"/>
              </a:lnSpc>
              <a:buClr>
                <a:srgbClr val="000000"/>
              </a:buClr>
              <a:buSzPct val="45000"/>
              <a:buNone/>
            </a:pPr>
            <a:r>
              <a:rPr lang="en-US" sz="1600" spc="-1" dirty="0" smtClean="0">
                <a:solidFill>
                  <a:srgbClr val="000000"/>
                </a:solidFill>
                <a:latin typeface="Noto Sans Black"/>
                <a:ea typeface="DejaVu Sans"/>
              </a:rPr>
              <a:t>i.e. 0.05 , 0.14 , 0.44 , 0.81 , 0.93 </a:t>
            </a:r>
            <a:endParaRPr lang="en-US" sz="1600" spc="-1" dirty="0" smtClean="0">
              <a:latin typeface="Arial"/>
            </a:endParaRPr>
          </a:p>
          <a:p>
            <a:pPr marL="0" indent="0" algn="just">
              <a:lnSpc>
                <a:spcPct val="100000"/>
              </a:lnSpc>
              <a:buNone/>
            </a:pPr>
            <a:r>
              <a:rPr lang="en-US" sz="1600" spc="-1" dirty="0" smtClean="0">
                <a:solidFill>
                  <a:srgbClr val="000000"/>
                </a:solidFill>
                <a:latin typeface="Noto Sans Black"/>
                <a:ea typeface="DejaVu Sans"/>
              </a:rPr>
              <a:t>Then, The computations for </a:t>
            </a:r>
            <a:endParaRPr lang="en-US" sz="1600" spc="-1" dirty="0" smtClean="0">
              <a:latin typeface="Arial"/>
            </a:endParaRPr>
          </a:p>
          <a:p>
            <a:pPr algn="just">
              <a:lnSpc>
                <a:spcPct val="100000"/>
              </a:lnSpc>
            </a:pPr>
            <a:r>
              <a:rPr lang="en-US" sz="1600" spc="-1" dirty="0" smtClean="0">
                <a:solidFill>
                  <a:srgbClr val="000000"/>
                </a:solidFill>
                <a:latin typeface="Noto Sans Black"/>
                <a:ea typeface="DejaVu Sans"/>
              </a:rPr>
              <a:t>	</a:t>
            </a:r>
            <a:r>
              <a:rPr lang="en-US" sz="1600" b="1" spc="-1" dirty="0" smtClean="0">
                <a:solidFill>
                  <a:srgbClr val="000000"/>
                </a:solidFill>
                <a:latin typeface="Noto Sans Black"/>
                <a:ea typeface="DejaVu Sans"/>
              </a:rPr>
              <a:t>D+, namely</a:t>
            </a:r>
            <a:r>
              <a:rPr lang="en-US" sz="1600" spc="-1" dirty="0" smtClean="0">
                <a:solidFill>
                  <a:srgbClr val="000000"/>
                </a:solidFill>
                <a:latin typeface="Noto Sans Black"/>
                <a:ea typeface="DejaVu Sans"/>
              </a:rPr>
              <a:t> { </a:t>
            </a:r>
            <a:r>
              <a:rPr lang="en-US" sz="1600" spc="-1" dirty="0" err="1" smtClean="0">
                <a:solidFill>
                  <a:srgbClr val="000000"/>
                </a:solidFill>
                <a:latin typeface="Noto Sans Black"/>
                <a:ea typeface="DejaVu Sans"/>
              </a:rPr>
              <a:t>i</a:t>
            </a:r>
            <a:r>
              <a:rPr lang="en-US" sz="1600" spc="-1" dirty="0" smtClean="0">
                <a:solidFill>
                  <a:srgbClr val="000000"/>
                </a:solidFill>
                <a:latin typeface="Noto Sans Black"/>
                <a:ea typeface="DejaVu Sans"/>
              </a:rPr>
              <a:t> /N -R(</a:t>
            </a:r>
            <a:r>
              <a:rPr lang="en-US" sz="1600" spc="-1" dirty="0" err="1" smtClean="0">
                <a:solidFill>
                  <a:srgbClr val="000000"/>
                </a:solidFill>
                <a:latin typeface="Noto Sans Black"/>
                <a:ea typeface="DejaVu Sans"/>
              </a:rPr>
              <a:t>i</a:t>
            </a:r>
            <a:r>
              <a:rPr lang="en-US" sz="1600" spc="-1" dirty="0" smtClean="0">
                <a:solidFill>
                  <a:srgbClr val="000000"/>
                </a:solidFill>
                <a:latin typeface="Noto Sans Black"/>
                <a:ea typeface="DejaVu Sans"/>
              </a:rPr>
              <a:t>) }  and for               </a:t>
            </a:r>
            <a:endParaRPr lang="en-US" sz="1600" spc="-1" dirty="0" smtClean="0">
              <a:latin typeface="Arial"/>
            </a:endParaRPr>
          </a:p>
          <a:p>
            <a:pPr algn="just">
              <a:lnSpc>
                <a:spcPct val="100000"/>
              </a:lnSpc>
            </a:pPr>
            <a:r>
              <a:rPr lang="en-US" sz="1600" spc="-1" dirty="0" smtClean="0">
                <a:solidFill>
                  <a:srgbClr val="000000"/>
                </a:solidFill>
                <a:latin typeface="Noto Sans Black"/>
                <a:ea typeface="DejaVu Sans"/>
              </a:rPr>
              <a:t>	</a:t>
            </a:r>
            <a:r>
              <a:rPr lang="en-US" sz="1600" b="1" spc="-1" dirty="0" smtClean="0">
                <a:solidFill>
                  <a:srgbClr val="000000"/>
                </a:solidFill>
                <a:latin typeface="Noto Sans Black"/>
                <a:ea typeface="DejaVu Sans"/>
              </a:rPr>
              <a:t>D-, namely</a:t>
            </a:r>
            <a:r>
              <a:rPr lang="en-US" sz="1600" spc="-1" dirty="0" smtClean="0">
                <a:solidFill>
                  <a:srgbClr val="000000"/>
                </a:solidFill>
                <a:latin typeface="Noto Sans Black"/>
                <a:ea typeface="DejaVu Sans"/>
              </a:rPr>
              <a:t> { R(</a:t>
            </a:r>
            <a:r>
              <a:rPr lang="en-US" sz="1600" spc="-1" dirty="0" err="1" smtClean="0">
                <a:solidFill>
                  <a:srgbClr val="000000"/>
                </a:solidFill>
                <a:latin typeface="Noto Sans Black"/>
                <a:ea typeface="DejaVu Sans"/>
              </a:rPr>
              <a:t>i</a:t>
            </a:r>
            <a:r>
              <a:rPr lang="en-US" sz="1600" spc="-1" dirty="0" smtClean="0">
                <a:solidFill>
                  <a:srgbClr val="000000"/>
                </a:solidFill>
                <a:latin typeface="Noto Sans Black"/>
                <a:ea typeface="DejaVu Sans"/>
              </a:rPr>
              <a:t> ) - ( </a:t>
            </a:r>
            <a:r>
              <a:rPr lang="en-US" sz="1600" spc="-1" dirty="0" err="1" smtClean="0">
                <a:solidFill>
                  <a:srgbClr val="000000"/>
                </a:solidFill>
                <a:latin typeface="Noto Sans Black"/>
                <a:ea typeface="DejaVu Sans"/>
              </a:rPr>
              <a:t>i</a:t>
            </a:r>
            <a:r>
              <a:rPr lang="en-US" sz="1600" spc="-1" dirty="0" smtClean="0">
                <a:solidFill>
                  <a:srgbClr val="000000"/>
                </a:solidFill>
                <a:latin typeface="Noto Sans Black"/>
                <a:ea typeface="DejaVu Sans"/>
              </a:rPr>
              <a:t> - 1 ) / N } ,</a:t>
            </a:r>
            <a:r>
              <a:rPr lang="en-US" sz="1600" b="1" spc="-1" dirty="0" smtClean="0">
                <a:solidFill>
                  <a:srgbClr val="000000"/>
                </a:solidFill>
                <a:latin typeface="Noto Sans Black"/>
                <a:ea typeface="DejaVu Sans"/>
              </a:rPr>
              <a:t> </a:t>
            </a:r>
            <a:endParaRPr lang="en-US" sz="16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32</a:t>
            </a:fld>
            <a:endParaRPr lang="en-GB"/>
          </a:p>
        </p:txBody>
      </p:sp>
    </p:spTree>
    <p:extLst>
      <p:ext uri="{BB962C8B-B14F-4D97-AF65-F5344CB8AC3E}">
        <p14:creationId xmlns:p14="http://schemas.microsoft.com/office/powerpoint/2010/main" val="4140280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pic>
        <p:nvPicPr>
          <p:cNvPr id="6" name="Content Placeholder 5"/>
          <p:cNvPicPr>
            <a:picLocks noGrp="1" noChangeAspect="1"/>
          </p:cNvPicPr>
          <p:nvPr>
            <p:ph idx="1"/>
          </p:nvPr>
        </p:nvPicPr>
        <p:blipFill>
          <a:blip r:embed="rId2"/>
          <a:stretch>
            <a:fillRect/>
          </a:stretch>
        </p:blipFill>
        <p:spPr>
          <a:xfrm>
            <a:off x="2546742" y="2321605"/>
            <a:ext cx="8864352" cy="3176291"/>
          </a:xfrm>
          <a:prstGeom prst="rect">
            <a:avLst/>
          </a:prstGeom>
        </p:spPr>
      </p:pic>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33</a:t>
            </a:fld>
            <a:endParaRPr lang="en-GB"/>
          </a:p>
        </p:txBody>
      </p:sp>
      <p:pic>
        <p:nvPicPr>
          <p:cNvPr id="7" name="Picture 6"/>
          <p:cNvPicPr>
            <a:picLocks noChangeAspect="1"/>
          </p:cNvPicPr>
          <p:nvPr/>
        </p:nvPicPr>
        <p:blipFill>
          <a:blip r:embed="rId3"/>
          <a:stretch>
            <a:fillRect/>
          </a:stretch>
        </p:blipFill>
        <p:spPr>
          <a:xfrm>
            <a:off x="502905" y="4541177"/>
            <a:ext cx="1951412" cy="845612"/>
          </a:xfrm>
          <a:prstGeom prst="rect">
            <a:avLst/>
          </a:prstGeom>
        </p:spPr>
      </p:pic>
      <p:sp>
        <p:nvSpPr>
          <p:cNvPr id="8" name="Rectangle 7"/>
          <p:cNvSpPr/>
          <p:nvPr/>
        </p:nvSpPr>
        <p:spPr>
          <a:xfrm>
            <a:off x="1097280" y="1849721"/>
            <a:ext cx="9888876" cy="369332"/>
          </a:xfrm>
          <a:prstGeom prst="rect">
            <a:avLst/>
          </a:prstGeom>
        </p:spPr>
        <p:txBody>
          <a:bodyPr wrap="square">
            <a:spAutoFit/>
          </a:bodyPr>
          <a:lstStyle/>
          <a:p>
            <a:pPr algn="just">
              <a:lnSpc>
                <a:spcPct val="100000"/>
              </a:lnSpc>
            </a:pPr>
            <a:r>
              <a:rPr lang="en-US" b="1" spc="-1" dirty="0" smtClean="0">
                <a:solidFill>
                  <a:srgbClr val="000000"/>
                </a:solidFill>
                <a:latin typeface="Noto Sans Black"/>
                <a:ea typeface="DejaVu Sans"/>
              </a:rPr>
              <a:t>Example Continue </a:t>
            </a:r>
            <a:endParaRPr lang="en-US" spc="-1" dirty="0">
              <a:latin typeface="Arial"/>
            </a:endParaRPr>
          </a:p>
        </p:txBody>
      </p:sp>
      <p:sp>
        <p:nvSpPr>
          <p:cNvPr id="9" name="Rectangle 8"/>
          <p:cNvSpPr/>
          <p:nvPr/>
        </p:nvSpPr>
        <p:spPr>
          <a:xfrm>
            <a:off x="1739757" y="5710902"/>
            <a:ext cx="9888876" cy="646331"/>
          </a:xfrm>
          <a:prstGeom prst="rect">
            <a:avLst/>
          </a:prstGeom>
        </p:spPr>
        <p:txBody>
          <a:bodyPr wrap="square">
            <a:spAutoFit/>
          </a:bodyPr>
          <a:lstStyle/>
          <a:p>
            <a:pPr algn="just">
              <a:lnSpc>
                <a:spcPct val="100000"/>
              </a:lnSpc>
            </a:pPr>
            <a:r>
              <a:rPr lang="en-US" b="1" spc="-1" dirty="0">
                <a:solidFill>
                  <a:srgbClr val="000000"/>
                </a:solidFill>
                <a:latin typeface="Noto Sans Black"/>
                <a:ea typeface="DejaVu Sans"/>
              </a:rPr>
              <a:t>The statistics are computed as D+ = 0.26 and D- = 0.21. </a:t>
            </a:r>
            <a:endParaRPr lang="en-US" spc="-1" dirty="0">
              <a:latin typeface="Arial"/>
            </a:endParaRPr>
          </a:p>
          <a:p>
            <a:pPr algn="just">
              <a:lnSpc>
                <a:spcPct val="100000"/>
              </a:lnSpc>
            </a:pPr>
            <a:r>
              <a:rPr lang="en-US" b="1" spc="-1" dirty="0" smtClean="0">
                <a:solidFill>
                  <a:srgbClr val="000000"/>
                </a:solidFill>
                <a:latin typeface="Noto Sans Black"/>
                <a:ea typeface="DejaVu Sans"/>
              </a:rPr>
              <a:t>Therefore</a:t>
            </a:r>
            <a:r>
              <a:rPr lang="en-US" b="1" spc="-1" dirty="0">
                <a:solidFill>
                  <a:srgbClr val="000000"/>
                </a:solidFill>
                <a:latin typeface="Noto Sans Black"/>
                <a:ea typeface="DejaVu Sans"/>
              </a:rPr>
              <a:t>, </a:t>
            </a:r>
            <a:r>
              <a:rPr lang="en-US" b="1" spc="-1" dirty="0" smtClean="0">
                <a:solidFill>
                  <a:srgbClr val="000000"/>
                </a:solidFill>
                <a:latin typeface="Noto Sans Black"/>
                <a:ea typeface="DejaVu Sans"/>
              </a:rPr>
              <a:t>D </a:t>
            </a:r>
            <a:r>
              <a:rPr lang="en-US" b="1" spc="-1" dirty="0">
                <a:solidFill>
                  <a:srgbClr val="000000"/>
                </a:solidFill>
                <a:latin typeface="Noto Sans Black"/>
                <a:ea typeface="DejaVu Sans"/>
              </a:rPr>
              <a:t>= max{0.26, 0.21} = 0.26</a:t>
            </a:r>
            <a:endParaRPr lang="en-US" spc="-1" dirty="0">
              <a:latin typeface="Arial"/>
            </a:endParaRPr>
          </a:p>
        </p:txBody>
      </p:sp>
      <p:sp>
        <p:nvSpPr>
          <p:cNvPr id="10" name="Oval 9"/>
          <p:cNvSpPr/>
          <p:nvPr/>
        </p:nvSpPr>
        <p:spPr>
          <a:xfrm>
            <a:off x="5429892" y="4229228"/>
            <a:ext cx="845563" cy="512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304944" y="4794192"/>
            <a:ext cx="845563" cy="512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090203" y="4886222"/>
            <a:ext cx="914400" cy="369332"/>
          </a:xfrm>
          <a:prstGeom prst="rect">
            <a:avLst/>
          </a:prstGeom>
          <a:solidFill>
            <a:schemeClr val="bg1">
              <a:lumMod val="95000"/>
            </a:schemeClr>
          </a:solidFill>
        </p:spPr>
        <p:txBody>
          <a:bodyPr wrap="square" rtlCol="0">
            <a:spAutoFit/>
          </a:bodyPr>
          <a:lstStyle/>
          <a:p>
            <a:r>
              <a:rPr lang="en-GB" dirty="0" smtClean="0"/>
              <a:t>0.05</a:t>
            </a:r>
            <a:endParaRPr lang="en-GB" dirty="0"/>
          </a:p>
        </p:txBody>
      </p:sp>
    </p:spTree>
    <p:extLst>
      <p:ext uri="{BB962C8B-B14F-4D97-AF65-F5344CB8AC3E}">
        <p14:creationId xmlns:p14="http://schemas.microsoft.com/office/powerpoint/2010/main" val="3750070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Kolmogorov-Smirnov Test: EXAMPLE</a:t>
            </a:r>
            <a:endParaRPr lang="en-US" sz="1800" spc="-1" dirty="0">
              <a:latin typeface="Arial"/>
            </a:endParaRPr>
          </a:p>
          <a:p>
            <a:pPr algn="just">
              <a:lnSpc>
                <a:spcPct val="100000"/>
              </a:lnSpc>
            </a:pPr>
            <a:endParaRPr lang="en-US" sz="1800" spc="-1" dirty="0">
              <a:latin typeface="Arial"/>
            </a:endParaRPr>
          </a:p>
          <a:p>
            <a:pPr marL="216000" indent="-214920" algn="just">
              <a:lnSpc>
                <a:spcPct val="100000"/>
              </a:lnSpc>
              <a:buClr>
                <a:srgbClr val="000000"/>
              </a:buClr>
              <a:buFont typeface="Symbol"/>
              <a:buChar char=""/>
            </a:pPr>
            <a:r>
              <a:rPr lang="en-US" sz="1800" spc="-1" dirty="0" smtClean="0">
                <a:solidFill>
                  <a:srgbClr val="000000"/>
                </a:solidFill>
                <a:latin typeface="Noto Sans Black"/>
                <a:ea typeface="DejaVu Sans"/>
              </a:rPr>
              <a:t>Then, The </a:t>
            </a:r>
            <a:r>
              <a:rPr lang="en-US" sz="1800" spc="-1" dirty="0">
                <a:solidFill>
                  <a:srgbClr val="000000"/>
                </a:solidFill>
                <a:latin typeface="Noto Sans Black"/>
                <a:ea typeface="DejaVu Sans"/>
              </a:rPr>
              <a:t>critical value of D, obtained from Table </a:t>
            </a:r>
            <a:r>
              <a:rPr lang="en-US" sz="1800" spc="-1" dirty="0" smtClean="0">
                <a:solidFill>
                  <a:srgbClr val="000000"/>
                </a:solidFill>
                <a:latin typeface="Noto Sans Black"/>
                <a:ea typeface="DejaVu Sans"/>
              </a:rPr>
              <a:t>for </a:t>
            </a:r>
            <a:r>
              <a:rPr lang="en-US" sz="1800" spc="-1" dirty="0">
                <a:solidFill>
                  <a:srgbClr val="000000"/>
                </a:solidFill>
                <a:latin typeface="Noto Sans Black"/>
                <a:ea typeface="DejaVu Sans"/>
              </a:rPr>
              <a:t>a = 0.05  and N= 5, is 0.565. </a:t>
            </a:r>
            <a:endParaRPr lang="en-US" sz="1800" spc="-1" dirty="0">
              <a:latin typeface="Arial"/>
            </a:endParaRPr>
          </a:p>
          <a:p>
            <a:pPr marL="216000" indent="-214920" algn="just">
              <a:lnSpc>
                <a:spcPct val="100000"/>
              </a:lnSpc>
              <a:buClr>
                <a:srgbClr val="000000"/>
              </a:buClr>
              <a:buFont typeface="Symbol"/>
              <a:buChar char=""/>
            </a:pPr>
            <a:r>
              <a:rPr lang="en-US" sz="1800" spc="-1" dirty="0">
                <a:solidFill>
                  <a:srgbClr val="000000"/>
                </a:solidFill>
                <a:latin typeface="Noto Sans Black"/>
                <a:ea typeface="DejaVu Sans"/>
              </a:rPr>
              <a:t>Since  the  computed  value,  0.26,  is  less  than  the tabulated  critical  value,  0.565,  the  hypothesis  of  no difference  between  the  distribution  of  the  generated numbers and the uniform distribution is not rejected.</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34</a:t>
            </a:fld>
            <a:endParaRPr lang="en-GB"/>
          </a:p>
        </p:txBody>
      </p:sp>
    </p:spTree>
    <p:extLst>
      <p:ext uri="{BB962C8B-B14F-4D97-AF65-F5344CB8AC3E}">
        <p14:creationId xmlns:p14="http://schemas.microsoft.com/office/powerpoint/2010/main" val="1981237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fontScale="85000" lnSpcReduction="10000"/>
          </a:bodyPr>
          <a:lstStyle/>
          <a:p>
            <a:pPr algn="just">
              <a:lnSpc>
                <a:spcPct val="100000"/>
              </a:lnSpc>
            </a:pPr>
            <a:r>
              <a:rPr lang="en-US" sz="1800" b="1" spc="-1" dirty="0">
                <a:solidFill>
                  <a:srgbClr val="000000"/>
                </a:solidFill>
                <a:latin typeface="Noto Sans Black"/>
                <a:ea typeface="DejaVu Sans"/>
              </a:rPr>
              <a:t>Testing for uniformity : Kolmogorov-Smirnov Test: EXAMPLE</a:t>
            </a:r>
            <a:endParaRPr lang="en-US" sz="1800" spc="-1" dirty="0">
              <a:latin typeface="Arial"/>
            </a:endParaRPr>
          </a:p>
          <a:p>
            <a:pPr algn="just">
              <a:lnSpc>
                <a:spcPct val="100000"/>
              </a:lnSpc>
            </a:pPr>
            <a:endParaRPr lang="en-US" sz="1800" spc="-1" dirty="0">
              <a:latin typeface="Arial"/>
            </a:endParaRPr>
          </a:p>
          <a:p>
            <a:pPr marL="34362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Suppose  that  the  five  numbers  0.24  ,  0.80,  0.11,  0.05, 0.93 were generated, and it is desired to perform a test for uniformity using the Kolmogorov-Smirnov test with a level of significance a of 0.01. </a:t>
            </a:r>
            <a:endParaRPr lang="en-US" sz="1800" spc="-1" dirty="0">
              <a:latin typeface="Arial"/>
            </a:endParaRPr>
          </a:p>
          <a:p>
            <a:pPr marL="34362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Suppose that the four numbers 0.80, 0.14, 0.05, 0.5 were generated, and it is desired to perform a test for uniformity using  the  Kolmogorov-Smirnov  test  with  a  level  of significance a of 0.10</a:t>
            </a:r>
            <a:r>
              <a:rPr lang="en-US" sz="1800" spc="-1" dirty="0" smtClean="0">
                <a:solidFill>
                  <a:srgbClr val="000000"/>
                </a:solidFill>
                <a:latin typeface="Noto Sans Black"/>
                <a:ea typeface="DejaVu Sans"/>
              </a:rPr>
              <a:t>.</a:t>
            </a:r>
            <a:endParaRPr lang="en-US" sz="1800" spc="-1" dirty="0">
              <a:latin typeface="Arial"/>
            </a:endParaRPr>
          </a:p>
          <a:p>
            <a:pPr marL="343620" indent="-342900" algn="just">
              <a:lnSpc>
                <a:spcPct val="100000"/>
              </a:lnSpc>
              <a:buClr>
                <a:srgbClr val="000000"/>
              </a:buClr>
              <a:buFont typeface="+mj-lt"/>
              <a:buAutoNum type="arabicPeriod"/>
            </a:pPr>
            <a:r>
              <a:rPr lang="en-US" sz="1800" spc="-1" dirty="0">
                <a:solidFill>
                  <a:srgbClr val="000000"/>
                </a:solidFill>
                <a:latin typeface="Noto Sans Black"/>
                <a:ea typeface="DejaVu Sans"/>
              </a:rPr>
              <a:t>Suppose that the seven numbers 0.44 , 0.81, 0.14, 0.05, 0.93,  0.01,  0.02  were  generated,  and  it  is  desired  to perform  a  test  for  uniformity  using  the  Kolmogorov-Smirnov test with a level of significance a of 0.05</a:t>
            </a:r>
            <a:r>
              <a:rPr lang="en-US" sz="1800" spc="-1" dirty="0" smtClean="0">
                <a:solidFill>
                  <a:srgbClr val="000000"/>
                </a:solidFill>
                <a:latin typeface="Noto Sans Black"/>
                <a:ea typeface="DejaVu Sans"/>
              </a:rPr>
              <a:t>.</a:t>
            </a:r>
          </a:p>
          <a:p>
            <a:pPr marL="343620" indent="-342900" algn="just">
              <a:lnSpc>
                <a:spcPct val="100000"/>
              </a:lnSpc>
              <a:buClr>
                <a:srgbClr val="000000"/>
              </a:buClr>
              <a:buFont typeface="+mj-lt"/>
              <a:buAutoNum type="arabicPeriod"/>
            </a:pPr>
            <a:r>
              <a:rPr lang="en-GB" sz="1800" spc="-1" dirty="0">
                <a:latin typeface="Arial"/>
              </a:rPr>
              <a:t>The sequence of numbers 0.37, 0.29, 0.19, 0.88 0.44, 0.63, </a:t>
            </a:r>
            <a:r>
              <a:rPr lang="en-GB" sz="1800" spc="-1" dirty="0" smtClean="0">
                <a:latin typeface="Arial"/>
              </a:rPr>
              <a:t>0.77, 0.70 </a:t>
            </a:r>
            <a:r>
              <a:rPr lang="en-GB" sz="1800" spc="-1" dirty="0">
                <a:latin typeface="Arial"/>
              </a:rPr>
              <a:t>0.21, and 0.58 has been generated. Use K-S test to determine if the numbers </a:t>
            </a:r>
            <a:r>
              <a:rPr lang="en-GB" sz="1800" spc="-1" dirty="0" smtClean="0">
                <a:latin typeface="Arial"/>
              </a:rPr>
              <a:t>are uniformly </a:t>
            </a:r>
            <a:r>
              <a:rPr lang="en-GB" sz="1800" spc="-1" dirty="0">
                <a:latin typeface="Arial"/>
              </a:rPr>
              <a:t>distributed (Dα = 0.41 for α = </a:t>
            </a:r>
            <a:r>
              <a:rPr lang="en-GB" sz="1800" spc="-1" dirty="0" smtClean="0">
                <a:latin typeface="Arial"/>
              </a:rPr>
              <a:t>0.05</a:t>
            </a:r>
          </a:p>
          <a:p>
            <a:pPr marL="343620" indent="-342900" algn="just">
              <a:lnSpc>
                <a:spcPct val="100000"/>
              </a:lnSpc>
              <a:buClr>
                <a:srgbClr val="000000"/>
              </a:buClr>
              <a:buFont typeface="+mj-lt"/>
              <a:buAutoNum type="arabicPeriod"/>
            </a:pPr>
            <a:r>
              <a:rPr lang="en-GB" sz="1800" spc="-1" dirty="0" smtClean="0">
                <a:latin typeface="Arial"/>
              </a:rPr>
              <a:t>The </a:t>
            </a:r>
            <a:r>
              <a:rPr lang="en-GB" sz="1800" spc="-1" dirty="0">
                <a:latin typeface="Arial"/>
              </a:rPr>
              <a:t>sequence of numbers 0.54, 0.73, 0.98, </a:t>
            </a:r>
            <a:r>
              <a:rPr lang="en-GB" sz="1800" spc="-1" dirty="0" smtClean="0">
                <a:latin typeface="Arial"/>
              </a:rPr>
              <a:t>0.11 and </a:t>
            </a:r>
            <a:r>
              <a:rPr lang="en-GB" sz="1800" spc="-1" dirty="0">
                <a:latin typeface="Arial"/>
              </a:rPr>
              <a:t>0.68 has been generated. Use the Kolmogorov-Smirnov test  to determine if the hypothesis that </a:t>
            </a:r>
            <a:r>
              <a:rPr lang="en-GB" sz="1800" spc="-1" dirty="0" smtClean="0">
                <a:latin typeface="Arial"/>
              </a:rPr>
              <a:t>the numbers </a:t>
            </a:r>
            <a:r>
              <a:rPr lang="en-GB" sz="1800" spc="-1" dirty="0">
                <a:latin typeface="Arial"/>
              </a:rPr>
              <a:t>are uniformly distributed on the interval 0 to 1 can be rejected. (</a:t>
            </a:r>
            <a:r>
              <a:rPr lang="en-GB" sz="1800" spc="-1" dirty="0" smtClean="0">
                <a:latin typeface="Arial"/>
              </a:rPr>
              <a:t>Note that </a:t>
            </a:r>
            <a:r>
              <a:rPr lang="en-GB" sz="1800" spc="-1" dirty="0">
                <a:latin typeface="Arial"/>
              </a:rPr>
              <a:t>the critical value of D for </a:t>
            </a:r>
            <a:r>
              <a:rPr lang="en-GB" sz="1800" spc="-1" dirty="0" err="1" smtClean="0">
                <a:latin typeface="Arial"/>
              </a:rPr>
              <a:t>for</a:t>
            </a:r>
            <a:r>
              <a:rPr lang="en-GB" sz="1800" spc="-1" dirty="0" smtClean="0">
                <a:latin typeface="Arial"/>
              </a:rPr>
              <a:t> a=0.05 and N=5 is 0.565)</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35</a:t>
            </a:fld>
            <a:endParaRPr lang="en-GB"/>
          </a:p>
        </p:txBody>
      </p:sp>
    </p:spTree>
    <p:extLst>
      <p:ext uri="{BB962C8B-B14F-4D97-AF65-F5344CB8AC3E}">
        <p14:creationId xmlns:p14="http://schemas.microsoft.com/office/powerpoint/2010/main" val="4254753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fontScale="92500" lnSpcReduction="10000"/>
          </a:bodyPr>
          <a:lstStyle/>
          <a:p>
            <a:pPr algn="just">
              <a:lnSpc>
                <a:spcPct val="100000"/>
              </a:lnSpc>
            </a:pPr>
            <a:r>
              <a:rPr lang="en-US" sz="1800" b="1" spc="-1" dirty="0">
                <a:solidFill>
                  <a:srgbClr val="000000"/>
                </a:solidFill>
                <a:latin typeface="Noto Sans Black"/>
                <a:ea typeface="DejaVu Sans"/>
              </a:rPr>
              <a:t>Testing for uniformity : The Chi-square Test </a:t>
            </a:r>
            <a:endParaRPr lang="en-US" sz="1800" b="1" spc="-1" dirty="0" smtClean="0">
              <a:solidFill>
                <a:srgbClr val="000000"/>
              </a:solidFill>
              <a:latin typeface="Noto Sans Black"/>
              <a:ea typeface="DejaVu Sans"/>
            </a:endParaRPr>
          </a:p>
          <a:p>
            <a:pPr algn="just">
              <a:lnSpc>
                <a:spcPct val="100000"/>
              </a:lnSpc>
            </a:pPr>
            <a:endParaRPr lang="en-US" sz="1800" spc="-1" dirty="0">
              <a:latin typeface="Arial"/>
            </a:endParaRPr>
          </a:p>
          <a:p>
            <a:pPr algn="just">
              <a:lnSpc>
                <a:spcPct val="100000"/>
              </a:lnSpc>
            </a:pPr>
            <a:r>
              <a:rPr lang="en-GB" sz="1800" spc="-1" dirty="0">
                <a:latin typeface="Arial"/>
              </a:rPr>
              <a:t>A chi-square test </a:t>
            </a:r>
            <a:r>
              <a:rPr lang="en-GB" sz="1800" spc="-1" dirty="0" smtClean="0">
                <a:latin typeface="Arial"/>
              </a:rPr>
              <a:t>compares </a:t>
            </a:r>
            <a:r>
              <a:rPr lang="en-GB" sz="1800" spc="-1" dirty="0">
                <a:latin typeface="Arial"/>
              </a:rPr>
              <a:t>two variables in a contingency table to see </a:t>
            </a:r>
            <a:r>
              <a:rPr lang="en-GB" sz="1800" b="1" spc="-1" dirty="0">
                <a:latin typeface="Arial"/>
              </a:rPr>
              <a:t>if they are related</a:t>
            </a:r>
            <a:r>
              <a:rPr lang="en-GB" sz="1800" spc="-1" dirty="0">
                <a:latin typeface="Arial"/>
              </a:rPr>
              <a:t>. </a:t>
            </a:r>
            <a:r>
              <a:rPr lang="en-GB" sz="1800" b="1" spc="-1" dirty="0">
                <a:latin typeface="Arial"/>
              </a:rPr>
              <a:t>In a more general sense, it tests to see whether distributions of categorical variables differ from each </a:t>
            </a:r>
            <a:r>
              <a:rPr lang="en-GB" sz="1800" b="1" spc="-1" dirty="0" smtClean="0">
                <a:latin typeface="Arial"/>
              </a:rPr>
              <a:t>another</a:t>
            </a:r>
          </a:p>
          <a:p>
            <a:pPr algn="just">
              <a:lnSpc>
                <a:spcPct val="100000"/>
              </a:lnSpc>
            </a:pPr>
            <a:endParaRPr lang="en-GB" sz="1800" spc="-1" dirty="0">
              <a:latin typeface="Arial"/>
            </a:endParaRPr>
          </a:p>
          <a:p>
            <a:pPr algn="just">
              <a:lnSpc>
                <a:spcPct val="100000"/>
              </a:lnSpc>
            </a:pPr>
            <a:endParaRPr lang="en-GB" sz="1800" spc="-1" dirty="0" smtClean="0">
              <a:latin typeface="Arial"/>
            </a:endParaRPr>
          </a:p>
          <a:p>
            <a:pPr algn="just">
              <a:lnSpc>
                <a:spcPct val="100000"/>
              </a:lnSpc>
            </a:pPr>
            <a:endParaRPr lang="en-GB" sz="1800" spc="-1" dirty="0">
              <a:latin typeface="Arial"/>
            </a:endParaRPr>
          </a:p>
          <a:p>
            <a:pPr algn="just">
              <a:lnSpc>
                <a:spcPct val="100000"/>
              </a:lnSpc>
            </a:pPr>
            <a:r>
              <a:rPr lang="en-GB" sz="1800" spc="-1" dirty="0" smtClean="0">
                <a:latin typeface="Arial"/>
              </a:rPr>
              <a:t>The subscript “c” is the degrees of freedom. “</a:t>
            </a:r>
            <a:r>
              <a:rPr lang="en-GB" sz="1800" spc="-1" dirty="0">
                <a:latin typeface="Arial"/>
              </a:rPr>
              <a:t>O” is your observed value and E is your expected value. </a:t>
            </a:r>
            <a:endParaRPr lang="en-GB" sz="1800" spc="-1" dirty="0" smtClean="0">
              <a:latin typeface="Arial"/>
            </a:endParaRPr>
          </a:p>
          <a:p>
            <a:pPr algn="just">
              <a:lnSpc>
                <a:spcPct val="100000"/>
              </a:lnSpc>
            </a:pPr>
            <a:r>
              <a:rPr lang="en-GB" sz="1800" b="1" spc="-1" dirty="0" smtClean="0">
                <a:solidFill>
                  <a:srgbClr val="FF0000"/>
                </a:solidFill>
                <a:latin typeface="Arial"/>
              </a:rPr>
              <a:t>It’s </a:t>
            </a:r>
            <a:r>
              <a:rPr lang="en-GB" sz="1800" b="1" spc="-1" dirty="0">
                <a:solidFill>
                  <a:srgbClr val="FF0000"/>
                </a:solidFill>
                <a:latin typeface="Arial"/>
              </a:rPr>
              <a:t>very rare that you’ll want to actually use this formula to find a critical chi-square value by hand. </a:t>
            </a:r>
            <a:endParaRPr lang="en-US" sz="1800" b="1" spc="-1" dirty="0">
              <a:solidFill>
                <a:srgbClr val="FF0000"/>
              </a:solidFill>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36</a:t>
            </a:fld>
            <a:endParaRPr lang="en-GB"/>
          </a:p>
        </p:txBody>
      </p:sp>
      <p:pic>
        <p:nvPicPr>
          <p:cNvPr id="2052" name="Picture 4" descr="The chi-square formul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867" y="3618680"/>
            <a:ext cx="24574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9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87" y="71919"/>
            <a:ext cx="10058400" cy="602066"/>
          </a:xfrm>
        </p:spPr>
        <p:txBody>
          <a:bodyPr>
            <a:normAutofit/>
          </a:bodyPr>
          <a:lstStyle/>
          <a:p>
            <a:r>
              <a:rPr lang="en-GB" sz="3600" dirty="0" smtClean="0"/>
              <a:t>Tests for Randomness - Uniformity and independence</a:t>
            </a:r>
            <a:endParaRPr lang="en-GB" sz="3600" dirty="0"/>
          </a:p>
        </p:txBody>
      </p:sp>
      <p:sp>
        <p:nvSpPr>
          <p:cNvPr id="3" name="Content Placeholder 2"/>
          <p:cNvSpPr>
            <a:spLocks noGrp="1"/>
          </p:cNvSpPr>
          <p:nvPr>
            <p:ph idx="1"/>
          </p:nvPr>
        </p:nvSpPr>
        <p:spPr>
          <a:xfrm>
            <a:off x="1068387" y="607698"/>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endParaRPr lang="en-US" sz="1800" b="1" spc="-1" dirty="0" smtClean="0">
              <a:solidFill>
                <a:srgbClr val="000000"/>
              </a:solidFill>
              <a:latin typeface="Noto Sans Black"/>
              <a:ea typeface="DejaVu Sans"/>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37</a:t>
            </a:fld>
            <a:endParaRPr lang="en-GB"/>
          </a:p>
        </p:txBody>
      </p:sp>
      <p:pic>
        <p:nvPicPr>
          <p:cNvPr id="7" name="Picture 6"/>
          <p:cNvPicPr/>
          <p:nvPr/>
        </p:nvPicPr>
        <p:blipFill>
          <a:blip r:embed="rId2"/>
          <a:srcRect l="23856" t="35748" r="21706" b="4537"/>
          <a:stretch/>
        </p:blipFill>
        <p:spPr>
          <a:xfrm>
            <a:off x="2285327" y="1209764"/>
            <a:ext cx="8059355" cy="4877674"/>
          </a:xfrm>
          <a:prstGeom prst="rect">
            <a:avLst/>
          </a:prstGeom>
          <a:ln>
            <a:noFill/>
          </a:ln>
        </p:spPr>
      </p:pic>
    </p:spTree>
    <p:extLst>
      <p:ext uri="{BB962C8B-B14F-4D97-AF65-F5344CB8AC3E}">
        <p14:creationId xmlns:p14="http://schemas.microsoft.com/office/powerpoint/2010/main" val="858180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87" y="71919"/>
            <a:ext cx="10058400" cy="602066"/>
          </a:xfrm>
        </p:spPr>
        <p:txBody>
          <a:bodyPr>
            <a:normAutofit/>
          </a:bodyPr>
          <a:lstStyle/>
          <a:p>
            <a:r>
              <a:rPr lang="en-GB" sz="3600" dirty="0" smtClean="0"/>
              <a:t>Tests for Randomness - Uniformity and independence</a:t>
            </a:r>
            <a:endParaRPr lang="en-GB" sz="3600" dirty="0"/>
          </a:p>
        </p:txBody>
      </p:sp>
      <p:sp>
        <p:nvSpPr>
          <p:cNvPr id="3" name="Content Placeholder 2"/>
          <p:cNvSpPr>
            <a:spLocks noGrp="1"/>
          </p:cNvSpPr>
          <p:nvPr>
            <p:ph idx="1"/>
          </p:nvPr>
        </p:nvSpPr>
        <p:spPr>
          <a:xfrm>
            <a:off x="1068387" y="607698"/>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endParaRPr lang="en-US" sz="1800" b="1" spc="-1" dirty="0" smtClean="0">
              <a:solidFill>
                <a:srgbClr val="000000"/>
              </a:solidFill>
              <a:latin typeface="Noto Sans Black"/>
              <a:ea typeface="DejaVu Sans"/>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38</a:t>
            </a:fld>
            <a:endParaRPr lang="en-GB"/>
          </a:p>
        </p:txBody>
      </p:sp>
      <p:pic>
        <p:nvPicPr>
          <p:cNvPr id="8" name="Picture 7"/>
          <p:cNvPicPr/>
          <p:nvPr/>
        </p:nvPicPr>
        <p:blipFill>
          <a:blip r:embed="rId2"/>
          <a:srcRect l="26573" t="26068" r="25333" b="69"/>
          <a:stretch/>
        </p:blipFill>
        <p:spPr>
          <a:xfrm>
            <a:off x="2942929" y="1154242"/>
            <a:ext cx="5851080" cy="5052960"/>
          </a:xfrm>
          <a:prstGeom prst="rect">
            <a:avLst/>
          </a:prstGeom>
          <a:ln>
            <a:noFill/>
          </a:ln>
        </p:spPr>
      </p:pic>
    </p:spTree>
    <p:extLst>
      <p:ext uri="{BB962C8B-B14F-4D97-AF65-F5344CB8AC3E}">
        <p14:creationId xmlns:p14="http://schemas.microsoft.com/office/powerpoint/2010/main" val="6069282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endParaRPr lang="en-US" sz="1800" b="1" spc="-1" dirty="0" smtClean="0">
              <a:solidFill>
                <a:srgbClr val="000000"/>
              </a:solidFill>
              <a:latin typeface="Noto Sans Black"/>
              <a:ea typeface="DejaVu Sans"/>
            </a:endParaRPr>
          </a:p>
          <a:p>
            <a:pPr algn="just">
              <a:lnSpc>
                <a:spcPct val="100000"/>
              </a:lnSpc>
            </a:pPr>
            <a:r>
              <a:rPr lang="en-US" sz="1800" spc="-1" dirty="0">
                <a:solidFill>
                  <a:srgbClr val="000000"/>
                </a:solidFill>
                <a:latin typeface="Noto Sans Black"/>
                <a:ea typeface="DejaVu Sans"/>
              </a:rPr>
              <a:t>Use the chi-square test with a = 0.05 to test whether the data shown below are uniformly distributed</a:t>
            </a:r>
            <a:r>
              <a:rPr lang="en-US" sz="1800" spc="-1" dirty="0" smtClean="0">
                <a:solidFill>
                  <a:srgbClr val="000000"/>
                </a:solidFill>
                <a:latin typeface="Noto Sans Black"/>
                <a:ea typeface="DejaVu Sans"/>
              </a:rPr>
              <a:t>.</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39</a:t>
            </a:fld>
            <a:endParaRPr lang="en-GB"/>
          </a:p>
        </p:txBody>
      </p:sp>
      <p:pic>
        <p:nvPicPr>
          <p:cNvPr id="7" name="Picture 6"/>
          <p:cNvPicPr/>
          <p:nvPr/>
        </p:nvPicPr>
        <p:blipFill rotWithShape="1">
          <a:blip r:embed="rId2"/>
          <a:srcRect l="24761" t="35285" r="20799" b="27908"/>
          <a:stretch/>
        </p:blipFill>
        <p:spPr>
          <a:xfrm>
            <a:off x="1864758" y="3005249"/>
            <a:ext cx="8553467" cy="3046289"/>
          </a:xfrm>
          <a:prstGeom prst="rect">
            <a:avLst/>
          </a:prstGeom>
          <a:ln>
            <a:noFill/>
          </a:ln>
        </p:spPr>
      </p:pic>
    </p:spTree>
    <p:extLst>
      <p:ext uri="{BB962C8B-B14F-4D97-AF65-F5344CB8AC3E}">
        <p14:creationId xmlns:p14="http://schemas.microsoft.com/office/powerpoint/2010/main" val="305577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dirty="0"/>
              <a:t>Random numbers are a necessary basic ingredient (element) in the simulation of almost all </a:t>
            </a:r>
            <a:r>
              <a:rPr lang="en-GB" b="1" dirty="0"/>
              <a:t>discrete systems. </a:t>
            </a:r>
          </a:p>
          <a:p>
            <a:r>
              <a:rPr lang="en-GB" dirty="0" smtClean="0"/>
              <a:t>Most </a:t>
            </a:r>
            <a:r>
              <a:rPr lang="en-GB" dirty="0"/>
              <a:t>computer languages have a subroutine, object, or function that will </a:t>
            </a:r>
            <a:r>
              <a:rPr lang="en-GB" b="1" dirty="0"/>
              <a:t>generate a random number. </a:t>
            </a:r>
          </a:p>
          <a:p>
            <a:endParaRPr lang="en-GB" dirty="0" smtClean="0"/>
          </a:p>
          <a:p>
            <a:r>
              <a:rPr lang="en-GB" dirty="0" smtClean="0"/>
              <a:t>Similarly </a:t>
            </a:r>
            <a:r>
              <a:rPr lang="en-GB" b="1" dirty="0"/>
              <a:t>simulation languages generate random numbers that are used to generate event limes and other random variables</a:t>
            </a:r>
            <a:r>
              <a:rPr lang="en-GB" b="1" dirty="0" smtClean="0"/>
              <a:t>.</a:t>
            </a:r>
          </a:p>
          <a:p>
            <a:r>
              <a:rPr lang="en-GB" dirty="0" smtClean="0"/>
              <a:t>Random numbers </a:t>
            </a:r>
            <a:r>
              <a:rPr lang="en-GB" dirty="0"/>
              <a:t>must be unpredictable</a:t>
            </a:r>
            <a:r>
              <a:rPr lang="en-GB" b="1" dirty="0"/>
              <a:t>,</a:t>
            </a:r>
            <a:r>
              <a:rPr lang="en-GB" dirty="0"/>
              <a:t> </a:t>
            </a:r>
            <a:r>
              <a:rPr lang="en-GB" b="1" dirty="0"/>
              <a:t>statistically independent </a:t>
            </a:r>
            <a:r>
              <a:rPr lang="en-GB" dirty="0"/>
              <a:t>(unrelated to any previously generated random numbers), </a:t>
            </a:r>
            <a:r>
              <a:rPr lang="en-GB" b="1" dirty="0"/>
              <a:t>uniformly distributed</a:t>
            </a:r>
            <a:r>
              <a:rPr lang="en-GB" dirty="0"/>
              <a:t> (equal probability for any number to be generated) and protected</a:t>
            </a: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a:t>
            </a:fld>
            <a:endParaRPr lang="en-GB"/>
          </a:p>
        </p:txBody>
      </p:sp>
    </p:spTree>
    <p:extLst>
      <p:ext uri="{BB962C8B-B14F-4D97-AF65-F5344CB8AC3E}">
        <p14:creationId xmlns:p14="http://schemas.microsoft.com/office/powerpoint/2010/main" val="3525482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endParaRPr lang="en-US" sz="1800" b="1" spc="-1" dirty="0" smtClean="0">
              <a:solidFill>
                <a:srgbClr val="000000"/>
              </a:solidFill>
              <a:latin typeface="Noto Sans Black"/>
              <a:ea typeface="DejaVu Sans"/>
            </a:endParaRPr>
          </a:p>
          <a:p>
            <a:pPr algn="just">
              <a:lnSpc>
                <a:spcPct val="100000"/>
              </a:lnSpc>
            </a:pPr>
            <a:r>
              <a:rPr lang="en-US" sz="1800" b="1" u="sng" spc="-1" dirty="0" smtClean="0">
                <a:solidFill>
                  <a:srgbClr val="000000"/>
                </a:solidFill>
                <a:latin typeface="Noto Sans Black"/>
                <a:ea typeface="DejaVu Sans"/>
              </a:rPr>
              <a:t>Solution</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40</a:t>
            </a:fld>
            <a:endParaRPr lang="en-GB"/>
          </a:p>
        </p:txBody>
      </p:sp>
      <p:pic>
        <p:nvPicPr>
          <p:cNvPr id="8" name="Picture 7"/>
          <p:cNvPicPr/>
          <p:nvPr/>
        </p:nvPicPr>
        <p:blipFill rotWithShape="1">
          <a:blip r:embed="rId2"/>
          <a:srcRect l="22948" t="32486" r="20799" b="27117"/>
          <a:stretch/>
        </p:blipFill>
        <p:spPr>
          <a:xfrm>
            <a:off x="2337372" y="2257487"/>
            <a:ext cx="9421764" cy="3801417"/>
          </a:xfrm>
          <a:prstGeom prst="rect">
            <a:avLst/>
          </a:prstGeom>
          <a:ln>
            <a:noFill/>
          </a:ln>
        </p:spPr>
      </p:pic>
    </p:spTree>
    <p:extLst>
      <p:ext uri="{BB962C8B-B14F-4D97-AF65-F5344CB8AC3E}">
        <p14:creationId xmlns:p14="http://schemas.microsoft.com/office/powerpoint/2010/main" val="11590094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 The Chi-square Test </a:t>
            </a:r>
            <a:endParaRPr lang="en-US" sz="1800" b="1" spc="-1" dirty="0" smtClean="0">
              <a:solidFill>
                <a:srgbClr val="000000"/>
              </a:solidFill>
              <a:latin typeface="Noto Sans Black"/>
              <a:ea typeface="DejaVu Sans"/>
            </a:endParaRPr>
          </a:p>
          <a:p>
            <a:pPr algn="just">
              <a:lnSpc>
                <a:spcPct val="100000"/>
              </a:lnSpc>
            </a:pPr>
            <a:r>
              <a:rPr lang="en-US" sz="1800" b="1" u="sng" spc="-1" dirty="0" smtClean="0">
                <a:solidFill>
                  <a:srgbClr val="000000"/>
                </a:solidFill>
                <a:latin typeface="Noto Sans Black"/>
                <a:ea typeface="DejaVu Sans"/>
              </a:rPr>
              <a:t>Solution</a:t>
            </a: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41</a:t>
            </a:fld>
            <a:endParaRPr lang="en-GB"/>
          </a:p>
        </p:txBody>
      </p:sp>
      <p:pic>
        <p:nvPicPr>
          <p:cNvPr id="7" name="Picture 6"/>
          <p:cNvPicPr/>
          <p:nvPr/>
        </p:nvPicPr>
        <p:blipFill>
          <a:blip r:embed="rId2"/>
          <a:srcRect l="23856" t="74459" r="20799" b="4537"/>
          <a:stretch/>
        </p:blipFill>
        <p:spPr>
          <a:xfrm>
            <a:off x="1263207" y="2748337"/>
            <a:ext cx="9726545" cy="3187539"/>
          </a:xfrm>
          <a:prstGeom prst="rect">
            <a:avLst/>
          </a:prstGeom>
          <a:ln>
            <a:noFill/>
          </a:ln>
        </p:spPr>
      </p:pic>
    </p:spTree>
    <p:extLst>
      <p:ext uri="{BB962C8B-B14F-4D97-AF65-F5344CB8AC3E}">
        <p14:creationId xmlns:p14="http://schemas.microsoft.com/office/powerpoint/2010/main" val="3316277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fontScale="92500" lnSpcReduction="20000"/>
          </a:bodyPr>
          <a:lstStyle/>
          <a:p>
            <a:pPr algn="just">
              <a:lnSpc>
                <a:spcPct val="100000"/>
              </a:lnSpc>
            </a:pPr>
            <a:r>
              <a:rPr lang="en-US" sz="1800" b="1" spc="-1" dirty="0">
                <a:solidFill>
                  <a:srgbClr val="000000"/>
                </a:solidFill>
                <a:latin typeface="Noto Sans Black"/>
                <a:ea typeface="DejaVu Sans"/>
              </a:rPr>
              <a:t>Testing for uniformity : The Chi-square Test </a:t>
            </a:r>
            <a:endParaRPr lang="en-US" sz="1800" b="1" spc="-1" dirty="0" smtClean="0">
              <a:solidFill>
                <a:srgbClr val="000000"/>
              </a:solidFill>
              <a:latin typeface="Noto Sans Black"/>
              <a:ea typeface="DejaVu Sans"/>
            </a:endParaRPr>
          </a:p>
          <a:p>
            <a:pPr marL="216000" indent="-215280" algn="just">
              <a:lnSpc>
                <a:spcPct val="100000"/>
              </a:lnSpc>
              <a:buClr>
                <a:srgbClr val="000000"/>
              </a:buClr>
              <a:buFont typeface="Symbol"/>
              <a:buChar char=""/>
            </a:pPr>
            <a:r>
              <a:rPr lang="en-US" sz="1800" spc="-1" dirty="0">
                <a:solidFill>
                  <a:srgbClr val="000000"/>
                </a:solidFill>
                <a:latin typeface="Noto Sans Black"/>
                <a:ea typeface="DejaVu Sans"/>
              </a:rPr>
              <a:t>Use the chi-square test with a = 0.05 to test whether the data shown below are uniformly distributed </a:t>
            </a:r>
            <a:r>
              <a:rPr lang="en-US" sz="1800" spc="-1" dirty="0" smtClean="0">
                <a:solidFill>
                  <a:srgbClr val="000000"/>
                </a:solidFill>
                <a:latin typeface="Noto Sans Black"/>
                <a:ea typeface="DejaVu Sans"/>
              </a:rPr>
              <a:t>In  </a:t>
            </a:r>
            <a:r>
              <a:rPr lang="en-US" sz="1800" spc="-1" dirty="0">
                <a:solidFill>
                  <a:srgbClr val="000000"/>
                </a:solidFill>
                <a:latin typeface="Noto Sans Black"/>
                <a:ea typeface="DejaVu Sans"/>
              </a:rPr>
              <a:t>first  ranges  there  are  15  random  number  ,  in second  there  are  5  random  number,  in  3rd  there  are  10 random number, in fourth there are 10 and in 5th there are 20 random number. </a:t>
            </a:r>
            <a:endParaRPr lang="en-US" sz="1800" spc="-1" dirty="0">
              <a:latin typeface="Arial"/>
            </a:endParaRPr>
          </a:p>
          <a:p>
            <a:pPr algn="just">
              <a:lnSpc>
                <a:spcPct val="100000"/>
              </a:lnSpc>
            </a:pPr>
            <a:endParaRPr lang="en-US" sz="1800" spc="-1" dirty="0">
              <a:latin typeface="Arial"/>
            </a:endParaRPr>
          </a:p>
          <a:p>
            <a:pPr marL="216000" indent="-215280" algn="just">
              <a:lnSpc>
                <a:spcPct val="100000"/>
              </a:lnSpc>
              <a:buClr>
                <a:srgbClr val="000000"/>
              </a:buClr>
              <a:buFont typeface="Symbol"/>
              <a:buChar char=""/>
            </a:pPr>
            <a:r>
              <a:rPr lang="en-US" sz="1800" spc="-1" dirty="0">
                <a:solidFill>
                  <a:srgbClr val="000000"/>
                </a:solidFill>
                <a:latin typeface="Noto Sans Black"/>
                <a:ea typeface="DejaVu Sans"/>
              </a:rPr>
              <a:t>Use the chi-square test with a = 0.99 to test whether the data shown below are uniformly distributed </a:t>
            </a:r>
            <a:r>
              <a:rPr lang="en-US" sz="1800" spc="-1" dirty="0" smtClean="0">
                <a:solidFill>
                  <a:srgbClr val="000000"/>
                </a:solidFill>
                <a:latin typeface="Noto Sans Black"/>
                <a:ea typeface="DejaVu Sans"/>
              </a:rPr>
              <a:t>In  </a:t>
            </a:r>
            <a:r>
              <a:rPr lang="en-US" sz="1800" spc="-1" dirty="0">
                <a:solidFill>
                  <a:srgbClr val="000000"/>
                </a:solidFill>
                <a:latin typeface="Noto Sans Black"/>
                <a:ea typeface="DejaVu Sans"/>
              </a:rPr>
              <a:t>first  ranges  there  are  10  random  number  ,  in second  there  are  10  random  number,  in  3rd  there  are  15 random number, in fourth there are 15 , in 5th there are 5 random  number.  And then  6th  ,7th and  8th  has  10  ,  5  , 10 random numbers. </a:t>
            </a:r>
            <a:endParaRPr lang="en-US" sz="1800" spc="-1" dirty="0">
              <a:latin typeface="Arial"/>
            </a:endParaRPr>
          </a:p>
          <a:p>
            <a:pPr algn="just">
              <a:lnSpc>
                <a:spcPct val="100000"/>
              </a:lnSpc>
            </a:pPr>
            <a:endParaRPr lang="en-US" sz="1800" spc="-1" dirty="0">
              <a:latin typeface="Arial"/>
            </a:endParaRPr>
          </a:p>
          <a:p>
            <a:pPr marL="216000" indent="-215280" algn="just">
              <a:lnSpc>
                <a:spcPct val="100000"/>
              </a:lnSpc>
              <a:buClr>
                <a:srgbClr val="000000"/>
              </a:buClr>
              <a:buFont typeface="Symbol"/>
              <a:buChar char=""/>
            </a:pPr>
            <a:r>
              <a:rPr lang="en-US" sz="1800" spc="-1" dirty="0">
                <a:solidFill>
                  <a:srgbClr val="000000"/>
                </a:solidFill>
                <a:latin typeface="Noto Sans Black"/>
                <a:ea typeface="DejaVu Sans"/>
              </a:rPr>
              <a:t>Use the chi-square test with a = 0.25 to test whether the data shown below are uniformly distributed </a:t>
            </a:r>
            <a:r>
              <a:rPr lang="en-US" sz="1800" spc="-1" dirty="0" smtClean="0">
                <a:solidFill>
                  <a:srgbClr val="000000"/>
                </a:solidFill>
                <a:latin typeface="Noto Sans Black"/>
                <a:ea typeface="DejaVu Sans"/>
              </a:rPr>
              <a:t>In  </a:t>
            </a:r>
            <a:r>
              <a:rPr lang="en-US" sz="1800" spc="-1" dirty="0">
                <a:solidFill>
                  <a:srgbClr val="000000"/>
                </a:solidFill>
                <a:latin typeface="Noto Sans Black"/>
                <a:ea typeface="DejaVu Sans"/>
              </a:rPr>
              <a:t>first  ranges  there  are  20  random  number  ,  in second  there  are  9  random  number,  in  3rd  there  are  15 random number, in fourth there are 15 and in 5th there are </a:t>
            </a:r>
            <a:r>
              <a:rPr lang="en-US" sz="1800" spc="-1" dirty="0" smtClean="0">
                <a:solidFill>
                  <a:srgbClr val="000000"/>
                </a:solidFill>
                <a:latin typeface="Noto Sans Black"/>
                <a:ea typeface="DejaVu Sans"/>
              </a:rPr>
              <a:t>16 </a:t>
            </a:r>
            <a:r>
              <a:rPr lang="en-US" sz="1800" spc="-1" dirty="0">
                <a:solidFill>
                  <a:srgbClr val="000000"/>
                </a:solidFill>
                <a:latin typeface="Noto Sans Black"/>
                <a:ea typeface="DejaVu Sans"/>
              </a:rPr>
              <a:t>random number.  </a:t>
            </a:r>
            <a:endParaRPr lang="en-US" sz="1800"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42</a:t>
            </a:fld>
            <a:endParaRPr lang="en-GB"/>
          </a:p>
        </p:txBody>
      </p:sp>
    </p:spTree>
    <p:extLst>
      <p:ext uri="{BB962C8B-B14F-4D97-AF65-F5344CB8AC3E}">
        <p14:creationId xmlns:p14="http://schemas.microsoft.com/office/powerpoint/2010/main" val="16847706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a:t>
            </a:r>
            <a:r>
              <a:rPr lang="en-US" sz="1800" b="1" spc="-1" dirty="0" smtClean="0">
                <a:solidFill>
                  <a:srgbClr val="000000"/>
                </a:solidFill>
                <a:latin typeface="Noto Sans Black"/>
                <a:ea typeface="DejaVu Sans"/>
              </a:rPr>
              <a:t>:</a:t>
            </a:r>
          </a:p>
          <a:p>
            <a:pPr algn="just">
              <a:lnSpc>
                <a:spcPct val="100000"/>
              </a:lnSpc>
            </a:pPr>
            <a:r>
              <a:rPr lang="en-US" sz="1800" b="1" spc="-1" dirty="0">
                <a:solidFill>
                  <a:srgbClr val="000000"/>
                </a:solidFill>
                <a:latin typeface="Noto Sans Black"/>
                <a:ea typeface="DejaVu Sans"/>
              </a:rPr>
              <a:t>Both  the  Kolmogorov-Smirnov  and  the  chi-square  test are  acceptable  for  testing  the  uniformity  of  a  sample  of  data</a:t>
            </a:r>
            <a:r>
              <a:rPr lang="en-US" sz="1800" spc="-1" dirty="0">
                <a:solidFill>
                  <a:srgbClr val="000000"/>
                </a:solidFill>
                <a:latin typeface="Noto Sans Black"/>
                <a:ea typeface="DejaVu Sans"/>
              </a:rPr>
              <a:t>, provided  that  the  sample  size  is  large.  </a:t>
            </a:r>
            <a:r>
              <a:rPr lang="en-US" sz="1800" b="1" spc="-1" dirty="0">
                <a:solidFill>
                  <a:srgbClr val="000000"/>
                </a:solidFill>
                <a:latin typeface="Noto Sans Black"/>
                <a:ea typeface="DejaVu Sans"/>
              </a:rPr>
              <a:t>However,  the Kolmogorov-Smirnov test is the more powerful of the two and is recommended.  </a:t>
            </a:r>
            <a:r>
              <a:rPr lang="en-US" sz="1800" spc="-1" dirty="0">
                <a:solidFill>
                  <a:srgbClr val="000000"/>
                </a:solidFill>
                <a:latin typeface="Noto Sans Black"/>
                <a:ea typeface="DejaVu Sans"/>
              </a:rPr>
              <a:t>Furthermore,  the  </a:t>
            </a:r>
            <a:r>
              <a:rPr lang="en-US" sz="1800" b="1" spc="-1" dirty="0">
                <a:solidFill>
                  <a:srgbClr val="000000"/>
                </a:solidFill>
                <a:latin typeface="Noto Sans Black"/>
                <a:ea typeface="DejaVu Sans"/>
              </a:rPr>
              <a:t>Kolmogorov-Smirnov  test  can be applied to small sample sizes, whereas the chi-square is valid only for large samples</a:t>
            </a:r>
            <a:r>
              <a:rPr lang="en-US" sz="1800" spc="-1" dirty="0">
                <a:solidFill>
                  <a:srgbClr val="000000"/>
                </a:solidFill>
                <a:latin typeface="Noto Sans Black"/>
                <a:ea typeface="DejaVu Sans"/>
              </a:rPr>
              <a:t>, say N&gt;=50.</a:t>
            </a:r>
            <a:endParaRPr lang="en-US" sz="1800"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43</a:t>
            </a:fld>
            <a:endParaRPr lang="en-GB"/>
          </a:p>
        </p:txBody>
      </p:sp>
    </p:spTree>
    <p:extLst>
      <p:ext uri="{BB962C8B-B14F-4D97-AF65-F5344CB8AC3E}">
        <p14:creationId xmlns:p14="http://schemas.microsoft.com/office/powerpoint/2010/main" val="14558944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Testing for uniformity </a:t>
            </a:r>
            <a:r>
              <a:rPr lang="en-US" sz="1800" b="1" spc="-1" dirty="0" smtClean="0">
                <a:solidFill>
                  <a:srgbClr val="000000"/>
                </a:solidFill>
                <a:latin typeface="Noto Sans Black"/>
                <a:ea typeface="DejaVu Sans"/>
              </a:rPr>
              <a:t>: </a:t>
            </a:r>
            <a:r>
              <a:rPr lang="en-US" sz="1800" b="1" spc="-1" dirty="0">
                <a:solidFill>
                  <a:srgbClr val="000000"/>
                </a:solidFill>
                <a:latin typeface="Noto Sans Black"/>
                <a:ea typeface="DejaVu Sans"/>
              </a:rPr>
              <a:t>Chi-Square Vs. K-S </a:t>
            </a:r>
            <a:r>
              <a:rPr lang="en-US" sz="1800" b="1" spc="-1" dirty="0" smtClean="0">
                <a:solidFill>
                  <a:srgbClr val="000000"/>
                </a:solidFill>
                <a:latin typeface="Noto Sans Black"/>
                <a:ea typeface="DejaVu Sans"/>
              </a:rPr>
              <a:t>Test</a:t>
            </a:r>
          </a:p>
          <a:p>
            <a:pPr algn="just">
              <a:lnSpc>
                <a:spcPct val="100000"/>
              </a:lnSpc>
            </a:pPr>
            <a:r>
              <a:rPr lang="en-US" sz="1800" b="1" spc="-1" dirty="0" smtClean="0">
                <a:solidFill>
                  <a:srgbClr val="000000"/>
                </a:solidFill>
                <a:latin typeface="Noto Sans Black"/>
                <a:ea typeface="DejaVu Sans"/>
              </a:rPr>
              <a:t> </a:t>
            </a:r>
            <a:endParaRPr lang="en-US" sz="1800" spc="-1" dirty="0">
              <a:latin typeface="Arial"/>
            </a:endParaRPr>
          </a:p>
          <a:p>
            <a:pPr algn="just">
              <a:lnSpc>
                <a:spcPct val="100000"/>
              </a:lnSpc>
            </a:pPr>
            <a:endParaRPr lang="en-US" sz="1800" b="1" spc="-1" dirty="0" smtClean="0">
              <a:solidFill>
                <a:srgbClr val="000000"/>
              </a:solidFill>
              <a:latin typeface="Noto Sans Black"/>
              <a:ea typeface="DejaVu Sans"/>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44</a:t>
            </a:fld>
            <a:endParaRPr lang="en-GB"/>
          </a:p>
        </p:txBody>
      </p:sp>
      <p:pic>
        <p:nvPicPr>
          <p:cNvPr id="6" name="Picture 5"/>
          <p:cNvPicPr/>
          <p:nvPr/>
        </p:nvPicPr>
        <p:blipFill rotWithShape="1">
          <a:blip r:embed="rId2"/>
          <a:srcRect l="25159" t="42870" r="22690" b="13984"/>
          <a:stretch/>
        </p:blipFill>
        <p:spPr>
          <a:xfrm>
            <a:off x="1541123" y="2239766"/>
            <a:ext cx="8584058" cy="3991511"/>
          </a:xfrm>
          <a:prstGeom prst="rect">
            <a:avLst/>
          </a:prstGeom>
          <a:ln>
            <a:noFill/>
          </a:ln>
        </p:spPr>
      </p:pic>
    </p:spTree>
    <p:extLst>
      <p:ext uri="{BB962C8B-B14F-4D97-AF65-F5344CB8AC3E}">
        <p14:creationId xmlns:p14="http://schemas.microsoft.com/office/powerpoint/2010/main" val="11781979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lstStyle/>
          <a:p>
            <a:pPr marL="344340" indent="-342900" algn="just">
              <a:lnSpc>
                <a:spcPct val="100000"/>
              </a:lnSpc>
              <a:buClr>
                <a:srgbClr val="000000"/>
              </a:buClr>
              <a:buFont typeface="+mj-lt"/>
              <a:buAutoNum type="arabicPeriod"/>
            </a:pPr>
            <a:r>
              <a:rPr lang="en-GB" spc="-1" dirty="0">
                <a:latin typeface="Arial"/>
              </a:rPr>
              <a:t>Use multiplicative congruential method to generate a sequence of three digits random numbers between (0, 1) with X = 27, </a:t>
            </a:r>
            <a:r>
              <a:rPr lang="en-GB" spc="-1" dirty="0" smtClean="0">
                <a:latin typeface="Arial"/>
              </a:rPr>
              <a:t>a=3, c=5 and  </a:t>
            </a:r>
            <a:r>
              <a:rPr lang="en-GB" spc="-1" dirty="0">
                <a:latin typeface="Arial"/>
              </a:rPr>
              <a:t>m =1000. use any one of the uniformity test to find out whether the generated numbers are uniformly distributed or not?(critical value for alpha=0.05 and N=5 is 0.565</a:t>
            </a:r>
            <a:r>
              <a:rPr lang="en-GB" spc="-1" dirty="0" smtClean="0">
                <a:latin typeface="Arial"/>
              </a:rPr>
              <a:t>) </a:t>
            </a:r>
            <a:r>
              <a:rPr lang="en-GB" b="1" spc="-1" dirty="0" smtClean="0">
                <a:latin typeface="Arial"/>
              </a:rPr>
              <a:t>[10 marks]</a:t>
            </a:r>
            <a:endParaRPr lang="en-GB" b="1"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45</a:t>
            </a:fld>
            <a:endParaRPr lang="en-GB"/>
          </a:p>
        </p:txBody>
      </p:sp>
    </p:spTree>
    <p:extLst>
      <p:ext uri="{BB962C8B-B14F-4D97-AF65-F5344CB8AC3E}">
        <p14:creationId xmlns:p14="http://schemas.microsoft.com/office/powerpoint/2010/main" val="3236604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spc="-1" dirty="0" smtClean="0">
                <a:latin typeface="Arial"/>
              </a:rPr>
              <a:t>Independent test determines whether a random number generator </a:t>
            </a:r>
            <a:r>
              <a:rPr lang="en-US" sz="1800" b="1" spc="-1" dirty="0" smtClean="0">
                <a:latin typeface="Arial"/>
              </a:rPr>
              <a:t>is producing independent random number in a sequence</a:t>
            </a:r>
            <a:r>
              <a:rPr lang="en-US" sz="1800" spc="-1" dirty="0" smtClean="0">
                <a:latin typeface="Arial"/>
              </a:rPr>
              <a:t>.</a:t>
            </a:r>
            <a:r>
              <a:rPr lang="en-US" sz="1800" b="1" spc="-1" dirty="0">
                <a:solidFill>
                  <a:srgbClr val="000000"/>
                </a:solidFill>
                <a:latin typeface="Noto Sans Black"/>
                <a:ea typeface="DejaVu Sans"/>
              </a:rPr>
              <a:t> </a:t>
            </a:r>
            <a:r>
              <a:rPr lang="en-US" sz="1800" spc="-1" dirty="0">
                <a:solidFill>
                  <a:srgbClr val="000000"/>
                </a:solidFill>
                <a:latin typeface="Noto Sans Black"/>
                <a:ea typeface="DejaVu Sans"/>
              </a:rPr>
              <a:t>Test for independence includes the three types of tests as given below: </a:t>
            </a:r>
          </a:p>
          <a:p>
            <a:pPr marL="0" indent="0" algn="just">
              <a:lnSpc>
                <a:spcPct val="100000"/>
              </a:lnSpc>
              <a:buNone/>
            </a:pPr>
            <a:endParaRPr lang="en-US" sz="1800" spc="-1" dirty="0">
              <a:latin typeface="Arial"/>
            </a:endParaRPr>
          </a:p>
          <a:p>
            <a:pPr marL="216000" indent="-215280" algn="just">
              <a:lnSpc>
                <a:spcPct val="100000"/>
              </a:lnSpc>
              <a:buClr>
                <a:srgbClr val="000000"/>
              </a:buClr>
              <a:buFont typeface="Symbol"/>
              <a:buChar char=""/>
            </a:pPr>
            <a:r>
              <a:rPr lang="en-US" sz="1800" b="1" spc="-1" dirty="0">
                <a:solidFill>
                  <a:srgbClr val="000000"/>
                </a:solidFill>
                <a:latin typeface="Noto Sans Black"/>
                <a:ea typeface="DejaVu Sans"/>
              </a:rPr>
              <a:t>Auto correlation test: </a:t>
            </a:r>
            <a:r>
              <a:rPr lang="en-US" sz="1800" spc="-1" dirty="0">
                <a:solidFill>
                  <a:srgbClr val="000000"/>
                </a:solidFill>
                <a:latin typeface="Noto Sans Black"/>
                <a:ea typeface="DejaVu Sans"/>
              </a:rPr>
              <a:t> </a:t>
            </a:r>
            <a:r>
              <a:rPr lang="en-US" sz="1800" spc="-1" dirty="0" smtClean="0">
                <a:solidFill>
                  <a:srgbClr val="000000"/>
                </a:solidFill>
                <a:latin typeface="Noto Sans Black"/>
                <a:ea typeface="DejaVu Sans"/>
              </a:rPr>
              <a:t>Tests  </a:t>
            </a:r>
            <a:r>
              <a:rPr lang="en-US" sz="1800" spc="-1" dirty="0">
                <a:solidFill>
                  <a:srgbClr val="000000"/>
                </a:solidFill>
                <a:latin typeface="Noto Sans Black"/>
                <a:ea typeface="DejaVu Sans"/>
              </a:rPr>
              <a:t>the  correlation  between  numbers  and  compares  the  sample correlation to the expected correlation of zero. </a:t>
            </a:r>
            <a:endParaRPr lang="en-US" sz="1800" spc="-1" dirty="0">
              <a:latin typeface="Arial"/>
            </a:endParaRPr>
          </a:p>
          <a:p>
            <a:pPr marL="216000" indent="-215280" algn="just">
              <a:lnSpc>
                <a:spcPct val="100000"/>
              </a:lnSpc>
              <a:buClr>
                <a:srgbClr val="000000"/>
              </a:buClr>
              <a:buFont typeface="Symbol"/>
              <a:buChar char=""/>
            </a:pPr>
            <a:r>
              <a:rPr lang="en-US" sz="1800" b="1" spc="-1" dirty="0">
                <a:solidFill>
                  <a:srgbClr val="000000"/>
                </a:solidFill>
                <a:latin typeface="Noto Sans Black"/>
                <a:ea typeface="DejaVu Sans"/>
              </a:rPr>
              <a:t>Gap test: </a:t>
            </a:r>
            <a:r>
              <a:rPr lang="en-US" sz="1800" spc="-1" dirty="0" smtClean="0">
                <a:solidFill>
                  <a:srgbClr val="000000"/>
                </a:solidFill>
                <a:latin typeface="Noto Sans Black"/>
                <a:ea typeface="DejaVu Sans"/>
              </a:rPr>
              <a:t>Counts </a:t>
            </a:r>
            <a:r>
              <a:rPr lang="en-US" sz="1800" spc="-1" dirty="0">
                <a:solidFill>
                  <a:srgbClr val="000000"/>
                </a:solidFill>
                <a:latin typeface="Noto Sans Black"/>
                <a:ea typeface="DejaVu Sans"/>
              </a:rPr>
              <a:t>the number of digits that appear between repetition of a particular digit and then uses KS test to compare with the expected size of gaps. </a:t>
            </a:r>
            <a:endParaRPr lang="en-US" sz="1800" spc="-1" dirty="0">
              <a:latin typeface="Arial"/>
            </a:endParaRPr>
          </a:p>
          <a:p>
            <a:pPr marL="216000" indent="-215280" algn="just">
              <a:lnSpc>
                <a:spcPct val="100000"/>
              </a:lnSpc>
              <a:buClr>
                <a:srgbClr val="000000"/>
              </a:buClr>
              <a:buFont typeface="Symbol"/>
              <a:buChar char=""/>
            </a:pPr>
            <a:r>
              <a:rPr lang="en-US" sz="1800" b="1" spc="-1" dirty="0">
                <a:solidFill>
                  <a:srgbClr val="000000"/>
                </a:solidFill>
                <a:latin typeface="Noto Sans Black"/>
                <a:ea typeface="DejaVu Sans"/>
              </a:rPr>
              <a:t>Poker test:</a:t>
            </a:r>
            <a:r>
              <a:rPr lang="en-US" sz="1800" spc="-1" dirty="0">
                <a:solidFill>
                  <a:srgbClr val="000000"/>
                </a:solidFill>
                <a:latin typeface="Noto Sans Black"/>
                <a:ea typeface="DejaVu Sans"/>
              </a:rPr>
              <a:t>  </a:t>
            </a:r>
            <a:r>
              <a:rPr lang="en-US" sz="1800" spc="-1" dirty="0" smtClean="0">
                <a:solidFill>
                  <a:srgbClr val="000000"/>
                </a:solidFill>
                <a:latin typeface="Noto Sans Black"/>
                <a:ea typeface="DejaVu Sans"/>
              </a:rPr>
              <a:t>Treats </a:t>
            </a:r>
            <a:r>
              <a:rPr lang="en-US" sz="1800" spc="-1" dirty="0">
                <a:solidFill>
                  <a:srgbClr val="000000"/>
                </a:solidFill>
                <a:latin typeface="Noto Sans Black"/>
                <a:ea typeface="DejaVu Sans"/>
              </a:rPr>
              <a:t>numbers group together as a poker hand. Then the hands obtained are compared to what is expected using the Chi-square test. </a:t>
            </a:r>
            <a:r>
              <a:rPr lang="en-US" sz="1800" b="1" spc="-1" dirty="0">
                <a:solidFill>
                  <a:srgbClr val="000000"/>
                </a:solidFill>
                <a:latin typeface="Noto Sans Black"/>
                <a:ea typeface="DejaVu Sans"/>
              </a:rPr>
              <a:t> </a:t>
            </a:r>
            <a:endParaRPr lang="en-US" sz="1800" spc="-1" dirty="0">
              <a:latin typeface="Arial"/>
            </a:endParaRPr>
          </a:p>
          <a:p>
            <a:pPr algn="just">
              <a:lnSpc>
                <a:spcPct val="100000"/>
              </a:lnSpc>
            </a:pPr>
            <a:endParaRPr lang="en-US" sz="1800" b="1" spc="-1" dirty="0" smtClean="0">
              <a:solidFill>
                <a:srgbClr val="000000"/>
              </a:solidFill>
              <a:latin typeface="Noto Sans Black"/>
              <a:ea typeface="DejaVu Sans"/>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46</a:t>
            </a:fld>
            <a:endParaRPr lang="en-GB"/>
          </a:p>
        </p:txBody>
      </p:sp>
    </p:spTree>
    <p:extLst>
      <p:ext uri="{BB962C8B-B14F-4D97-AF65-F5344CB8AC3E}">
        <p14:creationId xmlns:p14="http://schemas.microsoft.com/office/powerpoint/2010/main" val="1491685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  </a:t>
            </a:r>
            <a:r>
              <a:rPr lang="en-US" sz="1800" b="1" spc="-1" dirty="0">
                <a:solidFill>
                  <a:srgbClr val="000000"/>
                </a:solidFill>
                <a:latin typeface="Noto Sans Black"/>
                <a:ea typeface="DejaVu Sans"/>
              </a:rPr>
              <a:t> </a:t>
            </a:r>
            <a:endParaRPr lang="en-US" sz="1800" b="1" spc="-1" dirty="0" smtClean="0">
              <a:solidFill>
                <a:srgbClr val="000000"/>
              </a:solidFill>
              <a:latin typeface="Noto Sans Black"/>
              <a:ea typeface="DejaVu Sans"/>
            </a:endParaRPr>
          </a:p>
          <a:p>
            <a:pPr algn="just">
              <a:lnSpc>
                <a:spcPct val="100000"/>
              </a:lnSpc>
            </a:pPr>
            <a:r>
              <a:rPr lang="en-US" sz="1800" b="1" spc="-1" dirty="0" smtClean="0">
                <a:solidFill>
                  <a:srgbClr val="000000"/>
                </a:solidFill>
                <a:latin typeface="Noto Sans Black"/>
              </a:rPr>
              <a:t>Autocorrelation Test </a:t>
            </a:r>
            <a:r>
              <a:rPr lang="en-US" sz="1800" spc="-1" dirty="0" smtClean="0">
                <a:solidFill>
                  <a:srgbClr val="000000"/>
                </a:solidFill>
                <a:latin typeface="Noto Sans Black"/>
              </a:rPr>
              <a:t>is a statistical test that determines whether a random number generator is </a:t>
            </a:r>
            <a:r>
              <a:rPr lang="en-US" sz="1800" b="1" spc="-1" dirty="0" smtClean="0">
                <a:solidFill>
                  <a:srgbClr val="000000"/>
                </a:solidFill>
                <a:latin typeface="Noto Sans Black"/>
              </a:rPr>
              <a:t>producing independent random number in a sequence.</a:t>
            </a:r>
          </a:p>
          <a:p>
            <a:pPr lvl="1">
              <a:buFont typeface="Arial" panose="020B0604020202020204" pitchFamily="34" charset="0"/>
              <a:buChar char="•"/>
            </a:pPr>
            <a:r>
              <a:rPr lang="en-GB" sz="1600" dirty="0"/>
              <a:t>The tests for autocorrelation are </a:t>
            </a:r>
            <a:r>
              <a:rPr lang="en-GB" sz="1600" b="1" dirty="0"/>
              <a:t>concerned with the dependence between numbers in a sequence. </a:t>
            </a:r>
          </a:p>
          <a:p>
            <a:pPr lvl="1">
              <a:buFont typeface="Arial" panose="020B0604020202020204" pitchFamily="34" charset="0"/>
              <a:buChar char="•"/>
            </a:pPr>
            <a:r>
              <a:rPr lang="en-GB" sz="1600" dirty="0"/>
              <a:t>The test computes the autocorrelation between every m numbers (m is also known as the lag) starting with the </a:t>
            </a:r>
            <a:r>
              <a:rPr lang="en-GB" sz="1600" dirty="0" err="1" smtClean="0"/>
              <a:t>i</a:t>
            </a:r>
            <a:r>
              <a:rPr lang="en-GB" sz="1600" dirty="0" smtClean="0"/>
              <a:t> </a:t>
            </a:r>
            <a:r>
              <a:rPr lang="en-GB" sz="1600" dirty="0"/>
              <a:t>number (</a:t>
            </a:r>
            <a:r>
              <a:rPr lang="en-GB" sz="1600" dirty="0" err="1"/>
              <a:t>i</a:t>
            </a:r>
            <a:r>
              <a:rPr lang="en-GB" sz="1600" dirty="0"/>
              <a:t> is also known as the index). </a:t>
            </a:r>
            <a:endParaRPr lang="en-GB" sz="1600" dirty="0" smtClean="0"/>
          </a:p>
          <a:p>
            <a:pPr lvl="1">
              <a:buFont typeface="Arial" panose="020B0604020202020204" pitchFamily="34" charset="0"/>
              <a:buChar char="•"/>
            </a:pPr>
            <a:endParaRPr lang="en-GB" sz="1600" dirty="0"/>
          </a:p>
          <a:p>
            <a:pPr lvl="1">
              <a:buFont typeface="Arial" panose="020B0604020202020204" pitchFamily="34" charset="0"/>
              <a:buChar char="•"/>
            </a:pPr>
            <a:r>
              <a:rPr lang="en-GB" sz="1600" b="1" dirty="0" smtClean="0"/>
              <a:t>Important Variables</a:t>
            </a:r>
            <a:endParaRPr lang="en-GB" sz="1600" b="1" dirty="0"/>
          </a:p>
          <a:p>
            <a:pPr marL="201168" lvl="1" indent="0">
              <a:buNone/>
            </a:pPr>
            <a:r>
              <a:rPr lang="en-GB" sz="1600" b="1" dirty="0"/>
              <a:t>m</a:t>
            </a:r>
            <a:r>
              <a:rPr lang="en-GB" sz="1600" dirty="0"/>
              <a:t> - is the lag, the space between the numbers being tested. </a:t>
            </a:r>
            <a:br>
              <a:rPr lang="en-GB" sz="1600" dirty="0"/>
            </a:br>
            <a:r>
              <a:rPr lang="en-GB" sz="1600" b="1" dirty="0" err="1" smtClean="0"/>
              <a:t>i</a:t>
            </a:r>
            <a:r>
              <a:rPr lang="en-GB" sz="1600" dirty="0" smtClean="0"/>
              <a:t> </a:t>
            </a:r>
            <a:r>
              <a:rPr lang="en-GB" sz="1600" dirty="0"/>
              <a:t>- is the index, or the number in the sequence that you start with </a:t>
            </a:r>
            <a:br>
              <a:rPr lang="en-GB" sz="1600" dirty="0"/>
            </a:br>
            <a:r>
              <a:rPr lang="en-GB" sz="1600" b="1" dirty="0" smtClean="0"/>
              <a:t>N</a:t>
            </a:r>
            <a:r>
              <a:rPr lang="en-GB" sz="1600" dirty="0" smtClean="0"/>
              <a:t> </a:t>
            </a:r>
            <a:r>
              <a:rPr lang="en-GB" sz="1600" dirty="0"/>
              <a:t>- the number of numbers generated in a sequence </a:t>
            </a:r>
            <a:br>
              <a:rPr lang="en-GB" sz="1600" dirty="0"/>
            </a:br>
            <a:r>
              <a:rPr lang="en-GB" sz="1600" b="1" dirty="0" smtClean="0"/>
              <a:t>M</a:t>
            </a:r>
            <a:r>
              <a:rPr lang="en-GB" sz="1600" dirty="0" smtClean="0"/>
              <a:t> </a:t>
            </a:r>
            <a:r>
              <a:rPr lang="en-GB" sz="1600" dirty="0"/>
              <a:t>- is the largest integer such that </a:t>
            </a:r>
            <a:r>
              <a:rPr lang="en-GB" sz="1600" dirty="0" smtClean="0"/>
              <a:t> </a:t>
            </a:r>
            <a:r>
              <a:rPr lang="en-GB" sz="1600" b="1" i="1" dirty="0" err="1" smtClean="0"/>
              <a:t>i</a:t>
            </a:r>
            <a:r>
              <a:rPr lang="en-GB" sz="1600" b="1" i="1" dirty="0" smtClean="0"/>
              <a:t> + (M + 1)m &lt;= N</a:t>
            </a:r>
          </a:p>
          <a:p>
            <a:pPr marL="201168" lvl="1" indent="0">
              <a:buNone/>
            </a:pPr>
            <a:endParaRPr lang="en-GB" sz="1600" dirty="0"/>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47</a:t>
            </a:fld>
            <a:endParaRPr lang="en-GB"/>
          </a:p>
        </p:txBody>
      </p:sp>
    </p:spTree>
    <p:extLst>
      <p:ext uri="{BB962C8B-B14F-4D97-AF65-F5344CB8AC3E}">
        <p14:creationId xmlns:p14="http://schemas.microsoft.com/office/powerpoint/2010/main" val="32207113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Autocorrelation  </a:t>
            </a:r>
            <a:r>
              <a:rPr lang="en-US" sz="1800" b="1" spc="-1" dirty="0">
                <a:solidFill>
                  <a:srgbClr val="000000"/>
                </a:solidFill>
                <a:latin typeface="Noto Sans Black"/>
                <a:ea typeface="DejaVu Sans"/>
              </a:rPr>
              <a:t> </a:t>
            </a:r>
            <a:endParaRPr lang="en-US" sz="1800" b="1" spc="-1" dirty="0" smtClean="0">
              <a:solidFill>
                <a:srgbClr val="000000"/>
              </a:solidFill>
              <a:latin typeface="Noto Sans Black"/>
              <a:ea typeface="DejaVu Sans"/>
            </a:endParaRPr>
          </a:p>
          <a:p>
            <a:pPr marL="0" indent="0" algn="just">
              <a:lnSpc>
                <a:spcPct val="100000"/>
              </a:lnSpc>
              <a:buNone/>
            </a:pPr>
            <a:r>
              <a:rPr lang="en-GB" sz="1800" spc="-1" dirty="0" smtClean="0">
                <a:latin typeface="Arial"/>
              </a:rPr>
              <a:t>The </a:t>
            </a:r>
            <a:r>
              <a:rPr lang="en-GB" sz="1800" spc="-1" dirty="0">
                <a:latin typeface="Arial"/>
              </a:rPr>
              <a:t>test described below requires the computation of the autocorrelation between every m numbers (m is the lag) starting with the </a:t>
            </a:r>
            <a:r>
              <a:rPr lang="en-GB" sz="1800" spc="-1" dirty="0" err="1">
                <a:latin typeface="Arial"/>
              </a:rPr>
              <a:t>ith</a:t>
            </a:r>
            <a:r>
              <a:rPr lang="en-GB" sz="1800" spc="-1" dirty="0">
                <a:latin typeface="Arial"/>
              </a:rPr>
              <a:t> number. The </a:t>
            </a:r>
            <a:r>
              <a:rPr lang="en-GB" sz="1800" b="1" spc="-1" dirty="0">
                <a:latin typeface="Arial"/>
              </a:rPr>
              <a:t>autocorrelation</a:t>
            </a:r>
            <a:r>
              <a:rPr lang="en-GB" sz="1800" spc="-1" dirty="0">
                <a:latin typeface="Arial"/>
              </a:rPr>
              <a:t> </a:t>
            </a:r>
            <a:r>
              <a:rPr lang="el-GR" sz="1800" b="1" dirty="0"/>
              <a:t>ρ</a:t>
            </a:r>
            <a:r>
              <a:rPr lang="en-GB" sz="1800" b="1" baseline="-25000" dirty="0" err="1"/>
              <a:t>im</a:t>
            </a:r>
            <a:r>
              <a:rPr lang="en-GB" sz="1800" b="1" dirty="0"/>
              <a:t> </a:t>
            </a:r>
            <a:r>
              <a:rPr lang="en-GB" sz="1800" spc="-1" dirty="0" smtClean="0">
                <a:latin typeface="Arial"/>
              </a:rPr>
              <a:t>between </a:t>
            </a:r>
            <a:r>
              <a:rPr lang="en-GB" sz="1800" spc="-1" dirty="0">
                <a:latin typeface="Arial"/>
              </a:rPr>
              <a:t>the following numbers </a:t>
            </a:r>
            <a:r>
              <a:rPr lang="en-GB" sz="1800" spc="-1" dirty="0" smtClean="0">
                <a:latin typeface="Arial"/>
              </a:rPr>
              <a:t>.</a:t>
            </a:r>
            <a:r>
              <a:rPr lang="en-GB" sz="1800" dirty="0"/>
              <a:t> </a:t>
            </a:r>
            <a:r>
              <a:rPr lang="en-GB" sz="2400" b="1" dirty="0" err="1"/>
              <a:t>R</a:t>
            </a:r>
            <a:r>
              <a:rPr lang="en-GB" sz="2400" b="1" baseline="-25000" dirty="0" err="1"/>
              <a:t>i,</a:t>
            </a:r>
            <a:r>
              <a:rPr lang="en-GB" sz="2400" b="1" dirty="0" err="1"/>
              <a:t>R</a:t>
            </a:r>
            <a:r>
              <a:rPr lang="en-GB" sz="2400" b="1" baseline="-25000" dirty="0" err="1"/>
              <a:t>i+m</a:t>
            </a:r>
            <a:r>
              <a:rPr lang="en-GB" sz="2400" b="1" baseline="-25000" dirty="0"/>
              <a:t>,</a:t>
            </a:r>
            <a:r>
              <a:rPr lang="en-GB" sz="2400" b="1" dirty="0"/>
              <a:t> R</a:t>
            </a:r>
            <a:r>
              <a:rPr lang="en-GB" sz="2400" b="1" baseline="-25000" dirty="0"/>
              <a:t>i+2m,………</a:t>
            </a:r>
            <a:r>
              <a:rPr lang="en-GB" sz="2400" b="1" dirty="0"/>
              <a:t> </a:t>
            </a:r>
            <a:r>
              <a:rPr lang="en-GB" sz="2400" b="1" dirty="0" err="1"/>
              <a:t>R</a:t>
            </a:r>
            <a:r>
              <a:rPr lang="en-GB" sz="2400" b="1" baseline="-25000" dirty="0" err="1"/>
              <a:t>i</a:t>
            </a:r>
            <a:r>
              <a:rPr lang="en-GB" sz="2400" b="1" baseline="-25000" dirty="0"/>
              <a:t>+(M+1)m</a:t>
            </a:r>
            <a:r>
              <a:rPr lang="en-GB" sz="2400" b="1" baseline="-25000" dirty="0" smtClean="0"/>
              <a:t>,</a:t>
            </a:r>
            <a:endParaRPr lang="en-GB" sz="1800" spc="-1" dirty="0">
              <a:latin typeface="Arial"/>
            </a:endParaRPr>
          </a:p>
          <a:p>
            <a:pPr algn="just">
              <a:lnSpc>
                <a:spcPct val="100000"/>
              </a:lnSpc>
            </a:pPr>
            <a:r>
              <a:rPr lang="en-GB" sz="1800" spc="-1" dirty="0">
                <a:latin typeface="Arial"/>
              </a:rPr>
              <a:t>The value </a:t>
            </a:r>
            <a:r>
              <a:rPr lang="en-GB" sz="1800" b="1" spc="-1" dirty="0">
                <a:latin typeface="Arial"/>
              </a:rPr>
              <a:t>M is </a:t>
            </a:r>
            <a:r>
              <a:rPr lang="en-GB" sz="1800" b="1" spc="-1" dirty="0" smtClean="0">
                <a:latin typeface="Arial"/>
              </a:rPr>
              <a:t> </a:t>
            </a:r>
            <a:r>
              <a:rPr lang="en-GB" sz="1800" b="1" spc="-1" dirty="0">
                <a:latin typeface="Arial"/>
              </a:rPr>
              <a:t>the largest integer</a:t>
            </a:r>
            <a:r>
              <a:rPr lang="en-GB" sz="1800" spc="-1" dirty="0">
                <a:latin typeface="Arial"/>
              </a:rPr>
              <a:t> such </a:t>
            </a:r>
            <a:r>
              <a:rPr lang="en-GB" sz="1800" spc="-1" dirty="0" smtClean="0">
                <a:latin typeface="Arial"/>
              </a:rPr>
              <a:t>that</a:t>
            </a:r>
            <a:r>
              <a:rPr lang="en-GB" sz="1800" spc="-1" dirty="0" smtClean="0">
                <a:solidFill>
                  <a:srgbClr val="FF0000"/>
                </a:solidFill>
                <a:latin typeface="Arial"/>
              </a:rPr>
              <a:t> </a:t>
            </a:r>
            <a:r>
              <a:rPr lang="en-GB" sz="1800" b="1" i="1" dirty="0" err="1">
                <a:solidFill>
                  <a:srgbClr val="FF0000"/>
                </a:solidFill>
              </a:rPr>
              <a:t>i</a:t>
            </a:r>
            <a:r>
              <a:rPr lang="en-GB" sz="1800" b="1" i="1" dirty="0">
                <a:solidFill>
                  <a:srgbClr val="FF0000"/>
                </a:solidFill>
              </a:rPr>
              <a:t> + (M + 1)m &lt;= </a:t>
            </a:r>
            <a:r>
              <a:rPr lang="en-GB" sz="1800" b="1" i="1" dirty="0" smtClean="0">
                <a:solidFill>
                  <a:srgbClr val="FF0000"/>
                </a:solidFill>
              </a:rPr>
              <a:t>N</a:t>
            </a:r>
            <a:r>
              <a:rPr lang="en-GB" sz="1800" spc="-1" dirty="0" smtClean="0">
                <a:latin typeface="Arial"/>
              </a:rPr>
              <a:t>, </a:t>
            </a:r>
            <a:r>
              <a:rPr lang="en-GB" sz="1800" spc="-1" dirty="0">
                <a:latin typeface="Arial"/>
              </a:rPr>
              <a:t>where N is the total numbers in the sequence. </a:t>
            </a:r>
            <a:endParaRPr lang="en-GB" sz="1800" spc="-1" dirty="0" smtClean="0">
              <a:latin typeface="Arial"/>
            </a:endParaRPr>
          </a:p>
          <a:p>
            <a:pPr marL="0" indent="0" algn="just">
              <a:lnSpc>
                <a:spcPct val="100000"/>
              </a:lnSpc>
              <a:buNone/>
            </a:pPr>
            <a:r>
              <a:rPr lang="en-GB" sz="1800" spc="-1" dirty="0" smtClean="0">
                <a:latin typeface="Arial"/>
              </a:rPr>
              <a:t>Now The autocorrelation </a:t>
            </a:r>
            <a:r>
              <a:rPr lang="el-GR" sz="1800" b="1" dirty="0" smtClean="0"/>
              <a:t>ρ</a:t>
            </a:r>
            <a:r>
              <a:rPr lang="en-GB" sz="1800" b="1" baseline="-25000" dirty="0" err="1" smtClean="0"/>
              <a:t>im</a:t>
            </a:r>
            <a:r>
              <a:rPr lang="en-GB" sz="1800" b="1" dirty="0" smtClean="0"/>
              <a:t> </a:t>
            </a:r>
            <a:r>
              <a:rPr lang="en-GB" sz="1800" spc="-1" dirty="0" smtClean="0">
                <a:latin typeface="Arial"/>
              </a:rPr>
              <a:t>between the following numbers .</a:t>
            </a:r>
            <a:r>
              <a:rPr lang="en-GB" sz="1800" dirty="0" smtClean="0"/>
              <a:t> </a:t>
            </a:r>
            <a:r>
              <a:rPr lang="en-GB" sz="2400" b="1" dirty="0" err="1" smtClean="0"/>
              <a:t>R</a:t>
            </a:r>
            <a:r>
              <a:rPr lang="en-GB" sz="2400" b="1" baseline="-25000" dirty="0" err="1" smtClean="0"/>
              <a:t>i,</a:t>
            </a:r>
            <a:r>
              <a:rPr lang="en-GB" sz="2400" b="1" dirty="0" err="1" smtClean="0"/>
              <a:t>R</a:t>
            </a:r>
            <a:r>
              <a:rPr lang="en-GB" sz="2400" b="1" baseline="-25000" dirty="0" err="1" smtClean="0"/>
              <a:t>i+m</a:t>
            </a:r>
            <a:r>
              <a:rPr lang="en-GB" sz="2400" b="1" baseline="-25000" dirty="0" smtClean="0"/>
              <a:t>,</a:t>
            </a:r>
            <a:r>
              <a:rPr lang="en-GB" sz="2400" b="1" dirty="0" smtClean="0"/>
              <a:t> R</a:t>
            </a:r>
            <a:r>
              <a:rPr lang="en-GB" sz="2400" b="1" baseline="-25000" dirty="0" smtClean="0"/>
              <a:t>i+2m,………</a:t>
            </a:r>
            <a:r>
              <a:rPr lang="en-GB" sz="2400" b="1" dirty="0" smtClean="0"/>
              <a:t> </a:t>
            </a:r>
            <a:r>
              <a:rPr lang="en-GB" sz="2400" b="1" dirty="0" err="1" smtClean="0"/>
              <a:t>R</a:t>
            </a:r>
            <a:r>
              <a:rPr lang="en-GB" sz="2400" b="1" baseline="-25000" dirty="0" err="1" smtClean="0"/>
              <a:t>i</a:t>
            </a:r>
            <a:r>
              <a:rPr lang="en-GB" sz="2400" b="1" baseline="-25000" dirty="0" smtClean="0"/>
              <a:t>+(M+1)m</a:t>
            </a:r>
            <a:r>
              <a:rPr lang="en-GB" sz="2400" b="1" dirty="0" smtClean="0"/>
              <a:t> </a:t>
            </a:r>
            <a:r>
              <a:rPr lang="en-GB" sz="1800" dirty="0" smtClean="0"/>
              <a:t>is computed as </a:t>
            </a:r>
          </a:p>
          <a:p>
            <a:pPr marL="0" indent="0" algn="just">
              <a:lnSpc>
                <a:spcPct val="100000"/>
              </a:lnSpc>
              <a:buNone/>
            </a:pPr>
            <a:endParaRPr lang="en-GB" sz="1800" dirty="0" smtClean="0"/>
          </a:p>
          <a:p>
            <a:pPr marL="0" indent="0" algn="just">
              <a:lnSpc>
                <a:spcPct val="100000"/>
              </a:lnSpc>
              <a:buNone/>
            </a:pPr>
            <a:endParaRPr lang="en-GB" sz="14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48</a:t>
            </a:fld>
            <a:endParaRPr lang="en-GB"/>
          </a:p>
        </p:txBody>
      </p:sp>
      <p:pic>
        <p:nvPicPr>
          <p:cNvPr id="9" name="Picture 8"/>
          <p:cNvPicPr>
            <a:picLocks noChangeAspect="1"/>
          </p:cNvPicPr>
          <p:nvPr/>
        </p:nvPicPr>
        <p:blipFill>
          <a:blip r:embed="rId2"/>
          <a:stretch>
            <a:fillRect/>
          </a:stretch>
        </p:blipFill>
        <p:spPr>
          <a:xfrm>
            <a:off x="359595" y="4917133"/>
            <a:ext cx="14045148" cy="1060335"/>
          </a:xfrm>
          <a:prstGeom prst="rect">
            <a:avLst/>
          </a:prstGeom>
        </p:spPr>
      </p:pic>
    </p:spTree>
    <p:extLst>
      <p:ext uri="{BB962C8B-B14F-4D97-AF65-F5344CB8AC3E}">
        <p14:creationId xmlns:p14="http://schemas.microsoft.com/office/powerpoint/2010/main" val="2703399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a:p>
            <a:pPr marL="0" indent="0" algn="just">
              <a:lnSpc>
                <a:spcPct val="100000"/>
              </a:lnSpc>
              <a:buNone/>
            </a:pPr>
            <a:r>
              <a:rPr lang="en-US" sz="1800" spc="-1" dirty="0" smtClean="0">
                <a:solidFill>
                  <a:srgbClr val="000000"/>
                </a:solidFill>
                <a:latin typeface="Noto Sans Black"/>
                <a:ea typeface="DejaVu Sans"/>
              </a:rPr>
              <a:t>Then the test statistic can be formed as follows</a:t>
            </a:r>
          </a:p>
          <a:p>
            <a:pPr marL="0" indent="0" algn="just">
              <a:lnSpc>
                <a:spcPct val="100000"/>
              </a:lnSpc>
              <a:buNone/>
            </a:pPr>
            <a:r>
              <a:rPr lang="en-US" sz="1800" spc="-1" dirty="0" smtClean="0">
                <a:solidFill>
                  <a:srgbClr val="000000"/>
                </a:solidFill>
                <a:latin typeface="Noto Sans Black"/>
                <a:ea typeface="DejaVu Sans"/>
              </a:rPr>
              <a:t>  </a:t>
            </a:r>
            <a:r>
              <a:rPr lang="en-US" sz="1800" b="1" spc="-1" dirty="0" smtClean="0">
                <a:solidFill>
                  <a:srgbClr val="000000"/>
                </a:solidFill>
                <a:latin typeface="Noto Sans Black"/>
                <a:ea typeface="DejaVu Sans"/>
              </a:rPr>
              <a:t> </a:t>
            </a:r>
          </a:p>
          <a:p>
            <a:pPr marL="0" indent="0" algn="just">
              <a:lnSpc>
                <a:spcPct val="100000"/>
              </a:lnSpc>
              <a:buNone/>
            </a:pPr>
            <a:endParaRPr lang="en-US" sz="1800" b="1" spc="-1" dirty="0">
              <a:solidFill>
                <a:srgbClr val="000000"/>
              </a:solidFill>
              <a:latin typeface="Noto Sans Black"/>
              <a:ea typeface="DejaVu Sans"/>
            </a:endParaRPr>
          </a:p>
          <a:p>
            <a:pPr marL="0" indent="0" algn="just">
              <a:lnSpc>
                <a:spcPct val="100000"/>
              </a:lnSpc>
              <a:buNone/>
            </a:pPr>
            <a:r>
              <a:rPr lang="en-US" sz="1800" b="1" spc="-1" dirty="0" smtClean="0">
                <a:solidFill>
                  <a:srgbClr val="000000"/>
                </a:solidFill>
                <a:latin typeface="Noto Sans Black"/>
                <a:ea typeface="DejaVu Sans"/>
              </a:rPr>
              <a:t>Where the standard deviation is </a:t>
            </a:r>
          </a:p>
          <a:p>
            <a:pPr marL="0" indent="0" algn="just">
              <a:lnSpc>
                <a:spcPct val="100000"/>
              </a:lnSpc>
              <a:buNone/>
            </a:pPr>
            <a:endParaRPr lang="en-US" sz="1800" b="1" spc="-1" dirty="0" smtClean="0">
              <a:solidFill>
                <a:srgbClr val="000000"/>
              </a:solidFill>
              <a:latin typeface="Noto Sans Black"/>
              <a:ea typeface="DejaVu Sans"/>
            </a:endParaRPr>
          </a:p>
          <a:p>
            <a:pPr marL="0" indent="0" algn="just">
              <a:lnSpc>
                <a:spcPct val="100000"/>
              </a:lnSpc>
              <a:buNone/>
            </a:pPr>
            <a:endParaRPr lang="en-GB" sz="1400" spc="-1" dirty="0" smtClean="0">
              <a:latin typeface="Arial"/>
            </a:endParaRPr>
          </a:p>
          <a:p>
            <a:pPr marL="0" indent="0" algn="just">
              <a:lnSpc>
                <a:spcPct val="100000"/>
              </a:lnSpc>
              <a:buNone/>
            </a:pPr>
            <a:endParaRPr lang="en-GB" sz="1400" spc="-1" dirty="0">
              <a:latin typeface="Arial"/>
            </a:endParaRPr>
          </a:p>
          <a:p>
            <a:pPr marL="0" indent="0" algn="just">
              <a:lnSpc>
                <a:spcPct val="100000"/>
              </a:lnSpc>
              <a:buNone/>
            </a:pPr>
            <a:r>
              <a:rPr lang="en-GB" sz="1400" spc="-1" dirty="0" smtClean="0">
                <a:latin typeface="Arial"/>
              </a:rPr>
              <a:t>After computing </a:t>
            </a:r>
            <a:r>
              <a:rPr lang="en-GB" sz="1400" b="1" spc="-1" dirty="0" smtClean="0">
                <a:latin typeface="Arial"/>
              </a:rPr>
              <a:t>Zo</a:t>
            </a:r>
            <a:r>
              <a:rPr lang="en-GB" sz="1400" spc="-1" dirty="0" smtClean="0">
                <a:latin typeface="Arial"/>
              </a:rPr>
              <a:t>, don’t reject the null hypothesis of independence if </a:t>
            </a:r>
            <a:r>
              <a:rPr lang="en-GB" sz="1400" b="1" spc="-1" dirty="0" smtClean="0">
                <a:latin typeface="Arial"/>
              </a:rPr>
              <a:t>–</a:t>
            </a:r>
            <a:r>
              <a:rPr lang="en-GB" sz="1400" b="1" spc="-1" dirty="0" err="1" smtClean="0">
                <a:latin typeface="Arial"/>
              </a:rPr>
              <a:t>Za</a:t>
            </a:r>
            <a:r>
              <a:rPr lang="en-GB" sz="1400" b="1" spc="-1" dirty="0" smtClean="0">
                <a:latin typeface="Arial"/>
              </a:rPr>
              <a:t>/2 &lt;= Zo &lt;= </a:t>
            </a:r>
            <a:r>
              <a:rPr lang="en-GB" sz="1400" b="1" spc="-1" dirty="0" err="1" smtClean="0">
                <a:latin typeface="Arial"/>
              </a:rPr>
              <a:t>Za</a:t>
            </a:r>
            <a:r>
              <a:rPr lang="en-GB" sz="1400" b="1" spc="-1" dirty="0" smtClean="0">
                <a:latin typeface="Arial"/>
              </a:rPr>
              <a:t>/2,</a:t>
            </a:r>
            <a:r>
              <a:rPr lang="en-GB" sz="1400" spc="-1" dirty="0" smtClean="0">
                <a:latin typeface="Arial"/>
              </a:rPr>
              <a:t> where a is the level of significance.</a:t>
            </a:r>
            <a:endParaRPr lang="en-GB" sz="14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49</a:t>
            </a:fld>
            <a:endParaRPr lang="en-GB"/>
          </a:p>
        </p:txBody>
      </p:sp>
      <p:pic>
        <p:nvPicPr>
          <p:cNvPr id="6" name="Picture 5"/>
          <p:cNvPicPr>
            <a:picLocks noChangeAspect="1"/>
          </p:cNvPicPr>
          <p:nvPr/>
        </p:nvPicPr>
        <p:blipFill>
          <a:blip r:embed="rId2"/>
          <a:stretch>
            <a:fillRect/>
          </a:stretch>
        </p:blipFill>
        <p:spPr>
          <a:xfrm>
            <a:off x="3039498" y="2671558"/>
            <a:ext cx="5732861" cy="641581"/>
          </a:xfrm>
          <a:prstGeom prst="rect">
            <a:avLst/>
          </a:prstGeom>
        </p:spPr>
      </p:pic>
      <p:pic>
        <p:nvPicPr>
          <p:cNvPr id="7" name="Picture 6"/>
          <p:cNvPicPr>
            <a:picLocks noChangeAspect="1"/>
          </p:cNvPicPr>
          <p:nvPr/>
        </p:nvPicPr>
        <p:blipFill>
          <a:blip r:embed="rId3"/>
          <a:stretch>
            <a:fillRect/>
          </a:stretch>
        </p:blipFill>
        <p:spPr>
          <a:xfrm>
            <a:off x="3888769" y="3857414"/>
            <a:ext cx="12210906" cy="1168552"/>
          </a:xfrm>
          <a:prstGeom prst="rect">
            <a:avLst/>
          </a:prstGeom>
        </p:spPr>
      </p:pic>
    </p:spTree>
    <p:extLst>
      <p:ext uri="{BB962C8B-B14F-4D97-AF65-F5344CB8AC3E}">
        <p14:creationId xmlns:p14="http://schemas.microsoft.com/office/powerpoint/2010/main" val="54246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endParaRPr lang="en-GB" dirty="0"/>
          </a:p>
          <a:p>
            <a:r>
              <a:rPr lang="en-GB" dirty="0" smtClean="0"/>
              <a:t> </a:t>
            </a:r>
          </a:p>
          <a:p>
            <a:r>
              <a:rPr lang="en-GB" dirty="0" smtClean="0"/>
              <a:t>Random </a:t>
            </a:r>
            <a:r>
              <a:rPr lang="en-GB" dirty="0"/>
              <a:t>numbers can be generated using a variety of methods, such as using a random number generator or by using a mathematical algorithm to produce a sequence of numbers that does not </a:t>
            </a:r>
            <a:r>
              <a:rPr lang="en-GB" b="1" i="1" dirty="0"/>
              <a:t>follow any recognizable pattern</a:t>
            </a:r>
            <a:r>
              <a:rPr lang="en-GB" b="1" i="1" dirty="0" smtClean="0"/>
              <a:t>.</a:t>
            </a:r>
          </a:p>
          <a:p>
            <a:r>
              <a:rPr lang="en-GB" dirty="0" smtClean="0"/>
              <a:t>The </a:t>
            </a:r>
            <a:r>
              <a:rPr lang="en-GB" dirty="0"/>
              <a:t>numbers produced in this way are often used in statistical analysis, simulations, and other applications </a:t>
            </a:r>
            <a:r>
              <a:rPr lang="en-GB" b="1" i="1" dirty="0"/>
              <a:t>where the results need to be as unpredictable as possible.</a:t>
            </a:r>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a:t>
            </a:fld>
            <a:endParaRPr lang="en-GB"/>
          </a:p>
        </p:txBody>
      </p:sp>
    </p:spTree>
    <p:extLst>
      <p:ext uri="{BB962C8B-B14F-4D97-AF65-F5344CB8AC3E}">
        <p14:creationId xmlns:p14="http://schemas.microsoft.com/office/powerpoint/2010/main" val="2315964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50</a:t>
            </a:fld>
            <a:endParaRPr lang="en-GB"/>
          </a:p>
        </p:txBody>
      </p:sp>
      <p:sp>
        <p:nvSpPr>
          <p:cNvPr id="8" name="Rectangle 7"/>
          <p:cNvSpPr/>
          <p:nvPr/>
        </p:nvSpPr>
        <p:spPr>
          <a:xfrm>
            <a:off x="1198652" y="1831449"/>
            <a:ext cx="10231348" cy="923330"/>
          </a:xfrm>
          <a:prstGeom prst="rect">
            <a:avLst/>
          </a:prstGeom>
        </p:spPr>
        <p:txBody>
          <a:bodyPr wrap="square">
            <a:spAutoFit/>
          </a:bodyPr>
          <a:lstStyle/>
          <a:p>
            <a:r>
              <a:rPr lang="en-GB" dirty="0"/>
              <a:t>You don’t actually have to look up z alpha/2 in a </a:t>
            </a:r>
            <a:r>
              <a:rPr lang="en-GB" dirty="0">
                <a:hlinkClick r:id="rId2"/>
              </a:rPr>
              <a:t>z-table</a:t>
            </a:r>
            <a:r>
              <a:rPr lang="en-GB" dirty="0"/>
              <a:t> every time. For most hypothesis tests, you’ll probably be using one of four confidence levels (90%, 95%, 98% and 99%). The z alpha/2 for each confidence level is always the same:</a:t>
            </a:r>
          </a:p>
        </p:txBody>
      </p:sp>
      <p:pic>
        <p:nvPicPr>
          <p:cNvPr id="10" name="Picture 9"/>
          <p:cNvPicPr>
            <a:picLocks noChangeAspect="1"/>
          </p:cNvPicPr>
          <p:nvPr/>
        </p:nvPicPr>
        <p:blipFill>
          <a:blip r:embed="rId3"/>
          <a:stretch>
            <a:fillRect/>
          </a:stretch>
        </p:blipFill>
        <p:spPr>
          <a:xfrm>
            <a:off x="1612720" y="3214588"/>
            <a:ext cx="8688351" cy="2014958"/>
          </a:xfrm>
          <a:prstGeom prst="rect">
            <a:avLst/>
          </a:prstGeom>
        </p:spPr>
      </p:pic>
    </p:spTree>
    <p:extLst>
      <p:ext uri="{BB962C8B-B14F-4D97-AF65-F5344CB8AC3E}">
        <p14:creationId xmlns:p14="http://schemas.microsoft.com/office/powerpoint/2010/main" val="40982305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lnSpcReduction="1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a:p>
            <a:pPr marL="0" indent="0">
              <a:lnSpc>
                <a:spcPct val="100000"/>
              </a:lnSpc>
              <a:buNone/>
            </a:pPr>
            <a:r>
              <a:rPr lang="en-GB" sz="1800" dirty="0" smtClean="0"/>
              <a:t>Test </a:t>
            </a:r>
            <a:r>
              <a:rPr lang="en-GB" sz="1800" dirty="0"/>
              <a:t>whether the </a:t>
            </a:r>
            <a:r>
              <a:rPr lang="en-GB" sz="1800" b="1" dirty="0"/>
              <a:t>3rd, 8th, 13th</a:t>
            </a:r>
            <a:r>
              <a:rPr lang="en-GB" sz="1800" dirty="0"/>
              <a:t>, </a:t>
            </a:r>
            <a:r>
              <a:rPr lang="en-GB" sz="1800" b="1" dirty="0"/>
              <a:t>and so on</a:t>
            </a:r>
            <a:r>
              <a:rPr lang="en-GB" sz="1800" dirty="0"/>
              <a:t>, numbers in </a:t>
            </a:r>
            <a:r>
              <a:rPr lang="en-GB" sz="1800" dirty="0" smtClean="0"/>
              <a:t>the sequence </a:t>
            </a:r>
            <a:r>
              <a:rPr lang="en-GB" sz="1800" dirty="0"/>
              <a:t>at the beginning of this section are auto-correlated</a:t>
            </a:r>
            <a:r>
              <a:rPr lang="en-GB" sz="1800" dirty="0" smtClean="0"/>
              <a:t>. (</a:t>
            </a:r>
            <a:r>
              <a:rPr lang="en-GB" sz="1800" dirty="0"/>
              <a:t>Use a = 0.05.) </a:t>
            </a:r>
            <a:endParaRPr lang="en-GB" sz="1800" dirty="0" smtClean="0"/>
          </a:p>
          <a:p>
            <a:pPr marL="0" indent="0">
              <a:lnSpc>
                <a:spcPct val="100000"/>
              </a:lnSpc>
              <a:buNone/>
            </a:pPr>
            <a:endParaRPr lang="en-GB" sz="1800" dirty="0"/>
          </a:p>
          <a:p>
            <a:pPr marL="0" indent="0">
              <a:lnSpc>
                <a:spcPct val="100000"/>
              </a:lnSpc>
              <a:buNone/>
            </a:pPr>
            <a:endParaRPr lang="en-GB" sz="1800" dirty="0" smtClean="0"/>
          </a:p>
          <a:p>
            <a:pPr marL="0" indent="0">
              <a:lnSpc>
                <a:spcPct val="100000"/>
              </a:lnSpc>
              <a:buNone/>
            </a:pPr>
            <a:endParaRPr lang="en-GB" sz="1800" dirty="0"/>
          </a:p>
          <a:p>
            <a:pPr marL="0" indent="0">
              <a:lnSpc>
                <a:spcPct val="100000"/>
              </a:lnSpc>
              <a:buNone/>
            </a:pPr>
            <a:endParaRPr lang="en-GB" sz="1800" dirty="0" smtClean="0"/>
          </a:p>
          <a:p>
            <a:pPr marL="0" indent="0">
              <a:lnSpc>
                <a:spcPct val="100000"/>
              </a:lnSpc>
              <a:buNone/>
            </a:pPr>
            <a:endParaRPr lang="en-GB" sz="1800" dirty="0" smtClean="0"/>
          </a:p>
          <a:p>
            <a:pPr marL="0" indent="0">
              <a:lnSpc>
                <a:spcPct val="100000"/>
              </a:lnSpc>
              <a:buNone/>
            </a:pPr>
            <a:r>
              <a:rPr lang="en-GB" sz="1800" dirty="0" smtClean="0"/>
              <a:t>Here</a:t>
            </a:r>
            <a:r>
              <a:rPr lang="en-GB" sz="1800" dirty="0"/>
              <a:t>, </a:t>
            </a:r>
            <a:r>
              <a:rPr lang="en-GB" sz="1800" b="1" dirty="0" err="1"/>
              <a:t>i</a:t>
            </a:r>
            <a:r>
              <a:rPr lang="en-GB" sz="1800" b="1" dirty="0"/>
              <a:t> = 3 (beginning with the third number), m </a:t>
            </a:r>
            <a:r>
              <a:rPr lang="en-GB" sz="1800" b="1" dirty="0" smtClean="0"/>
              <a:t>=5 </a:t>
            </a:r>
            <a:r>
              <a:rPr lang="en-GB" sz="1800" b="1" dirty="0"/>
              <a:t>(every five numbers)</a:t>
            </a:r>
            <a:r>
              <a:rPr lang="en-GB" sz="1800" dirty="0"/>
              <a:t>, </a:t>
            </a:r>
            <a:r>
              <a:rPr lang="en-GB" sz="1800" b="1" dirty="0"/>
              <a:t>N = 30 (30 numbers in the sequence).</a:t>
            </a:r>
            <a:endParaRPr lang="en-GB" sz="1800" b="1"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51</a:t>
            </a:fld>
            <a:endParaRPr lang="en-GB"/>
          </a:p>
        </p:txBody>
      </p:sp>
      <p:pic>
        <p:nvPicPr>
          <p:cNvPr id="8" name="Picture 7"/>
          <p:cNvPicPr>
            <a:picLocks noChangeAspect="1"/>
          </p:cNvPicPr>
          <p:nvPr/>
        </p:nvPicPr>
        <p:blipFill>
          <a:blip r:embed="rId2"/>
          <a:stretch>
            <a:fillRect/>
          </a:stretch>
        </p:blipFill>
        <p:spPr>
          <a:xfrm>
            <a:off x="1384282" y="2971589"/>
            <a:ext cx="9248775" cy="1771650"/>
          </a:xfrm>
          <a:prstGeom prst="rect">
            <a:avLst/>
          </a:prstGeom>
        </p:spPr>
      </p:pic>
    </p:spTree>
    <p:extLst>
      <p:ext uri="{BB962C8B-B14F-4D97-AF65-F5344CB8AC3E}">
        <p14:creationId xmlns:p14="http://schemas.microsoft.com/office/powerpoint/2010/main" val="33381771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fontScale="85000" lnSpcReduction="2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a:p>
            <a:pPr marL="0" indent="0">
              <a:lnSpc>
                <a:spcPct val="100000"/>
              </a:lnSpc>
              <a:buNone/>
            </a:pPr>
            <a:r>
              <a:rPr lang="en-GB" sz="1800" dirty="0" smtClean="0"/>
              <a:t>Test whether the 3rd, 8th, 13th, and so on, numbers in the sequence at the beginning of this section are auto-correlated. (Use a = 0.05.) </a:t>
            </a:r>
          </a:p>
          <a:p>
            <a:pPr marL="0" indent="0">
              <a:lnSpc>
                <a:spcPct val="100000"/>
              </a:lnSpc>
              <a:buNone/>
            </a:pPr>
            <a:r>
              <a:rPr lang="en-GB" sz="1800" b="1" dirty="0" smtClean="0"/>
              <a:t>Solution</a:t>
            </a:r>
            <a:r>
              <a:rPr lang="en-GB" sz="1800" b="1" dirty="0"/>
              <a:t>:</a:t>
            </a:r>
            <a:r>
              <a:rPr lang="en-GB" sz="1800" dirty="0"/>
              <a:t/>
            </a:r>
            <a:br>
              <a:rPr lang="en-GB" sz="1800" dirty="0"/>
            </a:br>
            <a:r>
              <a:rPr lang="en-GB" sz="1800" dirty="0"/>
              <a:t>First we calculate the value of M using the </a:t>
            </a:r>
            <a:r>
              <a:rPr lang="en-GB" sz="1800" dirty="0" smtClean="0"/>
              <a:t>condition </a:t>
            </a:r>
          </a:p>
          <a:p>
            <a:pPr marL="0" indent="0" algn="ctr">
              <a:lnSpc>
                <a:spcPct val="100000"/>
              </a:lnSpc>
              <a:buNone/>
            </a:pPr>
            <a:r>
              <a:rPr lang="en-GB" sz="1800" b="1" dirty="0" err="1" smtClean="0"/>
              <a:t>i</a:t>
            </a:r>
            <a:r>
              <a:rPr lang="en-GB" sz="1800" b="1" dirty="0" smtClean="0"/>
              <a:t> </a:t>
            </a:r>
            <a:r>
              <a:rPr lang="en-GB" sz="1800" b="1" dirty="0"/>
              <a:t>+ (M+1)m&lt;=</a:t>
            </a:r>
            <a:r>
              <a:rPr lang="en-GB" sz="1800" b="1" dirty="0" smtClean="0"/>
              <a:t>N</a:t>
            </a:r>
            <a:endParaRPr lang="en-GB" sz="1800" b="1" dirty="0"/>
          </a:p>
          <a:p>
            <a:pPr marL="0" indent="0">
              <a:lnSpc>
                <a:spcPct val="100000"/>
              </a:lnSpc>
              <a:buNone/>
            </a:pPr>
            <a:r>
              <a:rPr lang="en-GB" sz="1800" b="1" dirty="0" smtClean="0"/>
              <a:t>since </a:t>
            </a:r>
            <a:r>
              <a:rPr lang="en-GB" sz="1800" b="1" dirty="0" err="1"/>
              <a:t>i</a:t>
            </a:r>
            <a:r>
              <a:rPr lang="en-GB" sz="1800" b="1" dirty="0"/>
              <a:t>=3, m=5, and </a:t>
            </a:r>
            <a:r>
              <a:rPr lang="en-GB" sz="1800" b="1" dirty="0" smtClean="0"/>
              <a:t>N=30, we have, </a:t>
            </a:r>
          </a:p>
          <a:p>
            <a:pPr algn="ctr">
              <a:lnSpc>
                <a:spcPct val="100000"/>
              </a:lnSpc>
            </a:pPr>
            <a:r>
              <a:rPr lang="en-GB" sz="1800" dirty="0" smtClean="0"/>
              <a:t>3 </a:t>
            </a:r>
            <a:r>
              <a:rPr lang="en-GB" sz="1800" dirty="0"/>
              <a:t>+ (M +1)5 &lt;= </a:t>
            </a:r>
            <a:r>
              <a:rPr lang="en-GB" sz="1800" dirty="0" smtClean="0"/>
              <a:t>30.</a:t>
            </a:r>
          </a:p>
          <a:p>
            <a:pPr algn="ctr">
              <a:lnSpc>
                <a:spcPct val="100000"/>
              </a:lnSpc>
            </a:pPr>
            <a:r>
              <a:rPr lang="en-GB" sz="1800" dirty="0" smtClean="0"/>
              <a:t>i.e</a:t>
            </a:r>
            <a:r>
              <a:rPr lang="en-GB" sz="1800" dirty="0"/>
              <a:t>. 3+5M+5&lt;=</a:t>
            </a:r>
            <a:r>
              <a:rPr lang="en-GB" sz="1800" dirty="0" smtClean="0"/>
              <a:t>30</a:t>
            </a:r>
          </a:p>
          <a:p>
            <a:pPr algn="ctr">
              <a:lnSpc>
                <a:spcPct val="100000"/>
              </a:lnSpc>
            </a:pPr>
            <a:r>
              <a:rPr lang="en-GB" sz="1800" dirty="0" smtClean="0"/>
              <a:t>I.e</a:t>
            </a:r>
            <a:r>
              <a:rPr lang="en-GB" sz="1800" dirty="0"/>
              <a:t>. 5M&lt;=</a:t>
            </a:r>
            <a:r>
              <a:rPr lang="en-GB" sz="1800" dirty="0" smtClean="0"/>
              <a:t>22</a:t>
            </a:r>
          </a:p>
          <a:p>
            <a:pPr algn="ctr">
              <a:lnSpc>
                <a:spcPct val="100000"/>
              </a:lnSpc>
            </a:pPr>
            <a:r>
              <a:rPr lang="en-GB" sz="1800" dirty="0" smtClean="0"/>
              <a:t>i.e</a:t>
            </a:r>
            <a:r>
              <a:rPr lang="en-GB" sz="1800" dirty="0"/>
              <a:t>. M&lt;=</a:t>
            </a:r>
            <a:r>
              <a:rPr lang="en-GB" sz="1800" dirty="0" smtClean="0"/>
              <a:t>22/5</a:t>
            </a:r>
          </a:p>
          <a:p>
            <a:pPr algn="ctr">
              <a:lnSpc>
                <a:spcPct val="100000"/>
              </a:lnSpc>
            </a:pPr>
            <a:r>
              <a:rPr lang="en-GB" sz="1800" b="1" dirty="0" smtClean="0"/>
              <a:t>Hence </a:t>
            </a:r>
            <a:r>
              <a:rPr lang="en-GB" sz="1800" b="1" dirty="0"/>
              <a:t>M=4</a:t>
            </a:r>
            <a:endParaRPr lang="en-GB" sz="1800" b="1"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52</a:t>
            </a:fld>
            <a:endParaRPr lang="en-GB"/>
          </a:p>
        </p:txBody>
      </p:sp>
    </p:spTree>
    <p:extLst>
      <p:ext uri="{BB962C8B-B14F-4D97-AF65-F5344CB8AC3E}">
        <p14:creationId xmlns:p14="http://schemas.microsoft.com/office/powerpoint/2010/main" val="4209450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53</a:t>
            </a:fld>
            <a:endParaRPr lang="en-GB"/>
          </a:p>
        </p:txBody>
      </p:sp>
      <p:pic>
        <p:nvPicPr>
          <p:cNvPr id="8" name="Picture 7"/>
          <p:cNvPicPr>
            <a:picLocks noChangeAspect="1"/>
          </p:cNvPicPr>
          <p:nvPr/>
        </p:nvPicPr>
        <p:blipFill>
          <a:blip r:embed="rId2"/>
          <a:stretch>
            <a:fillRect/>
          </a:stretch>
        </p:blipFill>
        <p:spPr>
          <a:xfrm>
            <a:off x="2043105" y="2281249"/>
            <a:ext cx="7720803" cy="1478959"/>
          </a:xfrm>
          <a:prstGeom prst="rect">
            <a:avLst/>
          </a:prstGeom>
        </p:spPr>
      </p:pic>
      <p:pic>
        <p:nvPicPr>
          <p:cNvPr id="6" name="Picture 5"/>
          <p:cNvPicPr>
            <a:picLocks noChangeAspect="1"/>
          </p:cNvPicPr>
          <p:nvPr/>
        </p:nvPicPr>
        <p:blipFill>
          <a:blip r:embed="rId3"/>
          <a:stretch>
            <a:fillRect/>
          </a:stretch>
        </p:blipFill>
        <p:spPr>
          <a:xfrm>
            <a:off x="1250545" y="3814395"/>
            <a:ext cx="9305925" cy="1371600"/>
          </a:xfrm>
          <a:prstGeom prst="rect">
            <a:avLst/>
          </a:prstGeom>
        </p:spPr>
      </p:pic>
      <p:pic>
        <p:nvPicPr>
          <p:cNvPr id="7" name="Picture 6"/>
          <p:cNvPicPr>
            <a:picLocks noChangeAspect="1"/>
          </p:cNvPicPr>
          <p:nvPr/>
        </p:nvPicPr>
        <p:blipFill>
          <a:blip r:embed="rId4"/>
          <a:stretch>
            <a:fillRect/>
          </a:stretch>
        </p:blipFill>
        <p:spPr>
          <a:xfrm>
            <a:off x="2206624" y="5419497"/>
            <a:ext cx="7781925" cy="714375"/>
          </a:xfrm>
          <a:prstGeom prst="rect">
            <a:avLst/>
          </a:prstGeom>
        </p:spPr>
      </p:pic>
      <p:sp>
        <p:nvSpPr>
          <p:cNvPr id="9" name="TextBox 8"/>
          <p:cNvSpPr txBox="1"/>
          <p:nvPr/>
        </p:nvSpPr>
        <p:spPr>
          <a:xfrm>
            <a:off x="1417259" y="5515074"/>
            <a:ext cx="771365" cy="523220"/>
          </a:xfrm>
          <a:prstGeom prst="rect">
            <a:avLst/>
          </a:prstGeom>
          <a:noFill/>
        </p:spPr>
        <p:txBody>
          <a:bodyPr wrap="none" rtlCol="0">
            <a:spAutoFit/>
          </a:bodyPr>
          <a:lstStyle/>
          <a:p>
            <a:r>
              <a:rPr lang="en-GB" sz="2800" dirty="0" smtClean="0"/>
              <a:t>And</a:t>
            </a:r>
            <a:endParaRPr lang="en-GB" sz="2800" dirty="0"/>
          </a:p>
        </p:txBody>
      </p:sp>
    </p:spTree>
    <p:extLst>
      <p:ext uri="{BB962C8B-B14F-4D97-AF65-F5344CB8AC3E}">
        <p14:creationId xmlns:p14="http://schemas.microsoft.com/office/powerpoint/2010/main" val="2356058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54</a:t>
            </a:fld>
            <a:endParaRPr lang="en-GB"/>
          </a:p>
        </p:txBody>
      </p:sp>
      <p:pic>
        <p:nvPicPr>
          <p:cNvPr id="8" name="Picture 7"/>
          <p:cNvPicPr>
            <a:picLocks noChangeAspect="1"/>
          </p:cNvPicPr>
          <p:nvPr/>
        </p:nvPicPr>
        <p:blipFill>
          <a:blip r:embed="rId2"/>
          <a:stretch>
            <a:fillRect/>
          </a:stretch>
        </p:blipFill>
        <p:spPr>
          <a:xfrm>
            <a:off x="2043105" y="2281249"/>
            <a:ext cx="7720803" cy="1478959"/>
          </a:xfrm>
          <a:prstGeom prst="rect">
            <a:avLst/>
          </a:prstGeom>
        </p:spPr>
      </p:pic>
      <p:sp>
        <p:nvSpPr>
          <p:cNvPr id="9" name="TextBox 8"/>
          <p:cNvSpPr txBox="1"/>
          <p:nvPr/>
        </p:nvSpPr>
        <p:spPr>
          <a:xfrm>
            <a:off x="1546261" y="3909420"/>
            <a:ext cx="9462498" cy="2246769"/>
          </a:xfrm>
          <a:prstGeom prst="rect">
            <a:avLst/>
          </a:prstGeom>
          <a:noFill/>
        </p:spPr>
        <p:txBody>
          <a:bodyPr wrap="square" rtlCol="0">
            <a:spAutoFit/>
          </a:bodyPr>
          <a:lstStyle/>
          <a:p>
            <a:pPr algn="ctr"/>
            <a:r>
              <a:rPr lang="en-GB" sz="2000" dirty="0"/>
              <a:t>Then, the test statistic assumes the value</a:t>
            </a:r>
            <a:br>
              <a:rPr lang="en-GB" sz="2000" dirty="0"/>
            </a:br>
            <a:r>
              <a:rPr lang="en-GB" sz="2000" dirty="0"/>
              <a:t>Z0 = -0.1945/0.1280 = -</a:t>
            </a:r>
            <a:r>
              <a:rPr lang="en-GB" sz="2000" dirty="0" smtClean="0"/>
              <a:t>1.516</a:t>
            </a:r>
          </a:p>
          <a:p>
            <a:pPr algn="ctr"/>
            <a:endParaRPr lang="en-GB" sz="2000" dirty="0" smtClean="0"/>
          </a:p>
          <a:p>
            <a:r>
              <a:rPr lang="en-GB" sz="2000" dirty="0" smtClean="0"/>
              <a:t>Now</a:t>
            </a:r>
            <a:r>
              <a:rPr lang="en-GB" sz="2000" dirty="0"/>
              <a:t>, the critical value </a:t>
            </a:r>
            <a:r>
              <a:rPr lang="en-GB" sz="2000" dirty="0" smtClean="0"/>
              <a:t>is </a:t>
            </a:r>
            <a:r>
              <a:rPr lang="en-GB" sz="2000" b="1" dirty="0" smtClean="0">
                <a:solidFill>
                  <a:srgbClr val="FF0000"/>
                </a:solidFill>
              </a:rPr>
              <a:t>Z</a:t>
            </a:r>
            <a:r>
              <a:rPr lang="en-GB" sz="1100" b="1" dirty="0" smtClean="0">
                <a:solidFill>
                  <a:srgbClr val="FF0000"/>
                </a:solidFill>
              </a:rPr>
              <a:t>0.025</a:t>
            </a:r>
            <a:r>
              <a:rPr lang="en-GB" sz="2000" b="1" dirty="0" smtClean="0">
                <a:solidFill>
                  <a:srgbClr val="FF0000"/>
                </a:solidFill>
              </a:rPr>
              <a:t> </a:t>
            </a:r>
            <a:r>
              <a:rPr lang="en-GB" sz="2000" b="1" dirty="0">
                <a:solidFill>
                  <a:srgbClr val="FF0000"/>
                </a:solidFill>
              </a:rPr>
              <a:t>= 1.96 </a:t>
            </a:r>
            <a:r>
              <a:rPr lang="en-GB" sz="2000" dirty="0"/>
              <a:t>(Zα/2 is taken in this test</a:t>
            </a:r>
            <a:r>
              <a:rPr lang="en-GB" sz="2000" dirty="0" smtClean="0"/>
              <a:t>)</a:t>
            </a:r>
          </a:p>
          <a:p>
            <a:pPr algn="ctr"/>
            <a:r>
              <a:rPr lang="en-GB" sz="2000" b="1" spc="-1" dirty="0">
                <a:latin typeface="Arial"/>
              </a:rPr>
              <a:t>–</a:t>
            </a:r>
            <a:r>
              <a:rPr lang="en-GB" sz="2000" b="1" spc="-1" dirty="0" err="1">
                <a:latin typeface="Arial"/>
              </a:rPr>
              <a:t>Za</a:t>
            </a:r>
            <a:r>
              <a:rPr lang="en-GB" sz="2000" b="1" spc="-1" dirty="0">
                <a:latin typeface="Arial"/>
              </a:rPr>
              <a:t>/2 &lt;= Zo &lt;= </a:t>
            </a:r>
            <a:r>
              <a:rPr lang="en-GB" sz="2000" b="1" spc="-1" dirty="0" err="1" smtClean="0">
                <a:latin typeface="Arial"/>
              </a:rPr>
              <a:t>Za</a:t>
            </a:r>
            <a:r>
              <a:rPr lang="en-GB" sz="2000" b="1" spc="-1" dirty="0" smtClean="0">
                <a:latin typeface="Arial"/>
              </a:rPr>
              <a:t>/2 </a:t>
            </a:r>
          </a:p>
          <a:p>
            <a:pPr algn="ctr"/>
            <a:r>
              <a:rPr lang="en-GB" sz="2000" b="1" spc="-1" dirty="0" smtClean="0">
                <a:solidFill>
                  <a:srgbClr val="FF0000"/>
                </a:solidFill>
                <a:latin typeface="Arial"/>
              </a:rPr>
              <a:t>–1.96 </a:t>
            </a:r>
            <a:r>
              <a:rPr lang="en-GB" sz="2000" b="1" spc="-1" dirty="0">
                <a:solidFill>
                  <a:srgbClr val="FF0000"/>
                </a:solidFill>
                <a:latin typeface="Arial"/>
              </a:rPr>
              <a:t>&lt;= </a:t>
            </a:r>
            <a:r>
              <a:rPr lang="en-GB" sz="2000" b="1" spc="-1" dirty="0" smtClean="0">
                <a:solidFill>
                  <a:srgbClr val="FF0000"/>
                </a:solidFill>
                <a:latin typeface="Arial"/>
              </a:rPr>
              <a:t>-1.516 </a:t>
            </a:r>
            <a:r>
              <a:rPr lang="en-GB" sz="2000" b="1" spc="-1" dirty="0">
                <a:solidFill>
                  <a:srgbClr val="FF0000"/>
                </a:solidFill>
                <a:latin typeface="Arial"/>
              </a:rPr>
              <a:t>&lt;= </a:t>
            </a:r>
            <a:r>
              <a:rPr lang="en-GB" sz="2000" b="1" spc="-1" dirty="0" smtClean="0">
                <a:solidFill>
                  <a:srgbClr val="FF0000"/>
                </a:solidFill>
                <a:latin typeface="Arial"/>
              </a:rPr>
              <a:t>1.96</a:t>
            </a:r>
            <a:r>
              <a:rPr lang="en-GB" sz="2000" dirty="0"/>
              <a:t/>
            </a:r>
            <a:br>
              <a:rPr lang="en-GB" sz="2000" dirty="0"/>
            </a:br>
            <a:r>
              <a:rPr lang="en-GB" sz="2000" dirty="0"/>
              <a:t>Therefore, the hypothesis of independence cannot be rejected on </a:t>
            </a:r>
            <a:r>
              <a:rPr lang="en-GB" sz="2000" dirty="0" smtClean="0"/>
              <a:t>the basis </a:t>
            </a:r>
            <a:r>
              <a:rPr lang="en-GB" sz="2000" dirty="0"/>
              <a:t>of this test</a:t>
            </a:r>
          </a:p>
        </p:txBody>
      </p:sp>
    </p:spTree>
    <p:extLst>
      <p:ext uri="{BB962C8B-B14F-4D97-AF65-F5344CB8AC3E}">
        <p14:creationId xmlns:p14="http://schemas.microsoft.com/office/powerpoint/2010/main" val="1919876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Test </a:t>
            </a:r>
            <a:r>
              <a:rPr lang="en-US" sz="1800" b="1" spc="-1" dirty="0">
                <a:solidFill>
                  <a:srgbClr val="000000"/>
                </a:solidFill>
                <a:latin typeface="Noto Sans Black"/>
                <a:ea typeface="DejaVu Sans"/>
              </a:rPr>
              <a:t>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a:p>
            <a:pPr marL="0" indent="0">
              <a:lnSpc>
                <a:spcPct val="100000"/>
              </a:lnSpc>
              <a:buNone/>
            </a:pPr>
            <a:r>
              <a:rPr lang="en-GB" sz="1800" b="1" dirty="0" smtClean="0"/>
              <a:t>Exercise : </a:t>
            </a:r>
            <a:r>
              <a:rPr lang="en-GB" sz="1800" dirty="0" smtClean="0"/>
              <a:t>Test </a:t>
            </a:r>
            <a:r>
              <a:rPr lang="en-GB" sz="1800" dirty="0"/>
              <a:t>whether the 2nd, 8th, 14th, and so on, </a:t>
            </a:r>
            <a:r>
              <a:rPr lang="en-GB" sz="1800" dirty="0" smtClean="0"/>
              <a:t>numbers in </a:t>
            </a:r>
            <a:r>
              <a:rPr lang="en-GB" sz="1800" dirty="0"/>
              <a:t>the sequence at the beginning of this section are </a:t>
            </a:r>
            <a:r>
              <a:rPr lang="en-GB" sz="1800" dirty="0" smtClean="0"/>
              <a:t>auto-correlated</a:t>
            </a:r>
            <a:r>
              <a:rPr lang="en-GB" sz="1800" dirty="0"/>
              <a:t>. (Use a = 0.05</a:t>
            </a:r>
            <a:r>
              <a:rPr lang="en-GB" sz="1800" dirty="0" smtClean="0"/>
              <a:t>.)</a:t>
            </a:r>
            <a:endParaRPr lang="en-GB"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55</a:t>
            </a:fld>
            <a:endParaRPr lang="en-GB"/>
          </a:p>
        </p:txBody>
      </p:sp>
      <p:pic>
        <p:nvPicPr>
          <p:cNvPr id="6" name="Picture 5"/>
          <p:cNvPicPr>
            <a:picLocks noChangeAspect="1"/>
          </p:cNvPicPr>
          <p:nvPr/>
        </p:nvPicPr>
        <p:blipFill>
          <a:blip r:embed="rId3"/>
          <a:stretch>
            <a:fillRect/>
          </a:stretch>
        </p:blipFill>
        <p:spPr>
          <a:xfrm>
            <a:off x="1303320" y="3437721"/>
            <a:ext cx="9410700" cy="2181225"/>
          </a:xfrm>
          <a:prstGeom prst="rect">
            <a:avLst/>
          </a:prstGeom>
        </p:spPr>
      </p:pic>
    </p:spTree>
    <p:extLst>
      <p:ext uri="{BB962C8B-B14F-4D97-AF65-F5344CB8AC3E}">
        <p14:creationId xmlns:p14="http://schemas.microsoft.com/office/powerpoint/2010/main" val="16791920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Test </a:t>
            </a:r>
            <a:r>
              <a:rPr lang="en-US" sz="1800" b="1" spc="-1" dirty="0">
                <a:solidFill>
                  <a:srgbClr val="000000"/>
                </a:solidFill>
                <a:latin typeface="Noto Sans Black"/>
                <a:ea typeface="DejaVu Sans"/>
              </a:rPr>
              <a:t>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a:p>
            <a:pPr marL="0" indent="0">
              <a:lnSpc>
                <a:spcPct val="100000"/>
              </a:lnSpc>
              <a:buNone/>
            </a:pPr>
            <a:r>
              <a:rPr lang="en-GB" sz="1800" b="1" dirty="0" smtClean="0"/>
              <a:t>Exercise : </a:t>
            </a:r>
            <a:r>
              <a:rPr lang="en-GB" sz="1800" dirty="0"/>
              <a:t>Test whether the 6th, 10th, 14th, and so on, </a:t>
            </a:r>
            <a:r>
              <a:rPr lang="en-GB" sz="1800" dirty="0" smtClean="0"/>
              <a:t>numbers in </a:t>
            </a:r>
            <a:r>
              <a:rPr lang="en-GB" sz="1800" dirty="0"/>
              <a:t>the sequence at the beginning of this section are </a:t>
            </a:r>
            <a:r>
              <a:rPr lang="en-GB" sz="1800" dirty="0" smtClean="0"/>
              <a:t>auto-correlated</a:t>
            </a:r>
            <a:r>
              <a:rPr lang="en-GB" sz="1800" dirty="0"/>
              <a:t>. (Use a = 0.05</a:t>
            </a:r>
            <a:r>
              <a:rPr lang="en-GB" sz="1800" dirty="0" smtClean="0"/>
              <a:t>.)</a:t>
            </a:r>
            <a:endParaRPr lang="en-GB"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56</a:t>
            </a:fld>
            <a:endParaRPr lang="en-GB"/>
          </a:p>
        </p:txBody>
      </p:sp>
      <p:pic>
        <p:nvPicPr>
          <p:cNvPr id="7" name="Picture 6"/>
          <p:cNvPicPr>
            <a:picLocks noChangeAspect="1"/>
          </p:cNvPicPr>
          <p:nvPr/>
        </p:nvPicPr>
        <p:blipFill>
          <a:blip r:embed="rId3"/>
          <a:stretch>
            <a:fillRect/>
          </a:stretch>
        </p:blipFill>
        <p:spPr>
          <a:xfrm>
            <a:off x="1448603" y="3305497"/>
            <a:ext cx="8924925" cy="2476500"/>
          </a:xfrm>
          <a:prstGeom prst="rect">
            <a:avLst/>
          </a:prstGeom>
        </p:spPr>
      </p:pic>
    </p:spTree>
    <p:extLst>
      <p:ext uri="{BB962C8B-B14F-4D97-AF65-F5344CB8AC3E}">
        <p14:creationId xmlns:p14="http://schemas.microsoft.com/office/powerpoint/2010/main" val="1207533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1800" b="1" spc="-1" dirty="0" smtClean="0">
                <a:solidFill>
                  <a:srgbClr val="000000"/>
                </a:solidFill>
                <a:latin typeface="Noto Sans Black"/>
                <a:ea typeface="DejaVu Sans"/>
              </a:rPr>
              <a:t>Test </a:t>
            </a:r>
            <a:r>
              <a:rPr lang="en-US" sz="1800" b="1" spc="-1" dirty="0">
                <a:solidFill>
                  <a:srgbClr val="000000"/>
                </a:solidFill>
                <a:latin typeface="Noto Sans Black"/>
                <a:ea typeface="DejaVu Sans"/>
              </a:rPr>
              <a:t>for independence </a:t>
            </a:r>
            <a:r>
              <a:rPr lang="en-US" sz="1800" spc="-1" dirty="0">
                <a:solidFill>
                  <a:srgbClr val="000000"/>
                </a:solidFill>
                <a:latin typeface="Noto Sans Black"/>
                <a:ea typeface="DejaVu Sans"/>
              </a:rPr>
              <a:t>:Tests for </a:t>
            </a:r>
            <a:r>
              <a:rPr lang="en-US" sz="1800" spc="-1" dirty="0" smtClean="0">
                <a:solidFill>
                  <a:srgbClr val="000000"/>
                </a:solidFill>
                <a:latin typeface="Noto Sans Black"/>
                <a:ea typeface="DejaVu Sans"/>
              </a:rPr>
              <a:t>Autocorrelation</a:t>
            </a:r>
          </a:p>
          <a:p>
            <a:pPr marL="0" indent="0">
              <a:lnSpc>
                <a:spcPct val="100000"/>
              </a:lnSpc>
              <a:buNone/>
            </a:pPr>
            <a:r>
              <a:rPr lang="en-GB" sz="1800" b="1" dirty="0" smtClean="0"/>
              <a:t>Exercise : </a:t>
            </a:r>
            <a:r>
              <a:rPr lang="en-GB" sz="1800" dirty="0"/>
              <a:t>Test whether the 5th, 10th, 15th, and so on, </a:t>
            </a:r>
            <a:r>
              <a:rPr lang="en-GB" sz="1800" dirty="0" smtClean="0"/>
              <a:t>numbers in </a:t>
            </a:r>
            <a:r>
              <a:rPr lang="en-GB" sz="1800" dirty="0"/>
              <a:t>the sequence at the beginning of this section are </a:t>
            </a:r>
            <a:r>
              <a:rPr lang="en-GB" sz="1800" dirty="0" smtClean="0"/>
              <a:t>auto-correlated</a:t>
            </a:r>
            <a:r>
              <a:rPr lang="en-GB" sz="1800" dirty="0"/>
              <a:t>. (Use a = 0.05</a:t>
            </a:r>
            <a:r>
              <a:rPr lang="en-GB" sz="1800" dirty="0" smtClean="0"/>
              <a:t>.)</a:t>
            </a:r>
            <a:endParaRPr lang="en-GB"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57</a:t>
            </a:fld>
            <a:endParaRPr lang="en-GB"/>
          </a:p>
        </p:txBody>
      </p:sp>
      <p:pic>
        <p:nvPicPr>
          <p:cNvPr id="6" name="Picture 5"/>
          <p:cNvPicPr>
            <a:picLocks noChangeAspect="1"/>
          </p:cNvPicPr>
          <p:nvPr/>
        </p:nvPicPr>
        <p:blipFill>
          <a:blip r:embed="rId3"/>
          <a:stretch>
            <a:fillRect/>
          </a:stretch>
        </p:blipFill>
        <p:spPr>
          <a:xfrm>
            <a:off x="1401726" y="3298860"/>
            <a:ext cx="9039225" cy="2438400"/>
          </a:xfrm>
          <a:prstGeom prst="rect">
            <a:avLst/>
          </a:prstGeom>
        </p:spPr>
      </p:pic>
    </p:spTree>
    <p:extLst>
      <p:ext uri="{BB962C8B-B14F-4D97-AF65-F5344CB8AC3E}">
        <p14:creationId xmlns:p14="http://schemas.microsoft.com/office/powerpoint/2010/main" val="5999602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dirty="0"/>
              <a:t>This test gets its name from a </a:t>
            </a:r>
            <a:r>
              <a:rPr lang="en-GB" sz="1800" b="1" dirty="0"/>
              <a:t>game of cards </a:t>
            </a:r>
            <a:r>
              <a:rPr lang="en-GB" sz="1800" dirty="0"/>
              <a:t>called </a:t>
            </a:r>
            <a:r>
              <a:rPr lang="en-GB" sz="1800" b="1" dirty="0"/>
              <a:t>poker </a:t>
            </a:r>
            <a:endParaRPr lang="en-GB" sz="1800" dirty="0" smtClean="0"/>
          </a:p>
          <a:p>
            <a:pPr algn="just">
              <a:lnSpc>
                <a:spcPct val="100000"/>
              </a:lnSpc>
            </a:pPr>
            <a:r>
              <a:rPr lang="en-GB" sz="1800" dirty="0" smtClean="0"/>
              <a:t>The </a:t>
            </a:r>
            <a:r>
              <a:rPr lang="en-GB" sz="1800" dirty="0"/>
              <a:t>Poker Test is the test for </a:t>
            </a:r>
            <a:r>
              <a:rPr lang="en-GB" sz="1800" b="1" dirty="0"/>
              <a:t>independence based on the frequency with which certain digits are repeated with in a series of numbers. </a:t>
            </a:r>
            <a:endParaRPr lang="en-GB" sz="1800" dirty="0" smtClean="0"/>
          </a:p>
          <a:p>
            <a:pPr algn="just">
              <a:lnSpc>
                <a:spcPct val="100000"/>
              </a:lnSpc>
            </a:pPr>
            <a:r>
              <a:rPr lang="en-GB" sz="1800" dirty="0" smtClean="0"/>
              <a:t>This </a:t>
            </a:r>
            <a:r>
              <a:rPr lang="en-GB" sz="1800" dirty="0"/>
              <a:t>test not only tests for the randomness of the sequence of numbers, but also the digits comprising of each of the numbers</a:t>
            </a:r>
            <a:r>
              <a:rPr lang="en-GB" sz="1800" dirty="0" smtClean="0"/>
              <a:t>.</a:t>
            </a:r>
          </a:p>
          <a:p>
            <a:pPr algn="just">
              <a:lnSpc>
                <a:spcPct val="100000"/>
              </a:lnSpc>
            </a:pPr>
            <a:r>
              <a:rPr lang="en-US" sz="1800" spc="-1" dirty="0">
                <a:solidFill>
                  <a:srgbClr val="000000"/>
                </a:solidFill>
                <a:latin typeface="Noto Sans Black"/>
                <a:ea typeface="DejaVu Sans"/>
              </a:rPr>
              <a:t>The poker test uses the </a:t>
            </a:r>
            <a:r>
              <a:rPr lang="en-US" sz="1800" b="1" spc="-1" dirty="0">
                <a:solidFill>
                  <a:srgbClr val="000000"/>
                </a:solidFill>
                <a:latin typeface="Noto Sans Black"/>
                <a:ea typeface="DejaVu Sans"/>
              </a:rPr>
              <a:t>chi square statistics to accept or reject the null hypothesis.</a:t>
            </a:r>
            <a:endParaRPr lang="en-US" sz="1800" b="1"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58</a:t>
            </a:fld>
            <a:endParaRPr lang="en-GB"/>
          </a:p>
        </p:txBody>
      </p:sp>
    </p:spTree>
    <p:extLst>
      <p:ext uri="{BB962C8B-B14F-4D97-AF65-F5344CB8AC3E}">
        <p14:creationId xmlns:p14="http://schemas.microsoft.com/office/powerpoint/2010/main" val="13752206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dirty="0" smtClean="0"/>
              <a:t>The </a:t>
            </a:r>
            <a:r>
              <a:rPr lang="en-GB" sz="1800" b="1" dirty="0"/>
              <a:t>expected value </a:t>
            </a:r>
            <a:r>
              <a:rPr lang="en-GB" sz="1800" dirty="0"/>
              <a:t>of each of the combination of digits in a number </a:t>
            </a:r>
            <a:r>
              <a:rPr lang="en-GB" sz="1800" b="1" dirty="0"/>
              <a:t>is compared with the observed value </a:t>
            </a:r>
            <a:r>
              <a:rPr lang="en-GB" sz="1800" dirty="0"/>
              <a:t>by means of </a:t>
            </a:r>
            <a:r>
              <a:rPr lang="en-GB" sz="1800" b="1" dirty="0"/>
              <a:t>the chi-square test for independence</a:t>
            </a:r>
            <a:r>
              <a:rPr lang="en-GB" sz="1800" dirty="0"/>
              <a:t>. </a:t>
            </a:r>
          </a:p>
          <a:p>
            <a:pPr algn="just">
              <a:lnSpc>
                <a:spcPct val="100000"/>
              </a:lnSpc>
            </a:pPr>
            <a:r>
              <a:rPr lang="en-GB" sz="1800" dirty="0" smtClean="0"/>
              <a:t>The </a:t>
            </a:r>
            <a:r>
              <a:rPr lang="en-GB" sz="1800" dirty="0"/>
              <a:t>acceptance is done if the observed value of </a:t>
            </a:r>
            <a:r>
              <a:rPr lang="en-GB" sz="1800" dirty="0" smtClean="0"/>
              <a:t>chi-square </a:t>
            </a:r>
            <a:r>
              <a:rPr lang="en-GB" sz="1800" dirty="0"/>
              <a:t>sums for all the possible combinations of digits is less than the acceptable value for the given degree of freedom at the specified confidence interval. </a:t>
            </a:r>
            <a:endParaRPr lang="en-GB" sz="1800" dirty="0" smtClean="0"/>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59</a:t>
            </a:fld>
            <a:endParaRPr lang="en-GB"/>
          </a:p>
        </p:txBody>
      </p:sp>
    </p:spTree>
    <p:extLst>
      <p:ext uri="{BB962C8B-B14F-4D97-AF65-F5344CB8AC3E}">
        <p14:creationId xmlns:p14="http://schemas.microsoft.com/office/powerpoint/2010/main" val="3169187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b="1" dirty="0"/>
              <a:t>Properties of Random Numbers </a:t>
            </a:r>
          </a:p>
          <a:p>
            <a:r>
              <a:rPr lang="en-GB" dirty="0" smtClean="0"/>
              <a:t>A </a:t>
            </a:r>
            <a:r>
              <a:rPr lang="en-GB" dirty="0"/>
              <a:t>sequence of random numbers, 𝑅1, 𝑅2, 𝑅3 … .. must have two important properties: </a:t>
            </a:r>
            <a:endParaRPr lang="en-GB" dirty="0" smtClean="0"/>
          </a:p>
          <a:p>
            <a:pPr>
              <a:buFont typeface="Wingdings" panose="05000000000000000000" pitchFamily="2" charset="2"/>
              <a:buChar char="Ø"/>
            </a:pPr>
            <a:r>
              <a:rPr lang="en-GB" b="1" dirty="0" smtClean="0"/>
              <a:t>Uniformity</a:t>
            </a:r>
            <a:r>
              <a:rPr lang="en-GB" dirty="0"/>
              <a:t>, i.e. they are equally probable every where </a:t>
            </a:r>
          </a:p>
          <a:p>
            <a:pPr>
              <a:buFont typeface="Wingdings" panose="05000000000000000000" pitchFamily="2" charset="2"/>
              <a:buChar char="Ø"/>
            </a:pPr>
            <a:r>
              <a:rPr lang="en-GB" b="1" dirty="0" smtClean="0"/>
              <a:t>Independence</a:t>
            </a:r>
            <a:r>
              <a:rPr lang="en-GB" dirty="0"/>
              <a:t>, i.e. the current value of a random variable has no relation with the previous values </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a:t>
            </a:fld>
            <a:endParaRPr lang="en-GB"/>
          </a:p>
        </p:txBody>
      </p:sp>
    </p:spTree>
    <p:extLst>
      <p:ext uri="{BB962C8B-B14F-4D97-AF65-F5344CB8AC3E}">
        <p14:creationId xmlns:p14="http://schemas.microsoft.com/office/powerpoint/2010/main" val="14586857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lstStyle/>
          <a:p>
            <a:r>
              <a:rPr lang="en-GB" dirty="0"/>
              <a:t>Step 1: Calculate all the probabilities</a:t>
            </a:r>
          </a:p>
          <a:p>
            <a:r>
              <a:rPr lang="en-GB" dirty="0"/>
              <a:t>Step 2: Calculate expected frequency (</a:t>
            </a:r>
            <a:r>
              <a:rPr lang="en-GB" dirty="0" smtClean="0"/>
              <a:t>probability of occurrence </a:t>
            </a:r>
            <a:r>
              <a:rPr lang="en-GB" dirty="0"/>
              <a:t>X observed frequency)</a:t>
            </a:r>
          </a:p>
          <a:p>
            <a:r>
              <a:rPr lang="en-GB" dirty="0"/>
              <a:t>Step 3: </a:t>
            </a:r>
            <a:r>
              <a:rPr lang="en-GB" dirty="0" smtClean="0"/>
              <a:t>Find </a:t>
            </a:r>
            <a:r>
              <a:rPr lang="en-GB" dirty="0"/>
              <a:t>X2 using Chi-Square test</a:t>
            </a:r>
          </a:p>
          <a:p>
            <a:r>
              <a:rPr lang="en-GB" dirty="0"/>
              <a:t>Step </a:t>
            </a:r>
            <a:r>
              <a:rPr lang="en-GB" dirty="0" smtClean="0"/>
              <a:t>4: Determine Significant level a, </a:t>
            </a:r>
            <a:endParaRPr lang="en-GB" dirty="0"/>
          </a:p>
          <a:p>
            <a:endParaRPr lang="en-GB" dirty="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60</a:t>
            </a:fld>
            <a:endParaRPr lang="en-GB"/>
          </a:p>
        </p:txBody>
      </p:sp>
    </p:spTree>
    <p:extLst>
      <p:ext uri="{BB962C8B-B14F-4D97-AF65-F5344CB8AC3E}">
        <p14:creationId xmlns:p14="http://schemas.microsoft.com/office/powerpoint/2010/main" val="2543058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fontScale="92500" lnSpcReduction="1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dirty="0" smtClean="0"/>
              <a:t>For </a:t>
            </a:r>
            <a:r>
              <a:rPr lang="en-GB" sz="1800" dirty="0"/>
              <a:t>three digits: three possibilities </a:t>
            </a:r>
          </a:p>
          <a:p>
            <a:pPr lvl="2" algn="just">
              <a:lnSpc>
                <a:spcPct val="100000"/>
              </a:lnSpc>
              <a:buFont typeface="Arial" panose="020B0604020202020204" pitchFamily="34" charset="0"/>
              <a:buChar char="•"/>
            </a:pPr>
            <a:r>
              <a:rPr lang="en-GB" sz="1200" b="1" dirty="0" smtClean="0"/>
              <a:t>All </a:t>
            </a:r>
            <a:r>
              <a:rPr lang="en-GB" sz="1200" b="1" dirty="0"/>
              <a:t>different </a:t>
            </a:r>
          </a:p>
          <a:p>
            <a:pPr lvl="2" algn="just">
              <a:lnSpc>
                <a:spcPct val="100000"/>
              </a:lnSpc>
              <a:buFont typeface="Arial" panose="020B0604020202020204" pitchFamily="34" charset="0"/>
              <a:buChar char="•"/>
            </a:pPr>
            <a:r>
              <a:rPr lang="en-GB" sz="1200" b="1" dirty="0" smtClean="0"/>
              <a:t>All </a:t>
            </a:r>
            <a:r>
              <a:rPr lang="en-GB" sz="1200" b="1" dirty="0"/>
              <a:t>equal </a:t>
            </a:r>
          </a:p>
          <a:p>
            <a:pPr lvl="2" algn="just">
              <a:lnSpc>
                <a:spcPct val="100000"/>
              </a:lnSpc>
              <a:buFont typeface="Arial" panose="020B0604020202020204" pitchFamily="34" charset="0"/>
              <a:buChar char="•"/>
            </a:pPr>
            <a:r>
              <a:rPr lang="en-GB" sz="1200" b="1" dirty="0" smtClean="0"/>
              <a:t>One </a:t>
            </a:r>
            <a:r>
              <a:rPr lang="en-GB" sz="1200" b="1" dirty="0"/>
              <a:t>pair of like </a:t>
            </a:r>
            <a:r>
              <a:rPr lang="en-GB" sz="1200" b="1" dirty="0" smtClean="0"/>
              <a:t>digits</a:t>
            </a:r>
            <a:endParaRPr lang="en-GB" sz="1800" b="1" dirty="0" smtClean="0"/>
          </a:p>
          <a:p>
            <a:pPr algn="just">
              <a:lnSpc>
                <a:spcPct val="100000"/>
              </a:lnSpc>
            </a:pPr>
            <a:r>
              <a:rPr lang="en-GB" sz="1800" b="1" dirty="0"/>
              <a:t>P(three different digits) </a:t>
            </a:r>
          </a:p>
          <a:p>
            <a:pPr lvl="1" algn="just">
              <a:lnSpc>
                <a:spcPct val="100000"/>
              </a:lnSpc>
            </a:pPr>
            <a:r>
              <a:rPr lang="en-GB" sz="1600" dirty="0"/>
              <a:t>P(second different from first) P(third different from first and second) </a:t>
            </a:r>
          </a:p>
          <a:p>
            <a:pPr lvl="1" algn="just">
              <a:lnSpc>
                <a:spcPct val="100000"/>
              </a:lnSpc>
            </a:pPr>
            <a:r>
              <a:rPr lang="en-GB" sz="1600" dirty="0"/>
              <a:t>(0.9)(0.8) = 0.72 </a:t>
            </a:r>
          </a:p>
          <a:p>
            <a:pPr algn="just">
              <a:lnSpc>
                <a:spcPct val="100000"/>
              </a:lnSpc>
            </a:pPr>
            <a:r>
              <a:rPr lang="en-GB" sz="1800" b="1" dirty="0"/>
              <a:t>P(three like digits) </a:t>
            </a:r>
          </a:p>
          <a:p>
            <a:pPr lvl="1" algn="just">
              <a:lnSpc>
                <a:spcPct val="100000"/>
              </a:lnSpc>
            </a:pPr>
            <a:r>
              <a:rPr lang="en-GB" sz="1600" dirty="0"/>
              <a:t>P(second digit same as first) P(third digit same as first and second) </a:t>
            </a:r>
          </a:p>
          <a:p>
            <a:pPr lvl="1" algn="just">
              <a:lnSpc>
                <a:spcPct val="100000"/>
              </a:lnSpc>
            </a:pPr>
            <a:r>
              <a:rPr lang="en-GB" sz="1600" dirty="0"/>
              <a:t>(0.1)(0.1) = 0.01</a:t>
            </a:r>
          </a:p>
          <a:p>
            <a:pPr algn="just">
              <a:lnSpc>
                <a:spcPct val="100000"/>
              </a:lnSpc>
            </a:pPr>
            <a:r>
              <a:rPr lang="en-GB" sz="1800" b="1" dirty="0" smtClean="0"/>
              <a:t>P(exactly one pair) </a:t>
            </a:r>
            <a:r>
              <a:rPr lang="en-GB" sz="1800" dirty="0" smtClean="0"/>
              <a:t>= 1 - 0.72 - 0.01 = 0.27 </a:t>
            </a:r>
            <a:endParaRPr lang="en-GB" sz="1800" spc="-1" dirty="0" smtClean="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61</a:t>
            </a:fld>
            <a:endParaRPr lang="en-GB"/>
          </a:p>
        </p:txBody>
      </p:sp>
    </p:spTree>
    <p:extLst>
      <p:ext uri="{BB962C8B-B14F-4D97-AF65-F5344CB8AC3E}">
        <p14:creationId xmlns:p14="http://schemas.microsoft.com/office/powerpoint/2010/main" val="34395208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dirty="0" smtClean="0"/>
              <a:t>For four digits</a:t>
            </a:r>
            <a:r>
              <a:rPr lang="en-GB" sz="1800" dirty="0"/>
              <a:t>: </a:t>
            </a:r>
            <a:r>
              <a:rPr lang="en-GB" sz="1800" dirty="0" smtClean="0"/>
              <a:t>five possibilities </a:t>
            </a:r>
            <a:endParaRPr lang="en-GB" sz="1800" dirty="0"/>
          </a:p>
          <a:p>
            <a:pPr lvl="2" algn="just">
              <a:lnSpc>
                <a:spcPct val="100000"/>
              </a:lnSpc>
              <a:buFont typeface="Arial" panose="020B0604020202020204" pitchFamily="34" charset="0"/>
              <a:buChar char="•"/>
            </a:pPr>
            <a:r>
              <a:rPr lang="en-GB" sz="1200" b="1" dirty="0" smtClean="0"/>
              <a:t>All </a:t>
            </a:r>
            <a:r>
              <a:rPr lang="en-GB" sz="1200" b="1" dirty="0"/>
              <a:t>different </a:t>
            </a:r>
          </a:p>
          <a:p>
            <a:pPr lvl="2" algn="just">
              <a:lnSpc>
                <a:spcPct val="100000"/>
              </a:lnSpc>
              <a:buFont typeface="Arial" panose="020B0604020202020204" pitchFamily="34" charset="0"/>
              <a:buChar char="•"/>
            </a:pPr>
            <a:r>
              <a:rPr lang="en-GB" sz="1200" b="1" dirty="0" smtClean="0"/>
              <a:t>All </a:t>
            </a:r>
            <a:r>
              <a:rPr lang="en-GB" sz="1200" b="1" dirty="0"/>
              <a:t>equal </a:t>
            </a:r>
          </a:p>
          <a:p>
            <a:pPr lvl="2" algn="just">
              <a:lnSpc>
                <a:spcPct val="100000"/>
              </a:lnSpc>
              <a:buFont typeface="Arial" panose="020B0604020202020204" pitchFamily="34" charset="0"/>
              <a:buChar char="•"/>
            </a:pPr>
            <a:r>
              <a:rPr lang="en-GB" sz="1200" b="1" dirty="0" smtClean="0"/>
              <a:t>One </a:t>
            </a:r>
            <a:r>
              <a:rPr lang="en-GB" sz="1200" b="1" dirty="0"/>
              <a:t>pair of like </a:t>
            </a:r>
            <a:r>
              <a:rPr lang="en-GB" sz="1200" b="1" dirty="0" smtClean="0"/>
              <a:t>digits</a:t>
            </a:r>
          </a:p>
          <a:p>
            <a:pPr lvl="2" algn="just">
              <a:lnSpc>
                <a:spcPct val="100000"/>
              </a:lnSpc>
              <a:buFont typeface="Arial" panose="020B0604020202020204" pitchFamily="34" charset="0"/>
              <a:buChar char="•"/>
            </a:pPr>
            <a:r>
              <a:rPr lang="en-GB" sz="1200" b="1" dirty="0" smtClean="0"/>
              <a:t>Two pairs</a:t>
            </a:r>
          </a:p>
          <a:p>
            <a:pPr lvl="2" algn="just">
              <a:lnSpc>
                <a:spcPct val="100000"/>
              </a:lnSpc>
              <a:buFont typeface="Arial" panose="020B0604020202020204" pitchFamily="34" charset="0"/>
              <a:buChar char="•"/>
            </a:pPr>
            <a:r>
              <a:rPr lang="en-GB" sz="1200" b="1" dirty="0" smtClean="0"/>
              <a:t>Three of same kinds</a:t>
            </a:r>
            <a:endParaRPr lang="en-GB" sz="1800" b="1"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62</a:t>
            </a:fld>
            <a:endParaRPr lang="en-GB"/>
          </a:p>
        </p:txBody>
      </p:sp>
    </p:spTree>
    <p:extLst>
      <p:ext uri="{BB962C8B-B14F-4D97-AF65-F5344CB8AC3E}">
        <p14:creationId xmlns:p14="http://schemas.microsoft.com/office/powerpoint/2010/main" val="41072808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fontScale="92500" lnSpcReduction="10000"/>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b="1" dirty="0"/>
              <a:t>P(four different digits) </a:t>
            </a:r>
            <a:endParaRPr lang="en-GB" sz="1800" b="1" dirty="0" smtClean="0"/>
          </a:p>
          <a:p>
            <a:pPr lvl="1" algn="just">
              <a:lnSpc>
                <a:spcPct val="100000"/>
              </a:lnSpc>
            </a:pPr>
            <a:r>
              <a:rPr lang="en-GB" sz="1600" dirty="0" smtClean="0"/>
              <a:t>=</a:t>
            </a:r>
            <a:r>
              <a:rPr lang="en-GB" sz="1600" b="1" dirty="0" smtClean="0"/>
              <a:t> 4C4 </a:t>
            </a:r>
            <a:r>
              <a:rPr lang="en-GB" sz="1600" dirty="0"/>
              <a:t>x 10/10 x 9/10 x 8/10 x 7/10 = 0.504 </a:t>
            </a:r>
            <a:endParaRPr lang="en-GB" sz="1600" dirty="0" smtClean="0"/>
          </a:p>
          <a:p>
            <a:pPr algn="just">
              <a:lnSpc>
                <a:spcPct val="100000"/>
              </a:lnSpc>
            </a:pPr>
            <a:r>
              <a:rPr lang="en-GB" sz="1800" b="1" dirty="0" smtClean="0"/>
              <a:t>P </a:t>
            </a:r>
            <a:r>
              <a:rPr lang="en-GB" sz="1800" b="1" dirty="0"/>
              <a:t>(one pair) </a:t>
            </a:r>
            <a:endParaRPr lang="en-GB" sz="1800" b="1" dirty="0" smtClean="0"/>
          </a:p>
          <a:p>
            <a:pPr lvl="1" algn="just">
              <a:lnSpc>
                <a:spcPct val="100000"/>
              </a:lnSpc>
            </a:pPr>
            <a:r>
              <a:rPr lang="en-GB" sz="1600" dirty="0" smtClean="0"/>
              <a:t>= </a:t>
            </a:r>
            <a:r>
              <a:rPr lang="en-GB" sz="1600" b="1" dirty="0" smtClean="0"/>
              <a:t>4C2</a:t>
            </a:r>
            <a:r>
              <a:rPr lang="en-GB" sz="1600" dirty="0" smtClean="0"/>
              <a:t> </a:t>
            </a:r>
            <a:r>
              <a:rPr lang="en-GB" sz="1600" dirty="0"/>
              <a:t>x</a:t>
            </a:r>
            <a:r>
              <a:rPr lang="en-GB" sz="1600" b="1" dirty="0">
                <a:solidFill>
                  <a:srgbClr val="FF0000"/>
                </a:solidFill>
              </a:rPr>
              <a:t>10/10x1/10</a:t>
            </a:r>
            <a:r>
              <a:rPr lang="en-GB" sz="1600" dirty="0"/>
              <a:t>x9/10x8/10=0.432 </a:t>
            </a:r>
            <a:endParaRPr lang="en-GB" sz="1600" dirty="0" smtClean="0"/>
          </a:p>
          <a:p>
            <a:pPr algn="just">
              <a:lnSpc>
                <a:spcPct val="100000"/>
              </a:lnSpc>
            </a:pPr>
            <a:r>
              <a:rPr lang="en-GB" sz="1800" b="1" dirty="0" smtClean="0"/>
              <a:t>P </a:t>
            </a:r>
            <a:r>
              <a:rPr lang="en-GB" sz="1800" b="1" dirty="0"/>
              <a:t>(two pair) </a:t>
            </a:r>
            <a:endParaRPr lang="en-GB" sz="1800" b="1" dirty="0" smtClean="0"/>
          </a:p>
          <a:p>
            <a:pPr lvl="1" algn="just">
              <a:lnSpc>
                <a:spcPct val="100000"/>
              </a:lnSpc>
            </a:pPr>
            <a:r>
              <a:rPr lang="en-GB" sz="1600" dirty="0" smtClean="0"/>
              <a:t>= </a:t>
            </a:r>
            <a:r>
              <a:rPr lang="en-GB" sz="1600" b="1" dirty="0" smtClean="0"/>
              <a:t>4C2/2 </a:t>
            </a:r>
            <a:r>
              <a:rPr lang="en-GB" sz="1600" dirty="0"/>
              <a:t>x </a:t>
            </a:r>
            <a:r>
              <a:rPr lang="en-GB" sz="1600" b="1" dirty="0">
                <a:solidFill>
                  <a:srgbClr val="FF0000"/>
                </a:solidFill>
              </a:rPr>
              <a:t>10/10 x 1/10 </a:t>
            </a:r>
            <a:r>
              <a:rPr lang="en-GB" sz="1600" dirty="0"/>
              <a:t>x </a:t>
            </a:r>
            <a:r>
              <a:rPr lang="en-GB" sz="1600" b="1" dirty="0">
                <a:solidFill>
                  <a:srgbClr val="7030A0"/>
                </a:solidFill>
              </a:rPr>
              <a:t>9/10 x 1/10 </a:t>
            </a:r>
            <a:r>
              <a:rPr lang="en-GB" sz="1600" dirty="0"/>
              <a:t>= 0.027 </a:t>
            </a:r>
            <a:endParaRPr lang="en-GB" sz="1600" dirty="0" smtClean="0"/>
          </a:p>
          <a:p>
            <a:pPr algn="just">
              <a:lnSpc>
                <a:spcPct val="100000"/>
              </a:lnSpc>
            </a:pPr>
            <a:r>
              <a:rPr lang="en-GB" sz="1800" b="1" dirty="0" smtClean="0"/>
              <a:t>P </a:t>
            </a:r>
            <a:r>
              <a:rPr lang="en-GB" sz="1800" b="1" dirty="0"/>
              <a:t>(three digits of a kind) </a:t>
            </a:r>
            <a:endParaRPr lang="en-GB" sz="1800" b="1" dirty="0" smtClean="0"/>
          </a:p>
          <a:p>
            <a:pPr lvl="1" algn="just">
              <a:lnSpc>
                <a:spcPct val="100000"/>
              </a:lnSpc>
            </a:pPr>
            <a:r>
              <a:rPr lang="en-GB" sz="1600" dirty="0" smtClean="0"/>
              <a:t>= </a:t>
            </a:r>
            <a:r>
              <a:rPr lang="en-GB" sz="1600" b="1" dirty="0" smtClean="0"/>
              <a:t>4C3</a:t>
            </a:r>
            <a:r>
              <a:rPr lang="en-GB" sz="1600" dirty="0" smtClean="0"/>
              <a:t> </a:t>
            </a:r>
            <a:r>
              <a:rPr lang="en-GB" sz="1600" dirty="0"/>
              <a:t>x </a:t>
            </a:r>
            <a:r>
              <a:rPr lang="en-GB" sz="1600" b="1" dirty="0"/>
              <a:t>1</a:t>
            </a:r>
            <a:r>
              <a:rPr lang="en-GB" sz="1600" b="1" dirty="0">
                <a:solidFill>
                  <a:srgbClr val="FF0000"/>
                </a:solidFill>
              </a:rPr>
              <a:t>0/10 x 1/10 x 1/10 </a:t>
            </a:r>
            <a:r>
              <a:rPr lang="en-GB" sz="1600" dirty="0"/>
              <a:t>x 9/10 = 0.036 </a:t>
            </a:r>
            <a:endParaRPr lang="en-GB" sz="1600" dirty="0" smtClean="0"/>
          </a:p>
          <a:p>
            <a:pPr algn="just">
              <a:lnSpc>
                <a:spcPct val="100000"/>
              </a:lnSpc>
            </a:pPr>
            <a:r>
              <a:rPr lang="en-GB" sz="1800" b="1" dirty="0" smtClean="0"/>
              <a:t>P </a:t>
            </a:r>
            <a:r>
              <a:rPr lang="en-GB" sz="1800" b="1" dirty="0"/>
              <a:t>(four digits of a kind) </a:t>
            </a:r>
            <a:endParaRPr lang="en-GB" sz="1800" b="1" dirty="0" smtClean="0"/>
          </a:p>
          <a:p>
            <a:pPr lvl="1" algn="just">
              <a:lnSpc>
                <a:spcPct val="100000"/>
              </a:lnSpc>
            </a:pPr>
            <a:r>
              <a:rPr lang="en-GB" sz="1600" dirty="0" smtClean="0"/>
              <a:t>= </a:t>
            </a:r>
            <a:r>
              <a:rPr lang="en-GB" sz="1600" b="1" dirty="0" smtClean="0"/>
              <a:t>4C4</a:t>
            </a:r>
            <a:r>
              <a:rPr lang="en-GB" sz="1600" dirty="0" smtClean="0"/>
              <a:t> </a:t>
            </a:r>
            <a:r>
              <a:rPr lang="en-GB" sz="1600" dirty="0"/>
              <a:t>x </a:t>
            </a:r>
            <a:r>
              <a:rPr lang="en-GB" sz="1600" b="1" dirty="0">
                <a:solidFill>
                  <a:srgbClr val="FF0000"/>
                </a:solidFill>
              </a:rPr>
              <a:t>10/10 x 1/10 x 1/10 x 1/10 </a:t>
            </a:r>
            <a:r>
              <a:rPr lang="en-GB" sz="1600" dirty="0"/>
              <a:t>= 0.001</a:t>
            </a:r>
            <a:endParaRPr lang="en-GB" sz="1600" spc="-1" dirty="0" smtClean="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63</a:t>
            </a:fld>
            <a:endParaRPr lang="en-GB"/>
          </a:p>
        </p:txBody>
      </p:sp>
      <p:pic>
        <p:nvPicPr>
          <p:cNvPr id="6" name="Picture 5"/>
          <p:cNvPicPr>
            <a:picLocks noChangeAspect="1"/>
          </p:cNvPicPr>
          <p:nvPr/>
        </p:nvPicPr>
        <p:blipFill rotWithShape="1">
          <a:blip r:embed="rId2"/>
          <a:srcRect r="19710"/>
          <a:stretch/>
        </p:blipFill>
        <p:spPr>
          <a:xfrm>
            <a:off x="6935596" y="1915475"/>
            <a:ext cx="4220084" cy="2285839"/>
          </a:xfrm>
          <a:prstGeom prst="rect">
            <a:avLst/>
          </a:prstGeom>
        </p:spPr>
      </p:pic>
    </p:spTree>
    <p:extLst>
      <p:ext uri="{BB962C8B-B14F-4D97-AF65-F5344CB8AC3E}">
        <p14:creationId xmlns:p14="http://schemas.microsoft.com/office/powerpoint/2010/main" val="21703360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dirty="0"/>
              <a:t>71549 are five different digits </a:t>
            </a:r>
          </a:p>
          <a:p>
            <a:pPr lvl="1" algn="just">
              <a:lnSpc>
                <a:spcPct val="100000"/>
              </a:lnSpc>
              <a:buFont typeface="Arial" panose="020B0604020202020204" pitchFamily="34" charset="0"/>
              <a:buChar char="•"/>
            </a:pPr>
            <a:r>
              <a:rPr lang="en-GB" sz="1600" b="1" dirty="0" smtClean="0"/>
              <a:t>55</a:t>
            </a:r>
            <a:r>
              <a:rPr lang="en-GB" sz="1600" dirty="0" smtClean="0"/>
              <a:t>137 </a:t>
            </a:r>
            <a:r>
              <a:rPr lang="en-GB" sz="1600" dirty="0"/>
              <a:t>would be </a:t>
            </a:r>
            <a:r>
              <a:rPr lang="en-GB" sz="1600" b="1" dirty="0"/>
              <a:t>pair </a:t>
            </a:r>
            <a:r>
              <a:rPr lang="en-GB" sz="1600" b="1" dirty="0" smtClean="0"/>
              <a:t>(5C2)</a:t>
            </a:r>
          </a:p>
          <a:p>
            <a:pPr lvl="1" algn="just">
              <a:lnSpc>
                <a:spcPct val="100000"/>
              </a:lnSpc>
              <a:buFont typeface="Arial" panose="020B0604020202020204" pitchFamily="34" charset="0"/>
              <a:buChar char="•"/>
            </a:pPr>
            <a:r>
              <a:rPr lang="en-GB" sz="1600" b="1" dirty="0" smtClean="0"/>
              <a:t>3366</a:t>
            </a:r>
            <a:r>
              <a:rPr lang="en-GB" sz="1600" dirty="0" smtClean="0"/>
              <a:t>9 </a:t>
            </a:r>
            <a:r>
              <a:rPr lang="en-GB" sz="1600" dirty="0"/>
              <a:t>would be </a:t>
            </a:r>
            <a:r>
              <a:rPr lang="en-GB" sz="1600" b="1" dirty="0"/>
              <a:t>two pairs (</a:t>
            </a:r>
            <a:r>
              <a:rPr lang="en-GB" sz="1600" b="1" dirty="0" smtClean="0"/>
              <a:t>(</a:t>
            </a:r>
            <a:r>
              <a:rPr lang="en-GB" sz="1600" b="1" dirty="0"/>
              <a:t>5C2</a:t>
            </a:r>
            <a:r>
              <a:rPr lang="en-GB" sz="1600" b="1" dirty="0" smtClean="0"/>
              <a:t>)/2) * 3C2</a:t>
            </a:r>
            <a:endParaRPr lang="en-GB" sz="1600" b="1" dirty="0"/>
          </a:p>
          <a:p>
            <a:pPr lvl="1" algn="just">
              <a:lnSpc>
                <a:spcPct val="100000"/>
              </a:lnSpc>
              <a:buFont typeface="Arial" panose="020B0604020202020204" pitchFamily="34" charset="0"/>
              <a:buChar char="•"/>
            </a:pPr>
            <a:r>
              <a:rPr lang="en-GB" sz="1600" b="1" dirty="0" smtClean="0"/>
              <a:t>555</a:t>
            </a:r>
            <a:r>
              <a:rPr lang="en-GB" sz="1600" dirty="0" smtClean="0"/>
              <a:t>13 </a:t>
            </a:r>
            <a:r>
              <a:rPr lang="en-GB" sz="1600" dirty="0"/>
              <a:t>would be </a:t>
            </a:r>
            <a:r>
              <a:rPr lang="en-GB" sz="1600" b="1" dirty="0"/>
              <a:t>three of a kind </a:t>
            </a:r>
            <a:r>
              <a:rPr lang="en-GB" sz="1600" b="1" dirty="0" smtClean="0"/>
              <a:t>5C3</a:t>
            </a:r>
            <a:endParaRPr lang="en-GB" sz="1600" b="1" dirty="0"/>
          </a:p>
          <a:p>
            <a:pPr lvl="1" algn="just">
              <a:lnSpc>
                <a:spcPct val="100000"/>
              </a:lnSpc>
              <a:buFont typeface="Arial" panose="020B0604020202020204" pitchFamily="34" charset="0"/>
              <a:buChar char="•"/>
            </a:pPr>
            <a:r>
              <a:rPr lang="en-GB" sz="1600" b="1" dirty="0" smtClean="0"/>
              <a:t>44477</a:t>
            </a:r>
            <a:r>
              <a:rPr lang="en-GB" sz="1600" dirty="0" smtClean="0"/>
              <a:t> </a:t>
            </a:r>
            <a:r>
              <a:rPr lang="en-GB" sz="1600" dirty="0"/>
              <a:t>would be </a:t>
            </a:r>
            <a:r>
              <a:rPr lang="en-GB" sz="1600" b="1" dirty="0"/>
              <a:t>a full house </a:t>
            </a:r>
            <a:r>
              <a:rPr lang="en-GB" sz="1600" b="1" dirty="0" smtClean="0"/>
              <a:t>5C2</a:t>
            </a:r>
            <a:endParaRPr lang="en-GB" sz="1600" b="1" dirty="0"/>
          </a:p>
          <a:p>
            <a:pPr lvl="1" algn="just">
              <a:lnSpc>
                <a:spcPct val="100000"/>
              </a:lnSpc>
              <a:buFont typeface="Arial" panose="020B0604020202020204" pitchFamily="34" charset="0"/>
              <a:buChar char="•"/>
            </a:pPr>
            <a:r>
              <a:rPr lang="en-GB" sz="1600" b="1" dirty="0" smtClean="0"/>
              <a:t>7777</a:t>
            </a:r>
            <a:r>
              <a:rPr lang="en-GB" sz="1600" dirty="0" smtClean="0"/>
              <a:t>4 </a:t>
            </a:r>
            <a:r>
              <a:rPr lang="en-GB" sz="1600" dirty="0"/>
              <a:t>would be </a:t>
            </a:r>
            <a:r>
              <a:rPr lang="en-GB" sz="1600" b="1" dirty="0"/>
              <a:t>four of a kind </a:t>
            </a:r>
            <a:r>
              <a:rPr lang="en-GB" sz="1600" b="1" dirty="0" smtClean="0"/>
              <a:t>5C4</a:t>
            </a:r>
          </a:p>
          <a:p>
            <a:pPr lvl="1" algn="just">
              <a:lnSpc>
                <a:spcPct val="100000"/>
              </a:lnSpc>
              <a:buFont typeface="Arial" panose="020B0604020202020204" pitchFamily="34" charset="0"/>
              <a:buChar char="•"/>
            </a:pPr>
            <a:r>
              <a:rPr lang="en-GB" sz="1600" b="1" dirty="0" smtClean="0"/>
              <a:t>88888</a:t>
            </a:r>
            <a:r>
              <a:rPr lang="en-GB" sz="1600" dirty="0" smtClean="0"/>
              <a:t> </a:t>
            </a:r>
            <a:r>
              <a:rPr lang="en-GB" sz="1600" dirty="0"/>
              <a:t>would be </a:t>
            </a:r>
            <a:r>
              <a:rPr lang="en-GB" sz="1600" b="1" dirty="0"/>
              <a:t>five of a kind </a:t>
            </a:r>
            <a:r>
              <a:rPr lang="en-GB" sz="1600" b="1" dirty="0" smtClean="0"/>
              <a:t>5C5</a:t>
            </a:r>
          </a:p>
          <a:p>
            <a:pPr algn="just">
              <a:lnSpc>
                <a:spcPct val="100000"/>
              </a:lnSpc>
            </a:pPr>
            <a:r>
              <a:rPr lang="en-GB" sz="1800" dirty="0" smtClean="0"/>
              <a:t>The </a:t>
            </a:r>
            <a:r>
              <a:rPr lang="en-GB" sz="1800" dirty="0"/>
              <a:t>occurrence of five of a kind is rare.</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64</a:t>
            </a:fld>
            <a:endParaRPr lang="en-GB"/>
          </a:p>
        </p:txBody>
      </p:sp>
    </p:spTree>
    <p:extLst>
      <p:ext uri="{BB962C8B-B14F-4D97-AF65-F5344CB8AC3E}">
        <p14:creationId xmlns:p14="http://schemas.microsoft.com/office/powerpoint/2010/main" val="13606577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Tests for Randomness - Uniformity and independence</a:t>
            </a:r>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a:solidFill>
                  <a:srgbClr val="000000"/>
                </a:solidFill>
                <a:latin typeface="Noto Sans Black"/>
                <a:ea typeface="DejaVu Sans"/>
              </a:rPr>
              <a:t>:Poker Test</a:t>
            </a:r>
          </a:p>
          <a:p>
            <a:pPr lvl="1" algn="just">
              <a:lnSpc>
                <a:spcPct val="100000"/>
              </a:lnSpc>
              <a:buFont typeface="Arial" panose="020B0604020202020204" pitchFamily="34" charset="0"/>
              <a:buChar char="•"/>
            </a:pPr>
            <a:r>
              <a:rPr lang="en-GB" b="1" dirty="0" smtClean="0"/>
              <a:t>P(five different digits) </a:t>
            </a:r>
            <a:r>
              <a:rPr lang="en-GB" dirty="0" smtClean="0"/>
              <a:t>= 5C5 * 1 </a:t>
            </a:r>
            <a:r>
              <a:rPr lang="en-GB" dirty="0"/>
              <a:t>* 0.9 * 0.8 * 0.7 * 0.6 = 0.3024</a:t>
            </a:r>
            <a:endParaRPr lang="en-GB" b="1" dirty="0" smtClean="0"/>
          </a:p>
          <a:p>
            <a:pPr lvl="1" algn="just">
              <a:lnSpc>
                <a:spcPct val="100000"/>
              </a:lnSpc>
              <a:buFont typeface="Arial" panose="020B0604020202020204" pitchFamily="34" charset="0"/>
              <a:buChar char="•"/>
            </a:pPr>
            <a:r>
              <a:rPr lang="en-GB" b="1" dirty="0" smtClean="0"/>
              <a:t>P (one pair and three different) </a:t>
            </a:r>
            <a:r>
              <a:rPr lang="en-GB" dirty="0" smtClean="0"/>
              <a:t>= </a:t>
            </a:r>
            <a:r>
              <a:rPr lang="en-GB" dirty="0"/>
              <a:t>5C2 * 1 * 0.1 * 0.9 * 0.8 * 0.7 = 0.5040</a:t>
            </a:r>
            <a:endParaRPr lang="en-GB" b="1" dirty="0" smtClean="0"/>
          </a:p>
          <a:p>
            <a:pPr lvl="1" algn="just">
              <a:lnSpc>
                <a:spcPct val="100000"/>
              </a:lnSpc>
              <a:buFont typeface="Arial" panose="020B0604020202020204" pitchFamily="34" charset="0"/>
              <a:buChar char="•"/>
            </a:pPr>
            <a:r>
              <a:rPr lang="en-GB" b="1" dirty="0" smtClean="0"/>
              <a:t>P </a:t>
            </a:r>
            <a:r>
              <a:rPr lang="en-GB" b="1" dirty="0"/>
              <a:t>(two pair) </a:t>
            </a:r>
            <a:r>
              <a:rPr lang="en-GB" dirty="0" smtClean="0"/>
              <a:t>= </a:t>
            </a:r>
            <a:r>
              <a:rPr lang="en-GB" dirty="0"/>
              <a:t>(5C2 )/2 * 3C2 * 1 * 0.1 * 0.9 * 0.1 * 0.8 = 0.108 </a:t>
            </a:r>
            <a:endParaRPr lang="en-GB" dirty="0" smtClean="0"/>
          </a:p>
          <a:p>
            <a:pPr lvl="1" algn="just">
              <a:lnSpc>
                <a:spcPct val="100000"/>
              </a:lnSpc>
              <a:buFont typeface="Arial" panose="020B0604020202020204" pitchFamily="34" charset="0"/>
              <a:buChar char="•"/>
            </a:pPr>
            <a:r>
              <a:rPr lang="en-GB" b="1" dirty="0" smtClean="0"/>
              <a:t>P </a:t>
            </a:r>
            <a:r>
              <a:rPr lang="en-GB" b="1" dirty="0"/>
              <a:t>(three digits of a kind) </a:t>
            </a:r>
            <a:r>
              <a:rPr lang="en-GB" dirty="0" smtClean="0"/>
              <a:t>= </a:t>
            </a:r>
            <a:r>
              <a:rPr lang="en-GB" dirty="0"/>
              <a:t>5C3 * 1 * 0.1 * 0.1 * 0.9 * 0.8= 0.072</a:t>
            </a:r>
            <a:endParaRPr lang="en-GB" b="1" dirty="0" smtClean="0"/>
          </a:p>
          <a:p>
            <a:pPr lvl="1" algn="just">
              <a:lnSpc>
                <a:spcPct val="100000"/>
              </a:lnSpc>
              <a:buFont typeface="Arial" panose="020B0604020202020204" pitchFamily="34" charset="0"/>
              <a:buChar char="•"/>
            </a:pPr>
            <a:r>
              <a:rPr lang="en-GB" b="1" dirty="0" smtClean="0"/>
              <a:t>P </a:t>
            </a:r>
            <a:r>
              <a:rPr lang="en-GB" b="1" dirty="0"/>
              <a:t>(</a:t>
            </a:r>
            <a:r>
              <a:rPr lang="en-GB" b="1" dirty="0" smtClean="0"/>
              <a:t>full house) </a:t>
            </a:r>
            <a:r>
              <a:rPr lang="en-GB" dirty="0" smtClean="0"/>
              <a:t>= </a:t>
            </a:r>
            <a:r>
              <a:rPr lang="en-GB" dirty="0"/>
              <a:t>5C2 * 1 * 0.1 * 0.1 *0.9 * 0.1= 0.009 </a:t>
            </a:r>
            <a:endParaRPr lang="en-GB" dirty="0" smtClean="0"/>
          </a:p>
          <a:p>
            <a:pPr lvl="1" algn="just">
              <a:lnSpc>
                <a:spcPct val="100000"/>
              </a:lnSpc>
              <a:buFont typeface="Arial" panose="020B0604020202020204" pitchFamily="34" charset="0"/>
              <a:buChar char="•"/>
            </a:pPr>
            <a:r>
              <a:rPr lang="en-GB" b="1" dirty="0" smtClean="0"/>
              <a:t>P </a:t>
            </a:r>
            <a:r>
              <a:rPr lang="en-GB" b="1" dirty="0"/>
              <a:t>(</a:t>
            </a:r>
            <a:r>
              <a:rPr lang="en-GB" b="1" dirty="0" smtClean="0"/>
              <a:t>four of a kind) </a:t>
            </a:r>
            <a:r>
              <a:rPr lang="en-GB" dirty="0" smtClean="0"/>
              <a:t>= 5C4 </a:t>
            </a:r>
            <a:r>
              <a:rPr lang="en-GB" dirty="0"/>
              <a:t>* 1 * 0.1 * 0.1 * 0.1 * 0.9 = 0.0045</a:t>
            </a:r>
            <a:endParaRPr lang="en-GB" b="1" dirty="0"/>
          </a:p>
          <a:p>
            <a:pPr lvl="1" algn="just">
              <a:lnSpc>
                <a:spcPct val="100000"/>
              </a:lnSpc>
              <a:buFont typeface="Arial" panose="020B0604020202020204" pitchFamily="34" charset="0"/>
              <a:buChar char="•"/>
            </a:pPr>
            <a:r>
              <a:rPr lang="en-GB" b="1" dirty="0" smtClean="0"/>
              <a:t>P </a:t>
            </a:r>
            <a:r>
              <a:rPr lang="en-GB" b="1" dirty="0"/>
              <a:t>(</a:t>
            </a:r>
            <a:r>
              <a:rPr lang="en-GB" b="1" dirty="0" smtClean="0"/>
              <a:t>five of a kind) </a:t>
            </a:r>
            <a:r>
              <a:rPr lang="en-GB" dirty="0" smtClean="0"/>
              <a:t>= 5C5 * 1 </a:t>
            </a:r>
            <a:r>
              <a:rPr lang="en-GB" dirty="0"/>
              <a:t>* 0.1 * 0.1 * 0.1 * 0.1 = 0.0001 </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65</a:t>
            </a:fld>
            <a:endParaRPr lang="en-GB"/>
          </a:p>
        </p:txBody>
      </p:sp>
    </p:spTree>
    <p:extLst>
      <p:ext uri="{BB962C8B-B14F-4D97-AF65-F5344CB8AC3E}">
        <p14:creationId xmlns:p14="http://schemas.microsoft.com/office/powerpoint/2010/main" val="18048632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dirty="0"/>
              <a:t>In 10,000 random and independent numbers of five digits each, you may be expect the following distribution of </a:t>
            </a:r>
            <a:r>
              <a:rPr lang="en-GB" sz="1800" dirty="0" smtClean="0"/>
              <a:t>various </a:t>
            </a:r>
            <a:r>
              <a:rPr lang="en-GB" sz="1800" dirty="0"/>
              <a:t>combinations</a:t>
            </a:r>
            <a:r>
              <a:rPr lang="en-GB" sz="1800" dirty="0" smtClean="0"/>
              <a:t>.</a:t>
            </a:r>
          </a:p>
          <a:p>
            <a:pPr algn="just">
              <a:lnSpc>
                <a:spcPct val="100000"/>
              </a:lnSpc>
            </a:pPr>
            <a:endParaRPr lang="en-GB" sz="1800"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66</a:t>
            </a:fld>
            <a:endParaRPr lang="en-GB"/>
          </a:p>
        </p:txBody>
      </p:sp>
      <p:pic>
        <p:nvPicPr>
          <p:cNvPr id="7" name="Picture 6"/>
          <p:cNvPicPr>
            <a:picLocks noChangeAspect="1"/>
          </p:cNvPicPr>
          <p:nvPr/>
        </p:nvPicPr>
        <p:blipFill>
          <a:blip r:embed="rId2"/>
          <a:stretch>
            <a:fillRect/>
          </a:stretch>
        </p:blipFill>
        <p:spPr>
          <a:xfrm>
            <a:off x="2373170" y="3043768"/>
            <a:ext cx="6962775" cy="2933700"/>
          </a:xfrm>
          <a:prstGeom prst="rect">
            <a:avLst/>
          </a:prstGeom>
        </p:spPr>
      </p:pic>
    </p:spTree>
    <p:extLst>
      <p:ext uri="{BB962C8B-B14F-4D97-AF65-F5344CB8AC3E}">
        <p14:creationId xmlns:p14="http://schemas.microsoft.com/office/powerpoint/2010/main" val="15179017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b="1" dirty="0" smtClean="0"/>
              <a:t>Example 1 : </a:t>
            </a:r>
            <a:r>
              <a:rPr lang="en-GB" sz="1800" dirty="0" smtClean="0"/>
              <a:t>A </a:t>
            </a:r>
            <a:r>
              <a:rPr lang="en-GB" sz="1800" dirty="0"/>
              <a:t>sequence of 1000 three-digit numbers has been generated and an analysis indicates that 680 have three different digits, 289 contain exactly one pair of like digits, and 31 contain three like digits. Based on the poker test, are these numbers independent ? Let α = 0.05. Test these numbers using poker test for three digits.</a:t>
            </a:r>
            <a:endParaRPr lang="en-GB" sz="1600"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67</a:t>
            </a:fld>
            <a:endParaRPr lang="en-GB"/>
          </a:p>
        </p:txBody>
      </p:sp>
    </p:spTree>
    <p:extLst>
      <p:ext uri="{BB962C8B-B14F-4D97-AF65-F5344CB8AC3E}">
        <p14:creationId xmlns:p14="http://schemas.microsoft.com/office/powerpoint/2010/main" val="21245045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a:xfrm>
            <a:off x="1097280" y="1859947"/>
            <a:ext cx="10058400" cy="4023360"/>
          </a:xfrm>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b="1" dirty="0" smtClean="0"/>
              <a:t>Solution of Example 1 :</a:t>
            </a:r>
            <a:endParaRPr lang="en-GB" sz="1600"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68</a:t>
            </a:fld>
            <a:endParaRPr lang="en-GB"/>
          </a:p>
        </p:txBody>
      </p:sp>
      <p:pic>
        <p:nvPicPr>
          <p:cNvPr id="6" name="Picture 5"/>
          <p:cNvPicPr>
            <a:picLocks noChangeAspect="1"/>
          </p:cNvPicPr>
          <p:nvPr/>
        </p:nvPicPr>
        <p:blipFill>
          <a:blip r:embed="rId3"/>
          <a:stretch>
            <a:fillRect/>
          </a:stretch>
        </p:blipFill>
        <p:spPr>
          <a:xfrm>
            <a:off x="3915776" y="2293107"/>
            <a:ext cx="7239904" cy="2882623"/>
          </a:xfrm>
          <a:prstGeom prst="rect">
            <a:avLst/>
          </a:prstGeom>
        </p:spPr>
      </p:pic>
      <p:sp>
        <p:nvSpPr>
          <p:cNvPr id="7" name="Rectangle 6"/>
          <p:cNvSpPr/>
          <p:nvPr/>
        </p:nvSpPr>
        <p:spPr>
          <a:xfrm>
            <a:off x="1026536" y="5359563"/>
            <a:ext cx="10142101" cy="646331"/>
          </a:xfrm>
          <a:prstGeom prst="rect">
            <a:avLst/>
          </a:prstGeom>
        </p:spPr>
        <p:txBody>
          <a:bodyPr wrap="square">
            <a:spAutoFit/>
          </a:bodyPr>
          <a:lstStyle/>
          <a:p>
            <a:r>
              <a:rPr lang="en-GB" dirty="0"/>
              <a:t>Since 47.65 &gt; X2 0.05,2 = 5.99 (tabulated value), the independence of the numbers is rejected on the basis of this test.</a:t>
            </a:r>
          </a:p>
        </p:txBody>
      </p:sp>
    </p:spTree>
    <p:extLst>
      <p:ext uri="{BB962C8B-B14F-4D97-AF65-F5344CB8AC3E}">
        <p14:creationId xmlns:p14="http://schemas.microsoft.com/office/powerpoint/2010/main" val="18621908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a:t>
            </a:r>
          </a:p>
          <a:p>
            <a:pPr algn="just">
              <a:lnSpc>
                <a:spcPct val="100000"/>
              </a:lnSpc>
            </a:pPr>
            <a:r>
              <a:rPr lang="en-GB" sz="1800" b="1" dirty="0" smtClean="0"/>
              <a:t>Example 2 : </a:t>
            </a:r>
            <a:r>
              <a:rPr lang="en-GB" sz="1800" dirty="0" smtClean="0"/>
              <a:t>A </a:t>
            </a:r>
            <a:r>
              <a:rPr lang="en-GB" sz="1800" dirty="0"/>
              <a:t>sequence of 1000 four digit numbers has been generated and an analysis indicates the following combinations and frequencies</a:t>
            </a:r>
            <a:r>
              <a:rPr lang="en-GB" sz="1800" dirty="0" smtClean="0"/>
              <a:t>.</a:t>
            </a:r>
          </a:p>
          <a:p>
            <a:pPr algn="just">
              <a:lnSpc>
                <a:spcPct val="100000"/>
              </a:lnSpc>
            </a:pPr>
            <a:endParaRPr lang="en-GB" sz="1600"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69</a:t>
            </a:fld>
            <a:endParaRPr lang="en-GB"/>
          </a:p>
        </p:txBody>
      </p:sp>
      <p:pic>
        <p:nvPicPr>
          <p:cNvPr id="6" name="Picture 5"/>
          <p:cNvPicPr>
            <a:picLocks noChangeAspect="1"/>
          </p:cNvPicPr>
          <p:nvPr/>
        </p:nvPicPr>
        <p:blipFill>
          <a:blip r:embed="rId2"/>
          <a:stretch>
            <a:fillRect/>
          </a:stretch>
        </p:blipFill>
        <p:spPr>
          <a:xfrm>
            <a:off x="2662656" y="2995870"/>
            <a:ext cx="6477271" cy="3105755"/>
          </a:xfrm>
          <a:prstGeom prst="rect">
            <a:avLst/>
          </a:prstGeom>
        </p:spPr>
      </p:pic>
    </p:spTree>
    <p:extLst>
      <p:ext uri="{BB962C8B-B14F-4D97-AF65-F5344CB8AC3E}">
        <p14:creationId xmlns:p14="http://schemas.microsoft.com/office/powerpoint/2010/main" val="2869643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b="1" u="sng" dirty="0" smtClean="0"/>
              <a:t>General Properties </a:t>
            </a:r>
            <a:r>
              <a:rPr lang="en-GB" b="1" u="sng" dirty="0"/>
              <a:t>of Random Numbers </a:t>
            </a:r>
          </a:p>
          <a:p>
            <a:pPr marL="1440" indent="0" algn="just">
              <a:lnSpc>
                <a:spcPct val="100000"/>
              </a:lnSpc>
              <a:buClr>
                <a:srgbClr val="000000"/>
              </a:buClr>
              <a:buNone/>
            </a:pPr>
            <a:r>
              <a:rPr lang="en-US" sz="1800" b="1" spc="-1" dirty="0" smtClean="0">
                <a:solidFill>
                  <a:srgbClr val="000000"/>
                </a:solidFill>
                <a:latin typeface="Noto Sans Black"/>
                <a:ea typeface="DejaVu Sans"/>
              </a:rPr>
              <a:t>Uniformity:</a:t>
            </a:r>
            <a:endParaRPr lang="en-US" sz="1800" spc="-1" dirty="0" smtClean="0">
              <a:latin typeface="Arial"/>
            </a:endParaRPr>
          </a:p>
          <a:p>
            <a:pPr marL="294048" lvl="1" indent="0" algn="just">
              <a:lnSpc>
                <a:spcPct val="100000"/>
              </a:lnSpc>
              <a:buClr>
                <a:srgbClr val="000000"/>
              </a:buClr>
              <a:buNone/>
            </a:pPr>
            <a:r>
              <a:rPr lang="en-US" spc="-1" dirty="0" smtClean="0">
                <a:solidFill>
                  <a:srgbClr val="000000"/>
                </a:solidFill>
                <a:latin typeface="Noto Sans Black"/>
                <a:ea typeface="DejaVu Sans"/>
              </a:rPr>
              <a:t>The </a:t>
            </a:r>
            <a:r>
              <a:rPr lang="en-US" spc="-1" dirty="0">
                <a:solidFill>
                  <a:srgbClr val="000000"/>
                </a:solidFill>
                <a:latin typeface="Noto Sans Black"/>
                <a:ea typeface="DejaVu Sans"/>
              </a:rPr>
              <a:t>random numbers generated should be </a:t>
            </a:r>
            <a:r>
              <a:rPr lang="en-US" b="1" spc="-1" dirty="0">
                <a:solidFill>
                  <a:srgbClr val="000000"/>
                </a:solidFill>
                <a:latin typeface="Noto Sans Black"/>
                <a:ea typeface="DejaVu Sans"/>
              </a:rPr>
              <a:t>uniform</a:t>
            </a:r>
            <a:r>
              <a:rPr lang="en-US" spc="-1" dirty="0">
                <a:solidFill>
                  <a:srgbClr val="000000"/>
                </a:solidFill>
                <a:latin typeface="Noto Sans Black"/>
                <a:ea typeface="DejaVu Sans"/>
              </a:rPr>
              <a:t>. That means a sequence of random numbers should be equally </a:t>
            </a:r>
            <a:r>
              <a:rPr lang="en-US" b="1" spc="-1" dirty="0">
                <a:solidFill>
                  <a:srgbClr val="000000"/>
                </a:solidFill>
                <a:latin typeface="Noto Sans Black"/>
                <a:ea typeface="DejaVu Sans"/>
              </a:rPr>
              <a:t>probable every </a:t>
            </a:r>
            <a:r>
              <a:rPr lang="en-US" b="1" spc="-1" dirty="0" smtClean="0">
                <a:solidFill>
                  <a:srgbClr val="000000"/>
                </a:solidFill>
                <a:latin typeface="Noto Sans Black"/>
                <a:ea typeface="DejaVu Sans"/>
              </a:rPr>
              <a:t>where. </a:t>
            </a:r>
            <a:r>
              <a:rPr lang="en-GB" dirty="0"/>
              <a:t>equal probability for any number to be generated</a:t>
            </a:r>
            <a:endParaRPr lang="en-US" b="1" spc="-1" dirty="0" smtClean="0">
              <a:solidFill>
                <a:srgbClr val="000000"/>
              </a:solidFill>
              <a:latin typeface="Noto Sans Black"/>
              <a:ea typeface="DejaVu Sans"/>
            </a:endParaRPr>
          </a:p>
          <a:p>
            <a:pPr marL="294048" lvl="1" indent="0" algn="just">
              <a:lnSpc>
                <a:spcPct val="100000"/>
              </a:lnSpc>
              <a:buClr>
                <a:srgbClr val="000000"/>
              </a:buClr>
              <a:buNone/>
            </a:pPr>
            <a:endParaRPr lang="en-US" spc="-1" dirty="0" smtClean="0">
              <a:latin typeface="Arial"/>
            </a:endParaRPr>
          </a:p>
          <a:p>
            <a:pPr marL="294048" lvl="1" indent="0" algn="just">
              <a:lnSpc>
                <a:spcPct val="100000"/>
              </a:lnSpc>
              <a:buClr>
                <a:srgbClr val="000000"/>
              </a:buClr>
              <a:buNone/>
            </a:pPr>
            <a:r>
              <a:rPr lang="en-US" spc="-1" dirty="0" smtClean="0">
                <a:solidFill>
                  <a:srgbClr val="000000"/>
                </a:solidFill>
                <a:latin typeface="Noto Sans Black"/>
                <a:ea typeface="DejaVu Sans"/>
              </a:rPr>
              <a:t>If </a:t>
            </a:r>
            <a:r>
              <a:rPr lang="en-US" spc="-1" dirty="0">
                <a:solidFill>
                  <a:srgbClr val="000000"/>
                </a:solidFill>
                <a:latin typeface="Noto Sans Black"/>
                <a:ea typeface="DejaVu Sans"/>
              </a:rPr>
              <a:t>we divide all the set of random numbers into several numbers of class interval then number of samples in each class should be </a:t>
            </a:r>
            <a:r>
              <a:rPr lang="en-US" spc="-1" dirty="0" smtClean="0">
                <a:solidFill>
                  <a:srgbClr val="000000"/>
                </a:solidFill>
                <a:latin typeface="Noto Sans Black"/>
                <a:ea typeface="DejaVu Sans"/>
              </a:rPr>
              <a:t>same.</a:t>
            </a:r>
          </a:p>
          <a:p>
            <a:pPr marL="294048" lvl="1" indent="0" algn="just">
              <a:lnSpc>
                <a:spcPct val="100000"/>
              </a:lnSpc>
              <a:buClr>
                <a:srgbClr val="000000"/>
              </a:buClr>
              <a:buNone/>
            </a:pPr>
            <a:endParaRPr lang="en-US" spc="-1" dirty="0" smtClean="0">
              <a:latin typeface="Arial"/>
            </a:endParaRPr>
          </a:p>
          <a:p>
            <a:pPr marL="294048" lvl="1" indent="0" algn="just">
              <a:lnSpc>
                <a:spcPct val="100000"/>
              </a:lnSpc>
              <a:buClr>
                <a:srgbClr val="000000"/>
              </a:buClr>
              <a:buNone/>
            </a:pPr>
            <a:r>
              <a:rPr lang="en-US" spc="-1" dirty="0" smtClean="0">
                <a:solidFill>
                  <a:srgbClr val="000000"/>
                </a:solidFill>
                <a:latin typeface="Noto Sans Black"/>
                <a:ea typeface="DejaVu Sans"/>
              </a:rPr>
              <a:t>If </a:t>
            </a:r>
            <a:r>
              <a:rPr lang="en-US" spc="-1" dirty="0">
                <a:solidFill>
                  <a:srgbClr val="000000"/>
                </a:solidFill>
                <a:latin typeface="Noto Sans Black"/>
                <a:ea typeface="DejaVu Sans"/>
              </a:rPr>
              <a:t>‘N’ number of random numbers are divided into ‘K’ class interval, then expected number of samples in each class should be equal to </a:t>
            </a:r>
            <a:r>
              <a:rPr lang="en-US" b="1" spc="-1" dirty="0">
                <a:solidFill>
                  <a:srgbClr val="000000"/>
                </a:solidFill>
                <a:latin typeface="Noto Sans Black"/>
                <a:ea typeface="DejaVu Sans"/>
              </a:rPr>
              <a:t>N / K.</a:t>
            </a:r>
            <a:endParaRPr lang="en-US"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a:t>
            </a:fld>
            <a:endParaRPr lang="en-GB"/>
          </a:p>
        </p:txBody>
      </p:sp>
    </p:spTree>
    <p:extLst>
      <p:ext uri="{BB962C8B-B14F-4D97-AF65-F5344CB8AC3E}">
        <p14:creationId xmlns:p14="http://schemas.microsoft.com/office/powerpoint/2010/main" val="7975209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 - </a:t>
            </a:r>
            <a:r>
              <a:rPr lang="en-GB" sz="1800" b="1" dirty="0" smtClean="0"/>
              <a:t>Solution of Example 2 :</a:t>
            </a:r>
          </a:p>
          <a:p>
            <a:pPr algn="just">
              <a:lnSpc>
                <a:spcPct val="100000"/>
              </a:lnSpc>
            </a:pPr>
            <a:endParaRPr lang="en-GB" sz="1600"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70</a:t>
            </a:fld>
            <a:endParaRPr lang="en-GB"/>
          </a:p>
        </p:txBody>
      </p:sp>
      <p:pic>
        <p:nvPicPr>
          <p:cNvPr id="8" name="Picture 7"/>
          <p:cNvPicPr>
            <a:picLocks noChangeAspect="1"/>
          </p:cNvPicPr>
          <p:nvPr/>
        </p:nvPicPr>
        <p:blipFill>
          <a:blip r:embed="rId2"/>
          <a:stretch>
            <a:fillRect/>
          </a:stretch>
        </p:blipFill>
        <p:spPr>
          <a:xfrm>
            <a:off x="1097280" y="2375384"/>
            <a:ext cx="10067925" cy="3371850"/>
          </a:xfrm>
          <a:prstGeom prst="rect">
            <a:avLst/>
          </a:prstGeom>
        </p:spPr>
      </p:pic>
    </p:spTree>
    <p:extLst>
      <p:ext uri="{BB962C8B-B14F-4D97-AF65-F5344CB8AC3E}">
        <p14:creationId xmlns:p14="http://schemas.microsoft.com/office/powerpoint/2010/main" val="11645021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 – </a:t>
            </a:r>
            <a:r>
              <a:rPr lang="en-GB" sz="1800" b="1" dirty="0" smtClean="0"/>
              <a:t>Questions</a:t>
            </a:r>
          </a:p>
          <a:p>
            <a:pPr algn="just">
              <a:lnSpc>
                <a:spcPct val="100000"/>
              </a:lnSpc>
            </a:pPr>
            <a:r>
              <a:rPr lang="en-GB" sz="1800" b="1" dirty="0" smtClean="0"/>
              <a:t>1. Define </a:t>
            </a:r>
            <a:r>
              <a:rPr lang="en-GB" sz="1800" b="1" dirty="0"/>
              <a:t>and develop a Poker test for </a:t>
            </a:r>
            <a:r>
              <a:rPr lang="en-GB" sz="1800" b="1" dirty="0" smtClean="0"/>
              <a:t>four-digit random </a:t>
            </a:r>
            <a:r>
              <a:rPr lang="en-GB" sz="1800" b="1" dirty="0"/>
              <a:t>numbers. A sequence of 10,000 random numbers, each of four digits </a:t>
            </a:r>
            <a:r>
              <a:rPr lang="en-GB" sz="1800" b="1" dirty="0" smtClean="0"/>
              <a:t>has been </a:t>
            </a:r>
            <a:r>
              <a:rPr lang="en-GB" sz="1800" b="1" dirty="0"/>
              <a:t>generated. The analysis of the numbers reveals that in 5120 numbers </a:t>
            </a:r>
            <a:r>
              <a:rPr lang="en-GB" sz="1800" b="1" dirty="0" smtClean="0"/>
              <a:t>all four </a:t>
            </a:r>
            <a:r>
              <a:rPr lang="en-GB" sz="1800" b="1" dirty="0"/>
              <a:t>digits are different, 4230 contain exactly one pair of like digits, </a:t>
            </a:r>
            <a:r>
              <a:rPr lang="en-GB" sz="1800" b="1" dirty="0" smtClean="0"/>
              <a:t>560 contain </a:t>
            </a:r>
            <a:r>
              <a:rPr lang="en-GB" sz="1800" b="1" dirty="0"/>
              <a:t>two pairs, 75 have three digits of a kind and 15 contain all </a:t>
            </a:r>
            <a:r>
              <a:rPr lang="en-GB" sz="1800" b="1" dirty="0" smtClean="0"/>
              <a:t>like digits</a:t>
            </a:r>
            <a:r>
              <a:rPr lang="en-GB" sz="1800" b="1" dirty="0"/>
              <a:t>. Use Poker test to determine whether these numbers are </a:t>
            </a:r>
            <a:r>
              <a:rPr lang="en-GB" sz="1800" b="1" dirty="0" smtClean="0"/>
              <a:t>independent. (Critical </a:t>
            </a:r>
            <a:r>
              <a:rPr lang="en-GB" sz="1800" b="1" dirty="0"/>
              <a:t>value of chi-square test </a:t>
            </a:r>
            <a:r>
              <a:rPr lang="en-GB" sz="1800" b="1" dirty="0" smtClean="0"/>
              <a:t>for a = 0.05 and N=4 is 9.49) </a:t>
            </a:r>
          </a:p>
          <a:p>
            <a:pPr algn="just">
              <a:lnSpc>
                <a:spcPct val="100000"/>
              </a:lnSpc>
            </a:pPr>
            <a:endParaRPr lang="en-GB" sz="1800" b="1" dirty="0"/>
          </a:p>
          <a:p>
            <a:pPr algn="just">
              <a:lnSpc>
                <a:spcPct val="100000"/>
              </a:lnSpc>
            </a:pPr>
            <a:r>
              <a:rPr lang="en-GB" sz="1800" dirty="0" smtClean="0"/>
              <a:t>2. A </a:t>
            </a:r>
            <a:r>
              <a:rPr lang="en-GB" sz="1800" dirty="0"/>
              <a:t>sequence of three-digit numbers has been generated and an analysis indicates that 300 have three different digits, 500 contain exactly one pair of like digits, and 200 contain three like digits. Based on the poker test, are these numbers independent ? Let α = 0.05. Test these numbers using poker test for three digits.</a:t>
            </a:r>
            <a:endParaRPr lang="en-GB" sz="1800" b="1" dirty="0" smtClean="0"/>
          </a:p>
          <a:p>
            <a:pPr algn="just">
              <a:lnSpc>
                <a:spcPct val="100000"/>
              </a:lnSpc>
            </a:pPr>
            <a:endParaRPr lang="en-GB" sz="1800" b="1" dirty="0" smtClean="0"/>
          </a:p>
          <a:p>
            <a:pPr algn="just">
              <a:lnSpc>
                <a:spcPct val="100000"/>
              </a:lnSpc>
            </a:pPr>
            <a:endParaRPr lang="en-GB" sz="1800" b="1" dirty="0" smtClean="0"/>
          </a:p>
          <a:p>
            <a:pPr algn="just">
              <a:lnSpc>
                <a:spcPct val="100000"/>
              </a:lnSpc>
            </a:pPr>
            <a:endParaRPr lang="en-GB" sz="1600"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71</a:t>
            </a:fld>
            <a:endParaRPr lang="en-GB"/>
          </a:p>
        </p:txBody>
      </p:sp>
    </p:spTree>
    <p:extLst>
      <p:ext uri="{BB962C8B-B14F-4D97-AF65-F5344CB8AC3E}">
        <p14:creationId xmlns:p14="http://schemas.microsoft.com/office/powerpoint/2010/main" val="12802047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 – </a:t>
            </a:r>
            <a:r>
              <a:rPr lang="en-GB" sz="1800" b="1" dirty="0" smtClean="0"/>
              <a:t>Questions</a:t>
            </a:r>
          </a:p>
          <a:p>
            <a:pPr algn="just">
              <a:lnSpc>
                <a:spcPct val="100000"/>
              </a:lnSpc>
            </a:pPr>
            <a:r>
              <a:rPr lang="en-GB" sz="1800" dirty="0" smtClean="0"/>
              <a:t>4. A </a:t>
            </a:r>
            <a:r>
              <a:rPr lang="en-GB" sz="1800" dirty="0"/>
              <a:t>sequence of three-digit numbers has been generated and an analysis indicates that 380 have three different digits, 389 contain exactly one pair of like digits, and 231 contain three like digits. Based on the poker test, are these numbers independent ? Let α = 0.05. Test these numbers using poker test for three digits</a:t>
            </a:r>
            <a:r>
              <a:rPr lang="en-GB" sz="1800" dirty="0" smtClean="0"/>
              <a:t>.</a:t>
            </a:r>
          </a:p>
          <a:p>
            <a:pPr algn="just">
              <a:lnSpc>
                <a:spcPct val="100000"/>
              </a:lnSpc>
            </a:pPr>
            <a:endParaRPr lang="en-GB" sz="1800" b="1" dirty="0"/>
          </a:p>
          <a:p>
            <a:pPr algn="just">
              <a:lnSpc>
                <a:spcPct val="100000"/>
              </a:lnSpc>
            </a:pPr>
            <a:r>
              <a:rPr lang="en-GB" sz="1800" dirty="0" smtClean="0"/>
              <a:t>5. A </a:t>
            </a:r>
            <a:r>
              <a:rPr lang="en-GB" sz="1800" dirty="0"/>
              <a:t>sequence of three-digit numbers has been generated and an analysis indicates that 320 have three different digits, 420 contain exactly one pair of like digits, and 160 contain three like digits. Based on the poker test, are these numbers independent ? Let α = 0.05. Test these numbers using poker test for three digits. </a:t>
            </a:r>
            <a:endParaRPr lang="en-GB" sz="1800" b="1" dirty="0" smtClean="0"/>
          </a:p>
          <a:p>
            <a:pPr algn="just">
              <a:lnSpc>
                <a:spcPct val="100000"/>
              </a:lnSpc>
            </a:pPr>
            <a:endParaRPr lang="en-GB" sz="1800" b="1" dirty="0" smtClean="0"/>
          </a:p>
          <a:p>
            <a:pPr algn="just">
              <a:lnSpc>
                <a:spcPct val="100000"/>
              </a:lnSpc>
            </a:pPr>
            <a:endParaRPr lang="en-GB" sz="1600"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72</a:t>
            </a:fld>
            <a:endParaRPr lang="en-GB"/>
          </a:p>
        </p:txBody>
      </p:sp>
    </p:spTree>
    <p:extLst>
      <p:ext uri="{BB962C8B-B14F-4D97-AF65-F5344CB8AC3E}">
        <p14:creationId xmlns:p14="http://schemas.microsoft.com/office/powerpoint/2010/main" val="42312835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:Poker Test – </a:t>
            </a:r>
            <a:r>
              <a:rPr lang="en-GB" sz="1800" b="1" dirty="0" smtClean="0"/>
              <a:t>Questions</a:t>
            </a:r>
          </a:p>
          <a:p>
            <a:pPr algn="just">
              <a:lnSpc>
                <a:spcPct val="100000"/>
              </a:lnSpc>
            </a:pPr>
            <a:r>
              <a:rPr lang="en-GB" sz="1800" b="1" dirty="0" smtClean="0"/>
              <a:t>6. Develop the </a:t>
            </a:r>
            <a:r>
              <a:rPr lang="en-GB" sz="1800" b="1" dirty="0"/>
              <a:t>Poker test for four digit numbers, and use it to test whether a sequence </a:t>
            </a:r>
            <a:r>
              <a:rPr lang="en-GB" sz="1800" b="1" dirty="0" smtClean="0"/>
              <a:t>of following </a:t>
            </a:r>
            <a:r>
              <a:rPr lang="en-GB" sz="1800" b="1" dirty="0"/>
              <a:t>1000-four digit numbers are independent</a:t>
            </a:r>
            <a:r>
              <a:rPr lang="en-GB" sz="1800" b="1" dirty="0" smtClean="0"/>
              <a:t>.</a:t>
            </a:r>
          </a:p>
          <a:p>
            <a:pPr algn="just">
              <a:lnSpc>
                <a:spcPct val="100000"/>
              </a:lnSpc>
            </a:pPr>
            <a:endParaRPr lang="en-GB" sz="1800" b="1" dirty="0" smtClean="0"/>
          </a:p>
          <a:p>
            <a:pPr algn="just">
              <a:lnSpc>
                <a:spcPct val="100000"/>
              </a:lnSpc>
            </a:pPr>
            <a:endParaRPr lang="en-GB" sz="1800" b="1" dirty="0" smtClean="0"/>
          </a:p>
          <a:p>
            <a:pPr algn="just">
              <a:lnSpc>
                <a:spcPct val="100000"/>
              </a:lnSpc>
            </a:pPr>
            <a:endParaRPr lang="en-GB" sz="1800" b="1" dirty="0" smtClean="0"/>
          </a:p>
          <a:p>
            <a:pPr algn="just">
              <a:lnSpc>
                <a:spcPct val="100000"/>
              </a:lnSpc>
            </a:pPr>
            <a:endParaRPr lang="en-GB" sz="1600" dirty="0" smtClean="0"/>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73</a:t>
            </a:fld>
            <a:endParaRPr lang="en-GB"/>
          </a:p>
        </p:txBody>
      </p:sp>
      <p:pic>
        <p:nvPicPr>
          <p:cNvPr id="6" name="Picture 5"/>
          <p:cNvPicPr>
            <a:picLocks noChangeAspect="1"/>
          </p:cNvPicPr>
          <p:nvPr/>
        </p:nvPicPr>
        <p:blipFill>
          <a:blip r:embed="rId2"/>
          <a:stretch>
            <a:fillRect/>
          </a:stretch>
        </p:blipFill>
        <p:spPr>
          <a:xfrm>
            <a:off x="2511047" y="2902056"/>
            <a:ext cx="6354014" cy="3362579"/>
          </a:xfrm>
          <a:prstGeom prst="rect">
            <a:avLst/>
          </a:prstGeom>
        </p:spPr>
      </p:pic>
    </p:spTree>
    <p:extLst>
      <p:ext uri="{BB962C8B-B14F-4D97-AF65-F5344CB8AC3E}">
        <p14:creationId xmlns:p14="http://schemas.microsoft.com/office/powerpoint/2010/main" val="40073395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GB" sz="1800" dirty="0"/>
              <a:t>The gap test is used </a:t>
            </a:r>
            <a:r>
              <a:rPr lang="en-GB" sz="1800" b="1" dirty="0"/>
              <a:t>to determine the significance of the interval between the recurrences of the same digit. </a:t>
            </a:r>
            <a:r>
              <a:rPr lang="en-GB" sz="1800" dirty="0" smtClean="0"/>
              <a:t>A gap of length x occurs between the recurrences of some specified digit. </a:t>
            </a:r>
          </a:p>
          <a:p>
            <a:pPr algn="just">
              <a:lnSpc>
                <a:spcPct val="100000"/>
              </a:lnSpc>
            </a:pPr>
            <a:endParaRPr lang="en-GB" sz="1800" spc="-1" dirty="0">
              <a:latin typeface="Arial"/>
            </a:endParaRPr>
          </a:p>
          <a:p>
            <a:pPr algn="just">
              <a:lnSpc>
                <a:spcPct val="100000"/>
              </a:lnSpc>
            </a:pPr>
            <a:r>
              <a:rPr lang="en-GB" sz="1800" dirty="0"/>
              <a:t>The gap test is a statistical test for independence that can be used to determine </a:t>
            </a:r>
            <a:r>
              <a:rPr lang="en-GB" sz="1800" b="1" dirty="0"/>
              <a:t>whether there is a relationship between two categorical variables.</a:t>
            </a:r>
            <a:r>
              <a:rPr lang="en-GB" sz="1800" dirty="0"/>
              <a:t> </a:t>
            </a:r>
            <a:endParaRPr lang="en-GB" sz="1800" dirty="0" smtClean="0"/>
          </a:p>
          <a:p>
            <a:pPr algn="just">
              <a:lnSpc>
                <a:spcPct val="100000"/>
              </a:lnSpc>
            </a:pPr>
            <a:endParaRPr lang="en-GB" sz="1800" spc="-1" dirty="0">
              <a:latin typeface="Arial"/>
            </a:endParaRPr>
          </a:p>
          <a:p>
            <a:pPr algn="just">
              <a:lnSpc>
                <a:spcPct val="100000"/>
              </a:lnSpc>
            </a:pPr>
            <a:r>
              <a:rPr lang="en-GB" sz="1800" dirty="0"/>
              <a:t>It Counts the number of digits that appear between repetitions of a particular digit and then uses the </a:t>
            </a:r>
            <a:r>
              <a:rPr lang="en-GB" sz="1800" b="1" dirty="0"/>
              <a:t>Kolmogorov-Smirnov test </a:t>
            </a:r>
            <a:r>
              <a:rPr lang="en-GB" sz="1800" dirty="0"/>
              <a:t>to compare with the expected number of gaps. </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74</a:t>
            </a:fld>
            <a:endParaRPr lang="en-GB"/>
          </a:p>
        </p:txBody>
      </p:sp>
    </p:spTree>
    <p:extLst>
      <p:ext uri="{BB962C8B-B14F-4D97-AF65-F5344CB8AC3E}">
        <p14:creationId xmlns:p14="http://schemas.microsoft.com/office/powerpoint/2010/main" val="26449598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GB" sz="1800" dirty="0" smtClean="0"/>
              <a:t>A gap of length x occurs between the recurrences of some specified digit. The following example illustrates the length of gaps associated with the digit 3:</a:t>
            </a:r>
            <a:endParaRPr lang="en-US" sz="1800"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75</a:t>
            </a:fld>
            <a:endParaRPr lang="en-GB"/>
          </a:p>
        </p:txBody>
      </p:sp>
      <p:pic>
        <p:nvPicPr>
          <p:cNvPr id="6" name="Picture 5"/>
          <p:cNvPicPr>
            <a:picLocks noChangeAspect="1"/>
          </p:cNvPicPr>
          <p:nvPr/>
        </p:nvPicPr>
        <p:blipFill>
          <a:blip r:embed="rId2"/>
          <a:stretch>
            <a:fillRect/>
          </a:stretch>
        </p:blipFill>
        <p:spPr>
          <a:xfrm>
            <a:off x="1281606" y="3426285"/>
            <a:ext cx="9439275" cy="1047750"/>
          </a:xfrm>
          <a:prstGeom prst="rect">
            <a:avLst/>
          </a:prstGeom>
        </p:spPr>
      </p:pic>
      <p:sp>
        <p:nvSpPr>
          <p:cNvPr id="7" name="Rectangle 6"/>
          <p:cNvSpPr/>
          <p:nvPr/>
        </p:nvSpPr>
        <p:spPr>
          <a:xfrm>
            <a:off x="1143395" y="4603061"/>
            <a:ext cx="10208431" cy="923330"/>
          </a:xfrm>
          <a:prstGeom prst="rect">
            <a:avLst/>
          </a:prstGeom>
        </p:spPr>
        <p:txBody>
          <a:bodyPr wrap="square">
            <a:spAutoFit/>
          </a:bodyPr>
          <a:lstStyle/>
          <a:p>
            <a:r>
              <a:rPr lang="en-GB" b="1" dirty="0" smtClean="0"/>
              <a:t>There are 7 three’s are there. Thus only six gaps can occur. </a:t>
            </a:r>
            <a:r>
              <a:rPr lang="en-GB" dirty="0" smtClean="0"/>
              <a:t>The first gap is of length 10 and second gap of length 7 and third gap of length zero. And so on. Similarly the gap associated with other digits can be calculated. The theoretical probability of first gap (of length 10 for digit 3) can be calculated as</a:t>
            </a:r>
            <a:endParaRPr lang="en-GB" dirty="0"/>
          </a:p>
        </p:txBody>
      </p:sp>
    </p:spTree>
    <p:extLst>
      <p:ext uri="{BB962C8B-B14F-4D97-AF65-F5344CB8AC3E}">
        <p14:creationId xmlns:p14="http://schemas.microsoft.com/office/powerpoint/2010/main" val="9432314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endParaRPr lang="en-US" sz="1800" spc="-1" dirty="0">
              <a:solidFill>
                <a:srgbClr val="000000"/>
              </a:solidFill>
              <a:latin typeface="Noto Sans Black"/>
              <a:ea typeface="DejaVu Sans"/>
            </a:endParaRPr>
          </a:p>
          <a:p>
            <a:pPr algn="just">
              <a:lnSpc>
                <a:spcPct val="100000"/>
              </a:lnSpc>
            </a:pPr>
            <a:r>
              <a:rPr lang="en-GB" sz="1800" dirty="0"/>
              <a:t>The </a:t>
            </a:r>
            <a:r>
              <a:rPr lang="en-GB" sz="1800" b="1" dirty="0"/>
              <a:t>theoretical frequency </a:t>
            </a:r>
            <a:r>
              <a:rPr lang="en-GB" sz="1800" dirty="0"/>
              <a:t>distribution for randomly ordered digits is given </a:t>
            </a:r>
            <a:r>
              <a:rPr lang="en-GB" sz="1800" dirty="0" smtClean="0"/>
              <a:t>by</a:t>
            </a:r>
          </a:p>
          <a:p>
            <a:pPr algn="just">
              <a:lnSpc>
                <a:spcPct val="100000"/>
              </a:lnSpc>
            </a:pPr>
            <a:endParaRPr lang="en-US" sz="1800" spc="-1" dirty="0" smtClean="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76</a:t>
            </a:fld>
            <a:endParaRPr lang="en-GB"/>
          </a:p>
        </p:txBody>
      </p:sp>
      <p:pic>
        <p:nvPicPr>
          <p:cNvPr id="8" name="Picture 7"/>
          <p:cNvPicPr>
            <a:picLocks noChangeAspect="1"/>
          </p:cNvPicPr>
          <p:nvPr/>
        </p:nvPicPr>
        <p:blipFill>
          <a:blip r:embed="rId2"/>
          <a:stretch>
            <a:fillRect/>
          </a:stretch>
        </p:blipFill>
        <p:spPr>
          <a:xfrm>
            <a:off x="1363662" y="3596181"/>
            <a:ext cx="9467850" cy="1304925"/>
          </a:xfrm>
          <a:prstGeom prst="rect">
            <a:avLst/>
          </a:prstGeom>
        </p:spPr>
      </p:pic>
    </p:spTree>
    <p:extLst>
      <p:ext uri="{BB962C8B-B14F-4D97-AF65-F5344CB8AC3E}">
        <p14:creationId xmlns:p14="http://schemas.microsoft.com/office/powerpoint/2010/main" val="27196214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endParaRPr lang="en-US" sz="1800" spc="-1" dirty="0">
              <a:solidFill>
                <a:srgbClr val="000000"/>
              </a:solidFill>
              <a:latin typeface="Noto Sans Black"/>
              <a:ea typeface="DejaVu Sans"/>
            </a:endParaRPr>
          </a:p>
          <a:p>
            <a:pPr algn="just">
              <a:lnSpc>
                <a:spcPct val="100000"/>
              </a:lnSpc>
            </a:pPr>
            <a:r>
              <a:rPr lang="en-GB" sz="1800" dirty="0"/>
              <a:t>1. Specify the CDF (Cumulative Distributive frequency) from theoretical frequency distribution given by, </a:t>
            </a:r>
            <a:endParaRPr lang="en-GB" sz="1800" dirty="0" smtClean="0"/>
          </a:p>
          <a:p>
            <a:pPr>
              <a:lnSpc>
                <a:spcPct val="107000"/>
              </a:lnSpc>
              <a:spcAft>
                <a:spcPts val="800"/>
              </a:spcAft>
            </a:pPr>
            <a:r>
              <a:rPr lang="en-GB" sz="1800" b="1" dirty="0">
                <a:latin typeface="Cambria Math" panose="02040503050406030204" pitchFamily="18" charset="0"/>
                <a:ea typeface="Calibri" panose="020F0502020204030204" pitchFamily="34" charset="0"/>
                <a:cs typeface="Cambria Math" panose="02040503050406030204" pitchFamily="18" charset="0"/>
              </a:rPr>
              <a:t>𝐹</a:t>
            </a:r>
            <a:r>
              <a:rPr lang="en-GB" sz="1800" b="1" dirty="0">
                <a:latin typeface="Calibri" panose="020F0502020204030204" pitchFamily="34" charset="0"/>
                <a:ea typeface="Calibri" panose="020F0502020204030204" pitchFamily="34" charset="0"/>
                <a:cs typeface="Calibri" panose="020F0502020204030204" pitchFamily="34" charset="0"/>
              </a:rPr>
              <a:t>(x) = 1 − </a:t>
            </a:r>
            <a:r>
              <a:rPr lang="en-GB" sz="1800" b="1" dirty="0" smtClean="0">
                <a:latin typeface="Calibri" panose="020F0502020204030204" pitchFamily="34" charset="0"/>
                <a:ea typeface="Calibri" panose="020F0502020204030204" pitchFamily="34" charset="0"/>
                <a:cs typeface="Calibri" panose="020F0502020204030204" pitchFamily="34" charset="0"/>
              </a:rPr>
              <a:t>0.9</a:t>
            </a:r>
            <a:r>
              <a:rPr lang="en-GB" sz="1800" b="1" baseline="30000" dirty="0" smtClean="0">
                <a:latin typeface="Calibri" panose="020F0502020204030204" pitchFamily="34" charset="0"/>
                <a:ea typeface="Calibri" panose="020F0502020204030204" pitchFamily="34" charset="0"/>
                <a:cs typeface="Calibri" panose="020F0502020204030204" pitchFamily="34" charset="0"/>
              </a:rPr>
              <a:t>x+1</a:t>
            </a:r>
            <a:r>
              <a:rPr lang="en-GB"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smtClean="0">
                <a:latin typeface="Calibri" panose="020F0502020204030204" pitchFamily="34" charset="0"/>
                <a:ea typeface="Calibri" panose="020F0502020204030204" pitchFamily="34" charset="0"/>
                <a:cs typeface="Times New Roman" panose="02020603050405020304" pitchFamily="18" charset="0"/>
              </a:rPr>
              <a:t> </a:t>
            </a:r>
            <a:r>
              <a:rPr lang="en-GB" sz="1800" dirty="0" smtClean="0"/>
              <a:t>Based </a:t>
            </a:r>
            <a:r>
              <a:rPr lang="en-GB" sz="1800" dirty="0"/>
              <a:t>on the selected class interval </a:t>
            </a:r>
            <a:endParaRPr lang="en-GB" sz="1800" dirty="0" smtClean="0"/>
          </a:p>
          <a:p>
            <a:pPr algn="just">
              <a:lnSpc>
                <a:spcPct val="100000"/>
              </a:lnSpc>
            </a:pPr>
            <a:r>
              <a:rPr lang="en-GB" sz="1800" dirty="0" smtClean="0"/>
              <a:t>2</a:t>
            </a:r>
            <a:r>
              <a:rPr lang="en-GB" sz="1800" dirty="0"/>
              <a:t>. Arrange the observed sample of gaps in cumulative distribution with the same class </a:t>
            </a:r>
            <a:endParaRPr lang="en-GB" sz="1800" dirty="0" smtClean="0"/>
          </a:p>
          <a:p>
            <a:pPr algn="just">
              <a:lnSpc>
                <a:spcPct val="100000"/>
              </a:lnSpc>
            </a:pPr>
            <a:r>
              <a:rPr lang="en-GB" sz="1800" dirty="0" smtClean="0"/>
              <a:t>3</a:t>
            </a:r>
            <a:r>
              <a:rPr lang="en-GB" sz="1800" dirty="0"/>
              <a:t>. Find 𝐷, the </a:t>
            </a:r>
            <a:r>
              <a:rPr lang="en-GB" sz="1800" b="1" dirty="0"/>
              <a:t>maximum deviation between 𝐹(𝑥) and 𝑆𝑁</a:t>
            </a:r>
            <a:r>
              <a:rPr lang="en-GB" sz="1800" b="1" dirty="0" smtClean="0"/>
              <a:t>(𝑥</a:t>
            </a:r>
            <a:r>
              <a:rPr lang="en-GB" sz="1800" b="1" dirty="0"/>
              <a:t>)</a:t>
            </a:r>
            <a:r>
              <a:rPr lang="en-GB" sz="1800" dirty="0"/>
              <a:t> as equation, 𝐷= | 𝐹(𝑥) − 𝑆𝑁(𝑥) | </a:t>
            </a:r>
            <a:endParaRPr lang="en-GB" sz="1800" dirty="0" smtClean="0"/>
          </a:p>
          <a:p>
            <a:pPr algn="just">
              <a:lnSpc>
                <a:spcPct val="100000"/>
              </a:lnSpc>
            </a:pPr>
            <a:r>
              <a:rPr lang="en-GB" sz="1800" dirty="0" smtClean="0"/>
              <a:t>4</a:t>
            </a:r>
            <a:r>
              <a:rPr lang="en-GB" sz="1800" dirty="0"/>
              <a:t>. Determine the critical value of 𝐷𝛼 from the table for the specified value of </a:t>
            </a:r>
            <a:r>
              <a:rPr lang="el-GR" sz="1800" dirty="0"/>
              <a:t>α </a:t>
            </a:r>
            <a:r>
              <a:rPr lang="en-GB" sz="1800" dirty="0"/>
              <a:t>and sample size 𝑁. (</a:t>
            </a:r>
            <a:r>
              <a:rPr lang="en-GB" sz="1800" b="1" dirty="0"/>
              <a:t>KS table) </a:t>
            </a:r>
            <a:endParaRPr lang="en-GB" sz="1800" b="1" dirty="0" smtClean="0"/>
          </a:p>
          <a:p>
            <a:pPr algn="just">
              <a:lnSpc>
                <a:spcPct val="100000"/>
              </a:lnSpc>
            </a:pPr>
            <a:r>
              <a:rPr lang="en-GB" sz="1800" dirty="0" smtClean="0"/>
              <a:t>5</a:t>
            </a:r>
            <a:r>
              <a:rPr lang="en-GB" sz="1800" dirty="0"/>
              <a:t>. If 𝐷𝑐𝑎𝑙 &lt; 𝐷𝛼 , Null hypothesis is not rejected. </a:t>
            </a:r>
            <a:endParaRPr lang="en-US" sz="1800" spc="-1" dirty="0" smtClean="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77</a:t>
            </a:fld>
            <a:endParaRPr lang="en-GB"/>
          </a:p>
        </p:txBody>
      </p:sp>
    </p:spTree>
    <p:extLst>
      <p:ext uri="{BB962C8B-B14F-4D97-AF65-F5344CB8AC3E}">
        <p14:creationId xmlns:p14="http://schemas.microsoft.com/office/powerpoint/2010/main" val="4533633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a:xfrm>
            <a:off x="1097280" y="1845734"/>
            <a:ext cx="6366895" cy="4023360"/>
          </a:xfrm>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GB" sz="1800" dirty="0"/>
              <a:t>Q.N-&gt;Based on the frequency with which gaps occur, </a:t>
            </a:r>
            <a:r>
              <a:rPr lang="en-GB" sz="1800" dirty="0" err="1"/>
              <a:t>analyze</a:t>
            </a:r>
            <a:r>
              <a:rPr lang="en-GB" sz="1800" dirty="0"/>
              <a:t> the </a:t>
            </a:r>
            <a:r>
              <a:rPr lang="en-GB" sz="1800" dirty="0" smtClean="0"/>
              <a:t>100 </a:t>
            </a:r>
            <a:r>
              <a:rPr lang="en-GB" sz="1800" dirty="0"/>
              <a:t>digits below to test whether they are independent. Use α = 0.05</a:t>
            </a:r>
            <a:r>
              <a:rPr lang="en-GB" sz="1800" dirty="0" smtClean="0"/>
              <a:t>.</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78</a:t>
            </a:fld>
            <a:endParaRPr lang="en-GB"/>
          </a:p>
        </p:txBody>
      </p:sp>
      <p:pic>
        <p:nvPicPr>
          <p:cNvPr id="7" name="Picture 6"/>
          <p:cNvPicPr>
            <a:picLocks noChangeAspect="1"/>
          </p:cNvPicPr>
          <p:nvPr/>
        </p:nvPicPr>
        <p:blipFill>
          <a:blip r:embed="rId2"/>
          <a:stretch>
            <a:fillRect/>
          </a:stretch>
        </p:blipFill>
        <p:spPr>
          <a:xfrm>
            <a:off x="8270696" y="1529694"/>
            <a:ext cx="2996473" cy="4655440"/>
          </a:xfrm>
          <a:prstGeom prst="rect">
            <a:avLst/>
          </a:prstGeom>
        </p:spPr>
      </p:pic>
    </p:spTree>
    <p:extLst>
      <p:ext uri="{BB962C8B-B14F-4D97-AF65-F5344CB8AC3E}">
        <p14:creationId xmlns:p14="http://schemas.microsoft.com/office/powerpoint/2010/main" val="35690357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 - </a:t>
            </a:r>
            <a:r>
              <a:rPr lang="en-GB" sz="1800" b="1" dirty="0" smtClean="0"/>
              <a:t>Solution </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79</a:t>
            </a:fld>
            <a:endParaRPr lang="en-GB"/>
          </a:p>
        </p:txBody>
      </p:sp>
      <p:pic>
        <p:nvPicPr>
          <p:cNvPr id="6" name="Picture 5"/>
          <p:cNvPicPr>
            <a:picLocks noChangeAspect="1"/>
          </p:cNvPicPr>
          <p:nvPr/>
        </p:nvPicPr>
        <p:blipFill>
          <a:blip r:embed="rId3"/>
          <a:stretch>
            <a:fillRect/>
          </a:stretch>
        </p:blipFill>
        <p:spPr>
          <a:xfrm>
            <a:off x="4510408" y="2164831"/>
            <a:ext cx="7197347" cy="4154957"/>
          </a:xfrm>
          <a:prstGeom prst="rect">
            <a:avLst/>
          </a:prstGeom>
        </p:spPr>
      </p:pic>
      <p:sp>
        <p:nvSpPr>
          <p:cNvPr id="8" name="Rectangle 7"/>
          <p:cNvSpPr/>
          <p:nvPr/>
        </p:nvSpPr>
        <p:spPr>
          <a:xfrm>
            <a:off x="1059377" y="2756339"/>
            <a:ext cx="3563994" cy="2585323"/>
          </a:xfrm>
          <a:prstGeom prst="rect">
            <a:avLst/>
          </a:prstGeom>
        </p:spPr>
        <p:txBody>
          <a:bodyPr wrap="square">
            <a:spAutoFit/>
          </a:bodyPr>
          <a:lstStyle/>
          <a:p>
            <a:r>
              <a:rPr lang="en-GB" dirty="0" smtClean="0"/>
              <a:t>Since </a:t>
            </a:r>
          </a:p>
          <a:p>
            <a:r>
              <a:rPr lang="en-GB" dirty="0" smtClean="0"/>
              <a:t>D </a:t>
            </a:r>
            <a:r>
              <a:rPr lang="en-GB" dirty="0"/>
              <a:t>= max |F(x) - SN(x) | </a:t>
            </a:r>
            <a:r>
              <a:rPr lang="en-GB" dirty="0" smtClean="0"/>
              <a:t>= 0.0224</a:t>
            </a:r>
          </a:p>
          <a:p>
            <a:endParaRPr lang="en-GB" dirty="0" smtClean="0"/>
          </a:p>
          <a:p>
            <a:r>
              <a:rPr lang="en-GB" dirty="0">
                <a:solidFill>
                  <a:srgbClr val="FF0000"/>
                </a:solidFill>
              </a:rPr>
              <a:t>The critical value of D is given by </a:t>
            </a:r>
          </a:p>
          <a:p>
            <a:r>
              <a:rPr lang="en-GB" dirty="0">
                <a:solidFill>
                  <a:srgbClr val="FF0000"/>
                </a:solidFill>
              </a:rPr>
              <a:t>D0.05 = 1.36 / √100 = 0.136</a:t>
            </a:r>
          </a:p>
          <a:p>
            <a:endParaRPr lang="en-GB" dirty="0" smtClean="0"/>
          </a:p>
          <a:p>
            <a:r>
              <a:rPr lang="en-GB" dirty="0" smtClean="0"/>
              <a:t>we </a:t>
            </a:r>
            <a:r>
              <a:rPr lang="en-GB" dirty="0"/>
              <a:t>do not reject the hypothesis </a:t>
            </a:r>
            <a:endParaRPr lang="en-GB" dirty="0" smtClean="0"/>
          </a:p>
          <a:p>
            <a:r>
              <a:rPr lang="en-GB" dirty="0" smtClean="0"/>
              <a:t>of </a:t>
            </a:r>
            <a:r>
              <a:rPr lang="en-GB" dirty="0"/>
              <a:t>independence on the basis </a:t>
            </a:r>
            <a:endParaRPr lang="en-GB" dirty="0" smtClean="0"/>
          </a:p>
          <a:p>
            <a:r>
              <a:rPr lang="en-GB" dirty="0" smtClean="0"/>
              <a:t>of </a:t>
            </a:r>
            <a:r>
              <a:rPr lang="en-GB" dirty="0"/>
              <a:t>this test. </a:t>
            </a:r>
          </a:p>
        </p:txBody>
      </p:sp>
    </p:spTree>
    <p:extLst>
      <p:ext uri="{BB962C8B-B14F-4D97-AF65-F5344CB8AC3E}">
        <p14:creationId xmlns:p14="http://schemas.microsoft.com/office/powerpoint/2010/main" val="368603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lstStyle/>
          <a:p>
            <a:r>
              <a:rPr lang="en-GB" b="1" u="sng" dirty="0" smtClean="0"/>
              <a:t>General Properties </a:t>
            </a:r>
            <a:r>
              <a:rPr lang="en-GB" b="1" u="sng" dirty="0"/>
              <a:t>of Random Numbers </a:t>
            </a: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Independent:</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Each random number should be independent samples drawn from a continuous uniform distribution between 0 and </a:t>
            </a:r>
            <a:r>
              <a:rPr lang="en-US" spc="-1" dirty="0" smtClean="0">
                <a:solidFill>
                  <a:srgbClr val="000000"/>
                </a:solidFill>
                <a:latin typeface="Noto Sans Black"/>
                <a:ea typeface="DejaVu Sans"/>
              </a:rPr>
              <a:t>1 (given range).</a:t>
            </a:r>
          </a:p>
          <a:p>
            <a:pPr marL="432000" lvl="1" indent="-214560" algn="just">
              <a:lnSpc>
                <a:spcPct val="100000"/>
              </a:lnSpc>
              <a:buClr>
                <a:srgbClr val="000000"/>
              </a:buClr>
              <a:buSzPct val="45000"/>
              <a:buFont typeface="Symbol"/>
              <a:buChar char=""/>
            </a:pPr>
            <a:r>
              <a:rPr lang="en-GB" dirty="0"/>
              <a:t>unrelated to any previously generated random numbers</a:t>
            </a:r>
            <a:endParaRPr lang="en-US" spc="-1" dirty="0">
              <a:latin typeface="Arial"/>
            </a:endParaRPr>
          </a:p>
          <a:p>
            <a:pPr algn="just">
              <a:lnSpc>
                <a:spcPct val="100000"/>
              </a:lnSpc>
            </a:pPr>
            <a:endParaRPr lang="en-US" sz="1800" spc="-1" dirty="0">
              <a:latin typeface="Arial"/>
            </a:endParaRPr>
          </a:p>
        </p:txBody>
      </p:sp>
      <p:sp>
        <p:nvSpPr>
          <p:cNvPr id="4" name="Footer Placeholder 3"/>
          <p:cNvSpPr>
            <a:spLocks noGrp="1"/>
          </p:cNvSpPr>
          <p:nvPr>
            <p:ph type="ftr" sz="quarter" idx="11"/>
          </p:nvPr>
        </p:nvSpPr>
        <p:spPr/>
        <p:txBody>
          <a:bodyPr/>
          <a:lstStyle/>
          <a:p>
            <a:r>
              <a:rPr lang="en-GB" dirty="0" smtClean="0"/>
              <a:t>Random Numbers  [Chapter 5] By Pratik Gautam</a:t>
            </a:r>
            <a:endParaRPr lang="en-GB" dirty="0"/>
          </a:p>
        </p:txBody>
      </p:sp>
      <p:sp>
        <p:nvSpPr>
          <p:cNvPr id="5" name="Slide Number Placeholder 4"/>
          <p:cNvSpPr>
            <a:spLocks noGrp="1"/>
          </p:cNvSpPr>
          <p:nvPr>
            <p:ph type="sldNum" sz="quarter" idx="12"/>
          </p:nvPr>
        </p:nvSpPr>
        <p:spPr/>
        <p:txBody>
          <a:bodyPr/>
          <a:lstStyle/>
          <a:p>
            <a:fld id="{3E80B8B6-5B9F-44DA-A3A3-D3FE714BCF0B}" type="slidenum">
              <a:rPr lang="en-GB" smtClean="0"/>
              <a:t>8</a:t>
            </a:fld>
            <a:endParaRPr lang="en-GB"/>
          </a:p>
        </p:txBody>
      </p:sp>
    </p:spTree>
    <p:extLst>
      <p:ext uri="{BB962C8B-B14F-4D97-AF65-F5344CB8AC3E}">
        <p14:creationId xmlns:p14="http://schemas.microsoft.com/office/powerpoint/2010/main" val="4157470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US" sz="1800" spc="-1" dirty="0" smtClean="0">
                <a:solidFill>
                  <a:srgbClr val="000000"/>
                </a:solidFill>
                <a:latin typeface="Noto Sans Black"/>
                <a:ea typeface="DejaVu Sans"/>
              </a:rPr>
              <a:t>1. </a:t>
            </a:r>
            <a:r>
              <a:rPr lang="en-GB" sz="1800" dirty="0"/>
              <a:t>Based on the frequency with which gaps occur, </a:t>
            </a:r>
            <a:r>
              <a:rPr lang="en-GB" sz="1800" dirty="0" err="1"/>
              <a:t>analyze</a:t>
            </a:r>
            <a:r>
              <a:rPr lang="en-GB" sz="1800" dirty="0"/>
              <a:t> the digits below to test whether they are independent. Use α = 0.05</a:t>
            </a:r>
            <a:r>
              <a:rPr lang="en-GB" sz="1800" dirty="0" smtClean="0"/>
              <a:t>.</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80</a:t>
            </a:fld>
            <a:endParaRPr lang="en-GB"/>
          </a:p>
        </p:txBody>
      </p:sp>
      <p:pic>
        <p:nvPicPr>
          <p:cNvPr id="7" name="Picture 6"/>
          <p:cNvPicPr>
            <a:picLocks noChangeAspect="1"/>
          </p:cNvPicPr>
          <p:nvPr/>
        </p:nvPicPr>
        <p:blipFill>
          <a:blip r:embed="rId2"/>
          <a:stretch>
            <a:fillRect/>
          </a:stretch>
        </p:blipFill>
        <p:spPr>
          <a:xfrm>
            <a:off x="4463535" y="2757413"/>
            <a:ext cx="3035674" cy="3312306"/>
          </a:xfrm>
          <a:prstGeom prst="rect">
            <a:avLst/>
          </a:prstGeom>
        </p:spPr>
      </p:pic>
    </p:spTree>
    <p:extLst>
      <p:ext uri="{BB962C8B-B14F-4D97-AF65-F5344CB8AC3E}">
        <p14:creationId xmlns:p14="http://schemas.microsoft.com/office/powerpoint/2010/main" val="4887290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2</a:t>
            </a:r>
            <a:r>
              <a:rPr lang="en-US" sz="1800" spc="-1" dirty="0" smtClean="0">
                <a:solidFill>
                  <a:srgbClr val="000000"/>
                </a:solidFill>
                <a:latin typeface="Noto Sans Black"/>
                <a:ea typeface="DejaVu Sans"/>
              </a:rPr>
              <a:t>. </a:t>
            </a:r>
            <a:r>
              <a:rPr lang="en-GB" sz="1800" dirty="0"/>
              <a:t>Based on the frequency with which gaps occur, </a:t>
            </a:r>
            <a:r>
              <a:rPr lang="en-GB" sz="1800" dirty="0" err="1"/>
              <a:t>analyze</a:t>
            </a:r>
            <a:r>
              <a:rPr lang="en-GB" sz="1800" dirty="0"/>
              <a:t> the digits below to test whether they are independent. Use α = </a:t>
            </a:r>
            <a:r>
              <a:rPr lang="en-GB" sz="1800" dirty="0" smtClean="0"/>
              <a:t>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81</a:t>
            </a:fld>
            <a:endParaRPr lang="en-GB"/>
          </a:p>
        </p:txBody>
      </p:sp>
      <p:pic>
        <p:nvPicPr>
          <p:cNvPr id="6" name="Picture 5"/>
          <p:cNvPicPr>
            <a:picLocks noChangeAspect="1"/>
          </p:cNvPicPr>
          <p:nvPr/>
        </p:nvPicPr>
        <p:blipFill>
          <a:blip r:embed="rId2"/>
          <a:stretch>
            <a:fillRect/>
          </a:stretch>
        </p:blipFill>
        <p:spPr>
          <a:xfrm>
            <a:off x="4305004" y="2757414"/>
            <a:ext cx="3037686" cy="3341455"/>
          </a:xfrm>
          <a:prstGeom prst="rect">
            <a:avLst/>
          </a:prstGeom>
        </p:spPr>
      </p:pic>
    </p:spTree>
    <p:extLst>
      <p:ext uri="{BB962C8B-B14F-4D97-AF65-F5344CB8AC3E}">
        <p14:creationId xmlns:p14="http://schemas.microsoft.com/office/powerpoint/2010/main" val="213766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3</a:t>
            </a:r>
            <a:r>
              <a:rPr lang="en-US" sz="1800" spc="-1" dirty="0" smtClean="0">
                <a:solidFill>
                  <a:srgbClr val="000000"/>
                </a:solidFill>
                <a:latin typeface="Noto Sans Black"/>
                <a:ea typeface="DejaVu Sans"/>
              </a:rPr>
              <a:t>. </a:t>
            </a:r>
            <a:r>
              <a:rPr lang="en-GB" sz="1800" dirty="0"/>
              <a:t>Based on the frequency with which gaps occur, </a:t>
            </a:r>
            <a:r>
              <a:rPr lang="en-GB" sz="1800" dirty="0" err="1"/>
              <a:t>analyze</a:t>
            </a:r>
            <a:r>
              <a:rPr lang="en-GB" sz="1800" dirty="0"/>
              <a:t> the digits below to test whether they are independent. Use α = </a:t>
            </a:r>
            <a:r>
              <a:rPr lang="en-GB" sz="1800" dirty="0" smtClean="0"/>
              <a:t>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82</a:t>
            </a:fld>
            <a:endParaRPr lang="en-GB"/>
          </a:p>
        </p:txBody>
      </p:sp>
      <p:pic>
        <p:nvPicPr>
          <p:cNvPr id="7" name="Picture 6"/>
          <p:cNvPicPr>
            <a:picLocks noChangeAspect="1"/>
          </p:cNvPicPr>
          <p:nvPr/>
        </p:nvPicPr>
        <p:blipFill>
          <a:blip r:embed="rId2"/>
          <a:stretch>
            <a:fillRect/>
          </a:stretch>
        </p:blipFill>
        <p:spPr>
          <a:xfrm>
            <a:off x="4192905" y="2938993"/>
            <a:ext cx="3867150" cy="3038475"/>
          </a:xfrm>
          <a:prstGeom prst="rect">
            <a:avLst/>
          </a:prstGeom>
        </p:spPr>
      </p:pic>
    </p:spTree>
    <p:extLst>
      <p:ext uri="{BB962C8B-B14F-4D97-AF65-F5344CB8AC3E}">
        <p14:creationId xmlns:p14="http://schemas.microsoft.com/office/powerpoint/2010/main" val="9374141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4</a:t>
            </a:r>
            <a:r>
              <a:rPr lang="en-US" sz="1800" spc="-1" dirty="0" smtClean="0">
                <a:solidFill>
                  <a:srgbClr val="000000"/>
                </a:solidFill>
                <a:latin typeface="Noto Sans Black"/>
                <a:ea typeface="DejaVu Sans"/>
              </a:rPr>
              <a:t>. </a:t>
            </a:r>
            <a:r>
              <a:rPr lang="en-GB" sz="1800" dirty="0"/>
              <a:t>Based on the frequency with which gaps occur, </a:t>
            </a:r>
            <a:r>
              <a:rPr lang="en-GB" sz="1800" dirty="0" err="1"/>
              <a:t>analyze</a:t>
            </a:r>
            <a:r>
              <a:rPr lang="en-GB" sz="1800" dirty="0"/>
              <a:t> the digits below to test whether they are independent. Use α = </a:t>
            </a:r>
            <a:r>
              <a:rPr lang="en-GB" sz="1800" dirty="0" smtClean="0"/>
              <a:t>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83</a:t>
            </a:fld>
            <a:endParaRPr lang="en-GB"/>
          </a:p>
        </p:txBody>
      </p:sp>
      <p:pic>
        <p:nvPicPr>
          <p:cNvPr id="6" name="Picture 5"/>
          <p:cNvPicPr>
            <a:picLocks noChangeAspect="1"/>
          </p:cNvPicPr>
          <p:nvPr/>
        </p:nvPicPr>
        <p:blipFill>
          <a:blip r:embed="rId2"/>
          <a:stretch>
            <a:fillRect/>
          </a:stretch>
        </p:blipFill>
        <p:spPr>
          <a:xfrm>
            <a:off x="4108855" y="2719509"/>
            <a:ext cx="3216839" cy="3421203"/>
          </a:xfrm>
          <a:prstGeom prst="rect">
            <a:avLst/>
          </a:prstGeom>
        </p:spPr>
      </p:pic>
    </p:spTree>
    <p:extLst>
      <p:ext uri="{BB962C8B-B14F-4D97-AF65-F5344CB8AC3E}">
        <p14:creationId xmlns:p14="http://schemas.microsoft.com/office/powerpoint/2010/main" val="8855475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5</a:t>
            </a:r>
            <a:r>
              <a:rPr lang="en-US" sz="1800" spc="-1" dirty="0" smtClean="0">
                <a:solidFill>
                  <a:srgbClr val="000000"/>
                </a:solidFill>
                <a:latin typeface="Noto Sans Black"/>
                <a:ea typeface="DejaVu Sans"/>
              </a:rPr>
              <a:t>. </a:t>
            </a:r>
            <a:r>
              <a:rPr lang="en-GB" sz="1800" dirty="0"/>
              <a:t>Based on the frequency with which gaps occur, </a:t>
            </a:r>
            <a:r>
              <a:rPr lang="en-GB" sz="1800" dirty="0" err="1"/>
              <a:t>analyze</a:t>
            </a:r>
            <a:r>
              <a:rPr lang="en-GB" sz="1800" dirty="0"/>
              <a:t> the digits below to test whether they are independent. Use α = </a:t>
            </a:r>
            <a:r>
              <a:rPr lang="en-GB" sz="1800" dirty="0" smtClean="0"/>
              <a:t>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84</a:t>
            </a:fld>
            <a:endParaRPr lang="en-GB"/>
          </a:p>
        </p:txBody>
      </p:sp>
      <p:pic>
        <p:nvPicPr>
          <p:cNvPr id="7" name="Picture 6"/>
          <p:cNvPicPr>
            <a:picLocks noChangeAspect="1"/>
          </p:cNvPicPr>
          <p:nvPr/>
        </p:nvPicPr>
        <p:blipFill>
          <a:blip r:embed="rId2"/>
          <a:stretch>
            <a:fillRect/>
          </a:stretch>
        </p:blipFill>
        <p:spPr>
          <a:xfrm>
            <a:off x="4048544" y="3090541"/>
            <a:ext cx="3933825" cy="2628900"/>
          </a:xfrm>
          <a:prstGeom prst="rect">
            <a:avLst/>
          </a:prstGeom>
        </p:spPr>
      </p:pic>
    </p:spTree>
    <p:extLst>
      <p:ext uri="{BB962C8B-B14F-4D97-AF65-F5344CB8AC3E}">
        <p14:creationId xmlns:p14="http://schemas.microsoft.com/office/powerpoint/2010/main" val="4119538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Tests for Randomness - Uniformity and independence</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sz="1800" b="1" spc="-1" dirty="0">
                <a:solidFill>
                  <a:srgbClr val="000000"/>
                </a:solidFill>
                <a:latin typeface="Noto Sans Black"/>
                <a:ea typeface="DejaVu Sans"/>
              </a:rPr>
              <a:t>Test for independence </a:t>
            </a:r>
            <a:r>
              <a:rPr lang="en-US" sz="1800" spc="-1" dirty="0" smtClean="0">
                <a:solidFill>
                  <a:srgbClr val="000000"/>
                </a:solidFill>
                <a:latin typeface="Noto Sans Black"/>
                <a:ea typeface="DejaVu Sans"/>
              </a:rPr>
              <a:t>:Gap Test</a:t>
            </a:r>
          </a:p>
          <a:p>
            <a:pPr algn="just">
              <a:lnSpc>
                <a:spcPct val="100000"/>
              </a:lnSpc>
            </a:pPr>
            <a:r>
              <a:rPr lang="en-US" sz="1800" spc="-1" dirty="0">
                <a:solidFill>
                  <a:srgbClr val="000000"/>
                </a:solidFill>
                <a:latin typeface="Noto Sans Black"/>
                <a:ea typeface="DejaVu Sans"/>
              </a:rPr>
              <a:t>6</a:t>
            </a:r>
            <a:r>
              <a:rPr lang="en-US" sz="1800" spc="-1" dirty="0" smtClean="0">
                <a:solidFill>
                  <a:srgbClr val="000000"/>
                </a:solidFill>
                <a:latin typeface="Noto Sans Black"/>
                <a:ea typeface="DejaVu Sans"/>
              </a:rPr>
              <a:t>. </a:t>
            </a:r>
            <a:r>
              <a:rPr lang="en-GB" sz="1800" dirty="0"/>
              <a:t>Based on the frequency with which gaps occur, </a:t>
            </a:r>
            <a:r>
              <a:rPr lang="en-GB" sz="1800" dirty="0" err="1"/>
              <a:t>analyze</a:t>
            </a:r>
            <a:r>
              <a:rPr lang="en-GB" sz="1800" dirty="0"/>
              <a:t> the digits below to test whether they are independent. Use α = </a:t>
            </a:r>
            <a:r>
              <a:rPr lang="en-GB" sz="1800" dirty="0" smtClean="0"/>
              <a:t>0.05.</a:t>
            </a:r>
          </a:p>
          <a:p>
            <a:pPr algn="just">
              <a:lnSpc>
                <a:spcPct val="100000"/>
              </a:lnSpc>
            </a:pPr>
            <a:endParaRPr lang="en-US" sz="1800" spc="-1" dirty="0">
              <a:solidFill>
                <a:srgbClr val="000000"/>
              </a:solidFill>
              <a:latin typeface="Noto Sans Black"/>
              <a:ea typeface="DejaVu Sans"/>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85</a:t>
            </a:fld>
            <a:endParaRPr lang="en-GB"/>
          </a:p>
        </p:txBody>
      </p:sp>
      <p:pic>
        <p:nvPicPr>
          <p:cNvPr id="6" name="Picture 5"/>
          <p:cNvPicPr>
            <a:picLocks noChangeAspect="1"/>
          </p:cNvPicPr>
          <p:nvPr/>
        </p:nvPicPr>
        <p:blipFill>
          <a:blip r:embed="rId2"/>
          <a:stretch>
            <a:fillRect/>
          </a:stretch>
        </p:blipFill>
        <p:spPr>
          <a:xfrm>
            <a:off x="3934195" y="2716319"/>
            <a:ext cx="4181475" cy="3152775"/>
          </a:xfrm>
          <a:prstGeom prst="rect">
            <a:avLst/>
          </a:prstGeom>
        </p:spPr>
      </p:pic>
    </p:spTree>
    <p:extLst>
      <p:ext uri="{BB962C8B-B14F-4D97-AF65-F5344CB8AC3E}">
        <p14:creationId xmlns:p14="http://schemas.microsoft.com/office/powerpoint/2010/main" val="5824241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a:t>
            </a:r>
            <a:r>
              <a:rPr lang="en-GB" dirty="0" smtClean="0"/>
              <a:t>Generation</a:t>
            </a:r>
            <a:endParaRPr lang="en-GB" dirty="0"/>
          </a:p>
        </p:txBody>
      </p:sp>
      <p:sp>
        <p:nvSpPr>
          <p:cNvPr id="3" name="Content Placeholder 2"/>
          <p:cNvSpPr>
            <a:spLocks noGrp="1"/>
          </p:cNvSpPr>
          <p:nvPr>
            <p:ph idx="1"/>
          </p:nvPr>
        </p:nvSpPr>
        <p:spPr/>
        <p:txBody>
          <a:bodyPr>
            <a:normAutofit/>
          </a:bodyPr>
          <a:lstStyle/>
          <a:p>
            <a:r>
              <a:rPr lang="en-US" b="1" spc="-1" dirty="0">
                <a:solidFill>
                  <a:srgbClr val="000000"/>
                </a:solidFill>
                <a:latin typeface="Noto Sans Black"/>
                <a:ea typeface="DejaVu Sans"/>
              </a:rPr>
              <a:t>Non Uniform Random Number Generation/Random Variate generation</a:t>
            </a:r>
            <a:r>
              <a:rPr lang="en-US" b="1" spc="-1" dirty="0" smtClean="0">
                <a:solidFill>
                  <a:srgbClr val="000000"/>
                </a:solidFill>
                <a:latin typeface="Noto Sans Black"/>
                <a:ea typeface="DejaVu Sans"/>
              </a:rPr>
              <a:t>:</a:t>
            </a:r>
            <a:endParaRPr lang="en-GB" dirty="0" smtClean="0"/>
          </a:p>
          <a:p>
            <a:r>
              <a:rPr lang="en-GB" dirty="0" smtClean="0"/>
              <a:t>A </a:t>
            </a:r>
            <a:r>
              <a:rPr lang="en-GB" dirty="0"/>
              <a:t>random variate is a </a:t>
            </a:r>
            <a:r>
              <a:rPr lang="en-GB" b="1" dirty="0"/>
              <a:t>particular outcome of a random variable</a:t>
            </a:r>
            <a:r>
              <a:rPr lang="en-GB" dirty="0" smtClean="0"/>
              <a:t>.</a:t>
            </a:r>
          </a:p>
          <a:p>
            <a:r>
              <a:rPr lang="en-GB" dirty="0"/>
              <a:t>a random variable is a measurable mapping, and a </a:t>
            </a:r>
            <a:r>
              <a:rPr lang="en-GB" b="1" dirty="0"/>
              <a:t>random variate is just a member of the codomain of a random variable</a:t>
            </a:r>
            <a:r>
              <a:rPr lang="en-GB" b="1" dirty="0" smtClean="0"/>
              <a:t>.</a:t>
            </a:r>
          </a:p>
          <a:p>
            <a:pPr lvl="1"/>
            <a:r>
              <a:rPr lang="en-GB" dirty="0"/>
              <a:t>A random variable or stochastic variable is a variable whose value is subject to variations due to chance </a:t>
            </a:r>
            <a:endParaRPr lang="en-GB" dirty="0" smtClean="0"/>
          </a:p>
          <a:p>
            <a:pPr lvl="1"/>
            <a:r>
              <a:rPr lang="en-GB" dirty="0"/>
              <a:t>A random variate is a particular outcome of a random variable: the random variates which are other outcomes of the same random variable would have different </a:t>
            </a:r>
            <a:r>
              <a:rPr lang="en-GB" dirty="0" smtClean="0"/>
              <a:t>values</a:t>
            </a:r>
          </a:p>
          <a:p>
            <a:pPr marL="201168" lvl="1" indent="0">
              <a:buNone/>
            </a:pPr>
            <a:endParaRPr lang="en-GB" dirty="0"/>
          </a:p>
          <a:p>
            <a:pPr marL="201168" lvl="1" indent="0">
              <a:buNone/>
            </a:pPr>
            <a:r>
              <a:rPr lang="en-GB" dirty="0"/>
              <a:t>Suppose X is a random variable which stands for the outcome of tossing a fair dice. So X can take value from 1 through 6 with equal probability of 1/6. Now you actually toss a dice and get a number 4. This number is a particular outcome of X, and thus a random variate. If you toss again, you may get another different value.</a:t>
            </a: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86</a:t>
            </a:fld>
            <a:endParaRPr lang="en-GB"/>
          </a:p>
        </p:txBody>
      </p:sp>
    </p:spTree>
    <p:extLst>
      <p:ext uri="{BB962C8B-B14F-4D97-AF65-F5344CB8AC3E}">
        <p14:creationId xmlns:p14="http://schemas.microsoft.com/office/powerpoint/2010/main" val="34681566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a:t>
            </a:r>
            <a:r>
              <a:rPr lang="en-GB" dirty="0" smtClean="0"/>
              <a:t>Generation</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b="1" spc="-1" dirty="0">
                <a:solidFill>
                  <a:srgbClr val="000000"/>
                </a:solidFill>
                <a:latin typeface="Noto Sans Black"/>
                <a:ea typeface="DejaVu Sans"/>
              </a:rPr>
              <a:t>Non Uniform Transformation Method /Inverse Transform Method:</a:t>
            </a:r>
            <a:endParaRPr lang="en-US" spc="-1" dirty="0">
              <a:latin typeface="Arial"/>
            </a:endParaRPr>
          </a:p>
          <a:p>
            <a:pPr algn="just">
              <a:lnSpc>
                <a:spcPct val="100000"/>
              </a:lnSpc>
            </a:pPr>
            <a:endParaRPr lang="en-US" spc="-1" dirty="0">
              <a:latin typeface="Arial"/>
            </a:endParaRPr>
          </a:p>
          <a:p>
            <a:pPr marL="216000" indent="-216000" algn="just">
              <a:lnSpc>
                <a:spcPct val="100000"/>
              </a:lnSpc>
              <a:buClr>
                <a:srgbClr val="000000"/>
              </a:buClr>
              <a:buFont typeface="Symbol" charset="2"/>
              <a:buChar char=""/>
            </a:pPr>
            <a:r>
              <a:rPr lang="en-US" spc="-1" dirty="0" smtClean="0">
                <a:solidFill>
                  <a:srgbClr val="000000"/>
                </a:solidFill>
                <a:latin typeface="Noto Sans Black"/>
                <a:ea typeface="DejaVu Sans"/>
              </a:rPr>
              <a:t>The </a:t>
            </a:r>
            <a:r>
              <a:rPr lang="en-US" b="1" spc="-1" dirty="0" smtClean="0">
                <a:solidFill>
                  <a:srgbClr val="000000"/>
                </a:solidFill>
                <a:latin typeface="Noto Sans Black"/>
                <a:ea typeface="DejaVu Sans"/>
              </a:rPr>
              <a:t>inverse transform technique </a:t>
            </a:r>
            <a:r>
              <a:rPr lang="en-US" spc="-1" dirty="0" smtClean="0">
                <a:solidFill>
                  <a:srgbClr val="000000"/>
                </a:solidFill>
                <a:latin typeface="Noto Sans Black"/>
                <a:ea typeface="DejaVu Sans"/>
              </a:rPr>
              <a:t>can be used to sample from the exponential, uniform, triangular distribution etc. by inversing the CDF of those probability distributions. The inverse transform technique can be utilized for any distribution when the </a:t>
            </a:r>
            <a:r>
              <a:rPr lang="en-US" spc="-1" dirty="0" err="1" smtClean="0">
                <a:solidFill>
                  <a:srgbClr val="000000"/>
                </a:solidFill>
                <a:latin typeface="Noto Sans Black"/>
                <a:ea typeface="DejaVu Sans"/>
              </a:rPr>
              <a:t>cdf</a:t>
            </a:r>
            <a:r>
              <a:rPr lang="en-US" spc="-1" dirty="0" smtClean="0">
                <a:solidFill>
                  <a:srgbClr val="000000"/>
                </a:solidFill>
                <a:latin typeface="Noto Sans Black"/>
                <a:ea typeface="DejaVu Sans"/>
              </a:rPr>
              <a:t>, F(x), is of a form that its inverse, F</a:t>
            </a:r>
            <a:r>
              <a:rPr lang="en-US" spc="-1" baseline="33000" dirty="0" smtClean="0">
                <a:solidFill>
                  <a:srgbClr val="000000"/>
                </a:solidFill>
                <a:latin typeface="Noto Sans Black"/>
                <a:ea typeface="DejaVu Sans"/>
              </a:rPr>
              <a:t>-1</a:t>
            </a:r>
            <a:r>
              <a:rPr lang="en-US" spc="-1" dirty="0" smtClean="0">
                <a:solidFill>
                  <a:srgbClr val="000000"/>
                </a:solidFill>
                <a:latin typeface="Noto Sans Black"/>
                <a:ea typeface="DejaVu Sans"/>
              </a:rPr>
              <a:t> can be computed easily.</a:t>
            </a:r>
            <a:endParaRPr lang="en-US"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87</a:t>
            </a:fld>
            <a:endParaRPr lang="en-GB"/>
          </a:p>
        </p:txBody>
      </p:sp>
    </p:spTree>
    <p:extLst>
      <p:ext uri="{BB962C8B-B14F-4D97-AF65-F5344CB8AC3E}">
        <p14:creationId xmlns:p14="http://schemas.microsoft.com/office/powerpoint/2010/main" val="20911169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a:t>
            </a:r>
            <a:r>
              <a:rPr lang="en-GB" dirty="0" smtClean="0"/>
              <a:t>Generation</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US" b="1" spc="-1" dirty="0">
                <a:solidFill>
                  <a:srgbClr val="000000"/>
                </a:solidFill>
                <a:latin typeface="Noto Sans Black"/>
                <a:ea typeface="DejaVu Sans"/>
              </a:rPr>
              <a:t>Non Uniform Transformation Method /Inverse Transform Method:</a:t>
            </a:r>
            <a:endParaRPr lang="en-US" spc="-1" dirty="0">
              <a:latin typeface="Arial"/>
            </a:endParaRPr>
          </a:p>
          <a:p>
            <a:pPr algn="just">
              <a:lnSpc>
                <a:spcPct val="100000"/>
              </a:lnSpc>
            </a:pPr>
            <a:r>
              <a:rPr lang="en-US" spc="-1" dirty="0">
                <a:solidFill>
                  <a:srgbClr val="000000"/>
                </a:solidFill>
                <a:latin typeface="Noto Sans Black"/>
                <a:ea typeface="DejaVu Sans"/>
              </a:rPr>
              <a:t>Exponential Distribution</a:t>
            </a:r>
            <a:endParaRPr lang="en-US"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88</a:t>
            </a:fld>
            <a:endParaRPr lang="en-GB"/>
          </a:p>
        </p:txBody>
      </p:sp>
      <p:pic>
        <p:nvPicPr>
          <p:cNvPr id="6" name="Picture 5"/>
          <p:cNvPicPr/>
          <p:nvPr/>
        </p:nvPicPr>
        <p:blipFill>
          <a:blip r:embed="rId2"/>
          <a:srcRect l="22046" t="36220" r="31689" b="26663"/>
          <a:stretch/>
        </p:blipFill>
        <p:spPr>
          <a:xfrm>
            <a:off x="2270589" y="2927467"/>
            <a:ext cx="7406640" cy="3340080"/>
          </a:xfrm>
          <a:prstGeom prst="rect">
            <a:avLst/>
          </a:prstGeom>
          <a:ln>
            <a:noFill/>
          </a:ln>
        </p:spPr>
      </p:pic>
    </p:spTree>
    <p:extLst>
      <p:ext uri="{BB962C8B-B14F-4D97-AF65-F5344CB8AC3E}">
        <p14:creationId xmlns:p14="http://schemas.microsoft.com/office/powerpoint/2010/main" val="18987697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a:t>
            </a:r>
            <a:r>
              <a:rPr lang="en-GB" dirty="0" smtClean="0"/>
              <a:t>Generation</a:t>
            </a:r>
            <a:endParaRPr lang="en-GB" dirty="0"/>
          </a:p>
        </p:txBody>
      </p:sp>
      <p:sp>
        <p:nvSpPr>
          <p:cNvPr id="3" name="Content Placeholder 2"/>
          <p:cNvSpPr>
            <a:spLocks noGrp="1"/>
          </p:cNvSpPr>
          <p:nvPr>
            <p:ph idx="1"/>
          </p:nvPr>
        </p:nvSpPr>
        <p:spPr>
          <a:xfrm>
            <a:off x="1292490" y="1851990"/>
            <a:ext cx="2765803" cy="4023360"/>
          </a:xfrm>
        </p:spPr>
        <p:txBody>
          <a:bodyPr>
            <a:normAutofit/>
          </a:bodyPr>
          <a:lstStyle/>
          <a:p>
            <a:pPr algn="just">
              <a:lnSpc>
                <a:spcPct val="100000"/>
              </a:lnSpc>
            </a:pPr>
            <a:r>
              <a:rPr lang="en-US" spc="-1" dirty="0" smtClean="0">
                <a:solidFill>
                  <a:srgbClr val="000000"/>
                </a:solidFill>
                <a:latin typeface="Noto Sans Black"/>
                <a:ea typeface="DejaVu Sans"/>
              </a:rPr>
              <a:t>Exponential </a:t>
            </a:r>
            <a:r>
              <a:rPr lang="en-US" spc="-1" dirty="0">
                <a:solidFill>
                  <a:srgbClr val="000000"/>
                </a:solidFill>
                <a:latin typeface="Noto Sans Black"/>
                <a:ea typeface="DejaVu Sans"/>
              </a:rPr>
              <a:t>Distribution</a:t>
            </a:r>
            <a:endParaRPr lang="en-US"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89</a:t>
            </a:fld>
            <a:endParaRPr lang="en-GB"/>
          </a:p>
        </p:txBody>
      </p:sp>
      <p:pic>
        <p:nvPicPr>
          <p:cNvPr id="7" name="Picture 6"/>
          <p:cNvPicPr/>
          <p:nvPr/>
        </p:nvPicPr>
        <p:blipFill>
          <a:blip r:embed="rId2"/>
          <a:srcRect l="21139" t="29769" r="18081" b="18597"/>
          <a:stretch/>
        </p:blipFill>
        <p:spPr>
          <a:xfrm>
            <a:off x="2331206" y="2235389"/>
            <a:ext cx="8168982" cy="3949653"/>
          </a:xfrm>
          <a:prstGeom prst="rect">
            <a:avLst/>
          </a:prstGeom>
          <a:ln>
            <a:noFill/>
          </a:ln>
        </p:spPr>
      </p:pic>
    </p:spTree>
    <p:extLst>
      <p:ext uri="{BB962C8B-B14F-4D97-AF65-F5344CB8AC3E}">
        <p14:creationId xmlns:p14="http://schemas.microsoft.com/office/powerpoint/2010/main" val="2078968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Numbers and its properties</a:t>
            </a:r>
          </a:p>
        </p:txBody>
      </p:sp>
      <p:sp>
        <p:nvSpPr>
          <p:cNvPr id="3" name="Content Placeholder 2"/>
          <p:cNvSpPr>
            <a:spLocks noGrp="1"/>
          </p:cNvSpPr>
          <p:nvPr>
            <p:ph idx="1"/>
          </p:nvPr>
        </p:nvSpPr>
        <p:spPr/>
        <p:txBody>
          <a:bodyPr>
            <a:normAutofit/>
          </a:bodyPr>
          <a:lstStyle/>
          <a:p>
            <a:r>
              <a:rPr lang="en-GB" b="1" u="sng" dirty="0" smtClean="0"/>
              <a:t>General Properties </a:t>
            </a:r>
            <a:r>
              <a:rPr lang="en-GB" b="1" u="sng" dirty="0"/>
              <a:t>of Random Numbers </a:t>
            </a:r>
            <a:endParaRPr lang="en-GB" b="1" u="sng" dirty="0" smtClean="0"/>
          </a:p>
          <a:p>
            <a:endParaRPr lang="en-GB" b="1" u="sng" dirty="0"/>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Maximum Density</a:t>
            </a:r>
            <a:r>
              <a:rPr lang="en-US" sz="1800" b="1" spc="-1" dirty="0" smtClean="0">
                <a:solidFill>
                  <a:srgbClr val="000000"/>
                </a:solidFill>
                <a:latin typeface="Noto Sans Black"/>
                <a:ea typeface="DejaVu Sans"/>
              </a:rPr>
              <a:t>:</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The large samples of random number should be generated in a </a:t>
            </a:r>
            <a:r>
              <a:rPr lang="en-US" b="1" spc="-1" dirty="0">
                <a:solidFill>
                  <a:srgbClr val="000000"/>
                </a:solidFill>
                <a:latin typeface="Noto Sans Black"/>
                <a:ea typeface="DejaVu Sans"/>
              </a:rPr>
              <a:t>given </a:t>
            </a:r>
            <a:r>
              <a:rPr lang="en-US" b="1" spc="-1" dirty="0" smtClean="0">
                <a:solidFill>
                  <a:srgbClr val="000000"/>
                </a:solidFill>
                <a:latin typeface="Noto Sans Black"/>
                <a:ea typeface="DejaVu Sans"/>
              </a:rPr>
              <a:t>range</a:t>
            </a:r>
            <a:endParaRPr lang="en-US" sz="1800" b="1" spc="-1" dirty="0">
              <a:latin typeface="Arial"/>
            </a:endParaRPr>
          </a:p>
          <a:p>
            <a:pPr algn="just">
              <a:lnSpc>
                <a:spcPct val="100000"/>
              </a:lnSpc>
            </a:pPr>
            <a:endParaRPr lang="en-US" sz="1800" spc="-1" dirty="0">
              <a:latin typeface="Arial"/>
            </a:endParaRPr>
          </a:p>
          <a:p>
            <a:pPr marL="216000" indent="-214560" algn="just">
              <a:lnSpc>
                <a:spcPct val="100000"/>
              </a:lnSpc>
              <a:buClr>
                <a:srgbClr val="000000"/>
              </a:buClr>
              <a:buFont typeface="Symbol"/>
              <a:buChar char=""/>
            </a:pPr>
            <a:r>
              <a:rPr lang="en-US" sz="1800" b="1" spc="-1" dirty="0">
                <a:solidFill>
                  <a:srgbClr val="000000"/>
                </a:solidFill>
                <a:latin typeface="Noto Sans Black"/>
                <a:ea typeface="DejaVu Sans"/>
              </a:rPr>
              <a:t>Maximum Cycle</a:t>
            </a:r>
            <a:r>
              <a:rPr lang="en-US" sz="1800" b="1" spc="-1" dirty="0" smtClean="0">
                <a:solidFill>
                  <a:srgbClr val="000000"/>
                </a:solidFill>
                <a:latin typeface="Noto Sans Black"/>
                <a:ea typeface="DejaVu Sans"/>
              </a:rPr>
              <a:t>:</a:t>
            </a:r>
            <a:endParaRPr lang="en-US" sz="1800" spc="-1" dirty="0">
              <a:latin typeface="Arial"/>
            </a:endParaRPr>
          </a:p>
          <a:p>
            <a:pPr marL="432000" lvl="1" indent="-214560" algn="just">
              <a:lnSpc>
                <a:spcPct val="100000"/>
              </a:lnSpc>
              <a:buClr>
                <a:srgbClr val="000000"/>
              </a:buClr>
              <a:buSzPct val="45000"/>
              <a:buFont typeface="Symbol"/>
              <a:buChar char=""/>
            </a:pPr>
            <a:r>
              <a:rPr lang="en-US" spc="-1" dirty="0">
                <a:solidFill>
                  <a:srgbClr val="000000"/>
                </a:solidFill>
                <a:latin typeface="Noto Sans Black"/>
                <a:ea typeface="DejaVu Sans"/>
              </a:rPr>
              <a:t>It states that the </a:t>
            </a:r>
            <a:r>
              <a:rPr lang="en-US" b="1" spc="-1" dirty="0">
                <a:solidFill>
                  <a:srgbClr val="000000"/>
                </a:solidFill>
                <a:latin typeface="Noto Sans Black"/>
                <a:ea typeface="DejaVu Sans"/>
              </a:rPr>
              <a:t>repetition of numbers should be allowed only after a large interval of time</a:t>
            </a:r>
            <a:r>
              <a:rPr lang="en-US" spc="-1" dirty="0">
                <a:solidFill>
                  <a:srgbClr val="000000"/>
                </a:solidFill>
                <a:latin typeface="Noto Sans Black"/>
                <a:ea typeface="DejaVu Sans"/>
              </a:rPr>
              <a:t>.</a:t>
            </a:r>
            <a:endParaRPr lang="en-US"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9</a:t>
            </a:fld>
            <a:endParaRPr lang="en-GB"/>
          </a:p>
        </p:txBody>
      </p:sp>
    </p:spTree>
    <p:extLst>
      <p:ext uri="{BB962C8B-B14F-4D97-AF65-F5344CB8AC3E}">
        <p14:creationId xmlns:p14="http://schemas.microsoft.com/office/powerpoint/2010/main" val="7614349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Variate </a:t>
            </a:r>
            <a:r>
              <a:rPr lang="en-GB" dirty="0" smtClean="0"/>
              <a:t>Generation</a:t>
            </a:r>
            <a:endParaRPr lang="en-GB" dirty="0"/>
          </a:p>
        </p:txBody>
      </p:sp>
      <p:sp>
        <p:nvSpPr>
          <p:cNvPr id="3" name="Content Placeholder 2"/>
          <p:cNvSpPr>
            <a:spLocks noGrp="1"/>
          </p:cNvSpPr>
          <p:nvPr>
            <p:ph idx="1"/>
          </p:nvPr>
        </p:nvSpPr>
        <p:spPr>
          <a:xfrm>
            <a:off x="1292490" y="1851990"/>
            <a:ext cx="9690584" cy="4023360"/>
          </a:xfrm>
        </p:spPr>
        <p:txBody>
          <a:bodyPr>
            <a:normAutofit/>
          </a:bodyPr>
          <a:lstStyle/>
          <a:p>
            <a:pPr algn="just">
              <a:lnSpc>
                <a:spcPct val="100000"/>
              </a:lnSpc>
            </a:pPr>
            <a:r>
              <a:rPr lang="en-US" b="1" spc="-1" dirty="0">
                <a:solidFill>
                  <a:srgbClr val="000000"/>
                </a:solidFill>
                <a:latin typeface="Noto Sans Black"/>
                <a:ea typeface="DejaVu Sans"/>
              </a:rPr>
              <a:t>Non Uniform Transformation Method /Inverse Transform Method:</a:t>
            </a:r>
            <a:endParaRPr lang="en-US" spc="-1" dirty="0">
              <a:latin typeface="Arial"/>
            </a:endParaRPr>
          </a:p>
          <a:p>
            <a:pPr algn="just">
              <a:lnSpc>
                <a:spcPct val="100000"/>
              </a:lnSpc>
            </a:pPr>
            <a:r>
              <a:rPr lang="en-US" spc="-1" dirty="0">
                <a:solidFill>
                  <a:srgbClr val="000000"/>
                </a:solidFill>
                <a:latin typeface="Noto Sans Black"/>
                <a:ea typeface="DejaVu Sans"/>
              </a:rPr>
              <a:t>Exponential Distribution</a:t>
            </a:r>
            <a:endParaRPr lang="en-US" spc="-1" dirty="0">
              <a:latin typeface="Arial"/>
            </a:endParaRPr>
          </a:p>
        </p:txBody>
      </p:sp>
      <p:sp>
        <p:nvSpPr>
          <p:cNvPr id="4" name="Footer Placeholder 3"/>
          <p:cNvSpPr>
            <a:spLocks noGrp="1"/>
          </p:cNvSpPr>
          <p:nvPr>
            <p:ph type="ftr" sz="quarter" idx="11"/>
          </p:nvPr>
        </p:nvSpPr>
        <p:spPr/>
        <p:txBody>
          <a:bodyPr/>
          <a:lstStyle/>
          <a:p>
            <a:r>
              <a:rPr lang="en-GB" smtClean="0"/>
              <a:t>Random Numbers  [Chapter 5] By Pratik Gautam</a:t>
            </a:r>
            <a:endParaRPr lang="en-GB"/>
          </a:p>
        </p:txBody>
      </p:sp>
      <p:sp>
        <p:nvSpPr>
          <p:cNvPr id="5" name="Slide Number Placeholder 4"/>
          <p:cNvSpPr>
            <a:spLocks noGrp="1"/>
          </p:cNvSpPr>
          <p:nvPr>
            <p:ph type="sldNum" sz="quarter" idx="12"/>
          </p:nvPr>
        </p:nvSpPr>
        <p:spPr/>
        <p:txBody>
          <a:bodyPr/>
          <a:lstStyle/>
          <a:p>
            <a:fld id="{3E80B8B6-5B9F-44DA-A3A3-D3FE714BCF0B}" type="slidenum">
              <a:rPr lang="en-GB" smtClean="0"/>
              <a:t>90</a:t>
            </a:fld>
            <a:endParaRPr lang="en-GB"/>
          </a:p>
        </p:txBody>
      </p:sp>
      <p:pic>
        <p:nvPicPr>
          <p:cNvPr id="8" name="Picture 7"/>
          <p:cNvPicPr/>
          <p:nvPr/>
        </p:nvPicPr>
        <p:blipFill>
          <a:blip r:embed="rId2"/>
          <a:srcRect l="22046" t="29769" r="18081" b="54090"/>
          <a:stretch/>
        </p:blipFill>
        <p:spPr>
          <a:xfrm>
            <a:off x="1847698" y="2661616"/>
            <a:ext cx="9053280" cy="1371240"/>
          </a:xfrm>
          <a:prstGeom prst="rect">
            <a:avLst/>
          </a:prstGeom>
          <a:ln>
            <a:noFill/>
          </a:ln>
        </p:spPr>
      </p:pic>
      <p:pic>
        <p:nvPicPr>
          <p:cNvPr id="9" name="Picture 8"/>
          <p:cNvPicPr/>
          <p:nvPr/>
        </p:nvPicPr>
        <p:blipFill>
          <a:blip r:embed="rId3"/>
          <a:srcRect l="22044" t="44281" r="21709" b="20212"/>
          <a:stretch/>
        </p:blipFill>
        <p:spPr>
          <a:xfrm>
            <a:off x="2671280" y="3863670"/>
            <a:ext cx="6699960" cy="2377080"/>
          </a:xfrm>
          <a:prstGeom prst="rect">
            <a:avLst/>
          </a:prstGeom>
          <a:ln>
            <a:noFill/>
          </a:ln>
        </p:spPr>
      </p:pic>
    </p:spTree>
    <p:extLst>
      <p:ext uri="{BB962C8B-B14F-4D97-AF65-F5344CB8AC3E}">
        <p14:creationId xmlns:p14="http://schemas.microsoft.com/office/powerpoint/2010/main" val="3221036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4025</TotalTime>
  <Words>7695</Words>
  <Application>Microsoft Office PowerPoint</Application>
  <PresentationFormat>Widescreen</PresentationFormat>
  <Paragraphs>726</Paragraphs>
  <Slides>90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vt:lpstr>
      <vt:lpstr>Calibri</vt:lpstr>
      <vt:lpstr>Calibri Light</vt:lpstr>
      <vt:lpstr>Cambria Math</vt:lpstr>
      <vt:lpstr>DejaVu Sans</vt:lpstr>
      <vt:lpstr>Noto Sans Black</vt:lpstr>
      <vt:lpstr>Symbol</vt:lpstr>
      <vt:lpstr>Times New Roman</vt:lpstr>
      <vt:lpstr>Wingdings</vt:lpstr>
      <vt:lpstr>Retrospect</vt:lpstr>
      <vt:lpstr>Random Numbers</vt:lpstr>
      <vt:lpstr>Outline</vt:lpstr>
      <vt:lpstr>Random Numbers and its properties</vt:lpstr>
      <vt:lpstr>Random Numbers and its properties</vt:lpstr>
      <vt:lpstr>Random Numbers and its properties</vt:lpstr>
      <vt:lpstr>Random Numbers and its properties</vt:lpstr>
      <vt:lpstr>Random Numbers and its properties</vt:lpstr>
      <vt:lpstr>Random Numbers and its properties</vt:lpstr>
      <vt:lpstr>Random Numbers and its properties</vt:lpstr>
      <vt:lpstr>Types of random numbers</vt:lpstr>
      <vt:lpstr>Random Numbers and its properties</vt:lpstr>
      <vt:lpstr>Random Numbers and its properties</vt:lpstr>
      <vt:lpstr>Random Numbers and its properties</vt:lpstr>
      <vt:lpstr>Pseudo Random Numbers</vt:lpstr>
      <vt:lpstr>Methods of generation of Random Number</vt:lpstr>
      <vt:lpstr>Methods of generation of Random Number</vt:lpstr>
      <vt:lpstr>Methods of generation of Random Number</vt:lpstr>
      <vt:lpstr>Methods of generation of Random Number</vt:lpstr>
      <vt:lpstr>Methods of generation of Random Number</vt:lpstr>
      <vt:lpstr>Methods of generation of Random Number</vt:lpstr>
      <vt:lpstr>Lab 4</vt:lpstr>
      <vt:lpstr>Methods of generation of Random Number</vt:lpstr>
      <vt:lpstr>Methods of generation of Random Number</vt:lpstr>
      <vt:lpstr>Methods of generation of Random Number</vt:lpstr>
      <vt:lpstr>Methods of generation of Random Number</vt:lpstr>
      <vt:lpstr>Methods of generation of Random Number</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Tests for Randomness - Uniformity and independence</vt:lpstr>
      <vt:lpstr>Random Variate Generation</vt:lpstr>
      <vt:lpstr>Random Variate Generation</vt:lpstr>
      <vt:lpstr>Random Variate Generation</vt:lpstr>
      <vt:lpstr>Random Variate Generation</vt:lpstr>
      <vt:lpstr>Random Variate Generation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Simulation Output</dc:title>
  <dc:creator>Pratik</dc:creator>
  <cp:lastModifiedBy>Microsoft account</cp:lastModifiedBy>
  <cp:revision>110</cp:revision>
  <dcterms:created xsi:type="dcterms:W3CDTF">2021-12-03T16:17:39Z</dcterms:created>
  <dcterms:modified xsi:type="dcterms:W3CDTF">2023-11-23T12:29:57Z</dcterms:modified>
</cp:coreProperties>
</file>