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48"/>
  </p:notesMasterIdLst>
  <p:sldIdLst>
    <p:sldId id="257" r:id="rId2"/>
    <p:sldId id="258" r:id="rId3"/>
    <p:sldId id="260" r:id="rId4"/>
    <p:sldId id="261" r:id="rId5"/>
    <p:sldId id="262" r:id="rId6"/>
    <p:sldId id="263" r:id="rId7"/>
    <p:sldId id="265"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91" r:id="rId31"/>
    <p:sldId id="292" r:id="rId32"/>
    <p:sldId id="294" r:id="rId33"/>
    <p:sldId id="293" r:id="rId34"/>
    <p:sldId id="290"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38" y="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0B5127-7C26-4E03-9F32-C44E46F110D8}" type="datetimeFigureOut">
              <a:rPr lang="en-US" smtClean="0"/>
              <a:t>12/5/2022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C48495-3C3D-4B37-B6FA-D8D73179F850}" type="slidenum">
              <a:rPr lang="en-US" smtClean="0"/>
              <a:t>‹#›</a:t>
            </a:fld>
            <a:endParaRPr lang="en-US"/>
          </a:p>
        </p:txBody>
      </p:sp>
    </p:spTree>
    <p:extLst>
      <p:ext uri="{BB962C8B-B14F-4D97-AF65-F5344CB8AC3E}">
        <p14:creationId xmlns:p14="http://schemas.microsoft.com/office/powerpoint/2010/main" val="3128535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E9C05E0-5E5F-4E6C-B288-F1E47EE77417}" type="datetime3">
              <a:rPr lang="en-US" smtClean="0"/>
              <a:t>5 December 2022</a:t>
            </a:fld>
            <a:endParaRPr lang="en-US"/>
          </a:p>
        </p:txBody>
      </p:sp>
      <p:sp>
        <p:nvSpPr>
          <p:cNvPr id="19" name="Footer Placeholder 18"/>
          <p:cNvSpPr>
            <a:spLocks noGrp="1"/>
          </p:cNvSpPr>
          <p:nvPr>
            <p:ph type="ftr" sz="quarter" idx="11"/>
          </p:nvPr>
        </p:nvSpPr>
        <p:spPr/>
        <p:txBody>
          <a:bodyPr/>
          <a:lstStyle/>
          <a:p>
            <a:r>
              <a:rPr lang="en-US" smtClean="0"/>
              <a:t>js</a:t>
            </a:r>
            <a:endParaRPr lang="en-US"/>
          </a:p>
        </p:txBody>
      </p:sp>
      <p:sp>
        <p:nvSpPr>
          <p:cNvPr id="27" name="Slide Number Placeholder 26"/>
          <p:cNvSpPr>
            <a:spLocks noGrp="1"/>
          </p:cNvSpPr>
          <p:nvPr>
            <p:ph type="sldNum" sz="quarter" idx="12"/>
          </p:nvPr>
        </p:nvSpPr>
        <p:spPr/>
        <p:txBody>
          <a:bodyPr/>
          <a:lstStyle/>
          <a:p>
            <a:fld id="{B4318AF5-1C7B-4860-8A05-F86E63C4D6B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3CDADD-8786-43C8-A981-DA4663FE84E2}" type="datetime3">
              <a:rPr lang="en-US" smtClean="0"/>
              <a:t>5 December 2022</a:t>
            </a:fld>
            <a:endParaRPr lang="en-US"/>
          </a:p>
        </p:txBody>
      </p:sp>
      <p:sp>
        <p:nvSpPr>
          <p:cNvPr id="5" name="Footer Placeholder 4"/>
          <p:cNvSpPr>
            <a:spLocks noGrp="1"/>
          </p:cNvSpPr>
          <p:nvPr>
            <p:ph type="ftr" sz="quarter" idx="11"/>
          </p:nvPr>
        </p:nvSpPr>
        <p:spPr/>
        <p:txBody>
          <a:bodyPr/>
          <a:lstStyle/>
          <a:p>
            <a:r>
              <a:rPr lang="en-US" smtClean="0"/>
              <a:t>js</a:t>
            </a:r>
            <a:endParaRPr lang="en-US"/>
          </a:p>
        </p:txBody>
      </p:sp>
      <p:sp>
        <p:nvSpPr>
          <p:cNvPr id="6" name="Slide Number Placeholder 5"/>
          <p:cNvSpPr>
            <a:spLocks noGrp="1"/>
          </p:cNvSpPr>
          <p:nvPr>
            <p:ph type="sldNum" sz="quarter" idx="12"/>
          </p:nvPr>
        </p:nvSpPr>
        <p:spPr/>
        <p:txBody>
          <a:bodyPr/>
          <a:lstStyle/>
          <a:p>
            <a:fld id="{B4318AF5-1C7B-4860-8A05-F86E63C4D6B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90690C-A93A-4049-8E3C-2FAB2ED751F3}" type="datetime3">
              <a:rPr lang="en-US" smtClean="0"/>
              <a:t>5 December 2022</a:t>
            </a:fld>
            <a:endParaRPr lang="en-US"/>
          </a:p>
        </p:txBody>
      </p:sp>
      <p:sp>
        <p:nvSpPr>
          <p:cNvPr id="5" name="Footer Placeholder 4"/>
          <p:cNvSpPr>
            <a:spLocks noGrp="1"/>
          </p:cNvSpPr>
          <p:nvPr>
            <p:ph type="ftr" sz="quarter" idx="11"/>
          </p:nvPr>
        </p:nvSpPr>
        <p:spPr/>
        <p:txBody>
          <a:bodyPr/>
          <a:lstStyle/>
          <a:p>
            <a:r>
              <a:rPr lang="en-US" smtClean="0"/>
              <a:t>js</a:t>
            </a:r>
            <a:endParaRPr lang="en-US"/>
          </a:p>
        </p:txBody>
      </p:sp>
      <p:sp>
        <p:nvSpPr>
          <p:cNvPr id="6" name="Slide Number Placeholder 5"/>
          <p:cNvSpPr>
            <a:spLocks noGrp="1"/>
          </p:cNvSpPr>
          <p:nvPr>
            <p:ph type="sldNum" sz="quarter" idx="12"/>
          </p:nvPr>
        </p:nvSpPr>
        <p:spPr/>
        <p:txBody>
          <a:bodyPr/>
          <a:lstStyle/>
          <a:p>
            <a:fld id="{B4318AF5-1C7B-4860-8A05-F86E63C4D6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85380B-2C39-4DDC-AF28-BB07C47F1D9B}" type="datetime3">
              <a:rPr lang="en-US" smtClean="0"/>
              <a:t>5 December 2022</a:t>
            </a:fld>
            <a:endParaRPr lang="en-US"/>
          </a:p>
        </p:txBody>
      </p:sp>
      <p:sp>
        <p:nvSpPr>
          <p:cNvPr id="5" name="Footer Placeholder 4"/>
          <p:cNvSpPr>
            <a:spLocks noGrp="1"/>
          </p:cNvSpPr>
          <p:nvPr>
            <p:ph type="ftr" sz="quarter" idx="11"/>
          </p:nvPr>
        </p:nvSpPr>
        <p:spPr/>
        <p:txBody>
          <a:bodyPr/>
          <a:lstStyle/>
          <a:p>
            <a:r>
              <a:rPr lang="en-US" smtClean="0"/>
              <a:t>js</a:t>
            </a:r>
            <a:endParaRPr lang="en-US"/>
          </a:p>
        </p:txBody>
      </p:sp>
      <p:sp>
        <p:nvSpPr>
          <p:cNvPr id="6" name="Slide Number Placeholder 5"/>
          <p:cNvSpPr>
            <a:spLocks noGrp="1"/>
          </p:cNvSpPr>
          <p:nvPr>
            <p:ph type="sldNum" sz="quarter" idx="12"/>
          </p:nvPr>
        </p:nvSpPr>
        <p:spPr/>
        <p:txBody>
          <a:bodyPr/>
          <a:lstStyle/>
          <a:p>
            <a:fld id="{B4318AF5-1C7B-4860-8A05-F86E63C4D6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146F977-0FF4-4365-A270-A1F7015EE2BC}" type="datetime3">
              <a:rPr lang="en-US" smtClean="0"/>
              <a:t>5 December 2022</a:t>
            </a:fld>
            <a:endParaRPr lang="en-US"/>
          </a:p>
        </p:txBody>
      </p:sp>
      <p:sp>
        <p:nvSpPr>
          <p:cNvPr id="5" name="Footer Placeholder 4"/>
          <p:cNvSpPr>
            <a:spLocks noGrp="1"/>
          </p:cNvSpPr>
          <p:nvPr>
            <p:ph type="ftr" sz="quarter" idx="11"/>
          </p:nvPr>
        </p:nvSpPr>
        <p:spPr/>
        <p:txBody>
          <a:bodyPr/>
          <a:lstStyle/>
          <a:p>
            <a:r>
              <a:rPr lang="en-US" smtClean="0"/>
              <a:t>js</a:t>
            </a:r>
            <a:endParaRPr lang="en-US"/>
          </a:p>
        </p:txBody>
      </p:sp>
      <p:sp>
        <p:nvSpPr>
          <p:cNvPr id="6" name="Slide Number Placeholder 5"/>
          <p:cNvSpPr>
            <a:spLocks noGrp="1"/>
          </p:cNvSpPr>
          <p:nvPr>
            <p:ph type="sldNum" sz="quarter" idx="12"/>
          </p:nvPr>
        </p:nvSpPr>
        <p:spPr/>
        <p:txBody>
          <a:bodyPr/>
          <a:lstStyle/>
          <a:p>
            <a:fld id="{B4318AF5-1C7B-4860-8A05-F86E63C4D6B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577C8F1-B61A-4F46-9114-97AC74754A3E}" type="datetime3">
              <a:rPr lang="en-US" smtClean="0"/>
              <a:t>5 December 2022</a:t>
            </a:fld>
            <a:endParaRPr lang="en-US"/>
          </a:p>
        </p:txBody>
      </p:sp>
      <p:sp>
        <p:nvSpPr>
          <p:cNvPr id="6" name="Footer Placeholder 5"/>
          <p:cNvSpPr>
            <a:spLocks noGrp="1"/>
          </p:cNvSpPr>
          <p:nvPr>
            <p:ph type="ftr" sz="quarter" idx="11"/>
          </p:nvPr>
        </p:nvSpPr>
        <p:spPr/>
        <p:txBody>
          <a:bodyPr/>
          <a:lstStyle/>
          <a:p>
            <a:r>
              <a:rPr lang="en-US" smtClean="0"/>
              <a:t>js</a:t>
            </a:r>
            <a:endParaRPr lang="en-US"/>
          </a:p>
        </p:txBody>
      </p:sp>
      <p:sp>
        <p:nvSpPr>
          <p:cNvPr id="7" name="Slide Number Placeholder 6"/>
          <p:cNvSpPr>
            <a:spLocks noGrp="1"/>
          </p:cNvSpPr>
          <p:nvPr>
            <p:ph type="sldNum" sz="quarter" idx="12"/>
          </p:nvPr>
        </p:nvSpPr>
        <p:spPr/>
        <p:txBody>
          <a:bodyPr/>
          <a:lstStyle/>
          <a:p>
            <a:fld id="{B4318AF5-1C7B-4860-8A05-F86E63C4D6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FD64421-1352-4F29-B360-A8C6BDF881A3}" type="datetime3">
              <a:rPr lang="en-US" smtClean="0"/>
              <a:t>5 December 2022</a:t>
            </a:fld>
            <a:endParaRPr lang="en-US"/>
          </a:p>
        </p:txBody>
      </p:sp>
      <p:sp>
        <p:nvSpPr>
          <p:cNvPr id="8" name="Footer Placeholder 7"/>
          <p:cNvSpPr>
            <a:spLocks noGrp="1"/>
          </p:cNvSpPr>
          <p:nvPr>
            <p:ph type="ftr" sz="quarter" idx="11"/>
          </p:nvPr>
        </p:nvSpPr>
        <p:spPr/>
        <p:txBody>
          <a:bodyPr/>
          <a:lstStyle/>
          <a:p>
            <a:r>
              <a:rPr lang="en-US" smtClean="0"/>
              <a:t>js</a:t>
            </a:r>
            <a:endParaRPr lang="en-US"/>
          </a:p>
        </p:txBody>
      </p:sp>
      <p:sp>
        <p:nvSpPr>
          <p:cNvPr id="9" name="Slide Number Placeholder 8"/>
          <p:cNvSpPr>
            <a:spLocks noGrp="1"/>
          </p:cNvSpPr>
          <p:nvPr>
            <p:ph type="sldNum" sz="quarter" idx="12"/>
          </p:nvPr>
        </p:nvSpPr>
        <p:spPr/>
        <p:txBody>
          <a:bodyPr/>
          <a:lstStyle/>
          <a:p>
            <a:fld id="{B4318AF5-1C7B-4860-8A05-F86E63C4D6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D0A3B96-B6D4-4B2B-9AAB-5A81C0CC03C3}" type="datetime3">
              <a:rPr lang="en-US" smtClean="0"/>
              <a:t>5 December 2022</a:t>
            </a:fld>
            <a:endParaRPr lang="en-US"/>
          </a:p>
        </p:txBody>
      </p:sp>
      <p:sp>
        <p:nvSpPr>
          <p:cNvPr id="4" name="Footer Placeholder 3"/>
          <p:cNvSpPr>
            <a:spLocks noGrp="1"/>
          </p:cNvSpPr>
          <p:nvPr>
            <p:ph type="ftr" sz="quarter" idx="11"/>
          </p:nvPr>
        </p:nvSpPr>
        <p:spPr/>
        <p:txBody>
          <a:bodyPr/>
          <a:lstStyle/>
          <a:p>
            <a:r>
              <a:rPr lang="en-US" smtClean="0"/>
              <a:t>js</a:t>
            </a:r>
            <a:endParaRPr lang="en-US"/>
          </a:p>
        </p:txBody>
      </p:sp>
      <p:sp>
        <p:nvSpPr>
          <p:cNvPr id="5" name="Slide Number Placeholder 4"/>
          <p:cNvSpPr>
            <a:spLocks noGrp="1"/>
          </p:cNvSpPr>
          <p:nvPr>
            <p:ph type="sldNum" sz="quarter" idx="12"/>
          </p:nvPr>
        </p:nvSpPr>
        <p:spPr/>
        <p:txBody>
          <a:bodyPr/>
          <a:lstStyle/>
          <a:p>
            <a:fld id="{B4318AF5-1C7B-4860-8A05-F86E63C4D6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EFAEC0-622F-4CB4-91DA-E4CC943F8764}" type="datetime3">
              <a:rPr lang="en-US" smtClean="0"/>
              <a:t>5 December 2022</a:t>
            </a:fld>
            <a:endParaRPr lang="en-US"/>
          </a:p>
        </p:txBody>
      </p:sp>
      <p:sp>
        <p:nvSpPr>
          <p:cNvPr id="3" name="Footer Placeholder 2"/>
          <p:cNvSpPr>
            <a:spLocks noGrp="1"/>
          </p:cNvSpPr>
          <p:nvPr>
            <p:ph type="ftr" sz="quarter" idx="11"/>
          </p:nvPr>
        </p:nvSpPr>
        <p:spPr/>
        <p:txBody>
          <a:bodyPr/>
          <a:lstStyle/>
          <a:p>
            <a:r>
              <a:rPr lang="en-US" smtClean="0"/>
              <a:t>js</a:t>
            </a:r>
            <a:endParaRPr lang="en-US"/>
          </a:p>
        </p:txBody>
      </p:sp>
      <p:sp>
        <p:nvSpPr>
          <p:cNvPr id="4" name="Slide Number Placeholder 3"/>
          <p:cNvSpPr>
            <a:spLocks noGrp="1"/>
          </p:cNvSpPr>
          <p:nvPr>
            <p:ph type="sldNum" sz="quarter" idx="12"/>
          </p:nvPr>
        </p:nvSpPr>
        <p:spPr/>
        <p:txBody>
          <a:bodyPr/>
          <a:lstStyle/>
          <a:p>
            <a:fld id="{B4318AF5-1C7B-4860-8A05-F86E63C4D6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839187B-B897-4587-9F3E-78022E17F5CD}" type="datetime3">
              <a:rPr lang="en-US" smtClean="0"/>
              <a:t>5 December 2022</a:t>
            </a:fld>
            <a:endParaRPr lang="en-US"/>
          </a:p>
        </p:txBody>
      </p:sp>
      <p:sp>
        <p:nvSpPr>
          <p:cNvPr id="6" name="Footer Placeholder 5"/>
          <p:cNvSpPr>
            <a:spLocks noGrp="1"/>
          </p:cNvSpPr>
          <p:nvPr>
            <p:ph type="ftr" sz="quarter" idx="11"/>
          </p:nvPr>
        </p:nvSpPr>
        <p:spPr/>
        <p:txBody>
          <a:bodyPr/>
          <a:lstStyle/>
          <a:p>
            <a:r>
              <a:rPr lang="en-US" smtClean="0"/>
              <a:t>js</a:t>
            </a:r>
            <a:endParaRPr lang="en-US"/>
          </a:p>
        </p:txBody>
      </p:sp>
      <p:sp>
        <p:nvSpPr>
          <p:cNvPr id="7" name="Slide Number Placeholder 6"/>
          <p:cNvSpPr>
            <a:spLocks noGrp="1"/>
          </p:cNvSpPr>
          <p:nvPr>
            <p:ph type="sldNum" sz="quarter" idx="12"/>
          </p:nvPr>
        </p:nvSpPr>
        <p:spPr/>
        <p:txBody>
          <a:bodyPr/>
          <a:lstStyle/>
          <a:p>
            <a:fld id="{B4318AF5-1C7B-4860-8A05-F86E63C4D6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C50DD68-E30F-4D49-9480-D119F3B61D93}" type="datetime3">
              <a:rPr lang="en-US" smtClean="0"/>
              <a:t>5 December 2022</a:t>
            </a:fld>
            <a:endParaRPr lang="en-US"/>
          </a:p>
        </p:txBody>
      </p:sp>
      <p:sp>
        <p:nvSpPr>
          <p:cNvPr id="6" name="Footer Placeholder 5"/>
          <p:cNvSpPr>
            <a:spLocks noGrp="1"/>
          </p:cNvSpPr>
          <p:nvPr>
            <p:ph type="ftr" sz="quarter" idx="11"/>
          </p:nvPr>
        </p:nvSpPr>
        <p:spPr/>
        <p:txBody>
          <a:bodyPr/>
          <a:lstStyle/>
          <a:p>
            <a:r>
              <a:rPr lang="en-US" smtClean="0"/>
              <a:t>js</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4318AF5-1C7B-4860-8A05-F86E63C4D6B2}"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195ABE4-BD85-4F8D-8873-4D6845D8E0A3}" type="datetime3">
              <a:rPr lang="en-US" smtClean="0"/>
              <a:t>5 December 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js</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4318AF5-1C7B-4860-8A05-F86E63C4D6B2}"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381000" y="457200"/>
                <a:ext cx="8458200" cy="6172200"/>
              </a:xfrm>
            </p:spPr>
            <p:txBody>
              <a:bodyPr>
                <a:normAutofit lnSpcReduction="10000"/>
              </a:bodyPr>
              <a:lstStyle/>
              <a:p>
                <a:pPr marL="0" indent="0" algn="ctr">
                  <a:buNone/>
                </a:pPr>
                <a:r>
                  <a:rPr lang="en-US" b="1" dirty="0" smtClean="0">
                    <a:solidFill>
                      <a:srgbClr val="FF0000"/>
                    </a:solidFill>
                  </a:rPr>
                  <a:t>Chapter 1</a:t>
                </a:r>
              </a:p>
              <a:p>
                <a:pPr marL="0" indent="0">
                  <a:buNone/>
                </a:pPr>
                <a:r>
                  <a:rPr lang="en-US" b="1" dirty="0" smtClean="0">
                    <a:solidFill>
                      <a:srgbClr val="0070C0"/>
                    </a:solidFill>
                  </a:rPr>
                  <a:t>1.1 System of </a:t>
                </a:r>
                <a:r>
                  <a:rPr lang="en-US" b="1" dirty="0">
                    <a:solidFill>
                      <a:srgbClr val="0070C0"/>
                    </a:solidFill>
                  </a:rPr>
                  <a:t>L</a:t>
                </a:r>
                <a:r>
                  <a:rPr lang="en-US" b="1" dirty="0" smtClean="0">
                    <a:solidFill>
                      <a:srgbClr val="0070C0"/>
                    </a:solidFill>
                  </a:rPr>
                  <a:t>inear Equations:</a:t>
                </a:r>
              </a:p>
              <a:p>
                <a:pPr marL="0" indent="0">
                  <a:buNone/>
                </a:pPr>
                <a:r>
                  <a:rPr lang="en-US" b="1" dirty="0">
                    <a:solidFill>
                      <a:srgbClr val="0070C0"/>
                    </a:solidFill>
                  </a:rPr>
                  <a:t>Linear Equations</a:t>
                </a:r>
                <a:r>
                  <a:rPr lang="en-US" b="1" dirty="0" smtClean="0">
                    <a:solidFill>
                      <a:srgbClr val="0070C0"/>
                    </a:solidFill>
                  </a:rPr>
                  <a:t>:</a:t>
                </a:r>
              </a:p>
              <a:p>
                <a:pPr marL="0" indent="0">
                  <a:buNone/>
                </a:pPr>
                <a:r>
                  <a:rPr lang="en-US" b="1" dirty="0" smtClean="0"/>
                  <a:t>A linear equation in the variables </a:t>
                </a:r>
                <a14:m>
                  <m:oMath xmlns:m="http://schemas.openxmlformats.org/officeDocument/2006/math">
                    <m:sSub>
                      <m:sSubPr>
                        <m:ctrlPr>
                          <a:rPr lang="en-US" b="1" i="1" smtClean="0">
                            <a:latin typeface="Cambria Math"/>
                          </a:rPr>
                        </m:ctrlPr>
                      </m:sSubPr>
                      <m:e>
                        <m:r>
                          <a:rPr lang="en-US" b="1" i="0" smtClean="0">
                            <a:latin typeface="Cambria Math"/>
                          </a:rPr>
                          <m:t>𝐱</m:t>
                        </m:r>
                      </m:e>
                      <m:sub>
                        <m:r>
                          <a:rPr lang="en-US" b="1" i="0" smtClean="0">
                            <a:latin typeface="Cambria Math"/>
                          </a:rPr>
                          <m:t>𝟏</m:t>
                        </m:r>
                      </m:sub>
                    </m:sSub>
                    <m:r>
                      <a:rPr lang="en-US" b="1" i="0" smtClean="0">
                        <a:latin typeface="Cambria Math"/>
                      </a:rPr>
                      <m:t>,</m:t>
                    </m:r>
                    <m:sSub>
                      <m:sSubPr>
                        <m:ctrlPr>
                          <a:rPr lang="en-US" b="1" i="1" smtClean="0">
                            <a:latin typeface="Cambria Math"/>
                          </a:rPr>
                        </m:ctrlPr>
                      </m:sSubPr>
                      <m:e>
                        <m:r>
                          <a:rPr lang="en-US" b="1" i="0" smtClean="0">
                            <a:latin typeface="Cambria Math"/>
                          </a:rPr>
                          <m:t>𝐱</m:t>
                        </m:r>
                      </m:e>
                      <m:sub>
                        <m:r>
                          <a:rPr lang="en-US" b="1" i="0" smtClean="0">
                            <a:latin typeface="Cambria Math"/>
                          </a:rPr>
                          <m:t>𝟐</m:t>
                        </m:r>
                      </m:sub>
                    </m:sSub>
                    <m:r>
                      <a:rPr lang="en-US" b="1" i="0" smtClean="0">
                        <a:latin typeface="Cambria Math"/>
                      </a:rPr>
                      <m:t>, </m:t>
                    </m:r>
                    <m:sSub>
                      <m:sSubPr>
                        <m:ctrlPr>
                          <a:rPr lang="en-US" b="1" i="1">
                            <a:latin typeface="Cambria Math"/>
                          </a:rPr>
                        </m:ctrlPr>
                      </m:sSubPr>
                      <m:e>
                        <m:r>
                          <a:rPr lang="en-US" b="1" i="0">
                            <a:latin typeface="Cambria Math"/>
                          </a:rPr>
                          <m:t>𝐱</m:t>
                        </m:r>
                      </m:e>
                      <m:sub>
                        <m:r>
                          <a:rPr lang="en-US" b="1" i="0" smtClean="0">
                            <a:latin typeface="Cambria Math"/>
                          </a:rPr>
                          <m:t>𝟑</m:t>
                        </m:r>
                      </m:sub>
                    </m:sSub>
                    <m:r>
                      <a:rPr lang="en-US" b="1" i="0">
                        <a:latin typeface="Cambria Math"/>
                      </a:rPr>
                      <m:t>,</m:t>
                    </m:r>
                    <m:sSub>
                      <m:sSubPr>
                        <m:ctrlPr>
                          <a:rPr lang="en-US" b="1" i="1">
                            <a:latin typeface="Cambria Math"/>
                          </a:rPr>
                        </m:ctrlPr>
                      </m:sSubPr>
                      <m:e>
                        <m:r>
                          <a:rPr lang="en-US" b="1" i="0">
                            <a:latin typeface="Cambria Math"/>
                          </a:rPr>
                          <m:t>𝐱</m:t>
                        </m:r>
                      </m:e>
                      <m:sub>
                        <m:r>
                          <a:rPr lang="en-US" b="1" i="0" smtClean="0">
                            <a:latin typeface="Cambria Math"/>
                          </a:rPr>
                          <m:t>𝟒</m:t>
                        </m:r>
                      </m:sub>
                    </m:sSub>
                    <m:r>
                      <a:rPr lang="en-US" b="1" i="0">
                        <a:latin typeface="Cambria Math"/>
                      </a:rPr>
                      <m:t>, </m:t>
                    </m:r>
                    <m:r>
                      <a:rPr lang="en-US" b="1" i="0" smtClean="0">
                        <a:latin typeface="Cambria Math"/>
                      </a:rPr>
                      <m:t>….., </m:t>
                    </m:r>
                    <m:sSub>
                      <m:sSubPr>
                        <m:ctrlPr>
                          <a:rPr lang="en-US" b="1" i="1">
                            <a:latin typeface="Cambria Math"/>
                          </a:rPr>
                        </m:ctrlPr>
                      </m:sSubPr>
                      <m:e>
                        <m:r>
                          <a:rPr lang="en-US" b="1" i="0">
                            <a:latin typeface="Cambria Math"/>
                          </a:rPr>
                          <m:t>𝐱</m:t>
                        </m:r>
                      </m:e>
                      <m:sub>
                        <m:r>
                          <a:rPr lang="en-US" b="1" i="0" smtClean="0">
                            <a:latin typeface="Cambria Math"/>
                          </a:rPr>
                          <m:t>𝐧</m:t>
                        </m:r>
                      </m:sub>
                    </m:sSub>
                    <m:r>
                      <a:rPr lang="en-US" b="1" i="0">
                        <a:latin typeface="Cambria Math"/>
                      </a:rPr>
                      <m:t> </m:t>
                    </m:r>
                  </m:oMath>
                </a14:m>
                <a:r>
                  <a:rPr lang="en-US" b="1" dirty="0" smtClean="0"/>
                  <a:t>is an equation of the form</a:t>
                </a:r>
              </a:p>
              <a:p>
                <a:pPr marL="0" indent="0">
                  <a:buNone/>
                </a:pPr>
                <a:r>
                  <a:rPr lang="en-US" b="1" dirty="0"/>
                  <a:t>	</a:t>
                </a:r>
                <a14:m>
                  <m:oMath xmlns:m="http://schemas.openxmlformats.org/officeDocument/2006/math">
                    <m:sSub>
                      <m:sSubPr>
                        <m:ctrlPr>
                          <a:rPr lang="en-US" b="1" i="1" smtClean="0">
                            <a:solidFill>
                              <a:srgbClr val="0070C0"/>
                            </a:solidFill>
                            <a:latin typeface="Cambria Math"/>
                          </a:rPr>
                        </m:ctrlPr>
                      </m:sSubPr>
                      <m:e>
                        <m:r>
                          <a:rPr lang="en-US" b="1" i="0" smtClean="0">
                            <a:solidFill>
                              <a:srgbClr val="0070C0"/>
                            </a:solidFill>
                            <a:latin typeface="Cambria Math"/>
                          </a:rPr>
                          <m:t>𝐚</m:t>
                        </m:r>
                      </m:e>
                      <m:sub>
                        <m:r>
                          <a:rPr lang="en-US" b="1" i="0">
                            <a:solidFill>
                              <a:srgbClr val="0070C0"/>
                            </a:solidFill>
                            <a:latin typeface="Cambria Math"/>
                          </a:rPr>
                          <m:t>𝟏</m:t>
                        </m:r>
                      </m:sub>
                    </m:sSub>
                    <m:sSub>
                      <m:sSubPr>
                        <m:ctrlPr>
                          <a:rPr lang="en-US" b="1" i="1">
                            <a:solidFill>
                              <a:srgbClr val="0070C0"/>
                            </a:solidFill>
                            <a:latin typeface="Cambria Math"/>
                          </a:rPr>
                        </m:ctrlPr>
                      </m:sSubPr>
                      <m:e>
                        <m:r>
                          <a:rPr lang="en-US" b="1" i="0">
                            <a:solidFill>
                              <a:srgbClr val="0070C0"/>
                            </a:solidFill>
                            <a:latin typeface="Cambria Math"/>
                          </a:rPr>
                          <m:t>𝐱</m:t>
                        </m:r>
                      </m:e>
                      <m:sub>
                        <m:r>
                          <a:rPr lang="en-US" b="1" i="0" smtClean="0">
                            <a:solidFill>
                              <a:srgbClr val="0070C0"/>
                            </a:solidFill>
                            <a:latin typeface="Cambria Math"/>
                          </a:rPr>
                          <m:t>𝟏</m:t>
                        </m:r>
                      </m:sub>
                    </m:sSub>
                    <m:r>
                      <a:rPr lang="en-US" b="1" i="0" smtClean="0">
                        <a:solidFill>
                          <a:srgbClr val="0070C0"/>
                        </a:solidFill>
                        <a:latin typeface="Cambria Math"/>
                      </a:rPr>
                      <m:t>+</m:t>
                    </m:r>
                    <m:r>
                      <a:rPr lang="en-US" b="1" i="0">
                        <a:solidFill>
                          <a:srgbClr val="0070C0"/>
                        </a:solidFill>
                        <a:latin typeface="Cambria Math"/>
                      </a:rPr>
                      <m:t> </m:t>
                    </m:r>
                    <m:sSub>
                      <m:sSubPr>
                        <m:ctrlPr>
                          <a:rPr lang="en-US" b="1" i="1" smtClean="0">
                            <a:solidFill>
                              <a:srgbClr val="0070C0"/>
                            </a:solidFill>
                            <a:latin typeface="Cambria Math"/>
                          </a:rPr>
                        </m:ctrlPr>
                      </m:sSubPr>
                      <m:e>
                        <m:r>
                          <a:rPr lang="en-US" b="1" i="0">
                            <a:solidFill>
                              <a:srgbClr val="0070C0"/>
                            </a:solidFill>
                            <a:latin typeface="Cambria Math"/>
                          </a:rPr>
                          <m:t>𝐚</m:t>
                        </m:r>
                      </m:e>
                      <m:sub>
                        <m:r>
                          <a:rPr lang="en-US" b="1" i="0" smtClean="0">
                            <a:solidFill>
                              <a:srgbClr val="0070C0"/>
                            </a:solidFill>
                            <a:latin typeface="Cambria Math"/>
                          </a:rPr>
                          <m:t>𝟐</m:t>
                        </m:r>
                      </m:sub>
                    </m:sSub>
                    <m:sSub>
                      <m:sSubPr>
                        <m:ctrlPr>
                          <a:rPr lang="en-US" b="1" i="1">
                            <a:solidFill>
                              <a:srgbClr val="0070C0"/>
                            </a:solidFill>
                            <a:latin typeface="Cambria Math"/>
                          </a:rPr>
                        </m:ctrlPr>
                      </m:sSubPr>
                      <m:e>
                        <m:r>
                          <a:rPr lang="en-US" b="1" i="0">
                            <a:solidFill>
                              <a:srgbClr val="0070C0"/>
                            </a:solidFill>
                            <a:latin typeface="Cambria Math"/>
                          </a:rPr>
                          <m:t>𝐱</m:t>
                        </m:r>
                      </m:e>
                      <m:sub>
                        <m:r>
                          <a:rPr lang="en-US" b="1" i="0" smtClean="0">
                            <a:solidFill>
                              <a:srgbClr val="0070C0"/>
                            </a:solidFill>
                            <a:latin typeface="Cambria Math"/>
                          </a:rPr>
                          <m:t>𝟐</m:t>
                        </m:r>
                      </m:sub>
                    </m:sSub>
                    <m:r>
                      <a:rPr lang="en-US" b="1" i="0">
                        <a:solidFill>
                          <a:srgbClr val="0070C0"/>
                        </a:solidFill>
                        <a:latin typeface="Cambria Math"/>
                      </a:rPr>
                      <m:t>+</m:t>
                    </m:r>
                    <m:sSub>
                      <m:sSubPr>
                        <m:ctrlPr>
                          <a:rPr lang="en-US" b="1" i="1">
                            <a:solidFill>
                              <a:srgbClr val="0070C0"/>
                            </a:solidFill>
                            <a:latin typeface="Cambria Math"/>
                          </a:rPr>
                        </m:ctrlPr>
                      </m:sSubPr>
                      <m:e>
                        <m:r>
                          <a:rPr lang="en-US" b="1" i="0">
                            <a:solidFill>
                              <a:srgbClr val="0070C0"/>
                            </a:solidFill>
                            <a:latin typeface="Cambria Math"/>
                          </a:rPr>
                          <m:t>𝐚</m:t>
                        </m:r>
                      </m:e>
                      <m:sub>
                        <m:r>
                          <a:rPr lang="en-US" b="1" i="0" smtClean="0">
                            <a:solidFill>
                              <a:srgbClr val="0070C0"/>
                            </a:solidFill>
                            <a:latin typeface="Cambria Math"/>
                          </a:rPr>
                          <m:t>𝟑</m:t>
                        </m:r>
                      </m:sub>
                    </m:sSub>
                    <m:sSub>
                      <m:sSubPr>
                        <m:ctrlPr>
                          <a:rPr lang="en-US" b="1" i="1">
                            <a:solidFill>
                              <a:srgbClr val="0070C0"/>
                            </a:solidFill>
                            <a:latin typeface="Cambria Math"/>
                          </a:rPr>
                        </m:ctrlPr>
                      </m:sSubPr>
                      <m:e>
                        <m:r>
                          <a:rPr lang="en-US" b="1" i="0">
                            <a:solidFill>
                              <a:srgbClr val="0070C0"/>
                            </a:solidFill>
                            <a:latin typeface="Cambria Math"/>
                          </a:rPr>
                          <m:t>𝐱</m:t>
                        </m:r>
                      </m:e>
                      <m:sub>
                        <m:r>
                          <a:rPr lang="en-US" b="1" i="0" smtClean="0">
                            <a:solidFill>
                              <a:srgbClr val="0070C0"/>
                            </a:solidFill>
                            <a:latin typeface="Cambria Math"/>
                          </a:rPr>
                          <m:t>𝟑</m:t>
                        </m:r>
                      </m:sub>
                    </m:sSub>
                    <m:r>
                      <a:rPr lang="en-US" b="1" i="0">
                        <a:solidFill>
                          <a:srgbClr val="0070C0"/>
                        </a:solidFill>
                        <a:latin typeface="Cambria Math"/>
                      </a:rPr>
                      <m:t>+</m:t>
                    </m:r>
                    <m:sSub>
                      <m:sSubPr>
                        <m:ctrlPr>
                          <a:rPr lang="en-US" b="1" i="1">
                            <a:solidFill>
                              <a:srgbClr val="0070C0"/>
                            </a:solidFill>
                            <a:latin typeface="Cambria Math"/>
                          </a:rPr>
                        </m:ctrlPr>
                      </m:sSubPr>
                      <m:e>
                        <m:r>
                          <a:rPr lang="en-US" b="1" i="0">
                            <a:solidFill>
                              <a:srgbClr val="0070C0"/>
                            </a:solidFill>
                            <a:latin typeface="Cambria Math"/>
                          </a:rPr>
                          <m:t>𝐚</m:t>
                        </m:r>
                      </m:e>
                      <m:sub>
                        <m:r>
                          <a:rPr lang="en-US" b="1" i="0" smtClean="0">
                            <a:solidFill>
                              <a:srgbClr val="0070C0"/>
                            </a:solidFill>
                            <a:latin typeface="Cambria Math"/>
                          </a:rPr>
                          <m:t>𝟒</m:t>
                        </m:r>
                      </m:sub>
                    </m:sSub>
                    <m:sSub>
                      <m:sSubPr>
                        <m:ctrlPr>
                          <a:rPr lang="en-US" b="1" i="1">
                            <a:solidFill>
                              <a:srgbClr val="0070C0"/>
                            </a:solidFill>
                            <a:latin typeface="Cambria Math"/>
                          </a:rPr>
                        </m:ctrlPr>
                      </m:sSubPr>
                      <m:e>
                        <m:r>
                          <a:rPr lang="en-US" b="1" i="0">
                            <a:solidFill>
                              <a:srgbClr val="0070C0"/>
                            </a:solidFill>
                            <a:latin typeface="Cambria Math"/>
                          </a:rPr>
                          <m:t>𝐱</m:t>
                        </m:r>
                      </m:e>
                      <m:sub>
                        <m:r>
                          <a:rPr lang="en-US" b="1" i="0" smtClean="0">
                            <a:solidFill>
                              <a:srgbClr val="0070C0"/>
                            </a:solidFill>
                            <a:latin typeface="Cambria Math"/>
                          </a:rPr>
                          <m:t>𝟒</m:t>
                        </m:r>
                      </m:sub>
                    </m:sSub>
                    <m:r>
                      <a:rPr lang="en-US" b="1" i="0">
                        <a:solidFill>
                          <a:srgbClr val="0070C0"/>
                        </a:solidFill>
                        <a:latin typeface="Cambria Math"/>
                      </a:rPr>
                      <m:t>+</m:t>
                    </m:r>
                    <m:sSub>
                      <m:sSubPr>
                        <m:ctrlPr>
                          <a:rPr lang="en-US" b="1" i="1">
                            <a:solidFill>
                              <a:srgbClr val="0070C0"/>
                            </a:solidFill>
                            <a:latin typeface="Cambria Math"/>
                          </a:rPr>
                        </m:ctrlPr>
                      </m:sSubPr>
                      <m:e>
                        <m:r>
                          <a:rPr lang="en-US" b="1" i="0" smtClean="0">
                            <a:solidFill>
                              <a:srgbClr val="0070C0"/>
                            </a:solidFill>
                            <a:latin typeface="Cambria Math"/>
                          </a:rPr>
                          <m:t>…. + </m:t>
                        </m:r>
                        <m:r>
                          <a:rPr lang="en-US" b="1" i="0">
                            <a:solidFill>
                              <a:srgbClr val="0070C0"/>
                            </a:solidFill>
                            <a:latin typeface="Cambria Math"/>
                          </a:rPr>
                          <m:t>𝐚</m:t>
                        </m:r>
                      </m:e>
                      <m:sub>
                        <m:r>
                          <a:rPr lang="en-US" b="1" i="0" smtClean="0">
                            <a:solidFill>
                              <a:srgbClr val="0070C0"/>
                            </a:solidFill>
                            <a:latin typeface="Cambria Math"/>
                          </a:rPr>
                          <m:t>𝐧</m:t>
                        </m:r>
                      </m:sub>
                    </m:sSub>
                    <m:sSub>
                      <m:sSubPr>
                        <m:ctrlPr>
                          <a:rPr lang="en-US" b="1" i="1">
                            <a:solidFill>
                              <a:srgbClr val="0070C0"/>
                            </a:solidFill>
                            <a:latin typeface="Cambria Math"/>
                          </a:rPr>
                        </m:ctrlPr>
                      </m:sSubPr>
                      <m:e>
                        <m:r>
                          <a:rPr lang="en-US" b="1" i="0">
                            <a:solidFill>
                              <a:srgbClr val="0070C0"/>
                            </a:solidFill>
                            <a:latin typeface="Cambria Math"/>
                          </a:rPr>
                          <m:t>𝐱</m:t>
                        </m:r>
                      </m:e>
                      <m:sub>
                        <m:r>
                          <a:rPr lang="en-US" b="1" i="0" smtClean="0">
                            <a:solidFill>
                              <a:srgbClr val="0070C0"/>
                            </a:solidFill>
                            <a:latin typeface="Cambria Math"/>
                          </a:rPr>
                          <m:t>𝐧</m:t>
                        </m:r>
                      </m:sub>
                    </m:sSub>
                    <m:r>
                      <a:rPr lang="en-US" b="1" i="0" smtClean="0">
                        <a:solidFill>
                          <a:srgbClr val="0070C0"/>
                        </a:solidFill>
                        <a:latin typeface="Cambria Math"/>
                      </a:rPr>
                      <m:t>=</m:t>
                    </m:r>
                    <m:r>
                      <a:rPr lang="en-US" b="1" i="0" smtClean="0">
                        <a:solidFill>
                          <a:srgbClr val="0070C0"/>
                        </a:solidFill>
                        <a:latin typeface="Cambria Math"/>
                      </a:rPr>
                      <m:t>𝐛</m:t>
                    </m:r>
                  </m:oMath>
                </a14:m>
                <a:endParaRPr lang="en-US" b="1" dirty="0" smtClean="0">
                  <a:solidFill>
                    <a:srgbClr val="0070C0"/>
                  </a:solidFill>
                </a:endParaRPr>
              </a:p>
              <a:p>
                <a:pPr marL="0" indent="0">
                  <a:buNone/>
                </a:pPr>
                <a:r>
                  <a:rPr lang="en-US" b="1" dirty="0" smtClean="0"/>
                  <a:t>Where the coefficients </a:t>
                </a:r>
                <a14:m>
                  <m:oMath xmlns:m="http://schemas.openxmlformats.org/officeDocument/2006/math">
                    <m:sSub>
                      <m:sSubPr>
                        <m:ctrlPr>
                          <a:rPr lang="en-US" b="1" i="1">
                            <a:latin typeface="Cambria Math"/>
                          </a:rPr>
                        </m:ctrlPr>
                      </m:sSubPr>
                      <m:e>
                        <m:r>
                          <a:rPr lang="en-US" b="1" i="0" smtClean="0">
                            <a:latin typeface="Cambria Math"/>
                          </a:rPr>
                          <m:t>𝐚</m:t>
                        </m:r>
                      </m:e>
                      <m:sub>
                        <m:r>
                          <a:rPr lang="en-US" b="1" i="0">
                            <a:latin typeface="Cambria Math"/>
                          </a:rPr>
                          <m:t>𝟏</m:t>
                        </m:r>
                      </m:sub>
                    </m:sSub>
                    <m:r>
                      <a:rPr lang="en-US" b="1" i="0">
                        <a:latin typeface="Cambria Math"/>
                      </a:rPr>
                      <m:t>,</m:t>
                    </m:r>
                    <m:sSub>
                      <m:sSubPr>
                        <m:ctrlPr>
                          <a:rPr lang="en-US" b="1" i="1">
                            <a:latin typeface="Cambria Math"/>
                          </a:rPr>
                        </m:ctrlPr>
                      </m:sSubPr>
                      <m:e>
                        <m:r>
                          <a:rPr lang="en-US" b="1" i="0" smtClean="0">
                            <a:latin typeface="Cambria Math"/>
                          </a:rPr>
                          <m:t>𝐚</m:t>
                        </m:r>
                      </m:e>
                      <m:sub>
                        <m:r>
                          <a:rPr lang="en-US" b="1" i="0">
                            <a:latin typeface="Cambria Math"/>
                          </a:rPr>
                          <m:t>𝟐</m:t>
                        </m:r>
                      </m:sub>
                    </m:sSub>
                    <m:r>
                      <a:rPr lang="en-US" b="1" i="0">
                        <a:latin typeface="Cambria Math"/>
                      </a:rPr>
                      <m:t>, </m:t>
                    </m:r>
                    <m:sSub>
                      <m:sSubPr>
                        <m:ctrlPr>
                          <a:rPr lang="en-US" b="1" i="1">
                            <a:latin typeface="Cambria Math"/>
                          </a:rPr>
                        </m:ctrlPr>
                      </m:sSubPr>
                      <m:e>
                        <m:r>
                          <a:rPr lang="en-US" b="1" i="0" smtClean="0">
                            <a:latin typeface="Cambria Math"/>
                          </a:rPr>
                          <m:t>𝐚</m:t>
                        </m:r>
                      </m:e>
                      <m:sub>
                        <m:r>
                          <a:rPr lang="en-US" b="1" i="0">
                            <a:latin typeface="Cambria Math"/>
                          </a:rPr>
                          <m:t>𝟑</m:t>
                        </m:r>
                      </m:sub>
                    </m:sSub>
                    <m:r>
                      <a:rPr lang="en-US" b="1" i="0">
                        <a:latin typeface="Cambria Math"/>
                      </a:rPr>
                      <m:t>,</m:t>
                    </m:r>
                    <m:sSub>
                      <m:sSubPr>
                        <m:ctrlPr>
                          <a:rPr lang="en-US" b="1" i="1">
                            <a:latin typeface="Cambria Math"/>
                          </a:rPr>
                        </m:ctrlPr>
                      </m:sSubPr>
                      <m:e>
                        <m:r>
                          <a:rPr lang="en-US" b="1" i="0" smtClean="0">
                            <a:latin typeface="Cambria Math"/>
                          </a:rPr>
                          <m:t>𝐚</m:t>
                        </m:r>
                      </m:e>
                      <m:sub>
                        <m:r>
                          <a:rPr lang="en-US" b="1" i="0">
                            <a:latin typeface="Cambria Math"/>
                          </a:rPr>
                          <m:t>𝟒</m:t>
                        </m:r>
                      </m:sub>
                    </m:sSub>
                    <m:r>
                      <a:rPr lang="en-US" b="1" i="0">
                        <a:latin typeface="Cambria Math"/>
                      </a:rPr>
                      <m:t>, ….., </m:t>
                    </m:r>
                    <m:sSub>
                      <m:sSubPr>
                        <m:ctrlPr>
                          <a:rPr lang="en-US" b="1" i="1">
                            <a:latin typeface="Cambria Math"/>
                          </a:rPr>
                        </m:ctrlPr>
                      </m:sSubPr>
                      <m:e>
                        <m:r>
                          <a:rPr lang="en-US" b="1" i="0" smtClean="0">
                            <a:latin typeface="Cambria Math"/>
                          </a:rPr>
                          <m:t>𝐚</m:t>
                        </m:r>
                      </m:e>
                      <m:sub>
                        <m:r>
                          <a:rPr lang="en-US" b="1" i="0">
                            <a:latin typeface="Cambria Math"/>
                          </a:rPr>
                          <m:t>𝐧</m:t>
                        </m:r>
                      </m:sub>
                    </m:sSub>
                  </m:oMath>
                </a14:m>
                <a:r>
                  <a:rPr lang="en-US" b="1" dirty="0" smtClean="0"/>
                  <a:t> and b are real or complex numbers</a:t>
                </a:r>
              </a:p>
              <a:p>
                <a:pPr marL="0" indent="0">
                  <a:buNone/>
                </a:pPr>
                <a:r>
                  <a:rPr lang="en-US" b="1" dirty="0" smtClean="0"/>
                  <a:t>Example:  </a:t>
                </a:r>
                <a:r>
                  <a:rPr lang="en-US" b="1" dirty="0" smtClean="0">
                    <a:solidFill>
                      <a:schemeClr val="tx1"/>
                    </a:solidFill>
                  </a:rPr>
                  <a:t>2</a:t>
                </a:r>
                <a14:m>
                  <m:oMath xmlns:m="http://schemas.openxmlformats.org/officeDocument/2006/math">
                    <m:sSub>
                      <m:sSubPr>
                        <m:ctrlPr>
                          <a:rPr lang="en-US" b="1" i="1">
                            <a:solidFill>
                              <a:schemeClr val="tx1"/>
                            </a:solidFill>
                            <a:latin typeface="Cambria Math"/>
                          </a:rPr>
                        </m:ctrlPr>
                      </m:sSubPr>
                      <m:e>
                        <m:r>
                          <a:rPr lang="en-US" b="1" i="0">
                            <a:solidFill>
                              <a:schemeClr val="tx1"/>
                            </a:solidFill>
                            <a:latin typeface="Cambria Math"/>
                          </a:rPr>
                          <m:t>𝐱</m:t>
                        </m:r>
                      </m:e>
                      <m:sub>
                        <m:r>
                          <a:rPr lang="en-US" b="1" i="0">
                            <a:solidFill>
                              <a:schemeClr val="tx1"/>
                            </a:solidFill>
                            <a:latin typeface="Cambria Math"/>
                          </a:rPr>
                          <m:t>𝟏</m:t>
                        </m:r>
                      </m:sub>
                    </m:sSub>
                    <m:r>
                      <a:rPr lang="en-US" b="1" i="0" smtClean="0">
                        <a:solidFill>
                          <a:schemeClr val="tx1"/>
                        </a:solidFill>
                        <a:latin typeface="Cambria Math"/>
                      </a:rPr>
                      <m:t>−</m:t>
                    </m:r>
                    <m:r>
                      <a:rPr lang="en-US" b="1" i="0" smtClean="0">
                        <a:solidFill>
                          <a:schemeClr val="tx1"/>
                        </a:solidFill>
                        <a:latin typeface="Cambria Math"/>
                      </a:rPr>
                      <m:t>𝟓</m:t>
                    </m:r>
                    <m:sSub>
                      <m:sSubPr>
                        <m:ctrlPr>
                          <a:rPr lang="en-US" b="1" i="1">
                            <a:solidFill>
                              <a:schemeClr val="tx1"/>
                            </a:solidFill>
                            <a:latin typeface="Cambria Math"/>
                          </a:rPr>
                        </m:ctrlPr>
                      </m:sSubPr>
                      <m:e>
                        <m:r>
                          <a:rPr lang="en-US" b="1" i="0">
                            <a:solidFill>
                              <a:schemeClr val="tx1"/>
                            </a:solidFill>
                            <a:latin typeface="Cambria Math"/>
                          </a:rPr>
                          <m:t>𝐱</m:t>
                        </m:r>
                      </m:e>
                      <m:sub>
                        <m:r>
                          <a:rPr lang="en-US" b="1" i="0">
                            <a:solidFill>
                              <a:schemeClr val="tx1"/>
                            </a:solidFill>
                            <a:latin typeface="Cambria Math"/>
                          </a:rPr>
                          <m:t>𝟐</m:t>
                        </m:r>
                      </m:sub>
                    </m:sSub>
                    <m:r>
                      <a:rPr lang="en-US" b="1" i="0">
                        <a:solidFill>
                          <a:schemeClr val="tx1"/>
                        </a:solidFill>
                        <a:latin typeface="Cambria Math"/>
                      </a:rPr>
                      <m:t>+</m:t>
                    </m:r>
                    <m:r>
                      <a:rPr lang="en-US" b="1" i="0" smtClean="0">
                        <a:solidFill>
                          <a:schemeClr val="tx1"/>
                        </a:solidFill>
                        <a:latin typeface="Cambria Math"/>
                      </a:rPr>
                      <m:t>𝟑</m:t>
                    </m:r>
                    <m:sSub>
                      <m:sSubPr>
                        <m:ctrlPr>
                          <a:rPr lang="en-US" b="1" i="1">
                            <a:solidFill>
                              <a:schemeClr val="tx1"/>
                            </a:solidFill>
                            <a:latin typeface="Cambria Math"/>
                          </a:rPr>
                        </m:ctrlPr>
                      </m:sSubPr>
                      <m:e>
                        <m:r>
                          <a:rPr lang="en-US" b="1" i="0">
                            <a:solidFill>
                              <a:schemeClr val="tx1"/>
                            </a:solidFill>
                            <a:latin typeface="Cambria Math"/>
                          </a:rPr>
                          <m:t>𝐱</m:t>
                        </m:r>
                      </m:e>
                      <m:sub>
                        <m:r>
                          <a:rPr lang="en-US" b="1" i="0">
                            <a:solidFill>
                              <a:schemeClr val="tx1"/>
                            </a:solidFill>
                            <a:latin typeface="Cambria Math"/>
                          </a:rPr>
                          <m:t>𝟑</m:t>
                        </m:r>
                      </m:sub>
                    </m:sSub>
                    <m:r>
                      <a:rPr lang="en-US" b="1" i="0">
                        <a:solidFill>
                          <a:schemeClr val="tx1"/>
                        </a:solidFill>
                        <a:latin typeface="Cambria Math"/>
                      </a:rPr>
                      <m:t>=</m:t>
                    </m:r>
                    <m:r>
                      <a:rPr lang="en-US" b="1" i="0" smtClean="0">
                        <a:solidFill>
                          <a:schemeClr val="tx1"/>
                        </a:solidFill>
                        <a:latin typeface="Cambria Math"/>
                      </a:rPr>
                      <m:t>𝟒</m:t>
                    </m:r>
                  </m:oMath>
                </a14:m>
                <a:endParaRPr lang="en-US" b="1" dirty="0">
                  <a:solidFill>
                    <a:schemeClr val="tx1"/>
                  </a:solidFill>
                </a:endParaRPr>
              </a:p>
              <a:p>
                <a:pPr marL="0" indent="0">
                  <a:buNone/>
                </a:pPr>
                <a:r>
                  <a:rPr lang="en-US" b="1" dirty="0">
                    <a:solidFill>
                      <a:srgbClr val="0070C0"/>
                    </a:solidFill>
                  </a:rPr>
                  <a:t>System of Linear Equations</a:t>
                </a:r>
                <a:r>
                  <a:rPr lang="en-US" b="1" dirty="0" smtClean="0">
                    <a:solidFill>
                      <a:srgbClr val="0070C0"/>
                    </a:solidFill>
                  </a:rPr>
                  <a:t>:</a:t>
                </a:r>
              </a:p>
              <a:p>
                <a:pPr marL="0" indent="0">
                  <a:buNone/>
                </a:pPr>
                <a:r>
                  <a:rPr lang="en-US" b="1" dirty="0" smtClean="0"/>
                  <a:t>A collection of one or more linear equations is called a</a:t>
                </a:r>
                <a:r>
                  <a:rPr lang="en-US" b="1" dirty="0"/>
                  <a:t> System of Linear </a:t>
                </a:r>
                <a:r>
                  <a:rPr lang="en-US" b="1" dirty="0" smtClean="0"/>
                  <a:t>Equations or linear system.</a:t>
                </a:r>
              </a:p>
              <a:p>
                <a:pPr marL="0" indent="0">
                  <a:buNone/>
                </a:pPr>
                <a:r>
                  <a:rPr lang="en-US" b="1" dirty="0" smtClean="0"/>
                  <a:t>Example: </a:t>
                </a:r>
                <a:r>
                  <a:rPr lang="en-US" b="1" dirty="0" smtClean="0">
                    <a:solidFill>
                      <a:schemeClr val="tx1"/>
                    </a:solidFill>
                  </a:rPr>
                  <a:t>2</a:t>
                </a:r>
                <a14:m>
                  <m:oMath xmlns:m="http://schemas.openxmlformats.org/officeDocument/2006/math">
                    <m:sSub>
                      <m:sSubPr>
                        <m:ctrlPr>
                          <a:rPr lang="en-US" b="1" i="1">
                            <a:solidFill>
                              <a:schemeClr val="tx1"/>
                            </a:solidFill>
                            <a:latin typeface="Cambria Math"/>
                          </a:rPr>
                        </m:ctrlPr>
                      </m:sSubPr>
                      <m:e>
                        <m:r>
                          <a:rPr lang="en-US" b="1" i="0">
                            <a:solidFill>
                              <a:schemeClr val="tx1"/>
                            </a:solidFill>
                            <a:latin typeface="Cambria Math"/>
                          </a:rPr>
                          <m:t>𝐱</m:t>
                        </m:r>
                      </m:e>
                      <m:sub>
                        <m:r>
                          <a:rPr lang="en-US" b="1" i="0">
                            <a:solidFill>
                              <a:schemeClr val="tx1"/>
                            </a:solidFill>
                            <a:latin typeface="Cambria Math"/>
                          </a:rPr>
                          <m:t>𝟏</m:t>
                        </m:r>
                      </m:sub>
                    </m:sSub>
                    <m:r>
                      <a:rPr lang="en-US" b="1" i="0">
                        <a:solidFill>
                          <a:schemeClr val="tx1"/>
                        </a:solidFill>
                        <a:latin typeface="Cambria Math"/>
                      </a:rPr>
                      <m:t>−</m:t>
                    </m:r>
                    <m:r>
                      <a:rPr lang="en-US" b="1" i="0">
                        <a:solidFill>
                          <a:schemeClr val="tx1"/>
                        </a:solidFill>
                        <a:latin typeface="Cambria Math"/>
                      </a:rPr>
                      <m:t>𝟓</m:t>
                    </m:r>
                    <m:sSub>
                      <m:sSubPr>
                        <m:ctrlPr>
                          <a:rPr lang="en-US" b="1" i="1">
                            <a:solidFill>
                              <a:schemeClr val="tx1"/>
                            </a:solidFill>
                            <a:latin typeface="Cambria Math"/>
                          </a:rPr>
                        </m:ctrlPr>
                      </m:sSubPr>
                      <m:e>
                        <m:r>
                          <a:rPr lang="en-US" b="1" i="0">
                            <a:solidFill>
                              <a:schemeClr val="tx1"/>
                            </a:solidFill>
                            <a:latin typeface="Cambria Math"/>
                          </a:rPr>
                          <m:t>𝐱</m:t>
                        </m:r>
                      </m:e>
                      <m:sub>
                        <m:r>
                          <a:rPr lang="en-US" b="1" i="0">
                            <a:solidFill>
                              <a:schemeClr val="tx1"/>
                            </a:solidFill>
                            <a:latin typeface="Cambria Math"/>
                          </a:rPr>
                          <m:t>𝟐</m:t>
                        </m:r>
                      </m:sub>
                    </m:sSub>
                    <m:r>
                      <a:rPr lang="en-US" b="1" i="0">
                        <a:solidFill>
                          <a:schemeClr val="tx1"/>
                        </a:solidFill>
                        <a:latin typeface="Cambria Math"/>
                      </a:rPr>
                      <m:t>+</m:t>
                    </m:r>
                    <m:r>
                      <a:rPr lang="en-US" b="1" i="0">
                        <a:solidFill>
                          <a:schemeClr val="tx1"/>
                        </a:solidFill>
                        <a:latin typeface="Cambria Math"/>
                      </a:rPr>
                      <m:t>𝟑</m:t>
                    </m:r>
                    <m:sSub>
                      <m:sSubPr>
                        <m:ctrlPr>
                          <a:rPr lang="en-US" b="1" i="1">
                            <a:solidFill>
                              <a:schemeClr val="tx1"/>
                            </a:solidFill>
                            <a:latin typeface="Cambria Math"/>
                          </a:rPr>
                        </m:ctrlPr>
                      </m:sSubPr>
                      <m:e>
                        <m:r>
                          <a:rPr lang="en-US" b="1" i="0">
                            <a:solidFill>
                              <a:schemeClr val="tx1"/>
                            </a:solidFill>
                            <a:latin typeface="Cambria Math"/>
                          </a:rPr>
                          <m:t>𝐱</m:t>
                        </m:r>
                      </m:e>
                      <m:sub>
                        <m:r>
                          <a:rPr lang="en-US" b="1" i="0">
                            <a:solidFill>
                              <a:schemeClr val="tx1"/>
                            </a:solidFill>
                            <a:latin typeface="Cambria Math"/>
                          </a:rPr>
                          <m:t>𝟑</m:t>
                        </m:r>
                      </m:sub>
                    </m:sSub>
                    <m:r>
                      <a:rPr lang="en-US" b="1" i="0">
                        <a:solidFill>
                          <a:schemeClr val="tx1"/>
                        </a:solidFill>
                        <a:latin typeface="Cambria Math"/>
                      </a:rPr>
                      <m:t>=</m:t>
                    </m:r>
                    <m:r>
                      <a:rPr lang="en-US" b="1" i="0">
                        <a:solidFill>
                          <a:schemeClr val="tx1"/>
                        </a:solidFill>
                        <a:latin typeface="Cambria Math"/>
                      </a:rPr>
                      <m:t>𝟒</m:t>
                    </m:r>
                  </m:oMath>
                </a14:m>
                <a:r>
                  <a:rPr lang="en-US" b="1" dirty="0" smtClean="0">
                    <a:solidFill>
                      <a:schemeClr val="tx1"/>
                    </a:solidFill>
                  </a:rPr>
                  <a:t>,</a:t>
                </a:r>
              </a:p>
              <a:p>
                <a:pPr marL="0" indent="0">
                  <a:buNone/>
                </a:pPr>
                <a:r>
                  <a:rPr lang="en-US" b="1" dirty="0"/>
                  <a:t>	 </a:t>
                </a:r>
                <a:r>
                  <a:rPr lang="en-US" b="1" dirty="0" smtClean="0"/>
                  <a:t>    </a:t>
                </a:r>
                <a:r>
                  <a:rPr lang="en-US" b="1" dirty="0" smtClean="0">
                    <a:solidFill>
                      <a:schemeClr val="tx1"/>
                    </a:solidFill>
                  </a:rPr>
                  <a:t> </a:t>
                </a:r>
                <a14:m>
                  <m:oMath xmlns:m="http://schemas.openxmlformats.org/officeDocument/2006/math">
                    <m:sSub>
                      <m:sSubPr>
                        <m:ctrlPr>
                          <a:rPr lang="en-US" b="1" i="1">
                            <a:solidFill>
                              <a:schemeClr val="tx1"/>
                            </a:solidFill>
                            <a:latin typeface="Cambria Math"/>
                          </a:rPr>
                        </m:ctrlPr>
                      </m:sSubPr>
                      <m:e>
                        <m:r>
                          <a:rPr lang="en-US" b="1" i="0">
                            <a:solidFill>
                              <a:schemeClr val="tx1"/>
                            </a:solidFill>
                            <a:latin typeface="Cambria Math"/>
                          </a:rPr>
                          <m:t>𝐱</m:t>
                        </m:r>
                      </m:e>
                      <m:sub>
                        <m:r>
                          <a:rPr lang="en-US" b="1" i="0">
                            <a:solidFill>
                              <a:schemeClr val="tx1"/>
                            </a:solidFill>
                            <a:latin typeface="Cambria Math"/>
                          </a:rPr>
                          <m:t>𝟏</m:t>
                        </m:r>
                      </m:sub>
                    </m:sSub>
                    <m:r>
                      <a:rPr lang="en-US" b="1" i="0">
                        <a:solidFill>
                          <a:schemeClr val="tx1"/>
                        </a:solidFill>
                        <a:latin typeface="Cambria Math"/>
                      </a:rPr>
                      <m:t>−</m:t>
                    </m:r>
                    <m:r>
                      <a:rPr lang="en-US" b="1" i="0" smtClean="0">
                        <a:solidFill>
                          <a:schemeClr val="tx1"/>
                        </a:solidFill>
                        <a:latin typeface="Cambria Math"/>
                      </a:rPr>
                      <m:t>𝟔</m:t>
                    </m:r>
                    <m:sSub>
                      <m:sSubPr>
                        <m:ctrlPr>
                          <a:rPr lang="en-US" b="1" i="1">
                            <a:solidFill>
                              <a:schemeClr val="tx1"/>
                            </a:solidFill>
                            <a:latin typeface="Cambria Math"/>
                          </a:rPr>
                        </m:ctrlPr>
                      </m:sSubPr>
                      <m:e>
                        <m:r>
                          <a:rPr lang="en-US" b="1" i="0">
                            <a:solidFill>
                              <a:schemeClr val="tx1"/>
                            </a:solidFill>
                            <a:latin typeface="Cambria Math"/>
                          </a:rPr>
                          <m:t>𝐱</m:t>
                        </m:r>
                      </m:e>
                      <m:sub>
                        <m:r>
                          <a:rPr lang="en-US" b="1" i="0">
                            <a:solidFill>
                              <a:schemeClr val="tx1"/>
                            </a:solidFill>
                            <a:latin typeface="Cambria Math"/>
                          </a:rPr>
                          <m:t>𝟐</m:t>
                        </m:r>
                      </m:sub>
                    </m:sSub>
                    <m:r>
                      <a:rPr lang="en-US" b="1" i="0">
                        <a:solidFill>
                          <a:schemeClr val="tx1"/>
                        </a:solidFill>
                        <a:latin typeface="Cambria Math"/>
                      </a:rPr>
                      <m:t>+</m:t>
                    </m:r>
                    <m:sSub>
                      <m:sSubPr>
                        <m:ctrlPr>
                          <a:rPr lang="en-US" b="1" i="1">
                            <a:solidFill>
                              <a:schemeClr val="tx1"/>
                            </a:solidFill>
                            <a:latin typeface="Cambria Math"/>
                          </a:rPr>
                        </m:ctrlPr>
                      </m:sSubPr>
                      <m:e>
                        <m:r>
                          <a:rPr lang="en-US" b="1" i="0" smtClean="0">
                            <a:solidFill>
                              <a:schemeClr val="tx1"/>
                            </a:solidFill>
                            <a:latin typeface="Cambria Math"/>
                          </a:rPr>
                          <m:t>𝟕</m:t>
                        </m:r>
                        <m:r>
                          <a:rPr lang="en-US" b="1" i="0">
                            <a:solidFill>
                              <a:schemeClr val="tx1"/>
                            </a:solidFill>
                            <a:latin typeface="Cambria Math"/>
                          </a:rPr>
                          <m:t>𝐱</m:t>
                        </m:r>
                      </m:e>
                      <m:sub>
                        <m:r>
                          <a:rPr lang="en-US" b="1" i="0">
                            <a:solidFill>
                              <a:schemeClr val="tx1"/>
                            </a:solidFill>
                            <a:latin typeface="Cambria Math"/>
                          </a:rPr>
                          <m:t>𝟑</m:t>
                        </m:r>
                      </m:sub>
                    </m:sSub>
                    <m:r>
                      <a:rPr lang="en-US" b="1" i="0">
                        <a:solidFill>
                          <a:schemeClr val="tx1"/>
                        </a:solidFill>
                        <a:latin typeface="Cambria Math"/>
                      </a:rPr>
                      <m:t>=</m:t>
                    </m:r>
                    <m:r>
                      <a:rPr lang="en-US" b="1" i="0" smtClean="0">
                        <a:solidFill>
                          <a:schemeClr val="tx1"/>
                        </a:solidFill>
                        <a:latin typeface="Cambria Math"/>
                      </a:rPr>
                      <m:t>𝟎</m:t>
                    </m:r>
                  </m:oMath>
                </a14:m>
                <a:endParaRPr lang="en-US" b="1" dirty="0">
                  <a:solidFill>
                    <a:schemeClr val="tx1"/>
                  </a:solidFill>
                </a:endParaRP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p:txBody>
          </p:sp>
        </mc:Choice>
        <mc:Fallback xmlns="">
          <p:sp>
            <p:nvSpPr>
              <p:cNvPr id="6" name="Content Placeholder 5"/>
              <p:cNvSpPr>
                <a:spLocks noGrp="1" noRot="1" noChangeAspect="1" noMove="1" noResize="1" noEditPoints="1" noAdjustHandles="1" noChangeArrowheads="1" noChangeShapeType="1" noTextEdit="1"/>
              </p:cNvSpPr>
              <p:nvPr>
                <p:ph sz="quarter" idx="1"/>
              </p:nvPr>
            </p:nvSpPr>
            <p:spPr>
              <a:xfrm>
                <a:off x="381000" y="457200"/>
                <a:ext cx="8458200" cy="6172200"/>
              </a:xfrm>
              <a:blipFill rotWithShape="1">
                <a:blip r:embed="rId2"/>
                <a:stretch>
                  <a:fillRect l="-1298" t="-1283"/>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1F161668-4A72-4CFF-9EA4-77D48D967398}" type="datetime3">
              <a:rPr lang="en-US" smtClean="0"/>
              <a:t>5 December 2022</a:t>
            </a:fld>
            <a:endParaRPr lang="en-US"/>
          </a:p>
        </p:txBody>
      </p:sp>
      <p:sp>
        <p:nvSpPr>
          <p:cNvPr id="4" name="Footer Placeholder 3"/>
          <p:cNvSpPr>
            <a:spLocks noGrp="1"/>
          </p:cNvSpPr>
          <p:nvPr>
            <p:ph type="ftr" sz="quarter" idx="11"/>
          </p:nvPr>
        </p:nvSpPr>
        <p:spPr/>
        <p:txBody>
          <a:bodyPr/>
          <a:lstStyle/>
          <a:p>
            <a:r>
              <a:rPr lang="en-US" smtClean="0"/>
              <a:t>js</a:t>
            </a:r>
            <a:endParaRPr lang="en-US"/>
          </a:p>
        </p:txBody>
      </p:sp>
      <p:sp>
        <p:nvSpPr>
          <p:cNvPr id="5" name="Slide Number Placeholder 4"/>
          <p:cNvSpPr>
            <a:spLocks noGrp="1"/>
          </p:cNvSpPr>
          <p:nvPr>
            <p:ph type="sldNum" sz="quarter" idx="12"/>
          </p:nvPr>
        </p:nvSpPr>
        <p:spPr/>
        <p:txBody>
          <a:bodyPr/>
          <a:lstStyle/>
          <a:p>
            <a:fld id="{B4318AF5-1C7B-4860-8A05-F86E63C4D6B2}" type="slidenum">
              <a:rPr lang="en-US" smtClean="0"/>
              <a:t>1</a:t>
            </a:fld>
            <a:endParaRPr lang="en-US"/>
          </a:p>
        </p:txBody>
      </p:sp>
    </p:spTree>
    <p:extLst>
      <p:ext uri="{BB962C8B-B14F-4D97-AF65-F5344CB8AC3E}">
        <p14:creationId xmlns:p14="http://schemas.microsoft.com/office/powerpoint/2010/main" val="1347701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fade">
                                      <p:cBhvr>
                                        <p:cTn id="49" dur="1000"/>
                                        <p:tgtEl>
                                          <p:spTgt spid="6">
                                            <p:txEl>
                                              <p:pRg st="6" end="6"/>
                                            </p:txEl>
                                          </p:spTgt>
                                        </p:tgtEl>
                                      </p:cBhvr>
                                    </p:animEffect>
                                    <p:anim calcmode="lin" valueType="num">
                                      <p:cBhvr>
                                        <p:cTn id="5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6">
                                            <p:txEl>
                                              <p:pRg st="7" end="7"/>
                                            </p:txEl>
                                          </p:spTgt>
                                        </p:tgtEl>
                                        <p:attrNameLst>
                                          <p:attrName>style.visibility</p:attrName>
                                        </p:attrNameLst>
                                      </p:cBhvr>
                                      <p:to>
                                        <p:strVal val="visible"/>
                                      </p:to>
                                    </p:set>
                                    <p:animEffect transition="in" filter="fade">
                                      <p:cBhvr>
                                        <p:cTn id="56" dur="1000"/>
                                        <p:tgtEl>
                                          <p:spTgt spid="6">
                                            <p:txEl>
                                              <p:pRg st="7" end="7"/>
                                            </p:txEl>
                                          </p:spTgt>
                                        </p:tgtEl>
                                      </p:cBhvr>
                                    </p:animEffect>
                                    <p:anim calcmode="lin" valueType="num">
                                      <p:cBhvr>
                                        <p:cTn id="57"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6">
                                            <p:txEl>
                                              <p:pRg st="8" end="8"/>
                                            </p:txEl>
                                          </p:spTgt>
                                        </p:tgtEl>
                                        <p:attrNameLst>
                                          <p:attrName>style.visibility</p:attrName>
                                        </p:attrNameLst>
                                      </p:cBhvr>
                                      <p:to>
                                        <p:strVal val="visible"/>
                                      </p:to>
                                    </p:set>
                                    <p:animEffect transition="in" filter="fade">
                                      <p:cBhvr>
                                        <p:cTn id="63" dur="1000"/>
                                        <p:tgtEl>
                                          <p:spTgt spid="6">
                                            <p:txEl>
                                              <p:pRg st="8" end="8"/>
                                            </p:txEl>
                                          </p:spTgt>
                                        </p:tgtEl>
                                      </p:cBhvr>
                                    </p:animEffect>
                                    <p:anim calcmode="lin" valueType="num">
                                      <p:cBhvr>
                                        <p:cTn id="64"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6">
                                            <p:txEl>
                                              <p:pRg st="9" end="9"/>
                                            </p:txEl>
                                          </p:spTgt>
                                        </p:tgtEl>
                                        <p:attrNameLst>
                                          <p:attrName>style.visibility</p:attrName>
                                        </p:attrNameLst>
                                      </p:cBhvr>
                                      <p:to>
                                        <p:strVal val="visible"/>
                                      </p:to>
                                    </p:set>
                                    <p:animEffect transition="in" filter="fade">
                                      <p:cBhvr>
                                        <p:cTn id="70" dur="1000"/>
                                        <p:tgtEl>
                                          <p:spTgt spid="6">
                                            <p:txEl>
                                              <p:pRg st="9" end="9"/>
                                            </p:txEl>
                                          </p:spTgt>
                                        </p:tgtEl>
                                      </p:cBhvr>
                                    </p:animEffect>
                                    <p:anim calcmode="lin" valueType="num">
                                      <p:cBhvr>
                                        <p:cTn id="71"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6">
                                            <p:txEl>
                                              <p:pRg st="10" end="10"/>
                                            </p:txEl>
                                          </p:spTgt>
                                        </p:tgtEl>
                                        <p:attrNameLst>
                                          <p:attrName>style.visibility</p:attrName>
                                        </p:attrNameLst>
                                      </p:cBhvr>
                                      <p:to>
                                        <p:strVal val="visible"/>
                                      </p:to>
                                    </p:set>
                                    <p:animEffect transition="in" filter="fade">
                                      <p:cBhvr>
                                        <p:cTn id="77" dur="1000"/>
                                        <p:tgtEl>
                                          <p:spTgt spid="6">
                                            <p:txEl>
                                              <p:pRg st="10" end="10"/>
                                            </p:txEl>
                                          </p:spTgt>
                                        </p:tgtEl>
                                      </p:cBhvr>
                                    </p:animEffect>
                                    <p:anim calcmode="lin" valueType="num">
                                      <p:cBhvr>
                                        <p:cTn id="78"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33400" y="381000"/>
            <a:ext cx="8153400" cy="6324600"/>
          </a:xfrm>
        </p:spPr>
        <p:txBody>
          <a:bodyPr>
            <a:normAutofit fontScale="92500" lnSpcReduction="20000"/>
          </a:bodyPr>
          <a:lstStyle/>
          <a:p>
            <a:pPr marL="0" indent="0">
              <a:buNone/>
            </a:pPr>
            <a:r>
              <a:rPr lang="en-US" dirty="0">
                <a:solidFill>
                  <a:srgbClr val="FF0000"/>
                </a:solidFill>
              </a:rPr>
              <a:t>Row reduction Algorithm:</a:t>
            </a:r>
          </a:p>
          <a:p>
            <a:pPr marL="0" indent="0">
              <a:buNone/>
            </a:pPr>
            <a:r>
              <a:rPr lang="en-US" dirty="0"/>
              <a:t>The algorithm helps to obtain a matrix in echelon form and in reduced echelon form. </a:t>
            </a:r>
          </a:p>
          <a:p>
            <a:pPr marL="0" indent="0">
              <a:buNone/>
            </a:pPr>
            <a:r>
              <a:rPr lang="en-US" dirty="0"/>
              <a:t>The process of the algorithm is as follows:</a:t>
            </a:r>
          </a:p>
          <a:p>
            <a:pPr marL="514350" indent="-514350">
              <a:buAutoNum type="arabicParenR"/>
            </a:pPr>
            <a:r>
              <a:rPr lang="en-US" dirty="0"/>
              <a:t>Begin with the leftmost nonzero column. This is a pivot column. The pivot position is at the top.</a:t>
            </a:r>
          </a:p>
          <a:p>
            <a:pPr marL="514350" indent="-514350">
              <a:buAutoNum type="arabicParenR"/>
            </a:pPr>
            <a:r>
              <a:rPr lang="en-US" dirty="0"/>
              <a:t>Select the nonzero entry in the pivot column as a pivot. If necessary , interchange rows to move this entry into the pivot position</a:t>
            </a:r>
            <a:r>
              <a:rPr lang="en-US" dirty="0" smtClean="0"/>
              <a:t>.</a:t>
            </a:r>
          </a:p>
          <a:p>
            <a:pPr marL="514350" indent="-514350">
              <a:buAutoNum type="arabicParenR"/>
            </a:pPr>
            <a:r>
              <a:rPr lang="en-US" dirty="0" smtClean="0"/>
              <a:t>Use row replacement operations to create zeros in all positions below the pivot.</a:t>
            </a:r>
          </a:p>
          <a:p>
            <a:pPr marL="514350" indent="-514350">
              <a:buAutoNum type="arabicParenR"/>
            </a:pPr>
            <a:r>
              <a:rPr lang="en-US" dirty="0" smtClean="0"/>
              <a:t>Cover (or ignore) the row containing the pivot position and cover all rows, if any, above it. Apply steps 1-3 to the sub matrix that remains. Repeat the process until there are no more nonzero rows to modify.</a:t>
            </a:r>
          </a:p>
          <a:p>
            <a:pPr marL="514350" indent="-514350">
              <a:buAutoNum type="arabicParenR"/>
            </a:pPr>
            <a:r>
              <a:rPr lang="en-US" dirty="0" smtClean="0"/>
              <a:t>Beginning with the rightmost pivot and working upward and to the left, create zeros above each pivot. If a pivot is not 1, make it 1 by scaling operation.</a:t>
            </a:r>
          </a:p>
          <a:p>
            <a:pPr marL="514350" indent="-514350">
              <a:buAutoNum type="arabicParenR"/>
            </a:pPr>
            <a:endParaRPr lang="en-US" dirty="0"/>
          </a:p>
          <a:p>
            <a:pPr marL="514350" indent="-514350">
              <a:buAutoNum type="arabicParenR"/>
            </a:pPr>
            <a:endParaRPr lang="en-US" dirty="0"/>
          </a:p>
          <a:p>
            <a:pPr marL="0" indent="0">
              <a:buNone/>
            </a:pPr>
            <a:endParaRPr lang="en-US" dirty="0"/>
          </a:p>
        </p:txBody>
      </p:sp>
      <p:sp>
        <p:nvSpPr>
          <p:cNvPr id="3" name="Date Placeholder 2"/>
          <p:cNvSpPr>
            <a:spLocks noGrp="1"/>
          </p:cNvSpPr>
          <p:nvPr>
            <p:ph type="dt" sz="half" idx="10"/>
          </p:nvPr>
        </p:nvSpPr>
        <p:spPr/>
        <p:txBody>
          <a:bodyPr/>
          <a:lstStyle/>
          <a:p>
            <a:fld id="{D3BEA89C-00B7-4226-B52F-29AFAE122D0C}" type="datetime3">
              <a:rPr lang="en-US" smtClean="0"/>
              <a:t>5 December 2022</a:t>
            </a:fld>
            <a:endParaRPr lang="en-US"/>
          </a:p>
        </p:txBody>
      </p:sp>
      <p:sp>
        <p:nvSpPr>
          <p:cNvPr id="4" name="Footer Placeholder 3"/>
          <p:cNvSpPr>
            <a:spLocks noGrp="1"/>
          </p:cNvSpPr>
          <p:nvPr>
            <p:ph type="ftr" sz="quarter" idx="11"/>
          </p:nvPr>
        </p:nvSpPr>
        <p:spPr/>
        <p:txBody>
          <a:bodyPr/>
          <a:lstStyle/>
          <a:p>
            <a:r>
              <a:rPr lang="en-US" smtClean="0"/>
              <a:t>js</a:t>
            </a:r>
            <a:endParaRPr lang="en-US"/>
          </a:p>
        </p:txBody>
      </p:sp>
      <p:sp>
        <p:nvSpPr>
          <p:cNvPr id="5" name="Slide Number Placeholder 4"/>
          <p:cNvSpPr>
            <a:spLocks noGrp="1"/>
          </p:cNvSpPr>
          <p:nvPr>
            <p:ph type="sldNum" sz="quarter" idx="12"/>
          </p:nvPr>
        </p:nvSpPr>
        <p:spPr/>
        <p:txBody>
          <a:bodyPr/>
          <a:lstStyle/>
          <a:p>
            <a:fld id="{B4318AF5-1C7B-4860-8A05-F86E63C4D6B2}" type="slidenum">
              <a:rPr lang="en-US" smtClean="0"/>
              <a:t>10</a:t>
            </a:fld>
            <a:endParaRPr lang="en-US"/>
          </a:p>
        </p:txBody>
      </p:sp>
    </p:spTree>
    <p:extLst>
      <p:ext uri="{BB962C8B-B14F-4D97-AF65-F5344CB8AC3E}">
        <p14:creationId xmlns:p14="http://schemas.microsoft.com/office/powerpoint/2010/main" val="298497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457200" y="457200"/>
                <a:ext cx="8458200" cy="6248400"/>
              </a:xfrm>
            </p:spPr>
            <p:txBody>
              <a:bodyPr>
                <a:normAutofit/>
              </a:bodyPr>
              <a:lstStyle/>
              <a:p>
                <a:pPr marL="0" indent="0">
                  <a:buNone/>
                </a:pPr>
                <a:r>
                  <a:rPr lang="en-US" sz="2000" b="1" dirty="0" smtClean="0">
                    <a:solidFill>
                      <a:srgbClr val="FF0000"/>
                    </a:solidFill>
                  </a:rPr>
                  <a:t>Example: Reduced the augmented matrix of the system in reduced echelon form</a:t>
                </a:r>
              </a:p>
              <a:p>
                <a:pPr marL="0" indent="0">
                  <a:buNone/>
                </a:pPr>
                <a14:m>
                  <m:oMathPara xmlns:m="http://schemas.openxmlformats.org/officeDocument/2006/math">
                    <m:oMathParaPr>
                      <m:jc m:val="left"/>
                    </m:oMathParaPr>
                    <m:oMath xmlns:m="http://schemas.openxmlformats.org/officeDocument/2006/math">
                      <m:d>
                        <m:dPr>
                          <m:begChr m:val="["/>
                          <m:endChr m:val="]"/>
                          <m:ctrlPr>
                            <a:rPr lang="en-US" sz="2000" b="1" i="1" smtClean="0">
                              <a:solidFill>
                                <a:srgbClr val="FF0000"/>
                              </a:solidFill>
                              <a:latin typeface="Cambria Math"/>
                            </a:rPr>
                          </m:ctrlPr>
                        </m:dPr>
                        <m:e>
                          <m:m>
                            <m:mPr>
                              <m:mcs>
                                <m:mc>
                                  <m:mcPr>
                                    <m:count m:val="5"/>
                                    <m:mcJc m:val="center"/>
                                  </m:mcPr>
                                </m:mc>
                              </m:mcs>
                              <m:ctrlPr>
                                <a:rPr lang="en-US" sz="2000" b="1" i="1" smtClean="0">
                                  <a:solidFill>
                                    <a:srgbClr val="FF0000"/>
                                  </a:solidFill>
                                  <a:latin typeface="Cambria Math"/>
                                </a:rPr>
                              </m:ctrlPr>
                            </m:mPr>
                            <m:mr>
                              <m:e>
                                <m:r>
                                  <m:rPr>
                                    <m:brk m:alnAt="7"/>
                                  </m:rPr>
                                  <a:rPr lang="en-US" sz="2000" b="1" i="1" smtClean="0">
                                    <a:solidFill>
                                      <a:srgbClr val="FF0000"/>
                                    </a:solidFill>
                                    <a:latin typeface="Cambria Math"/>
                                  </a:rPr>
                                  <m:t>𝟎</m:t>
                                </m:r>
                              </m:e>
                              <m:e>
                                <m:r>
                                  <a:rPr lang="en-US" sz="2000" b="1" i="1" smtClean="0">
                                    <a:solidFill>
                                      <a:srgbClr val="FF0000"/>
                                    </a:solidFill>
                                    <a:latin typeface="Cambria Math"/>
                                  </a:rPr>
                                  <m:t>𝟏</m:t>
                                </m:r>
                              </m:e>
                              <m:e>
                                <m:r>
                                  <a:rPr lang="en-US" sz="2000" b="1" i="1" smtClean="0">
                                    <a:solidFill>
                                      <a:srgbClr val="FF0000"/>
                                    </a:solidFill>
                                    <a:latin typeface="Cambria Math"/>
                                  </a:rPr>
                                  <m:t>𝟎</m:t>
                                </m:r>
                              </m:e>
                              <m:e>
                                <m:r>
                                  <a:rPr lang="en-US" sz="2000" b="1" i="1" smtClean="0">
                                    <a:solidFill>
                                      <a:srgbClr val="FF0000"/>
                                    </a:solidFill>
                                    <a:latin typeface="Cambria Math"/>
                                  </a:rPr>
                                  <m:t>−</m:t>
                                </m:r>
                                <m:r>
                                  <a:rPr lang="en-US" sz="2000" b="1" i="1" smtClean="0">
                                    <a:solidFill>
                                      <a:srgbClr val="FF0000"/>
                                    </a:solidFill>
                                    <a:latin typeface="Cambria Math"/>
                                  </a:rPr>
                                  <m:t>𝟑</m:t>
                                </m:r>
                              </m:e>
                              <m:e>
                                <m:r>
                                  <a:rPr lang="en-US" sz="2000" b="1" i="1" smtClean="0">
                                    <a:solidFill>
                                      <a:srgbClr val="FF0000"/>
                                    </a:solidFill>
                                    <a:latin typeface="Cambria Math"/>
                                  </a:rPr>
                                  <m:t>𝟑</m:t>
                                </m:r>
                              </m:e>
                            </m:mr>
                            <m:mr>
                              <m:e>
                                <m:r>
                                  <a:rPr lang="en-US" sz="2000" b="1" i="1" smtClean="0">
                                    <a:solidFill>
                                      <a:srgbClr val="FF0000"/>
                                    </a:solidFill>
                                    <a:latin typeface="Cambria Math"/>
                                  </a:rPr>
                                  <m:t>𝟏</m:t>
                                </m:r>
                              </m:e>
                              <m:e>
                                <m:r>
                                  <a:rPr lang="en-US" sz="2000" b="1" i="1" smtClean="0">
                                    <a:solidFill>
                                      <a:srgbClr val="FF0000"/>
                                    </a:solidFill>
                                    <a:latin typeface="Cambria Math"/>
                                  </a:rPr>
                                  <m:t>𝟎</m:t>
                                </m:r>
                              </m:e>
                              <m:e>
                                <m:r>
                                  <a:rPr lang="en-US" sz="2000" b="1" i="1" smtClean="0">
                                    <a:solidFill>
                                      <a:srgbClr val="FF0000"/>
                                    </a:solidFill>
                                    <a:latin typeface="Cambria Math"/>
                                  </a:rPr>
                                  <m:t>𝟑</m:t>
                                </m:r>
                              </m:e>
                              <m:e>
                                <m:r>
                                  <a:rPr lang="en-US" sz="2000" b="1" i="1" smtClean="0">
                                    <a:solidFill>
                                      <a:srgbClr val="FF0000"/>
                                    </a:solidFill>
                                    <a:latin typeface="Cambria Math"/>
                                  </a:rPr>
                                  <m:t>𝟎</m:t>
                                </m:r>
                              </m:e>
                              <m:e>
                                <m:r>
                                  <a:rPr lang="en-US" sz="2000" b="1" i="1" smtClean="0">
                                    <a:solidFill>
                                      <a:srgbClr val="FF0000"/>
                                    </a:solidFill>
                                    <a:latin typeface="Cambria Math"/>
                                  </a:rPr>
                                  <m:t>𝟐</m:t>
                                </m:r>
                              </m:e>
                            </m:mr>
                            <m:mr>
                              <m:e>
                                <m:r>
                                  <a:rPr lang="en-US" sz="2000" b="1" i="1" smtClean="0">
                                    <a:solidFill>
                                      <a:srgbClr val="FF0000"/>
                                    </a:solidFill>
                                    <a:latin typeface="Cambria Math"/>
                                  </a:rPr>
                                  <m:t>𝟎</m:t>
                                </m:r>
                              </m:e>
                              <m:e>
                                <m:r>
                                  <a:rPr lang="en-US" sz="2000" b="1" i="1" smtClean="0">
                                    <a:solidFill>
                                      <a:srgbClr val="FF0000"/>
                                    </a:solidFill>
                                    <a:latin typeface="Cambria Math"/>
                                  </a:rPr>
                                  <m:t>−</m:t>
                                </m:r>
                                <m:r>
                                  <a:rPr lang="en-US" sz="2000" b="1" i="1" smtClean="0">
                                    <a:solidFill>
                                      <a:srgbClr val="FF0000"/>
                                    </a:solidFill>
                                    <a:latin typeface="Cambria Math"/>
                                  </a:rPr>
                                  <m:t>𝟐</m:t>
                                </m:r>
                              </m:e>
                              <m:e>
                                <m:r>
                                  <a:rPr lang="en-US" sz="2000" b="1" i="1" smtClean="0">
                                    <a:solidFill>
                                      <a:srgbClr val="FF0000"/>
                                    </a:solidFill>
                                    <a:latin typeface="Cambria Math"/>
                                  </a:rPr>
                                  <m:t>𝟑</m:t>
                                </m:r>
                              </m:e>
                              <m:e>
                                <m:r>
                                  <a:rPr lang="en-US" sz="2000" b="1" i="1" smtClean="0">
                                    <a:solidFill>
                                      <a:srgbClr val="FF0000"/>
                                    </a:solidFill>
                                    <a:latin typeface="Cambria Math"/>
                                  </a:rPr>
                                  <m:t>𝟐</m:t>
                                </m:r>
                              </m:e>
                              <m:e>
                                <m:r>
                                  <a:rPr lang="en-US" sz="2000" b="1" i="1" smtClean="0">
                                    <a:solidFill>
                                      <a:srgbClr val="FF0000"/>
                                    </a:solidFill>
                                    <a:latin typeface="Cambria Math"/>
                                  </a:rPr>
                                  <m:t>𝟏</m:t>
                                </m:r>
                              </m:e>
                            </m:mr>
                            <m:mr>
                              <m:e>
                                <m:r>
                                  <a:rPr lang="en-US" sz="2000" b="1" i="1" smtClean="0">
                                    <a:solidFill>
                                      <a:srgbClr val="FF0000"/>
                                    </a:solidFill>
                                    <a:latin typeface="Cambria Math"/>
                                  </a:rPr>
                                  <m:t>𝟑</m:t>
                                </m:r>
                              </m:e>
                              <m:e>
                                <m:r>
                                  <a:rPr lang="en-US" sz="2000" b="1" i="1" smtClean="0">
                                    <a:solidFill>
                                      <a:srgbClr val="FF0000"/>
                                    </a:solidFill>
                                    <a:latin typeface="Cambria Math"/>
                                  </a:rPr>
                                  <m:t>𝟎</m:t>
                                </m:r>
                              </m:e>
                              <m:e>
                                <m:r>
                                  <a:rPr lang="en-US" sz="2000" b="1" i="1" smtClean="0">
                                    <a:solidFill>
                                      <a:srgbClr val="FF0000"/>
                                    </a:solidFill>
                                    <a:latin typeface="Cambria Math"/>
                                  </a:rPr>
                                  <m:t>𝟎</m:t>
                                </m:r>
                              </m:e>
                              <m:e>
                                <m:r>
                                  <a:rPr lang="en-US" sz="2000" b="1" i="1" smtClean="0">
                                    <a:solidFill>
                                      <a:srgbClr val="FF0000"/>
                                    </a:solidFill>
                                    <a:latin typeface="Cambria Math"/>
                                  </a:rPr>
                                  <m:t>𝟕</m:t>
                                </m:r>
                              </m:e>
                              <m:e>
                                <m:r>
                                  <a:rPr lang="en-US" sz="2000" b="1" i="1" smtClean="0">
                                    <a:solidFill>
                                      <a:srgbClr val="FF0000"/>
                                    </a:solidFill>
                                    <a:latin typeface="Cambria Math"/>
                                  </a:rPr>
                                  <m:t>−</m:t>
                                </m:r>
                                <m:r>
                                  <a:rPr lang="en-US" sz="2000" b="1" i="1" smtClean="0">
                                    <a:solidFill>
                                      <a:srgbClr val="FF0000"/>
                                    </a:solidFill>
                                    <a:latin typeface="Cambria Math"/>
                                  </a:rPr>
                                  <m:t>𝟓</m:t>
                                </m:r>
                              </m:e>
                            </m:mr>
                          </m:m>
                        </m:e>
                      </m:d>
                    </m:oMath>
                  </m:oMathPara>
                </a14:m>
                <a:endParaRPr lang="en-US" sz="2000" b="1" dirty="0" smtClean="0"/>
              </a:p>
              <a:p>
                <a:pPr marL="0" indent="0">
                  <a:buNone/>
                </a:pPr>
                <a:r>
                  <a:rPr lang="en-US" sz="2000" b="1" dirty="0" smtClean="0"/>
                  <a:t>Solution: Here, Interchanging </a:t>
                </a:r>
                <a14:m>
                  <m:oMath xmlns:m="http://schemas.openxmlformats.org/officeDocument/2006/math">
                    <m:sSub>
                      <m:sSubPr>
                        <m:ctrlPr>
                          <a:rPr lang="en-US" sz="2000" b="1" i="1" smtClean="0">
                            <a:latin typeface="Cambria Math"/>
                          </a:rPr>
                        </m:ctrlPr>
                      </m:sSubPr>
                      <m:e>
                        <m:r>
                          <a:rPr lang="en-US" sz="2000" b="1" i="1" smtClean="0">
                            <a:latin typeface="Cambria Math"/>
                          </a:rPr>
                          <m:t>𝑹</m:t>
                        </m:r>
                      </m:e>
                      <m:sub>
                        <m:r>
                          <a:rPr lang="en-US" sz="2000" b="1" i="1" smtClean="0">
                            <a:latin typeface="Cambria Math"/>
                          </a:rPr>
                          <m:t>𝟏</m:t>
                        </m:r>
                      </m:sub>
                    </m:sSub>
                  </m:oMath>
                </a14:m>
                <a:r>
                  <a:rPr lang="en-US" sz="2000" b="1" dirty="0" smtClean="0"/>
                  <a:t> and </a:t>
                </a:r>
                <a14:m>
                  <m:oMath xmlns:m="http://schemas.openxmlformats.org/officeDocument/2006/math">
                    <m:sSub>
                      <m:sSubPr>
                        <m:ctrlPr>
                          <a:rPr lang="en-US" sz="2000" b="1" i="1">
                            <a:latin typeface="Cambria Math"/>
                          </a:rPr>
                        </m:ctrlPr>
                      </m:sSubPr>
                      <m:e>
                        <m:r>
                          <a:rPr lang="en-US" sz="2000" b="1" i="1">
                            <a:latin typeface="Cambria Math"/>
                          </a:rPr>
                          <m:t>𝑹</m:t>
                        </m:r>
                      </m:e>
                      <m:sub>
                        <m:r>
                          <a:rPr lang="en-US" sz="2000" b="1" i="1" smtClean="0">
                            <a:latin typeface="Cambria Math"/>
                          </a:rPr>
                          <m:t>𝟐</m:t>
                        </m:r>
                      </m:sub>
                    </m:sSub>
                  </m:oMath>
                </a14:m>
                <a:r>
                  <a:rPr lang="en-US" sz="2000" b="1" dirty="0" smtClean="0"/>
                  <a:t> to make non-zero pivot then,</a:t>
                </a:r>
              </a:p>
              <a:p>
                <a:pPr marL="0" indent="0">
                  <a:buNone/>
                </a:pPr>
                <a14:m>
                  <m:oMathPara xmlns:m="http://schemas.openxmlformats.org/officeDocument/2006/math">
                    <m:oMathParaPr>
                      <m:jc m:val="left"/>
                    </m:oMathParaPr>
                    <m:oMath xmlns:m="http://schemas.openxmlformats.org/officeDocument/2006/math">
                      <m:r>
                        <a:rPr lang="en-US" sz="2000" b="1" i="1" smtClean="0">
                          <a:solidFill>
                            <a:srgbClr val="FF0000"/>
                          </a:solidFill>
                          <a:latin typeface="Cambria Math"/>
                          <a:ea typeface="Cambria Math"/>
                        </a:rPr>
                        <m:t>~</m:t>
                      </m:r>
                      <m:d>
                        <m:dPr>
                          <m:begChr m:val="["/>
                          <m:endChr m:val="]"/>
                          <m:ctrlPr>
                            <a:rPr lang="en-US" sz="2000" b="1" i="1">
                              <a:solidFill>
                                <a:srgbClr val="FF0000"/>
                              </a:solidFill>
                              <a:latin typeface="Cambria Math"/>
                            </a:rPr>
                          </m:ctrlPr>
                        </m:dPr>
                        <m:e>
                          <m:m>
                            <m:mPr>
                              <m:mcs>
                                <m:mc>
                                  <m:mcPr>
                                    <m:count m:val="5"/>
                                    <m:mcJc m:val="center"/>
                                  </m:mcPr>
                                </m:mc>
                              </m:mcs>
                              <m:ctrlPr>
                                <a:rPr lang="en-US" sz="2000" b="1" i="1">
                                  <a:solidFill>
                                    <a:srgbClr val="FF0000"/>
                                  </a:solidFill>
                                  <a:latin typeface="Cambria Math"/>
                                </a:rPr>
                              </m:ctrlPr>
                            </m:mPr>
                            <m:mr>
                              <m:e>
                                <m:r>
                                  <m:rPr>
                                    <m:brk m:alnAt="7"/>
                                  </m:rPr>
                                  <a:rPr lang="en-US" sz="2000" b="1" i="1" smtClean="0">
                                    <a:solidFill>
                                      <a:srgbClr val="FF0000"/>
                                    </a:solidFill>
                                    <a:latin typeface="Cambria Math"/>
                                  </a:rPr>
                                  <m:t>𝟏</m:t>
                                </m:r>
                              </m:e>
                              <m:e>
                                <m:r>
                                  <a:rPr lang="en-US" sz="2000" b="1" i="1" smtClean="0">
                                    <a:solidFill>
                                      <a:srgbClr val="FF0000"/>
                                    </a:solidFill>
                                    <a:latin typeface="Cambria Math"/>
                                  </a:rPr>
                                  <m:t>𝟎</m:t>
                                </m:r>
                              </m:e>
                              <m:e>
                                <m:r>
                                  <a:rPr lang="en-US" sz="2000" b="1" i="1" smtClean="0">
                                    <a:solidFill>
                                      <a:srgbClr val="FF0000"/>
                                    </a:solidFill>
                                    <a:latin typeface="Cambria Math"/>
                                  </a:rPr>
                                  <m:t>𝟑</m:t>
                                </m:r>
                              </m:e>
                              <m:e>
                                <m:r>
                                  <a:rPr lang="en-US" sz="2000" b="1" i="1" smtClean="0">
                                    <a:solidFill>
                                      <a:srgbClr val="FF0000"/>
                                    </a:solidFill>
                                    <a:latin typeface="Cambria Math"/>
                                  </a:rPr>
                                  <m:t>𝟎</m:t>
                                </m:r>
                              </m:e>
                              <m:e>
                                <m:r>
                                  <a:rPr lang="en-US" sz="2000" b="1" i="1" smtClean="0">
                                    <a:solidFill>
                                      <a:srgbClr val="FF0000"/>
                                    </a:solidFill>
                                    <a:latin typeface="Cambria Math"/>
                                  </a:rPr>
                                  <m:t>𝟐</m:t>
                                </m:r>
                              </m:e>
                            </m:mr>
                            <m:mr>
                              <m:e>
                                <m:r>
                                  <a:rPr lang="en-US" sz="2000" b="1" i="1" smtClean="0">
                                    <a:solidFill>
                                      <a:srgbClr val="FF0000"/>
                                    </a:solidFill>
                                    <a:latin typeface="Cambria Math"/>
                                  </a:rPr>
                                  <m:t>𝟎</m:t>
                                </m:r>
                              </m:e>
                              <m:e>
                                <m:r>
                                  <a:rPr lang="en-US" sz="2000" b="1" i="1" smtClean="0">
                                    <a:solidFill>
                                      <a:srgbClr val="FF0000"/>
                                    </a:solidFill>
                                    <a:latin typeface="Cambria Math"/>
                                  </a:rPr>
                                  <m:t>𝟏</m:t>
                                </m:r>
                              </m:e>
                              <m:e>
                                <m:r>
                                  <a:rPr lang="en-US" sz="2000" b="1" i="1" smtClean="0">
                                    <a:solidFill>
                                      <a:srgbClr val="FF0000"/>
                                    </a:solidFill>
                                    <a:latin typeface="Cambria Math"/>
                                  </a:rPr>
                                  <m:t>𝟎</m:t>
                                </m:r>
                              </m:e>
                              <m:e>
                                <m:r>
                                  <a:rPr lang="en-US" sz="2000" b="1" i="1" smtClean="0">
                                    <a:solidFill>
                                      <a:srgbClr val="FF0000"/>
                                    </a:solidFill>
                                    <a:latin typeface="Cambria Math"/>
                                  </a:rPr>
                                  <m:t>−</m:t>
                                </m:r>
                                <m:r>
                                  <a:rPr lang="en-US" sz="2000" b="1" i="1" smtClean="0">
                                    <a:solidFill>
                                      <a:srgbClr val="FF0000"/>
                                    </a:solidFill>
                                    <a:latin typeface="Cambria Math"/>
                                  </a:rPr>
                                  <m:t>𝟑</m:t>
                                </m:r>
                              </m:e>
                              <m:e>
                                <m:r>
                                  <a:rPr lang="en-US" sz="2000" b="1" i="1" smtClean="0">
                                    <a:solidFill>
                                      <a:srgbClr val="FF0000"/>
                                    </a:solidFill>
                                    <a:latin typeface="Cambria Math"/>
                                  </a:rPr>
                                  <m:t>𝟑</m:t>
                                </m:r>
                              </m:e>
                            </m:mr>
                            <m:mr>
                              <m:e>
                                <m:r>
                                  <a:rPr lang="en-US" sz="2000" b="1" i="1">
                                    <a:solidFill>
                                      <a:srgbClr val="FF0000"/>
                                    </a:solidFill>
                                    <a:latin typeface="Cambria Math"/>
                                  </a:rPr>
                                  <m:t>𝟎</m:t>
                                </m:r>
                              </m:e>
                              <m:e>
                                <m:r>
                                  <a:rPr lang="en-US" sz="2000" b="1" i="1">
                                    <a:solidFill>
                                      <a:srgbClr val="FF0000"/>
                                    </a:solidFill>
                                    <a:latin typeface="Cambria Math"/>
                                  </a:rPr>
                                  <m:t>−</m:t>
                                </m:r>
                                <m:r>
                                  <a:rPr lang="en-US" sz="2000" b="1" i="1">
                                    <a:solidFill>
                                      <a:srgbClr val="FF0000"/>
                                    </a:solidFill>
                                    <a:latin typeface="Cambria Math"/>
                                  </a:rPr>
                                  <m:t>𝟐</m:t>
                                </m:r>
                              </m:e>
                              <m:e>
                                <m:r>
                                  <a:rPr lang="en-US" sz="2000" b="1" i="1">
                                    <a:solidFill>
                                      <a:srgbClr val="FF0000"/>
                                    </a:solidFill>
                                    <a:latin typeface="Cambria Math"/>
                                  </a:rPr>
                                  <m:t>𝟑</m:t>
                                </m:r>
                              </m:e>
                              <m:e>
                                <m:r>
                                  <a:rPr lang="en-US" sz="2000" b="1" i="1">
                                    <a:solidFill>
                                      <a:srgbClr val="FF0000"/>
                                    </a:solidFill>
                                    <a:latin typeface="Cambria Math"/>
                                  </a:rPr>
                                  <m:t>𝟐</m:t>
                                </m:r>
                              </m:e>
                              <m:e>
                                <m:r>
                                  <a:rPr lang="en-US" sz="2000" b="1" i="1" smtClean="0">
                                    <a:solidFill>
                                      <a:srgbClr val="FF0000"/>
                                    </a:solidFill>
                                    <a:latin typeface="Cambria Math"/>
                                  </a:rPr>
                                  <m:t>𝟏</m:t>
                                </m:r>
                              </m:e>
                            </m:mr>
                            <m:mr>
                              <m:e>
                                <m:r>
                                  <a:rPr lang="en-US" sz="2000" b="1" i="1">
                                    <a:solidFill>
                                      <a:srgbClr val="FF0000"/>
                                    </a:solidFill>
                                    <a:latin typeface="Cambria Math"/>
                                  </a:rPr>
                                  <m:t>𝟑</m:t>
                                </m:r>
                              </m:e>
                              <m:e>
                                <m:r>
                                  <a:rPr lang="en-US" sz="2000" b="1" i="1">
                                    <a:solidFill>
                                      <a:srgbClr val="FF0000"/>
                                    </a:solidFill>
                                    <a:latin typeface="Cambria Math"/>
                                  </a:rPr>
                                  <m:t>𝟎</m:t>
                                </m:r>
                              </m:e>
                              <m:e>
                                <m:r>
                                  <a:rPr lang="en-US" sz="2000" b="1" i="1">
                                    <a:solidFill>
                                      <a:srgbClr val="FF0000"/>
                                    </a:solidFill>
                                    <a:latin typeface="Cambria Math"/>
                                  </a:rPr>
                                  <m:t>𝟎</m:t>
                                </m:r>
                              </m:e>
                              <m:e>
                                <m:r>
                                  <a:rPr lang="en-US" sz="2000" b="1" i="1">
                                    <a:solidFill>
                                      <a:srgbClr val="FF0000"/>
                                    </a:solidFill>
                                    <a:latin typeface="Cambria Math"/>
                                  </a:rPr>
                                  <m:t>𝟕</m:t>
                                </m:r>
                              </m:e>
                              <m:e>
                                <m:r>
                                  <a:rPr lang="en-US" sz="2000" b="1" i="1" smtClean="0">
                                    <a:solidFill>
                                      <a:srgbClr val="FF0000"/>
                                    </a:solidFill>
                                    <a:latin typeface="Cambria Math"/>
                                  </a:rPr>
                                  <m:t>−</m:t>
                                </m:r>
                                <m:r>
                                  <a:rPr lang="en-US" sz="2000" b="1" i="1" smtClean="0">
                                    <a:solidFill>
                                      <a:srgbClr val="FF0000"/>
                                    </a:solidFill>
                                    <a:latin typeface="Cambria Math"/>
                                  </a:rPr>
                                  <m:t>𝟓</m:t>
                                </m:r>
                              </m:e>
                            </m:mr>
                          </m:m>
                        </m:e>
                      </m:d>
                    </m:oMath>
                  </m:oMathPara>
                </a14:m>
                <a:endParaRPr lang="en-US" sz="2000" b="1" dirty="0" smtClean="0"/>
              </a:p>
              <a:p>
                <a:pPr marL="0" indent="0">
                  <a:buNone/>
                </a:pPr>
                <a:r>
                  <a:rPr lang="en-US" sz="2000" b="1" dirty="0" smtClean="0"/>
                  <a:t>Applying </a:t>
                </a:r>
                <a14:m>
                  <m:oMath xmlns:m="http://schemas.openxmlformats.org/officeDocument/2006/math">
                    <m:sSub>
                      <m:sSubPr>
                        <m:ctrlPr>
                          <a:rPr lang="en-US" sz="2000" b="1" i="1">
                            <a:latin typeface="Cambria Math"/>
                          </a:rPr>
                        </m:ctrlPr>
                      </m:sSubPr>
                      <m:e>
                        <m:r>
                          <a:rPr lang="en-US" sz="2000" b="1" i="1">
                            <a:latin typeface="Cambria Math"/>
                          </a:rPr>
                          <m:t>𝑹</m:t>
                        </m:r>
                      </m:e>
                      <m:sub>
                        <m:r>
                          <a:rPr lang="en-US" sz="2000" b="1" i="1" smtClean="0">
                            <a:latin typeface="Cambria Math"/>
                          </a:rPr>
                          <m:t>𝟑</m:t>
                        </m:r>
                      </m:sub>
                    </m:sSub>
                    <m:r>
                      <a:rPr lang="en-US" sz="2000" b="1" i="1" smtClean="0">
                        <a:latin typeface="Cambria Math"/>
                        <a:ea typeface="Cambria Math"/>
                      </a:rPr>
                      <m:t>→</m:t>
                    </m:r>
                    <m:sSub>
                      <m:sSubPr>
                        <m:ctrlPr>
                          <a:rPr lang="en-US" sz="2000" b="1" i="1">
                            <a:latin typeface="Cambria Math"/>
                          </a:rPr>
                        </m:ctrlPr>
                      </m:sSubPr>
                      <m:e>
                        <m:r>
                          <a:rPr lang="en-US" sz="2000" b="1" i="1">
                            <a:latin typeface="Cambria Math"/>
                          </a:rPr>
                          <m:t>𝑹</m:t>
                        </m:r>
                      </m:e>
                      <m:sub>
                        <m:r>
                          <a:rPr lang="en-US" sz="2000" b="1" i="1" smtClean="0">
                            <a:latin typeface="Cambria Math"/>
                          </a:rPr>
                          <m:t>𝟑</m:t>
                        </m:r>
                      </m:sub>
                    </m:sSub>
                    <m:r>
                      <a:rPr lang="en-US" sz="2000" b="1" i="1" smtClean="0">
                        <a:latin typeface="Cambria Math"/>
                      </a:rPr>
                      <m:t>+</m:t>
                    </m:r>
                    <m:r>
                      <a:rPr lang="en-US" sz="2000" b="1" i="1" smtClean="0">
                        <a:latin typeface="Cambria Math"/>
                      </a:rPr>
                      <m:t>𝟐</m:t>
                    </m:r>
                    <m:sSub>
                      <m:sSubPr>
                        <m:ctrlPr>
                          <a:rPr lang="en-US" sz="2000" b="1" i="1">
                            <a:latin typeface="Cambria Math"/>
                          </a:rPr>
                        </m:ctrlPr>
                      </m:sSubPr>
                      <m:e>
                        <m:r>
                          <a:rPr lang="en-US" sz="2000" b="1" i="1">
                            <a:latin typeface="Cambria Math"/>
                          </a:rPr>
                          <m:t>𝑹</m:t>
                        </m:r>
                      </m:e>
                      <m:sub>
                        <m:r>
                          <a:rPr lang="en-US" sz="2000" b="1" i="1">
                            <a:latin typeface="Cambria Math"/>
                          </a:rPr>
                          <m:t>𝟐</m:t>
                        </m:r>
                      </m:sub>
                    </m:sSub>
                  </m:oMath>
                </a14:m>
                <a:r>
                  <a:rPr lang="en-US" sz="2000" b="1" dirty="0" smtClean="0"/>
                  <a:t> then the above matrix reduces to</a:t>
                </a:r>
              </a:p>
              <a:p>
                <a:pPr marL="0" indent="0">
                  <a:buNone/>
                </a:pPr>
                <a14:m>
                  <m:oMathPara xmlns:m="http://schemas.openxmlformats.org/officeDocument/2006/math">
                    <m:oMathParaPr>
                      <m:jc m:val="left"/>
                    </m:oMathParaPr>
                    <m:oMath xmlns:m="http://schemas.openxmlformats.org/officeDocument/2006/math">
                      <m:r>
                        <a:rPr lang="en-US" sz="2000" b="1" i="1" smtClean="0">
                          <a:solidFill>
                            <a:srgbClr val="FF0000"/>
                          </a:solidFill>
                          <a:latin typeface="Cambria Math"/>
                          <a:ea typeface="Cambria Math"/>
                        </a:rPr>
                        <m:t>~</m:t>
                      </m:r>
                      <m:d>
                        <m:dPr>
                          <m:begChr m:val="["/>
                          <m:endChr m:val="]"/>
                          <m:ctrlPr>
                            <a:rPr lang="en-US" sz="2000" b="1" i="1">
                              <a:solidFill>
                                <a:srgbClr val="FF0000"/>
                              </a:solidFill>
                              <a:latin typeface="Cambria Math"/>
                            </a:rPr>
                          </m:ctrlPr>
                        </m:dPr>
                        <m:e>
                          <m:m>
                            <m:mPr>
                              <m:mcs>
                                <m:mc>
                                  <m:mcPr>
                                    <m:count m:val="5"/>
                                    <m:mcJc m:val="center"/>
                                  </m:mcPr>
                                </m:mc>
                              </m:mcs>
                              <m:ctrlPr>
                                <a:rPr lang="en-US" sz="2000" b="1" i="1">
                                  <a:solidFill>
                                    <a:srgbClr val="FF0000"/>
                                  </a:solidFill>
                                  <a:latin typeface="Cambria Math"/>
                                </a:rPr>
                              </m:ctrlPr>
                            </m:mPr>
                            <m:mr>
                              <m:e>
                                <m:r>
                                  <m:rPr>
                                    <m:brk m:alnAt="7"/>
                                  </m:rPr>
                                  <a:rPr lang="en-US" sz="2000" b="1" i="1">
                                    <a:solidFill>
                                      <a:srgbClr val="FF0000"/>
                                    </a:solidFill>
                                    <a:latin typeface="Cambria Math"/>
                                  </a:rPr>
                                  <m:t>𝟏</m:t>
                                </m:r>
                              </m:e>
                              <m:e>
                                <m:r>
                                  <a:rPr lang="en-US" sz="2000" b="1" i="1">
                                    <a:solidFill>
                                      <a:srgbClr val="FF0000"/>
                                    </a:solidFill>
                                    <a:latin typeface="Cambria Math"/>
                                  </a:rPr>
                                  <m:t>𝟎</m:t>
                                </m:r>
                              </m:e>
                              <m:e>
                                <m:r>
                                  <a:rPr lang="en-US" sz="2000" b="1" i="1">
                                    <a:solidFill>
                                      <a:srgbClr val="FF0000"/>
                                    </a:solidFill>
                                    <a:latin typeface="Cambria Math"/>
                                  </a:rPr>
                                  <m:t>𝟑</m:t>
                                </m:r>
                              </m:e>
                              <m:e>
                                <m:r>
                                  <a:rPr lang="en-US" sz="2000" b="1" i="1">
                                    <a:solidFill>
                                      <a:srgbClr val="FF0000"/>
                                    </a:solidFill>
                                    <a:latin typeface="Cambria Math"/>
                                  </a:rPr>
                                  <m:t>𝟎</m:t>
                                </m:r>
                              </m:e>
                              <m:e>
                                <m:r>
                                  <a:rPr lang="en-US" sz="2000" b="1" i="1">
                                    <a:solidFill>
                                      <a:srgbClr val="FF0000"/>
                                    </a:solidFill>
                                    <a:latin typeface="Cambria Math"/>
                                  </a:rPr>
                                  <m:t>𝟐</m:t>
                                </m:r>
                              </m:e>
                            </m:mr>
                            <m:mr>
                              <m:e>
                                <m:r>
                                  <a:rPr lang="en-US" sz="2000" b="1" i="1">
                                    <a:solidFill>
                                      <a:srgbClr val="FF0000"/>
                                    </a:solidFill>
                                    <a:latin typeface="Cambria Math"/>
                                  </a:rPr>
                                  <m:t>𝟎</m:t>
                                </m:r>
                              </m:e>
                              <m:e>
                                <m:r>
                                  <a:rPr lang="en-US" sz="2000" b="1" i="1" smtClean="0">
                                    <a:solidFill>
                                      <a:srgbClr val="FF0000"/>
                                    </a:solidFill>
                                    <a:latin typeface="Cambria Math"/>
                                  </a:rPr>
                                  <m:t>𝟏</m:t>
                                </m:r>
                              </m:e>
                              <m:e>
                                <m:r>
                                  <a:rPr lang="en-US" sz="2000" b="1" i="1">
                                    <a:solidFill>
                                      <a:srgbClr val="FF0000"/>
                                    </a:solidFill>
                                    <a:latin typeface="Cambria Math"/>
                                  </a:rPr>
                                  <m:t>𝟎</m:t>
                                </m:r>
                              </m:e>
                              <m:e>
                                <m:r>
                                  <a:rPr lang="en-US" sz="2000" b="1" i="1">
                                    <a:solidFill>
                                      <a:srgbClr val="FF0000"/>
                                    </a:solidFill>
                                    <a:latin typeface="Cambria Math"/>
                                  </a:rPr>
                                  <m:t>−</m:t>
                                </m:r>
                                <m:r>
                                  <a:rPr lang="en-US" sz="2000" b="1" i="1">
                                    <a:solidFill>
                                      <a:srgbClr val="FF0000"/>
                                    </a:solidFill>
                                    <a:latin typeface="Cambria Math"/>
                                  </a:rPr>
                                  <m:t>𝟑</m:t>
                                </m:r>
                              </m:e>
                              <m:e>
                                <m:r>
                                  <a:rPr lang="en-US" sz="2000" b="1" i="1">
                                    <a:solidFill>
                                      <a:srgbClr val="FF0000"/>
                                    </a:solidFill>
                                    <a:latin typeface="Cambria Math"/>
                                  </a:rPr>
                                  <m:t>𝟑</m:t>
                                </m:r>
                              </m:e>
                            </m:mr>
                            <m:mr>
                              <m:e>
                                <m:r>
                                  <a:rPr lang="en-US" sz="2000" b="1" i="1">
                                    <a:solidFill>
                                      <a:srgbClr val="FF0000"/>
                                    </a:solidFill>
                                    <a:latin typeface="Cambria Math"/>
                                  </a:rPr>
                                  <m:t>𝟎</m:t>
                                </m:r>
                              </m:e>
                              <m:e>
                                <m:r>
                                  <a:rPr lang="en-US" sz="2000" b="1" i="1" smtClean="0">
                                    <a:solidFill>
                                      <a:srgbClr val="FF0000"/>
                                    </a:solidFill>
                                    <a:latin typeface="Cambria Math"/>
                                  </a:rPr>
                                  <m:t>𝟎</m:t>
                                </m:r>
                              </m:e>
                              <m:e>
                                <m:r>
                                  <a:rPr lang="en-US" sz="2000" b="1" i="1">
                                    <a:solidFill>
                                      <a:srgbClr val="FF0000"/>
                                    </a:solidFill>
                                    <a:latin typeface="Cambria Math"/>
                                  </a:rPr>
                                  <m:t>𝟑</m:t>
                                </m:r>
                              </m:e>
                              <m:e>
                                <m:r>
                                  <a:rPr lang="en-US" sz="2000" b="1" i="1" smtClean="0">
                                    <a:solidFill>
                                      <a:srgbClr val="FF0000"/>
                                    </a:solidFill>
                                    <a:latin typeface="Cambria Math"/>
                                  </a:rPr>
                                  <m:t>−</m:t>
                                </m:r>
                                <m:r>
                                  <a:rPr lang="en-US" sz="2000" b="1" i="1" smtClean="0">
                                    <a:solidFill>
                                      <a:srgbClr val="FF0000"/>
                                    </a:solidFill>
                                    <a:latin typeface="Cambria Math"/>
                                  </a:rPr>
                                  <m:t>𝟒</m:t>
                                </m:r>
                              </m:e>
                              <m:e>
                                <m:r>
                                  <a:rPr lang="en-US" sz="2000" b="1" i="1" smtClean="0">
                                    <a:solidFill>
                                      <a:srgbClr val="FF0000"/>
                                    </a:solidFill>
                                    <a:latin typeface="Cambria Math"/>
                                  </a:rPr>
                                  <m:t>𝟕</m:t>
                                </m:r>
                              </m:e>
                            </m:mr>
                            <m:mr>
                              <m:e>
                                <m:r>
                                  <a:rPr lang="en-US" sz="2000" b="1" i="1">
                                    <a:solidFill>
                                      <a:srgbClr val="FF0000"/>
                                    </a:solidFill>
                                    <a:latin typeface="Cambria Math"/>
                                  </a:rPr>
                                  <m:t>𝟑</m:t>
                                </m:r>
                              </m:e>
                              <m:e>
                                <m:r>
                                  <a:rPr lang="en-US" sz="2000" b="1" i="1">
                                    <a:solidFill>
                                      <a:srgbClr val="FF0000"/>
                                    </a:solidFill>
                                    <a:latin typeface="Cambria Math"/>
                                  </a:rPr>
                                  <m:t>𝟎</m:t>
                                </m:r>
                              </m:e>
                              <m:e>
                                <m:r>
                                  <a:rPr lang="en-US" sz="2000" b="1" i="1">
                                    <a:solidFill>
                                      <a:srgbClr val="FF0000"/>
                                    </a:solidFill>
                                    <a:latin typeface="Cambria Math"/>
                                  </a:rPr>
                                  <m:t>𝟎</m:t>
                                </m:r>
                              </m:e>
                              <m:e>
                                <m:r>
                                  <a:rPr lang="en-US" sz="2000" b="1" i="1">
                                    <a:solidFill>
                                      <a:srgbClr val="FF0000"/>
                                    </a:solidFill>
                                    <a:latin typeface="Cambria Math"/>
                                  </a:rPr>
                                  <m:t>𝟕</m:t>
                                </m:r>
                              </m:e>
                              <m:e>
                                <m:r>
                                  <a:rPr lang="en-US" sz="2000" b="1" i="1">
                                    <a:solidFill>
                                      <a:srgbClr val="FF0000"/>
                                    </a:solidFill>
                                    <a:latin typeface="Cambria Math"/>
                                  </a:rPr>
                                  <m:t>−</m:t>
                                </m:r>
                                <m:r>
                                  <a:rPr lang="en-US" sz="2000" b="1" i="1">
                                    <a:solidFill>
                                      <a:srgbClr val="FF0000"/>
                                    </a:solidFill>
                                    <a:latin typeface="Cambria Math"/>
                                  </a:rPr>
                                  <m:t>𝟓</m:t>
                                </m:r>
                              </m:e>
                            </m:mr>
                          </m:m>
                        </m:e>
                      </m:d>
                    </m:oMath>
                  </m:oMathPara>
                </a14:m>
                <a:endParaRPr lang="en-US" sz="2000" b="1" dirty="0" smtClean="0"/>
              </a:p>
              <a:p>
                <a:pPr marL="0" indent="0">
                  <a:buNone/>
                </a:pPr>
                <a:r>
                  <a:rPr lang="en-US" sz="2000" b="1" dirty="0"/>
                  <a:t>Applying </a:t>
                </a:r>
                <a14:m>
                  <m:oMath xmlns:m="http://schemas.openxmlformats.org/officeDocument/2006/math">
                    <m:sSub>
                      <m:sSubPr>
                        <m:ctrlPr>
                          <a:rPr lang="en-US" sz="2000" b="1" i="1">
                            <a:latin typeface="Cambria Math"/>
                          </a:rPr>
                        </m:ctrlPr>
                      </m:sSubPr>
                      <m:e>
                        <m:r>
                          <a:rPr lang="en-US" sz="2000" b="1" i="1" smtClean="0">
                            <a:latin typeface="Cambria Math"/>
                          </a:rPr>
                          <m:t>𝑹</m:t>
                        </m:r>
                      </m:e>
                      <m:sub>
                        <m:r>
                          <a:rPr lang="en-US" sz="2000" b="1" i="1" smtClean="0">
                            <a:latin typeface="Cambria Math"/>
                          </a:rPr>
                          <m:t>𝟒</m:t>
                        </m:r>
                      </m:sub>
                    </m:sSub>
                    <m:r>
                      <a:rPr lang="en-US" sz="2000" b="1" i="1">
                        <a:latin typeface="Cambria Math"/>
                        <a:ea typeface="Cambria Math"/>
                      </a:rPr>
                      <m:t>→</m:t>
                    </m:r>
                    <m:sSub>
                      <m:sSubPr>
                        <m:ctrlPr>
                          <a:rPr lang="en-US" sz="2000" b="1" i="1">
                            <a:latin typeface="Cambria Math"/>
                          </a:rPr>
                        </m:ctrlPr>
                      </m:sSubPr>
                      <m:e>
                        <m:r>
                          <a:rPr lang="en-US" sz="2000" b="1" i="1">
                            <a:latin typeface="Cambria Math"/>
                          </a:rPr>
                          <m:t>𝑹</m:t>
                        </m:r>
                      </m:e>
                      <m:sub>
                        <m:r>
                          <a:rPr lang="en-US" sz="2000" b="1" i="1" smtClean="0">
                            <a:latin typeface="Cambria Math"/>
                          </a:rPr>
                          <m:t>𝟒</m:t>
                        </m:r>
                      </m:sub>
                    </m:sSub>
                    <m:r>
                      <a:rPr lang="en-US" sz="2000" b="1" i="1" smtClean="0">
                        <a:latin typeface="Cambria Math"/>
                      </a:rPr>
                      <m:t>−</m:t>
                    </m:r>
                    <m:r>
                      <a:rPr lang="en-US" sz="2000" b="1" i="1" smtClean="0">
                        <a:latin typeface="Cambria Math"/>
                      </a:rPr>
                      <m:t>𝟑</m:t>
                    </m:r>
                    <m:sSub>
                      <m:sSubPr>
                        <m:ctrlPr>
                          <a:rPr lang="en-US" sz="2000" b="1" i="1">
                            <a:latin typeface="Cambria Math"/>
                          </a:rPr>
                        </m:ctrlPr>
                      </m:sSubPr>
                      <m:e>
                        <m:r>
                          <a:rPr lang="en-US" sz="2000" b="1" i="1">
                            <a:latin typeface="Cambria Math"/>
                          </a:rPr>
                          <m:t>𝑹</m:t>
                        </m:r>
                      </m:e>
                      <m:sub>
                        <m:r>
                          <a:rPr lang="en-US" sz="2000" b="1" i="1" smtClean="0">
                            <a:latin typeface="Cambria Math"/>
                          </a:rPr>
                          <m:t>𝟏</m:t>
                        </m:r>
                      </m:sub>
                    </m:sSub>
                  </m:oMath>
                </a14:m>
                <a:r>
                  <a:rPr lang="en-US" sz="2000" b="1" dirty="0"/>
                  <a:t> then the above matrix reduces to</a:t>
                </a:r>
              </a:p>
              <a:p>
                <a:pPr marL="0" indent="0">
                  <a:buNone/>
                </a:pPr>
                <a:endParaRPr lang="en-US" sz="2000" b="1" dirty="0"/>
              </a:p>
              <a:p>
                <a:pPr marL="0" indent="0">
                  <a:buNone/>
                </a:pPr>
                <a:endParaRPr lang="en-US" sz="2000" b="1" dirty="0"/>
              </a:p>
            </p:txBody>
          </p:sp>
        </mc:Choice>
        <mc:Fallback xmlns="">
          <p:sp>
            <p:nvSpPr>
              <p:cNvPr id="6" name="Content Placeholder 5"/>
              <p:cNvSpPr>
                <a:spLocks noGrp="1" noRot="1" noChangeAspect="1" noMove="1" noResize="1" noEditPoints="1" noAdjustHandles="1" noChangeArrowheads="1" noChangeShapeType="1" noTextEdit="1"/>
              </p:cNvSpPr>
              <p:nvPr>
                <p:ph sz="quarter" idx="1"/>
              </p:nvPr>
            </p:nvSpPr>
            <p:spPr>
              <a:xfrm>
                <a:off x="457200" y="457200"/>
                <a:ext cx="8458200" cy="6248400"/>
              </a:xfrm>
              <a:blipFill rotWithShape="1">
                <a:blip r:embed="rId2"/>
                <a:stretch>
                  <a:fillRect l="-720" t="-390"/>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E53B3944-E9CB-4AA7-884D-B33F3C3244E6}" type="datetime3">
              <a:rPr lang="en-US" smtClean="0"/>
              <a:t>5 December 2022</a:t>
            </a:fld>
            <a:endParaRPr lang="en-US"/>
          </a:p>
        </p:txBody>
      </p:sp>
      <p:sp>
        <p:nvSpPr>
          <p:cNvPr id="4" name="Footer Placeholder 3"/>
          <p:cNvSpPr>
            <a:spLocks noGrp="1"/>
          </p:cNvSpPr>
          <p:nvPr>
            <p:ph type="ftr" sz="quarter" idx="11"/>
          </p:nvPr>
        </p:nvSpPr>
        <p:spPr/>
        <p:txBody>
          <a:bodyPr/>
          <a:lstStyle/>
          <a:p>
            <a:r>
              <a:rPr lang="en-US" smtClean="0"/>
              <a:t>js</a:t>
            </a:r>
            <a:endParaRPr lang="en-US"/>
          </a:p>
        </p:txBody>
      </p:sp>
      <p:sp>
        <p:nvSpPr>
          <p:cNvPr id="5" name="Slide Number Placeholder 4"/>
          <p:cNvSpPr>
            <a:spLocks noGrp="1"/>
          </p:cNvSpPr>
          <p:nvPr>
            <p:ph type="sldNum" sz="quarter" idx="12"/>
          </p:nvPr>
        </p:nvSpPr>
        <p:spPr/>
        <p:txBody>
          <a:bodyPr/>
          <a:lstStyle/>
          <a:p>
            <a:fld id="{B4318AF5-1C7B-4860-8A05-F86E63C4D6B2}" type="slidenum">
              <a:rPr lang="en-US" smtClean="0"/>
              <a:t>11</a:t>
            </a:fld>
            <a:endParaRPr lang="en-US"/>
          </a:p>
        </p:txBody>
      </p:sp>
    </p:spTree>
    <p:extLst>
      <p:ext uri="{BB962C8B-B14F-4D97-AF65-F5344CB8AC3E}">
        <p14:creationId xmlns:p14="http://schemas.microsoft.com/office/powerpoint/2010/main" val="3331588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304800" y="381000"/>
                <a:ext cx="8382000" cy="6096000"/>
              </a:xfrm>
            </p:spPr>
            <p:txBody>
              <a:bodyPr>
                <a:normAutofit lnSpcReduction="10000"/>
              </a:bodyPr>
              <a:lstStyle/>
              <a:p>
                <a:pPr marL="0" indent="0">
                  <a:buNone/>
                </a:pPr>
                <a14:m>
                  <m:oMathPara xmlns:m="http://schemas.openxmlformats.org/officeDocument/2006/math">
                    <m:oMathParaPr>
                      <m:jc m:val="left"/>
                    </m:oMathParaPr>
                    <m:oMath xmlns:m="http://schemas.openxmlformats.org/officeDocument/2006/math">
                      <m:r>
                        <a:rPr lang="en-US" sz="2000" b="1" i="1" smtClean="0">
                          <a:solidFill>
                            <a:srgbClr val="FF0000"/>
                          </a:solidFill>
                          <a:latin typeface="Cambria Math"/>
                          <a:ea typeface="Cambria Math"/>
                        </a:rPr>
                        <m:t>~</m:t>
                      </m:r>
                      <m:d>
                        <m:dPr>
                          <m:begChr m:val="["/>
                          <m:endChr m:val="]"/>
                          <m:ctrlPr>
                            <a:rPr lang="en-US" sz="2000" b="1" i="1" smtClean="0">
                              <a:solidFill>
                                <a:srgbClr val="FF0000"/>
                              </a:solidFill>
                              <a:latin typeface="Cambria Math"/>
                            </a:rPr>
                          </m:ctrlPr>
                        </m:dPr>
                        <m:e>
                          <m:m>
                            <m:mPr>
                              <m:mcs>
                                <m:mc>
                                  <m:mcPr>
                                    <m:count m:val="5"/>
                                    <m:mcJc m:val="center"/>
                                  </m:mcPr>
                                </m:mc>
                              </m:mcs>
                              <m:ctrlPr>
                                <a:rPr lang="en-US" sz="2000" b="1" i="1">
                                  <a:solidFill>
                                    <a:srgbClr val="FF0000"/>
                                  </a:solidFill>
                                  <a:latin typeface="Cambria Math"/>
                                </a:rPr>
                              </m:ctrlPr>
                            </m:mPr>
                            <m:mr>
                              <m:e>
                                <m:r>
                                  <m:rPr>
                                    <m:brk m:alnAt="7"/>
                                  </m:rPr>
                                  <a:rPr lang="en-US" sz="2000" b="1" i="1">
                                    <a:solidFill>
                                      <a:srgbClr val="FF0000"/>
                                    </a:solidFill>
                                    <a:latin typeface="Cambria Math"/>
                                  </a:rPr>
                                  <m:t>𝟏</m:t>
                                </m:r>
                              </m:e>
                              <m:e>
                                <m:r>
                                  <a:rPr lang="en-US" sz="2000" b="1" i="1">
                                    <a:solidFill>
                                      <a:srgbClr val="FF0000"/>
                                    </a:solidFill>
                                    <a:latin typeface="Cambria Math"/>
                                  </a:rPr>
                                  <m:t>𝟎</m:t>
                                </m:r>
                              </m:e>
                              <m:e>
                                <m:r>
                                  <a:rPr lang="en-US" sz="2000" b="1" i="1">
                                    <a:solidFill>
                                      <a:srgbClr val="FF0000"/>
                                    </a:solidFill>
                                    <a:latin typeface="Cambria Math"/>
                                  </a:rPr>
                                  <m:t>𝟑</m:t>
                                </m:r>
                              </m:e>
                              <m:e>
                                <m:r>
                                  <a:rPr lang="en-US" sz="2000" b="1" i="1">
                                    <a:solidFill>
                                      <a:srgbClr val="FF0000"/>
                                    </a:solidFill>
                                    <a:latin typeface="Cambria Math"/>
                                  </a:rPr>
                                  <m:t>𝟎</m:t>
                                </m:r>
                              </m:e>
                              <m:e>
                                <m:r>
                                  <a:rPr lang="en-US" sz="2000" b="1" i="1">
                                    <a:solidFill>
                                      <a:srgbClr val="FF0000"/>
                                    </a:solidFill>
                                    <a:latin typeface="Cambria Math"/>
                                  </a:rPr>
                                  <m:t>𝟐</m:t>
                                </m:r>
                              </m:e>
                            </m:mr>
                            <m:mr>
                              <m:e>
                                <m:r>
                                  <a:rPr lang="en-US" sz="2000" b="1" i="1">
                                    <a:solidFill>
                                      <a:srgbClr val="FF0000"/>
                                    </a:solidFill>
                                    <a:latin typeface="Cambria Math"/>
                                  </a:rPr>
                                  <m:t>𝟎</m:t>
                                </m:r>
                              </m:e>
                              <m:e>
                                <m:r>
                                  <a:rPr lang="en-US" sz="2000" b="1" i="1">
                                    <a:solidFill>
                                      <a:srgbClr val="FF0000"/>
                                    </a:solidFill>
                                    <a:latin typeface="Cambria Math"/>
                                  </a:rPr>
                                  <m:t>𝟏</m:t>
                                </m:r>
                              </m:e>
                              <m:e>
                                <m:r>
                                  <a:rPr lang="en-US" sz="2000" b="1" i="1">
                                    <a:solidFill>
                                      <a:srgbClr val="FF0000"/>
                                    </a:solidFill>
                                    <a:latin typeface="Cambria Math"/>
                                  </a:rPr>
                                  <m:t>𝟎</m:t>
                                </m:r>
                              </m:e>
                              <m:e>
                                <m:r>
                                  <a:rPr lang="en-US" sz="2000" b="1" i="1">
                                    <a:solidFill>
                                      <a:srgbClr val="FF0000"/>
                                    </a:solidFill>
                                    <a:latin typeface="Cambria Math"/>
                                  </a:rPr>
                                  <m:t>−</m:t>
                                </m:r>
                                <m:r>
                                  <a:rPr lang="en-US" sz="2000" b="1" i="1">
                                    <a:solidFill>
                                      <a:srgbClr val="FF0000"/>
                                    </a:solidFill>
                                    <a:latin typeface="Cambria Math"/>
                                  </a:rPr>
                                  <m:t>𝟑</m:t>
                                </m:r>
                              </m:e>
                              <m:e>
                                <m:r>
                                  <a:rPr lang="en-US" sz="2000" b="1" i="1">
                                    <a:solidFill>
                                      <a:srgbClr val="FF0000"/>
                                    </a:solidFill>
                                    <a:latin typeface="Cambria Math"/>
                                  </a:rPr>
                                  <m:t>𝟑</m:t>
                                </m:r>
                              </m:e>
                            </m:mr>
                            <m:mr>
                              <m:e>
                                <m:r>
                                  <a:rPr lang="en-US" sz="2000" b="1" i="1">
                                    <a:solidFill>
                                      <a:srgbClr val="FF0000"/>
                                    </a:solidFill>
                                    <a:latin typeface="Cambria Math"/>
                                  </a:rPr>
                                  <m:t>𝟎</m:t>
                                </m:r>
                              </m:e>
                              <m:e>
                                <m:r>
                                  <a:rPr lang="en-US" sz="2000" b="1" i="1">
                                    <a:solidFill>
                                      <a:srgbClr val="FF0000"/>
                                    </a:solidFill>
                                    <a:latin typeface="Cambria Math"/>
                                  </a:rPr>
                                  <m:t>𝟎</m:t>
                                </m:r>
                              </m:e>
                              <m:e>
                                <m:r>
                                  <a:rPr lang="en-US" sz="2000" b="1" i="1">
                                    <a:solidFill>
                                      <a:srgbClr val="FF0000"/>
                                    </a:solidFill>
                                    <a:latin typeface="Cambria Math"/>
                                  </a:rPr>
                                  <m:t>𝟑</m:t>
                                </m:r>
                              </m:e>
                              <m:e>
                                <m:r>
                                  <a:rPr lang="en-US" sz="2000" b="1" i="1">
                                    <a:solidFill>
                                      <a:srgbClr val="FF0000"/>
                                    </a:solidFill>
                                    <a:latin typeface="Cambria Math"/>
                                  </a:rPr>
                                  <m:t>−</m:t>
                                </m:r>
                                <m:r>
                                  <a:rPr lang="en-US" sz="2000" b="1" i="1">
                                    <a:solidFill>
                                      <a:srgbClr val="FF0000"/>
                                    </a:solidFill>
                                    <a:latin typeface="Cambria Math"/>
                                  </a:rPr>
                                  <m:t>𝟒</m:t>
                                </m:r>
                              </m:e>
                              <m:e>
                                <m:r>
                                  <a:rPr lang="en-US" sz="2000" b="1" i="1">
                                    <a:solidFill>
                                      <a:srgbClr val="FF0000"/>
                                    </a:solidFill>
                                    <a:latin typeface="Cambria Math"/>
                                  </a:rPr>
                                  <m:t>𝟕</m:t>
                                </m:r>
                              </m:e>
                            </m:mr>
                            <m:mr>
                              <m:e>
                                <m:r>
                                  <a:rPr lang="en-US" sz="2000" b="1" i="1" smtClean="0">
                                    <a:solidFill>
                                      <a:srgbClr val="FF0000"/>
                                    </a:solidFill>
                                    <a:latin typeface="Cambria Math"/>
                                  </a:rPr>
                                  <m:t>𝟎</m:t>
                                </m:r>
                              </m:e>
                              <m:e>
                                <m:r>
                                  <a:rPr lang="en-US" sz="2000" b="1" i="1">
                                    <a:solidFill>
                                      <a:srgbClr val="FF0000"/>
                                    </a:solidFill>
                                    <a:latin typeface="Cambria Math"/>
                                  </a:rPr>
                                  <m:t>𝟎</m:t>
                                </m:r>
                              </m:e>
                              <m:e>
                                <m:r>
                                  <a:rPr lang="en-US" sz="2000" b="1" i="1" smtClean="0">
                                    <a:solidFill>
                                      <a:srgbClr val="FF0000"/>
                                    </a:solidFill>
                                    <a:latin typeface="Cambria Math"/>
                                  </a:rPr>
                                  <m:t>−</m:t>
                                </m:r>
                                <m:r>
                                  <a:rPr lang="en-US" sz="2000" b="1" i="1" smtClean="0">
                                    <a:solidFill>
                                      <a:srgbClr val="FF0000"/>
                                    </a:solidFill>
                                    <a:latin typeface="Cambria Math"/>
                                  </a:rPr>
                                  <m:t>𝟗</m:t>
                                </m:r>
                              </m:e>
                              <m:e>
                                <m:r>
                                  <a:rPr lang="en-US" sz="2000" b="1" i="1">
                                    <a:solidFill>
                                      <a:srgbClr val="FF0000"/>
                                    </a:solidFill>
                                    <a:latin typeface="Cambria Math"/>
                                  </a:rPr>
                                  <m:t>𝟕</m:t>
                                </m:r>
                              </m:e>
                              <m:e>
                                <m:r>
                                  <a:rPr lang="en-US" sz="2000" b="1" i="1" smtClean="0">
                                    <a:solidFill>
                                      <a:srgbClr val="FF0000"/>
                                    </a:solidFill>
                                    <a:latin typeface="Cambria Math"/>
                                  </a:rPr>
                                  <m:t>−</m:t>
                                </m:r>
                                <m:r>
                                  <a:rPr lang="en-US" sz="2000" b="1" i="1" smtClean="0">
                                    <a:solidFill>
                                      <a:srgbClr val="FF0000"/>
                                    </a:solidFill>
                                    <a:latin typeface="Cambria Math"/>
                                  </a:rPr>
                                  <m:t>𝟏𝟏</m:t>
                                </m:r>
                              </m:e>
                            </m:mr>
                          </m:m>
                        </m:e>
                      </m:d>
                    </m:oMath>
                  </m:oMathPara>
                </a14:m>
                <a:endParaRPr lang="en-US" sz="2000" dirty="0" smtClean="0">
                  <a:latin typeface="Cambria Maths"/>
                </a:endParaRPr>
              </a:p>
              <a:p>
                <a:pPr marL="0" indent="0">
                  <a:buNone/>
                </a:pPr>
                <a:r>
                  <a:rPr lang="en-US" sz="2000" b="1" dirty="0">
                    <a:latin typeface="Cambria Maths"/>
                  </a:rPr>
                  <a:t>Applying </a:t>
                </a:r>
                <a14:m>
                  <m:oMath xmlns:m="http://schemas.openxmlformats.org/officeDocument/2006/math">
                    <m:sSub>
                      <m:sSubPr>
                        <m:ctrlPr>
                          <a:rPr lang="en-US" sz="2000" b="1" i="1">
                            <a:latin typeface="Cambria Math"/>
                          </a:rPr>
                        </m:ctrlPr>
                      </m:sSubPr>
                      <m:e>
                        <m:r>
                          <a:rPr lang="en-US" sz="2000" b="1" i="1">
                            <a:latin typeface="Cambria Math"/>
                          </a:rPr>
                          <m:t>𝑹</m:t>
                        </m:r>
                      </m:e>
                      <m:sub>
                        <m:r>
                          <a:rPr lang="en-US" sz="2000" b="1" i="1">
                            <a:latin typeface="Cambria Math"/>
                          </a:rPr>
                          <m:t>𝟒</m:t>
                        </m:r>
                      </m:sub>
                    </m:sSub>
                    <m:r>
                      <a:rPr lang="en-US" sz="2000" b="1" i="1">
                        <a:latin typeface="Cambria Math"/>
                        <a:ea typeface="Cambria Math"/>
                      </a:rPr>
                      <m:t>→</m:t>
                    </m:r>
                    <m:sSub>
                      <m:sSubPr>
                        <m:ctrlPr>
                          <a:rPr lang="en-US" sz="2000" b="1" i="1">
                            <a:latin typeface="Cambria Math"/>
                          </a:rPr>
                        </m:ctrlPr>
                      </m:sSubPr>
                      <m:e>
                        <m:r>
                          <a:rPr lang="en-US" sz="2000" b="1" i="1">
                            <a:latin typeface="Cambria Math"/>
                          </a:rPr>
                          <m:t>𝑹</m:t>
                        </m:r>
                      </m:e>
                      <m:sub>
                        <m:r>
                          <a:rPr lang="en-US" sz="2000" b="1" i="1">
                            <a:latin typeface="Cambria Math"/>
                          </a:rPr>
                          <m:t>𝟒</m:t>
                        </m:r>
                      </m:sub>
                    </m:sSub>
                    <m:r>
                      <a:rPr lang="en-US" sz="2000" b="1" i="1" smtClean="0">
                        <a:latin typeface="Cambria Math"/>
                      </a:rPr>
                      <m:t>+</m:t>
                    </m:r>
                    <m:r>
                      <a:rPr lang="en-US" sz="2000" b="1" i="1">
                        <a:latin typeface="Cambria Math"/>
                      </a:rPr>
                      <m:t>𝟑</m:t>
                    </m:r>
                    <m:sSub>
                      <m:sSubPr>
                        <m:ctrlPr>
                          <a:rPr lang="en-US" sz="2000" b="1" i="1">
                            <a:latin typeface="Cambria Math"/>
                          </a:rPr>
                        </m:ctrlPr>
                      </m:sSubPr>
                      <m:e>
                        <m:r>
                          <a:rPr lang="en-US" sz="2000" b="1" i="1">
                            <a:latin typeface="Cambria Math"/>
                          </a:rPr>
                          <m:t>𝑹</m:t>
                        </m:r>
                      </m:e>
                      <m:sub>
                        <m:r>
                          <a:rPr lang="en-US" sz="2000" b="1" i="1" smtClean="0">
                            <a:latin typeface="Cambria Math"/>
                          </a:rPr>
                          <m:t>𝟑</m:t>
                        </m:r>
                      </m:sub>
                    </m:sSub>
                  </m:oMath>
                </a14:m>
                <a:r>
                  <a:rPr lang="en-US" sz="2000" b="1" dirty="0">
                    <a:latin typeface="Cambria Maths"/>
                  </a:rPr>
                  <a:t> then the above matrix reduces to</a:t>
                </a:r>
              </a:p>
              <a:p>
                <a:pPr marL="0" indent="0">
                  <a:buNone/>
                </a:pPr>
                <a14:m>
                  <m:oMathPara xmlns:m="http://schemas.openxmlformats.org/officeDocument/2006/math">
                    <m:oMathParaPr>
                      <m:jc m:val="left"/>
                    </m:oMathParaPr>
                    <m:oMath xmlns:m="http://schemas.openxmlformats.org/officeDocument/2006/math">
                      <m:r>
                        <a:rPr lang="en-US" sz="2000" b="1" i="1">
                          <a:solidFill>
                            <a:srgbClr val="FF0000"/>
                          </a:solidFill>
                          <a:latin typeface="Cambria Math"/>
                          <a:ea typeface="Cambria Math"/>
                        </a:rPr>
                        <m:t>~</m:t>
                      </m:r>
                      <m:d>
                        <m:dPr>
                          <m:begChr m:val="["/>
                          <m:endChr m:val="]"/>
                          <m:ctrlPr>
                            <a:rPr lang="en-US" sz="2000" b="1" i="1">
                              <a:solidFill>
                                <a:srgbClr val="FF0000"/>
                              </a:solidFill>
                              <a:latin typeface="Cambria Math"/>
                            </a:rPr>
                          </m:ctrlPr>
                        </m:dPr>
                        <m:e>
                          <m:m>
                            <m:mPr>
                              <m:mcs>
                                <m:mc>
                                  <m:mcPr>
                                    <m:count m:val="5"/>
                                    <m:mcJc m:val="center"/>
                                  </m:mcPr>
                                </m:mc>
                              </m:mcs>
                              <m:ctrlPr>
                                <a:rPr lang="en-US" sz="2000" b="1" i="1">
                                  <a:solidFill>
                                    <a:srgbClr val="FF0000"/>
                                  </a:solidFill>
                                  <a:latin typeface="Cambria Math"/>
                                </a:rPr>
                              </m:ctrlPr>
                            </m:mPr>
                            <m:mr>
                              <m:e>
                                <m:r>
                                  <m:rPr>
                                    <m:brk m:alnAt="7"/>
                                  </m:rPr>
                                  <a:rPr lang="en-US" sz="2000" b="1" i="1">
                                    <a:solidFill>
                                      <a:srgbClr val="FF0000"/>
                                    </a:solidFill>
                                    <a:latin typeface="Cambria Math"/>
                                  </a:rPr>
                                  <m:t>𝟏</m:t>
                                </m:r>
                              </m:e>
                              <m:e>
                                <m:r>
                                  <a:rPr lang="en-US" sz="2000" b="1" i="1">
                                    <a:solidFill>
                                      <a:srgbClr val="FF0000"/>
                                    </a:solidFill>
                                    <a:latin typeface="Cambria Math"/>
                                  </a:rPr>
                                  <m:t>𝟎</m:t>
                                </m:r>
                              </m:e>
                              <m:e>
                                <m:r>
                                  <a:rPr lang="en-US" sz="2000" b="1" i="1">
                                    <a:solidFill>
                                      <a:srgbClr val="FF0000"/>
                                    </a:solidFill>
                                    <a:latin typeface="Cambria Math"/>
                                  </a:rPr>
                                  <m:t>𝟑</m:t>
                                </m:r>
                              </m:e>
                              <m:e>
                                <m:r>
                                  <a:rPr lang="en-US" sz="2000" b="1" i="1">
                                    <a:solidFill>
                                      <a:srgbClr val="FF0000"/>
                                    </a:solidFill>
                                    <a:latin typeface="Cambria Math"/>
                                  </a:rPr>
                                  <m:t>𝟎</m:t>
                                </m:r>
                              </m:e>
                              <m:e>
                                <m:r>
                                  <a:rPr lang="en-US" sz="2000" b="1" i="1">
                                    <a:solidFill>
                                      <a:srgbClr val="FF0000"/>
                                    </a:solidFill>
                                    <a:latin typeface="Cambria Math"/>
                                  </a:rPr>
                                  <m:t>𝟐</m:t>
                                </m:r>
                              </m:e>
                            </m:mr>
                            <m:mr>
                              <m:e>
                                <m:r>
                                  <a:rPr lang="en-US" sz="2000" b="1" i="1">
                                    <a:solidFill>
                                      <a:srgbClr val="FF0000"/>
                                    </a:solidFill>
                                    <a:latin typeface="Cambria Math"/>
                                  </a:rPr>
                                  <m:t>𝟎</m:t>
                                </m:r>
                              </m:e>
                              <m:e>
                                <m:r>
                                  <a:rPr lang="en-US" sz="2000" b="1" i="1">
                                    <a:solidFill>
                                      <a:srgbClr val="FF0000"/>
                                    </a:solidFill>
                                    <a:latin typeface="Cambria Math"/>
                                  </a:rPr>
                                  <m:t>𝟏</m:t>
                                </m:r>
                              </m:e>
                              <m:e>
                                <m:r>
                                  <a:rPr lang="en-US" sz="2000" b="1" i="1">
                                    <a:solidFill>
                                      <a:srgbClr val="FF0000"/>
                                    </a:solidFill>
                                    <a:latin typeface="Cambria Math"/>
                                  </a:rPr>
                                  <m:t>𝟎</m:t>
                                </m:r>
                              </m:e>
                              <m:e>
                                <m:r>
                                  <a:rPr lang="en-US" sz="2000" b="1" i="1">
                                    <a:solidFill>
                                      <a:srgbClr val="FF0000"/>
                                    </a:solidFill>
                                    <a:latin typeface="Cambria Math"/>
                                  </a:rPr>
                                  <m:t>−</m:t>
                                </m:r>
                                <m:r>
                                  <a:rPr lang="en-US" sz="2000" b="1" i="1">
                                    <a:solidFill>
                                      <a:srgbClr val="FF0000"/>
                                    </a:solidFill>
                                    <a:latin typeface="Cambria Math"/>
                                  </a:rPr>
                                  <m:t>𝟑</m:t>
                                </m:r>
                              </m:e>
                              <m:e>
                                <m:r>
                                  <a:rPr lang="en-US" sz="2000" b="1" i="1">
                                    <a:solidFill>
                                      <a:srgbClr val="FF0000"/>
                                    </a:solidFill>
                                    <a:latin typeface="Cambria Math"/>
                                  </a:rPr>
                                  <m:t>𝟑</m:t>
                                </m:r>
                              </m:e>
                            </m:mr>
                            <m:mr>
                              <m:e>
                                <m:r>
                                  <a:rPr lang="en-US" sz="2000" b="1" i="1">
                                    <a:solidFill>
                                      <a:srgbClr val="FF0000"/>
                                    </a:solidFill>
                                    <a:latin typeface="Cambria Math"/>
                                  </a:rPr>
                                  <m:t>𝟎</m:t>
                                </m:r>
                              </m:e>
                              <m:e>
                                <m:r>
                                  <a:rPr lang="en-US" sz="2000" b="1" i="1">
                                    <a:solidFill>
                                      <a:srgbClr val="FF0000"/>
                                    </a:solidFill>
                                    <a:latin typeface="Cambria Math"/>
                                  </a:rPr>
                                  <m:t>𝟎</m:t>
                                </m:r>
                              </m:e>
                              <m:e>
                                <m:r>
                                  <a:rPr lang="en-US" sz="2000" b="1" i="1">
                                    <a:solidFill>
                                      <a:srgbClr val="FF0000"/>
                                    </a:solidFill>
                                    <a:latin typeface="Cambria Math"/>
                                  </a:rPr>
                                  <m:t>𝟑</m:t>
                                </m:r>
                              </m:e>
                              <m:e>
                                <m:r>
                                  <a:rPr lang="en-US" sz="2000" b="1" i="1">
                                    <a:solidFill>
                                      <a:srgbClr val="FF0000"/>
                                    </a:solidFill>
                                    <a:latin typeface="Cambria Math"/>
                                  </a:rPr>
                                  <m:t>−</m:t>
                                </m:r>
                                <m:r>
                                  <a:rPr lang="en-US" sz="2000" b="1" i="1">
                                    <a:solidFill>
                                      <a:srgbClr val="FF0000"/>
                                    </a:solidFill>
                                    <a:latin typeface="Cambria Math"/>
                                  </a:rPr>
                                  <m:t>𝟒</m:t>
                                </m:r>
                              </m:e>
                              <m:e>
                                <m:r>
                                  <a:rPr lang="en-US" sz="2000" b="1" i="1">
                                    <a:solidFill>
                                      <a:srgbClr val="FF0000"/>
                                    </a:solidFill>
                                    <a:latin typeface="Cambria Math"/>
                                  </a:rPr>
                                  <m:t>𝟕</m:t>
                                </m:r>
                              </m:e>
                            </m:mr>
                            <m:mr>
                              <m:e>
                                <m:r>
                                  <a:rPr lang="en-US" sz="2000" b="1" i="1">
                                    <a:solidFill>
                                      <a:srgbClr val="FF0000"/>
                                    </a:solidFill>
                                    <a:latin typeface="Cambria Math"/>
                                  </a:rPr>
                                  <m:t>𝟎</m:t>
                                </m:r>
                              </m:e>
                              <m:e>
                                <m:r>
                                  <a:rPr lang="en-US" sz="2000" b="1" i="1">
                                    <a:solidFill>
                                      <a:srgbClr val="FF0000"/>
                                    </a:solidFill>
                                    <a:latin typeface="Cambria Math"/>
                                  </a:rPr>
                                  <m:t>𝟎</m:t>
                                </m:r>
                              </m:e>
                              <m:e>
                                <m:r>
                                  <a:rPr lang="en-US" sz="2000" b="1" i="1" smtClean="0">
                                    <a:solidFill>
                                      <a:srgbClr val="FF0000"/>
                                    </a:solidFill>
                                    <a:latin typeface="Cambria Math"/>
                                  </a:rPr>
                                  <m:t>𝟎</m:t>
                                </m:r>
                              </m:e>
                              <m:e>
                                <m:r>
                                  <a:rPr lang="en-US" sz="2000" b="1" i="1" smtClean="0">
                                    <a:solidFill>
                                      <a:srgbClr val="FF0000"/>
                                    </a:solidFill>
                                    <a:latin typeface="Cambria Math"/>
                                  </a:rPr>
                                  <m:t>−</m:t>
                                </m:r>
                                <m:r>
                                  <a:rPr lang="en-US" sz="2000" b="1" i="1" smtClean="0">
                                    <a:solidFill>
                                      <a:srgbClr val="FF0000"/>
                                    </a:solidFill>
                                    <a:latin typeface="Cambria Math"/>
                                  </a:rPr>
                                  <m:t>𝟓</m:t>
                                </m:r>
                              </m:e>
                              <m:e>
                                <m:r>
                                  <a:rPr lang="en-US" sz="2000" b="1" i="1" smtClean="0">
                                    <a:solidFill>
                                      <a:srgbClr val="FF0000"/>
                                    </a:solidFill>
                                    <a:latin typeface="Cambria Math"/>
                                  </a:rPr>
                                  <m:t>𝟏𝟎</m:t>
                                </m:r>
                              </m:e>
                            </m:mr>
                          </m:m>
                        </m:e>
                      </m:d>
                    </m:oMath>
                  </m:oMathPara>
                </a14:m>
                <a:endParaRPr lang="en-US" sz="2000" dirty="0" smtClean="0">
                  <a:latin typeface="Cambria Maths"/>
                </a:endParaRPr>
              </a:p>
              <a:p>
                <a:pPr marL="0" indent="0">
                  <a:buNone/>
                </a:pPr>
                <a:r>
                  <a:rPr lang="en-US" sz="2000" dirty="0" smtClean="0">
                    <a:latin typeface="Cambria Maths"/>
                  </a:rPr>
                  <a:t>Which is a echelon form.</a:t>
                </a:r>
              </a:p>
              <a:p>
                <a:pPr marL="0" indent="0">
                  <a:buNone/>
                </a:pPr>
                <a:r>
                  <a:rPr lang="en-US" sz="2000" dirty="0" smtClean="0">
                    <a:latin typeface="Cambria Maths"/>
                  </a:rPr>
                  <a:t>Now, for reduced echelon form</a:t>
                </a:r>
              </a:p>
              <a:p>
                <a:pPr marL="0" indent="0">
                  <a:buNone/>
                </a:pPr>
                <a:r>
                  <a:rPr lang="en-US" sz="2000" b="1" dirty="0">
                    <a:latin typeface="Cambria Maths"/>
                  </a:rPr>
                  <a:t>Applying </a:t>
                </a:r>
                <a14:m>
                  <m:oMath xmlns:m="http://schemas.openxmlformats.org/officeDocument/2006/math">
                    <m:sSub>
                      <m:sSubPr>
                        <m:ctrlPr>
                          <a:rPr lang="en-US" sz="2000" b="1" i="1">
                            <a:latin typeface="Cambria Math"/>
                          </a:rPr>
                        </m:ctrlPr>
                      </m:sSubPr>
                      <m:e>
                        <m:r>
                          <a:rPr lang="en-US" sz="2000" b="1" i="1">
                            <a:latin typeface="Cambria Math"/>
                          </a:rPr>
                          <m:t>𝑹</m:t>
                        </m:r>
                      </m:e>
                      <m:sub>
                        <m:r>
                          <a:rPr lang="en-US" sz="2000" b="1" i="1" smtClean="0">
                            <a:latin typeface="Cambria Math"/>
                          </a:rPr>
                          <m:t>𝟑</m:t>
                        </m:r>
                      </m:sub>
                    </m:sSub>
                    <m:r>
                      <a:rPr lang="en-US" sz="2000" b="1" i="1" smtClean="0">
                        <a:latin typeface="Cambria Math"/>
                        <a:ea typeface="Cambria Math"/>
                      </a:rPr>
                      <m:t>→</m:t>
                    </m:r>
                    <m:f>
                      <m:fPr>
                        <m:ctrlPr>
                          <a:rPr lang="en-US" sz="2000" b="1" i="1" smtClean="0">
                            <a:latin typeface="Cambria Math"/>
                          </a:rPr>
                        </m:ctrlPr>
                      </m:fPr>
                      <m:num>
                        <m:sSub>
                          <m:sSubPr>
                            <m:ctrlPr>
                              <a:rPr lang="en-US" sz="2000" b="1" i="1">
                                <a:latin typeface="Cambria Math"/>
                              </a:rPr>
                            </m:ctrlPr>
                          </m:sSubPr>
                          <m:e>
                            <m:r>
                              <a:rPr lang="en-US" sz="2000" b="1" i="1">
                                <a:latin typeface="Cambria Math"/>
                              </a:rPr>
                              <m:t>𝑹</m:t>
                            </m:r>
                          </m:e>
                          <m:sub>
                            <m:r>
                              <a:rPr lang="en-US" sz="2000" b="1" i="1">
                                <a:latin typeface="Cambria Math"/>
                              </a:rPr>
                              <m:t>𝟑</m:t>
                            </m:r>
                          </m:sub>
                        </m:sSub>
                      </m:num>
                      <m:den>
                        <m:r>
                          <a:rPr lang="en-US" sz="2000" b="1" i="1" smtClean="0">
                            <a:latin typeface="Cambria Math"/>
                          </a:rPr>
                          <m:t>𝟑</m:t>
                        </m:r>
                      </m:den>
                    </m:f>
                  </m:oMath>
                </a14:m>
                <a:r>
                  <a:rPr lang="en-US" sz="2000" b="1" dirty="0" smtClean="0">
                    <a:latin typeface="Cambria Maths"/>
                  </a:rPr>
                  <a:t> and </a:t>
                </a:r>
                <a14:m>
                  <m:oMath xmlns:m="http://schemas.openxmlformats.org/officeDocument/2006/math">
                    <m:sSub>
                      <m:sSubPr>
                        <m:ctrlPr>
                          <a:rPr lang="en-US" sz="2000" b="1" i="1">
                            <a:latin typeface="Cambria Math"/>
                          </a:rPr>
                        </m:ctrlPr>
                      </m:sSubPr>
                      <m:e>
                        <m:r>
                          <a:rPr lang="en-US" sz="2000" b="1" i="1">
                            <a:latin typeface="Cambria Math"/>
                          </a:rPr>
                          <m:t>𝑹</m:t>
                        </m:r>
                      </m:e>
                      <m:sub>
                        <m:r>
                          <a:rPr lang="en-US" sz="2000" b="1" i="1">
                            <a:latin typeface="Cambria Math"/>
                          </a:rPr>
                          <m:t>𝟒</m:t>
                        </m:r>
                      </m:sub>
                    </m:sSub>
                    <m:r>
                      <a:rPr lang="en-US" sz="2000" b="1" i="1">
                        <a:latin typeface="Cambria Math"/>
                        <a:ea typeface="Cambria Math"/>
                      </a:rPr>
                      <m:t>→</m:t>
                    </m:r>
                    <m:f>
                      <m:fPr>
                        <m:ctrlPr>
                          <a:rPr lang="en-US" sz="2000" b="1" i="1" smtClean="0">
                            <a:latin typeface="Cambria Math"/>
                          </a:rPr>
                        </m:ctrlPr>
                      </m:fPr>
                      <m:num>
                        <m:sSub>
                          <m:sSubPr>
                            <m:ctrlPr>
                              <a:rPr lang="en-US" sz="2000" b="1" i="1">
                                <a:latin typeface="Cambria Math"/>
                              </a:rPr>
                            </m:ctrlPr>
                          </m:sSubPr>
                          <m:e>
                            <m:r>
                              <a:rPr lang="en-US" sz="2000" b="1" i="1">
                                <a:latin typeface="Cambria Math"/>
                              </a:rPr>
                              <m:t>𝑹</m:t>
                            </m:r>
                          </m:e>
                          <m:sub>
                            <m:r>
                              <a:rPr lang="en-US" sz="2000" b="1" i="1">
                                <a:latin typeface="Cambria Math"/>
                              </a:rPr>
                              <m:t>𝟒</m:t>
                            </m:r>
                          </m:sub>
                        </m:sSub>
                      </m:num>
                      <m:den>
                        <m:r>
                          <a:rPr lang="en-US" sz="2000" b="1" i="1" smtClean="0">
                            <a:latin typeface="Cambria Math"/>
                          </a:rPr>
                          <m:t>−</m:t>
                        </m:r>
                        <m:r>
                          <a:rPr lang="en-US" sz="2000" b="1" i="1" smtClean="0">
                            <a:latin typeface="Cambria Math"/>
                          </a:rPr>
                          <m:t>𝟓</m:t>
                        </m:r>
                      </m:den>
                    </m:f>
                  </m:oMath>
                </a14:m>
                <a:r>
                  <a:rPr lang="en-US" sz="2000" b="1" dirty="0" smtClean="0">
                    <a:latin typeface="Cambria Maths"/>
                  </a:rPr>
                  <a:t> </a:t>
                </a:r>
                <a:r>
                  <a:rPr lang="en-US" sz="2000" b="1" dirty="0">
                    <a:latin typeface="Cambria Maths"/>
                  </a:rPr>
                  <a:t>then the above matrix reduces to</a:t>
                </a:r>
                <a:endParaRPr lang="en-US" sz="2000" b="1" dirty="0" smtClean="0">
                  <a:latin typeface="Cambria Maths"/>
                </a:endParaRPr>
              </a:p>
              <a:p>
                <a:pPr marL="0" indent="0">
                  <a:buNone/>
                </a:pPr>
                <a14:m>
                  <m:oMathPara xmlns:m="http://schemas.openxmlformats.org/officeDocument/2006/math">
                    <m:oMathParaPr>
                      <m:jc m:val="left"/>
                    </m:oMathParaPr>
                    <m:oMath xmlns:m="http://schemas.openxmlformats.org/officeDocument/2006/math">
                      <m:r>
                        <a:rPr lang="en-US" sz="2000" b="1" i="1">
                          <a:solidFill>
                            <a:srgbClr val="FF0000"/>
                          </a:solidFill>
                          <a:latin typeface="Cambria Math"/>
                          <a:ea typeface="Cambria Math"/>
                        </a:rPr>
                        <m:t>~</m:t>
                      </m:r>
                      <m:d>
                        <m:dPr>
                          <m:begChr m:val="["/>
                          <m:endChr m:val="]"/>
                          <m:ctrlPr>
                            <a:rPr lang="en-US" sz="2000" b="1" i="1">
                              <a:solidFill>
                                <a:srgbClr val="FF0000"/>
                              </a:solidFill>
                              <a:latin typeface="Cambria Math"/>
                            </a:rPr>
                          </m:ctrlPr>
                        </m:dPr>
                        <m:e>
                          <m:m>
                            <m:mPr>
                              <m:mcs>
                                <m:mc>
                                  <m:mcPr>
                                    <m:count m:val="5"/>
                                    <m:mcJc m:val="center"/>
                                  </m:mcPr>
                                </m:mc>
                              </m:mcs>
                              <m:ctrlPr>
                                <a:rPr lang="en-US" sz="2000" b="1" i="1" smtClean="0">
                                  <a:solidFill>
                                    <a:srgbClr val="FF0000"/>
                                  </a:solidFill>
                                  <a:latin typeface="Cambria Math"/>
                                </a:rPr>
                              </m:ctrlPr>
                            </m:mPr>
                            <m:mr>
                              <m:e>
                                <m:r>
                                  <m:rPr>
                                    <m:brk m:alnAt="7"/>
                                  </m:rPr>
                                  <a:rPr lang="en-US" sz="2000" b="1" i="1">
                                    <a:solidFill>
                                      <a:srgbClr val="FF0000"/>
                                    </a:solidFill>
                                    <a:latin typeface="Cambria Math"/>
                                  </a:rPr>
                                  <m:t>𝟏</m:t>
                                </m:r>
                              </m:e>
                              <m:e>
                                <m:r>
                                  <a:rPr lang="en-US" sz="2000" b="1" i="1">
                                    <a:solidFill>
                                      <a:srgbClr val="FF0000"/>
                                    </a:solidFill>
                                    <a:latin typeface="Cambria Math"/>
                                  </a:rPr>
                                  <m:t>𝟎</m:t>
                                </m:r>
                              </m:e>
                              <m:e>
                                <m:r>
                                  <a:rPr lang="en-US" sz="2000" b="1" i="1">
                                    <a:solidFill>
                                      <a:srgbClr val="FF0000"/>
                                    </a:solidFill>
                                    <a:latin typeface="Cambria Math"/>
                                  </a:rPr>
                                  <m:t>𝟑</m:t>
                                </m:r>
                              </m:e>
                              <m:e>
                                <m:r>
                                  <a:rPr lang="en-US" sz="2000" b="1" i="1">
                                    <a:solidFill>
                                      <a:srgbClr val="FF0000"/>
                                    </a:solidFill>
                                    <a:latin typeface="Cambria Math"/>
                                  </a:rPr>
                                  <m:t>𝟎</m:t>
                                </m:r>
                              </m:e>
                              <m:e>
                                <m:r>
                                  <a:rPr lang="en-US" sz="2000" b="1" i="1">
                                    <a:solidFill>
                                      <a:srgbClr val="FF0000"/>
                                    </a:solidFill>
                                    <a:latin typeface="Cambria Math"/>
                                  </a:rPr>
                                  <m:t>𝟐</m:t>
                                </m:r>
                              </m:e>
                            </m:mr>
                            <m:mr>
                              <m:e>
                                <m:r>
                                  <a:rPr lang="en-US" sz="2000" b="1" i="1">
                                    <a:solidFill>
                                      <a:srgbClr val="FF0000"/>
                                    </a:solidFill>
                                    <a:latin typeface="Cambria Math"/>
                                  </a:rPr>
                                  <m:t>𝟎</m:t>
                                </m:r>
                              </m:e>
                              <m:e>
                                <m:r>
                                  <a:rPr lang="en-US" sz="2000" b="1" i="1">
                                    <a:solidFill>
                                      <a:srgbClr val="FF0000"/>
                                    </a:solidFill>
                                    <a:latin typeface="Cambria Math"/>
                                  </a:rPr>
                                  <m:t>𝟏</m:t>
                                </m:r>
                              </m:e>
                              <m:e>
                                <m:r>
                                  <a:rPr lang="en-US" sz="2000" b="1" i="1">
                                    <a:solidFill>
                                      <a:srgbClr val="FF0000"/>
                                    </a:solidFill>
                                    <a:latin typeface="Cambria Math"/>
                                  </a:rPr>
                                  <m:t>𝟎</m:t>
                                </m:r>
                              </m:e>
                              <m:e>
                                <m:r>
                                  <a:rPr lang="en-US" sz="2000" b="1" i="1">
                                    <a:solidFill>
                                      <a:srgbClr val="FF0000"/>
                                    </a:solidFill>
                                    <a:latin typeface="Cambria Math"/>
                                  </a:rPr>
                                  <m:t>−</m:t>
                                </m:r>
                                <m:r>
                                  <a:rPr lang="en-US" sz="2000" b="1" i="1">
                                    <a:solidFill>
                                      <a:srgbClr val="FF0000"/>
                                    </a:solidFill>
                                    <a:latin typeface="Cambria Math"/>
                                  </a:rPr>
                                  <m:t>𝟑</m:t>
                                </m:r>
                              </m:e>
                              <m:e>
                                <m:r>
                                  <a:rPr lang="en-US" sz="2000" b="1" i="1">
                                    <a:solidFill>
                                      <a:srgbClr val="FF0000"/>
                                    </a:solidFill>
                                    <a:latin typeface="Cambria Math"/>
                                  </a:rPr>
                                  <m:t>𝟑</m:t>
                                </m:r>
                              </m:e>
                            </m:mr>
                            <m:mr>
                              <m:e>
                                <m:r>
                                  <a:rPr lang="en-US" sz="2000" b="1" i="1">
                                    <a:solidFill>
                                      <a:srgbClr val="FF0000"/>
                                    </a:solidFill>
                                    <a:latin typeface="Cambria Math"/>
                                  </a:rPr>
                                  <m:t>𝟎</m:t>
                                </m:r>
                              </m:e>
                              <m:e>
                                <m:r>
                                  <a:rPr lang="en-US" sz="2000" b="1" i="1">
                                    <a:solidFill>
                                      <a:srgbClr val="FF0000"/>
                                    </a:solidFill>
                                    <a:latin typeface="Cambria Math"/>
                                  </a:rPr>
                                  <m:t>𝟎</m:t>
                                </m:r>
                              </m:e>
                              <m:e>
                                <m:r>
                                  <a:rPr lang="en-US" sz="2000" b="1" i="1" smtClean="0">
                                    <a:solidFill>
                                      <a:srgbClr val="FF0000"/>
                                    </a:solidFill>
                                    <a:latin typeface="Cambria Math"/>
                                  </a:rPr>
                                  <m:t>𝟏</m:t>
                                </m:r>
                              </m:e>
                              <m:e>
                                <m:r>
                                  <a:rPr lang="en-US" sz="2000" b="1" i="1">
                                    <a:solidFill>
                                      <a:srgbClr val="FF0000"/>
                                    </a:solidFill>
                                    <a:latin typeface="Cambria Math"/>
                                  </a:rPr>
                                  <m:t>−</m:t>
                                </m:r>
                                <m:f>
                                  <m:fPr>
                                    <m:ctrlPr>
                                      <a:rPr lang="en-US" sz="2000" b="1" i="1" smtClean="0">
                                        <a:solidFill>
                                          <a:srgbClr val="FF0000"/>
                                        </a:solidFill>
                                        <a:latin typeface="Cambria Math"/>
                                      </a:rPr>
                                    </m:ctrlPr>
                                  </m:fPr>
                                  <m:num>
                                    <m:r>
                                      <a:rPr lang="en-US" sz="2000" b="1" i="1">
                                        <a:solidFill>
                                          <a:srgbClr val="FF0000"/>
                                        </a:solidFill>
                                        <a:latin typeface="Cambria Math"/>
                                      </a:rPr>
                                      <m:t>𝟒</m:t>
                                    </m:r>
                                  </m:num>
                                  <m:den>
                                    <m:r>
                                      <a:rPr lang="en-US" sz="2000" b="1" i="1" smtClean="0">
                                        <a:solidFill>
                                          <a:srgbClr val="FF0000"/>
                                        </a:solidFill>
                                        <a:latin typeface="Cambria Math"/>
                                      </a:rPr>
                                      <m:t>𝟑</m:t>
                                    </m:r>
                                  </m:den>
                                </m:f>
                              </m:e>
                              <m:e>
                                <m:f>
                                  <m:fPr>
                                    <m:ctrlPr>
                                      <a:rPr lang="en-US" sz="2000" b="1" i="1" smtClean="0">
                                        <a:solidFill>
                                          <a:srgbClr val="FF0000"/>
                                        </a:solidFill>
                                        <a:latin typeface="Cambria Math"/>
                                      </a:rPr>
                                    </m:ctrlPr>
                                  </m:fPr>
                                  <m:num>
                                    <m:r>
                                      <a:rPr lang="en-US" sz="2000" b="1" i="1">
                                        <a:solidFill>
                                          <a:srgbClr val="FF0000"/>
                                        </a:solidFill>
                                        <a:latin typeface="Cambria Math"/>
                                      </a:rPr>
                                      <m:t>𝟕</m:t>
                                    </m:r>
                                  </m:num>
                                  <m:den>
                                    <m:r>
                                      <a:rPr lang="en-US" sz="2000" b="1" i="1" smtClean="0">
                                        <a:solidFill>
                                          <a:srgbClr val="FF0000"/>
                                        </a:solidFill>
                                        <a:latin typeface="Cambria Math"/>
                                      </a:rPr>
                                      <m:t>𝟑</m:t>
                                    </m:r>
                                  </m:den>
                                </m:f>
                              </m:e>
                            </m:mr>
                            <m:mr>
                              <m:e>
                                <m:r>
                                  <a:rPr lang="en-US" sz="2000" b="1" i="1">
                                    <a:solidFill>
                                      <a:srgbClr val="FF0000"/>
                                    </a:solidFill>
                                    <a:latin typeface="Cambria Math"/>
                                  </a:rPr>
                                  <m:t>𝟎</m:t>
                                </m:r>
                              </m:e>
                              <m:e>
                                <m:r>
                                  <a:rPr lang="en-US" sz="2000" b="1" i="1">
                                    <a:solidFill>
                                      <a:srgbClr val="FF0000"/>
                                    </a:solidFill>
                                    <a:latin typeface="Cambria Math"/>
                                  </a:rPr>
                                  <m:t>𝟎</m:t>
                                </m:r>
                              </m:e>
                              <m:e>
                                <m:r>
                                  <a:rPr lang="en-US" sz="2000" b="1" i="1">
                                    <a:solidFill>
                                      <a:srgbClr val="FF0000"/>
                                    </a:solidFill>
                                    <a:latin typeface="Cambria Math"/>
                                  </a:rPr>
                                  <m:t>𝟎</m:t>
                                </m:r>
                              </m:e>
                              <m:e>
                                <m:r>
                                  <a:rPr lang="en-US" sz="2000" b="1" i="1" smtClean="0">
                                    <a:solidFill>
                                      <a:srgbClr val="FF0000"/>
                                    </a:solidFill>
                                    <a:latin typeface="Cambria Math"/>
                                  </a:rPr>
                                  <m:t>𝟏</m:t>
                                </m:r>
                              </m:e>
                              <m:e>
                                <m:r>
                                  <a:rPr lang="en-US" sz="2000" b="1" i="1" smtClean="0">
                                    <a:solidFill>
                                      <a:srgbClr val="FF0000"/>
                                    </a:solidFill>
                                    <a:latin typeface="Cambria Math"/>
                                  </a:rPr>
                                  <m:t>−</m:t>
                                </m:r>
                                <m:r>
                                  <a:rPr lang="en-US" sz="2000" b="1" i="1" smtClean="0">
                                    <a:solidFill>
                                      <a:srgbClr val="FF0000"/>
                                    </a:solidFill>
                                    <a:latin typeface="Cambria Math"/>
                                  </a:rPr>
                                  <m:t>𝟐</m:t>
                                </m:r>
                              </m:e>
                            </m:mr>
                          </m:m>
                        </m:e>
                      </m:d>
                    </m:oMath>
                  </m:oMathPara>
                </a14:m>
                <a:endParaRPr lang="en-US" sz="2000" dirty="0">
                  <a:latin typeface="Cambria Maths"/>
                </a:endParaRPr>
              </a:p>
              <a:p>
                <a:pPr marL="0" indent="0">
                  <a:buNone/>
                </a:pPr>
                <a:r>
                  <a:rPr lang="en-US" sz="2000" b="1" dirty="0">
                    <a:latin typeface="Cambria Maths"/>
                  </a:rPr>
                  <a:t>Applying </a:t>
                </a:r>
                <a14:m>
                  <m:oMath xmlns:m="http://schemas.openxmlformats.org/officeDocument/2006/math">
                    <m:sSub>
                      <m:sSubPr>
                        <m:ctrlPr>
                          <a:rPr lang="en-US" sz="2000" b="1" i="1">
                            <a:latin typeface="Cambria Math"/>
                          </a:rPr>
                        </m:ctrlPr>
                      </m:sSubPr>
                      <m:e>
                        <m:r>
                          <a:rPr lang="en-US" sz="2000" b="1" i="1">
                            <a:latin typeface="Cambria Math"/>
                          </a:rPr>
                          <m:t>𝑹</m:t>
                        </m:r>
                      </m:e>
                      <m:sub>
                        <m:r>
                          <a:rPr lang="en-US" sz="2000" b="1" i="1" smtClean="0">
                            <a:latin typeface="Cambria Math"/>
                          </a:rPr>
                          <m:t>𝟐</m:t>
                        </m:r>
                      </m:sub>
                    </m:sSub>
                    <m:r>
                      <a:rPr lang="en-US" sz="2000" b="1" i="1">
                        <a:latin typeface="Cambria Math"/>
                        <a:ea typeface="Cambria Math"/>
                      </a:rPr>
                      <m:t>→</m:t>
                    </m:r>
                    <m:sSub>
                      <m:sSubPr>
                        <m:ctrlPr>
                          <a:rPr lang="en-US" sz="2000" b="1" i="1">
                            <a:latin typeface="Cambria Math"/>
                          </a:rPr>
                        </m:ctrlPr>
                      </m:sSubPr>
                      <m:e>
                        <m:r>
                          <a:rPr lang="en-US" sz="2000" b="1" i="1">
                            <a:latin typeface="Cambria Math"/>
                          </a:rPr>
                          <m:t>𝑹</m:t>
                        </m:r>
                      </m:e>
                      <m:sub>
                        <m:r>
                          <a:rPr lang="en-US" sz="2000" b="1" i="1">
                            <a:latin typeface="Cambria Math"/>
                          </a:rPr>
                          <m:t>𝟐</m:t>
                        </m:r>
                      </m:sub>
                    </m:sSub>
                  </m:oMath>
                </a14:m>
                <a:r>
                  <a:rPr lang="en-US" sz="2000" b="1" dirty="0" smtClean="0">
                    <a:latin typeface="Cambria Maths"/>
                  </a:rPr>
                  <a:t> </a:t>
                </a:r>
                <a:r>
                  <a:rPr lang="en-US" sz="2000" b="1" dirty="0">
                    <a:latin typeface="Cambria Maths"/>
                  </a:rPr>
                  <a:t>+</a:t>
                </a:r>
                <a:r>
                  <a:rPr lang="en-US" sz="2000" b="1" dirty="0" smtClean="0">
                    <a:latin typeface="Cambria Maths"/>
                  </a:rPr>
                  <a:t> 3</a:t>
                </a:r>
                <a14:m>
                  <m:oMath xmlns:m="http://schemas.openxmlformats.org/officeDocument/2006/math">
                    <m:sSub>
                      <m:sSubPr>
                        <m:ctrlPr>
                          <a:rPr lang="en-US" sz="2000" b="1" i="1">
                            <a:latin typeface="Cambria Math"/>
                          </a:rPr>
                        </m:ctrlPr>
                      </m:sSubPr>
                      <m:e>
                        <m:r>
                          <a:rPr lang="en-US" sz="2000" b="1" i="1">
                            <a:latin typeface="Cambria Math"/>
                          </a:rPr>
                          <m:t>𝑹</m:t>
                        </m:r>
                      </m:e>
                      <m:sub>
                        <m:r>
                          <a:rPr lang="en-US" sz="2000" b="1" i="1" smtClean="0">
                            <a:latin typeface="Cambria Math"/>
                          </a:rPr>
                          <m:t>𝟒</m:t>
                        </m:r>
                      </m:sub>
                    </m:sSub>
                    <m:r>
                      <a:rPr lang="en-US" sz="2000" b="1" i="1">
                        <a:latin typeface="Cambria Math"/>
                      </a:rPr>
                      <m:t> </m:t>
                    </m:r>
                  </m:oMath>
                </a14:m>
                <a:r>
                  <a:rPr lang="en-US" sz="2000" b="1" dirty="0" smtClean="0">
                    <a:latin typeface="Cambria Maths"/>
                  </a:rPr>
                  <a:t>and </a:t>
                </a:r>
                <a14:m>
                  <m:oMath xmlns:m="http://schemas.openxmlformats.org/officeDocument/2006/math">
                    <m:sSub>
                      <m:sSubPr>
                        <m:ctrlPr>
                          <a:rPr lang="en-US" sz="2000" b="1" i="1">
                            <a:latin typeface="Cambria Math"/>
                          </a:rPr>
                        </m:ctrlPr>
                      </m:sSubPr>
                      <m:e>
                        <m:r>
                          <a:rPr lang="en-US" sz="2000" b="1" i="1">
                            <a:latin typeface="Cambria Math"/>
                          </a:rPr>
                          <m:t>𝑹</m:t>
                        </m:r>
                      </m:e>
                      <m:sub>
                        <m:r>
                          <a:rPr lang="en-US" sz="2000" b="1" i="1" smtClean="0">
                            <a:latin typeface="Cambria Math"/>
                          </a:rPr>
                          <m:t>𝟑</m:t>
                        </m:r>
                      </m:sub>
                    </m:sSub>
                    <m:r>
                      <a:rPr lang="en-US" sz="2000" b="1" i="1">
                        <a:latin typeface="Cambria Math"/>
                        <a:ea typeface="Cambria Math"/>
                      </a:rPr>
                      <m:t>→</m:t>
                    </m:r>
                    <m:sSub>
                      <m:sSubPr>
                        <m:ctrlPr>
                          <a:rPr lang="en-US" sz="2000" b="1" i="1">
                            <a:latin typeface="Cambria Math"/>
                          </a:rPr>
                        </m:ctrlPr>
                      </m:sSubPr>
                      <m:e>
                        <m:r>
                          <a:rPr lang="en-US" sz="2000" b="1" i="1">
                            <a:latin typeface="Cambria Math"/>
                          </a:rPr>
                          <m:t>𝑹</m:t>
                        </m:r>
                      </m:e>
                      <m:sub>
                        <m:r>
                          <a:rPr lang="en-US" sz="2000" b="1" i="1" smtClean="0">
                            <a:latin typeface="Cambria Math"/>
                          </a:rPr>
                          <m:t>𝟑</m:t>
                        </m:r>
                      </m:sub>
                    </m:sSub>
                    <m:r>
                      <a:rPr lang="en-US" sz="2000" b="1" i="1" smtClean="0">
                        <a:latin typeface="Cambria Math"/>
                      </a:rPr>
                      <m:t>+</m:t>
                    </m:r>
                    <m:f>
                      <m:fPr>
                        <m:ctrlPr>
                          <a:rPr lang="en-US" sz="2000" b="1" i="1">
                            <a:latin typeface="Cambria Math"/>
                          </a:rPr>
                        </m:ctrlPr>
                      </m:fPr>
                      <m:num>
                        <m:r>
                          <a:rPr lang="en-US" sz="2000" b="1" i="1" smtClean="0">
                            <a:latin typeface="Cambria Math"/>
                          </a:rPr>
                          <m:t>𝟑</m:t>
                        </m:r>
                      </m:num>
                      <m:den>
                        <m:r>
                          <a:rPr lang="en-US" sz="2000" b="1" i="1" smtClean="0">
                            <a:latin typeface="Cambria Math"/>
                          </a:rPr>
                          <m:t>𝟒</m:t>
                        </m:r>
                      </m:den>
                    </m:f>
                    <m:sSub>
                      <m:sSubPr>
                        <m:ctrlPr>
                          <a:rPr lang="en-US" sz="2000" b="1" i="1">
                            <a:latin typeface="Cambria Math"/>
                          </a:rPr>
                        </m:ctrlPr>
                      </m:sSubPr>
                      <m:e>
                        <m:r>
                          <a:rPr lang="en-US" sz="2000" b="1" i="1">
                            <a:latin typeface="Cambria Math"/>
                          </a:rPr>
                          <m:t>𝑹</m:t>
                        </m:r>
                      </m:e>
                      <m:sub>
                        <m:r>
                          <a:rPr lang="en-US" sz="2000" b="1" i="1" smtClean="0">
                            <a:latin typeface="Cambria Math"/>
                          </a:rPr>
                          <m:t>𝟒</m:t>
                        </m:r>
                      </m:sub>
                    </m:sSub>
                  </m:oMath>
                </a14:m>
                <a:r>
                  <a:rPr lang="en-US" sz="2000" b="1" dirty="0" smtClean="0">
                    <a:latin typeface="Cambria Maths"/>
                  </a:rPr>
                  <a:t> </a:t>
                </a:r>
                <a:r>
                  <a:rPr lang="en-US" sz="2000" b="1" dirty="0">
                    <a:latin typeface="Cambria Maths"/>
                  </a:rPr>
                  <a:t>then the above matrix reduces to</a:t>
                </a:r>
              </a:p>
              <a:p>
                <a:pPr marL="0" indent="0">
                  <a:buNone/>
                </a:pPr>
                <a:endParaRPr lang="en-US" sz="2000" dirty="0">
                  <a:latin typeface="Cambria Maths"/>
                </a:endParaRPr>
              </a:p>
            </p:txBody>
          </p:sp>
        </mc:Choice>
        <mc:Fallback xmlns="">
          <p:sp>
            <p:nvSpPr>
              <p:cNvPr id="6" name="Content Placeholder 5"/>
              <p:cNvSpPr>
                <a:spLocks noGrp="1" noRot="1" noChangeAspect="1" noMove="1" noResize="1" noEditPoints="1" noAdjustHandles="1" noChangeArrowheads="1" noChangeShapeType="1" noTextEdit="1"/>
              </p:cNvSpPr>
              <p:nvPr>
                <p:ph sz="quarter" idx="1"/>
              </p:nvPr>
            </p:nvSpPr>
            <p:spPr>
              <a:xfrm>
                <a:off x="304800" y="381000"/>
                <a:ext cx="8382000" cy="6096000"/>
              </a:xfrm>
              <a:blipFill rotWithShape="1">
                <a:blip r:embed="rId2"/>
                <a:stretch>
                  <a:fillRect l="-727"/>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644967F1-50C9-438F-9C68-0BDB99C4D23D}" type="datetime3">
              <a:rPr lang="en-US" smtClean="0"/>
              <a:t>5 December 2022</a:t>
            </a:fld>
            <a:endParaRPr lang="en-US"/>
          </a:p>
        </p:txBody>
      </p:sp>
      <p:sp>
        <p:nvSpPr>
          <p:cNvPr id="4" name="Footer Placeholder 3"/>
          <p:cNvSpPr>
            <a:spLocks noGrp="1"/>
          </p:cNvSpPr>
          <p:nvPr>
            <p:ph type="ftr" sz="quarter" idx="11"/>
          </p:nvPr>
        </p:nvSpPr>
        <p:spPr/>
        <p:txBody>
          <a:bodyPr/>
          <a:lstStyle/>
          <a:p>
            <a:r>
              <a:rPr lang="en-US" smtClean="0"/>
              <a:t>js</a:t>
            </a:r>
            <a:endParaRPr lang="en-US"/>
          </a:p>
        </p:txBody>
      </p:sp>
      <p:sp>
        <p:nvSpPr>
          <p:cNvPr id="5" name="Slide Number Placeholder 4"/>
          <p:cNvSpPr>
            <a:spLocks noGrp="1"/>
          </p:cNvSpPr>
          <p:nvPr>
            <p:ph type="sldNum" sz="quarter" idx="12"/>
          </p:nvPr>
        </p:nvSpPr>
        <p:spPr/>
        <p:txBody>
          <a:bodyPr/>
          <a:lstStyle/>
          <a:p>
            <a:fld id="{B4318AF5-1C7B-4860-8A05-F86E63C4D6B2}" type="slidenum">
              <a:rPr lang="en-US" smtClean="0"/>
              <a:t>12</a:t>
            </a:fld>
            <a:endParaRPr lang="en-US"/>
          </a:p>
        </p:txBody>
      </p:sp>
    </p:spTree>
    <p:extLst>
      <p:ext uri="{BB962C8B-B14F-4D97-AF65-F5344CB8AC3E}">
        <p14:creationId xmlns:p14="http://schemas.microsoft.com/office/powerpoint/2010/main" val="1836889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457200" y="457200"/>
                <a:ext cx="8229600" cy="5943600"/>
              </a:xfrm>
            </p:spPr>
            <p:txBody>
              <a:bodyPr>
                <a:normAutofit/>
              </a:bodyPr>
              <a:lstStyle/>
              <a:p>
                <a:pPr marL="0" indent="0">
                  <a:buNone/>
                </a:pPr>
                <a14:m>
                  <m:oMathPara xmlns:m="http://schemas.openxmlformats.org/officeDocument/2006/math">
                    <m:oMathParaPr>
                      <m:jc m:val="left"/>
                    </m:oMathParaPr>
                    <m:oMath xmlns:m="http://schemas.openxmlformats.org/officeDocument/2006/math">
                      <m:r>
                        <a:rPr lang="en-US" sz="2000" b="1" i="1" smtClean="0">
                          <a:solidFill>
                            <a:srgbClr val="FF0000"/>
                          </a:solidFill>
                          <a:latin typeface="Cambria Math"/>
                          <a:ea typeface="Cambria Math"/>
                        </a:rPr>
                        <m:t>~</m:t>
                      </m:r>
                      <m:d>
                        <m:dPr>
                          <m:begChr m:val="["/>
                          <m:endChr m:val="]"/>
                          <m:ctrlPr>
                            <a:rPr lang="en-US" sz="2000" b="1" i="1">
                              <a:solidFill>
                                <a:srgbClr val="FF0000"/>
                              </a:solidFill>
                              <a:latin typeface="Cambria Math"/>
                            </a:rPr>
                          </m:ctrlPr>
                        </m:dPr>
                        <m:e>
                          <m:m>
                            <m:mPr>
                              <m:mcs>
                                <m:mc>
                                  <m:mcPr>
                                    <m:count m:val="5"/>
                                    <m:mcJc m:val="center"/>
                                  </m:mcPr>
                                </m:mc>
                              </m:mcs>
                              <m:ctrlPr>
                                <a:rPr lang="en-US" sz="2000" b="1" i="1">
                                  <a:solidFill>
                                    <a:srgbClr val="FF0000"/>
                                  </a:solidFill>
                                  <a:latin typeface="Cambria Math"/>
                                </a:rPr>
                              </m:ctrlPr>
                            </m:mPr>
                            <m:mr>
                              <m:e>
                                <m:r>
                                  <m:rPr>
                                    <m:brk m:alnAt="7"/>
                                  </m:rPr>
                                  <a:rPr lang="en-US" sz="2000" b="1" i="1">
                                    <a:solidFill>
                                      <a:srgbClr val="FF0000"/>
                                    </a:solidFill>
                                    <a:latin typeface="Cambria Math"/>
                                  </a:rPr>
                                  <m:t>𝟏</m:t>
                                </m:r>
                              </m:e>
                              <m:e>
                                <m:r>
                                  <a:rPr lang="en-US" sz="2000" b="1" i="1">
                                    <a:solidFill>
                                      <a:srgbClr val="FF0000"/>
                                    </a:solidFill>
                                    <a:latin typeface="Cambria Math"/>
                                  </a:rPr>
                                  <m:t>𝟎</m:t>
                                </m:r>
                              </m:e>
                              <m:e>
                                <m:r>
                                  <a:rPr lang="en-US" sz="2000" b="1" i="1">
                                    <a:solidFill>
                                      <a:srgbClr val="FF0000"/>
                                    </a:solidFill>
                                    <a:latin typeface="Cambria Math"/>
                                  </a:rPr>
                                  <m:t>𝟑</m:t>
                                </m:r>
                              </m:e>
                              <m:e>
                                <m:r>
                                  <a:rPr lang="en-US" sz="2000" b="1" i="1">
                                    <a:solidFill>
                                      <a:srgbClr val="FF0000"/>
                                    </a:solidFill>
                                    <a:latin typeface="Cambria Math"/>
                                  </a:rPr>
                                  <m:t>𝟎</m:t>
                                </m:r>
                              </m:e>
                              <m:e>
                                <m:r>
                                  <a:rPr lang="en-US" sz="2000" b="1" i="1">
                                    <a:solidFill>
                                      <a:srgbClr val="FF0000"/>
                                    </a:solidFill>
                                    <a:latin typeface="Cambria Math"/>
                                  </a:rPr>
                                  <m:t>𝟐</m:t>
                                </m:r>
                              </m:e>
                            </m:mr>
                            <m:mr>
                              <m:e>
                                <m:r>
                                  <a:rPr lang="en-US" sz="2000" b="1" i="1">
                                    <a:solidFill>
                                      <a:srgbClr val="FF0000"/>
                                    </a:solidFill>
                                    <a:latin typeface="Cambria Math"/>
                                  </a:rPr>
                                  <m:t>𝟎</m:t>
                                </m:r>
                              </m:e>
                              <m:e>
                                <m:r>
                                  <a:rPr lang="en-US" sz="2000" b="1" i="1">
                                    <a:solidFill>
                                      <a:srgbClr val="FF0000"/>
                                    </a:solidFill>
                                    <a:latin typeface="Cambria Math"/>
                                  </a:rPr>
                                  <m:t>𝟏</m:t>
                                </m:r>
                              </m:e>
                              <m:e>
                                <m:r>
                                  <a:rPr lang="en-US" sz="2000" b="1" i="1">
                                    <a:solidFill>
                                      <a:srgbClr val="FF0000"/>
                                    </a:solidFill>
                                    <a:latin typeface="Cambria Math"/>
                                  </a:rPr>
                                  <m:t>𝟎</m:t>
                                </m:r>
                              </m:e>
                              <m:e>
                                <m:r>
                                  <a:rPr lang="en-US" sz="2000" b="1" i="1" smtClean="0">
                                    <a:solidFill>
                                      <a:srgbClr val="FF0000"/>
                                    </a:solidFill>
                                    <a:latin typeface="Cambria Math"/>
                                  </a:rPr>
                                  <m:t>𝟎</m:t>
                                </m:r>
                              </m:e>
                              <m:e>
                                <m:r>
                                  <a:rPr lang="en-US" sz="2000" b="1" i="1">
                                    <a:solidFill>
                                      <a:srgbClr val="FF0000"/>
                                    </a:solidFill>
                                    <a:latin typeface="Cambria Math"/>
                                  </a:rPr>
                                  <m:t>𝟑</m:t>
                                </m:r>
                              </m:e>
                            </m:mr>
                            <m:mr>
                              <m:e>
                                <m:r>
                                  <a:rPr lang="en-US" sz="2000" b="1" i="1">
                                    <a:solidFill>
                                      <a:srgbClr val="FF0000"/>
                                    </a:solidFill>
                                    <a:latin typeface="Cambria Math"/>
                                  </a:rPr>
                                  <m:t>𝟎</m:t>
                                </m:r>
                              </m:e>
                              <m:e>
                                <m:r>
                                  <a:rPr lang="en-US" sz="2000" b="1" i="1">
                                    <a:solidFill>
                                      <a:srgbClr val="FF0000"/>
                                    </a:solidFill>
                                    <a:latin typeface="Cambria Math"/>
                                  </a:rPr>
                                  <m:t>𝟎</m:t>
                                </m:r>
                              </m:e>
                              <m:e>
                                <m:r>
                                  <a:rPr lang="en-US" sz="2000" b="1" i="1">
                                    <a:solidFill>
                                      <a:srgbClr val="FF0000"/>
                                    </a:solidFill>
                                    <a:latin typeface="Cambria Math"/>
                                  </a:rPr>
                                  <m:t>𝟏</m:t>
                                </m:r>
                              </m:e>
                              <m:e>
                                <m:r>
                                  <a:rPr lang="en-US" sz="2000" b="1" i="1" smtClean="0">
                                    <a:solidFill>
                                      <a:srgbClr val="FF0000"/>
                                    </a:solidFill>
                                    <a:latin typeface="Cambria Math"/>
                                  </a:rPr>
                                  <m:t>𝟎</m:t>
                                </m:r>
                              </m:e>
                              <m:e>
                                <m:f>
                                  <m:fPr>
                                    <m:ctrlPr>
                                      <a:rPr lang="en-US" sz="2000" b="1" i="1">
                                        <a:solidFill>
                                          <a:srgbClr val="FF0000"/>
                                        </a:solidFill>
                                        <a:latin typeface="Cambria Math"/>
                                      </a:rPr>
                                    </m:ctrlPr>
                                  </m:fPr>
                                  <m:num>
                                    <m:r>
                                      <a:rPr lang="en-US" sz="2000" b="1" i="1">
                                        <a:solidFill>
                                          <a:srgbClr val="FF0000"/>
                                        </a:solidFill>
                                        <a:latin typeface="Cambria Math"/>
                                      </a:rPr>
                                      <m:t>𝟕</m:t>
                                    </m:r>
                                  </m:num>
                                  <m:den>
                                    <m:r>
                                      <a:rPr lang="en-US" sz="2000" b="1" i="1">
                                        <a:solidFill>
                                          <a:srgbClr val="FF0000"/>
                                        </a:solidFill>
                                        <a:latin typeface="Cambria Math"/>
                                      </a:rPr>
                                      <m:t>𝟑</m:t>
                                    </m:r>
                                  </m:den>
                                </m:f>
                              </m:e>
                            </m:mr>
                            <m:mr>
                              <m:e>
                                <m:r>
                                  <a:rPr lang="en-US" sz="2000" b="1" i="1">
                                    <a:solidFill>
                                      <a:srgbClr val="FF0000"/>
                                    </a:solidFill>
                                    <a:latin typeface="Cambria Math"/>
                                  </a:rPr>
                                  <m:t>𝟎</m:t>
                                </m:r>
                              </m:e>
                              <m:e>
                                <m:r>
                                  <a:rPr lang="en-US" sz="2000" b="1" i="1">
                                    <a:solidFill>
                                      <a:srgbClr val="FF0000"/>
                                    </a:solidFill>
                                    <a:latin typeface="Cambria Math"/>
                                  </a:rPr>
                                  <m:t>𝟎</m:t>
                                </m:r>
                              </m:e>
                              <m:e>
                                <m:r>
                                  <a:rPr lang="en-US" sz="2000" b="1" i="1">
                                    <a:solidFill>
                                      <a:srgbClr val="FF0000"/>
                                    </a:solidFill>
                                    <a:latin typeface="Cambria Math"/>
                                  </a:rPr>
                                  <m:t>𝟎</m:t>
                                </m:r>
                              </m:e>
                              <m:e>
                                <m:r>
                                  <a:rPr lang="en-US" sz="2000" b="1" i="1">
                                    <a:solidFill>
                                      <a:srgbClr val="FF0000"/>
                                    </a:solidFill>
                                    <a:latin typeface="Cambria Math"/>
                                  </a:rPr>
                                  <m:t>𝟏</m:t>
                                </m:r>
                              </m:e>
                              <m:e>
                                <m:r>
                                  <a:rPr lang="en-US" sz="2000" b="1" i="1">
                                    <a:solidFill>
                                      <a:srgbClr val="FF0000"/>
                                    </a:solidFill>
                                    <a:latin typeface="Cambria Math"/>
                                  </a:rPr>
                                  <m:t>−</m:t>
                                </m:r>
                                <m:r>
                                  <a:rPr lang="en-US" sz="2000" b="1" i="1">
                                    <a:solidFill>
                                      <a:srgbClr val="FF0000"/>
                                    </a:solidFill>
                                    <a:latin typeface="Cambria Math"/>
                                  </a:rPr>
                                  <m:t>𝟐</m:t>
                                </m:r>
                              </m:e>
                            </m:mr>
                          </m:m>
                        </m:e>
                      </m:d>
                    </m:oMath>
                  </m:oMathPara>
                </a14:m>
                <a:endParaRPr lang="en-US" sz="2000" dirty="0" smtClean="0">
                  <a:latin typeface="Cambria Maths"/>
                </a:endParaRPr>
              </a:p>
              <a:p>
                <a:pPr marL="0" indent="0">
                  <a:buNone/>
                </a:pPr>
                <a:r>
                  <a:rPr lang="en-US" sz="2000" b="1" dirty="0">
                    <a:latin typeface="Cambria Maths"/>
                  </a:rPr>
                  <a:t>Applying </a:t>
                </a:r>
                <a14:m>
                  <m:oMath xmlns:m="http://schemas.openxmlformats.org/officeDocument/2006/math">
                    <m:sSub>
                      <m:sSubPr>
                        <m:ctrlPr>
                          <a:rPr lang="en-US" sz="2000" b="1" i="1">
                            <a:latin typeface="Cambria Math"/>
                          </a:rPr>
                        </m:ctrlPr>
                      </m:sSubPr>
                      <m:e>
                        <m:r>
                          <a:rPr lang="en-US" sz="2000" b="1" i="1">
                            <a:latin typeface="Cambria Math"/>
                          </a:rPr>
                          <m:t>𝑹</m:t>
                        </m:r>
                      </m:e>
                      <m:sub>
                        <m:r>
                          <a:rPr lang="en-US" sz="2000" b="1" i="1" smtClean="0">
                            <a:latin typeface="Cambria Math"/>
                          </a:rPr>
                          <m:t>𝟏</m:t>
                        </m:r>
                      </m:sub>
                    </m:sSub>
                    <m:r>
                      <a:rPr lang="en-US" sz="2000" b="1" i="1">
                        <a:latin typeface="Cambria Math"/>
                        <a:ea typeface="Cambria Math"/>
                      </a:rPr>
                      <m:t>→</m:t>
                    </m:r>
                    <m:sSub>
                      <m:sSubPr>
                        <m:ctrlPr>
                          <a:rPr lang="en-US" sz="2000" b="1" i="1">
                            <a:latin typeface="Cambria Math"/>
                          </a:rPr>
                        </m:ctrlPr>
                      </m:sSubPr>
                      <m:e>
                        <m:r>
                          <a:rPr lang="en-US" sz="2000" b="1" i="1">
                            <a:latin typeface="Cambria Math"/>
                          </a:rPr>
                          <m:t>𝑹</m:t>
                        </m:r>
                      </m:e>
                      <m:sub>
                        <m:r>
                          <a:rPr lang="en-US" sz="2000" b="1" i="1" smtClean="0">
                            <a:latin typeface="Cambria Math"/>
                          </a:rPr>
                          <m:t>𝟏</m:t>
                        </m:r>
                      </m:sub>
                    </m:sSub>
                    <m:r>
                      <a:rPr lang="en-US" sz="2000" b="1" i="1" smtClean="0">
                        <a:latin typeface="Cambria Math"/>
                      </a:rPr>
                      <m:t>−</m:t>
                    </m:r>
                    <m:r>
                      <a:rPr lang="en-US" sz="2000" b="1" i="1">
                        <a:latin typeface="Cambria Math"/>
                      </a:rPr>
                      <m:t>𝟑</m:t>
                    </m:r>
                    <m:sSub>
                      <m:sSubPr>
                        <m:ctrlPr>
                          <a:rPr lang="en-US" sz="2000" b="1" i="1">
                            <a:latin typeface="Cambria Math"/>
                          </a:rPr>
                        </m:ctrlPr>
                      </m:sSubPr>
                      <m:e>
                        <m:r>
                          <a:rPr lang="en-US" sz="2000" b="1" i="1">
                            <a:latin typeface="Cambria Math"/>
                          </a:rPr>
                          <m:t>𝑹</m:t>
                        </m:r>
                      </m:e>
                      <m:sub>
                        <m:r>
                          <a:rPr lang="en-US" sz="2000" b="1" i="1" smtClean="0">
                            <a:latin typeface="Cambria Math"/>
                          </a:rPr>
                          <m:t>𝟐</m:t>
                        </m:r>
                      </m:sub>
                    </m:sSub>
                  </m:oMath>
                </a14:m>
                <a:r>
                  <a:rPr lang="en-US" sz="2000" b="1" dirty="0">
                    <a:latin typeface="Cambria Maths"/>
                  </a:rPr>
                  <a:t> then the above matrix reduces </a:t>
                </a:r>
                <a:r>
                  <a:rPr lang="en-US" sz="2000" b="1" dirty="0" smtClean="0">
                    <a:latin typeface="Cambria Maths"/>
                  </a:rPr>
                  <a:t>to,</a:t>
                </a:r>
              </a:p>
              <a:p>
                <a:pPr marL="0" indent="0">
                  <a:buNone/>
                </a:pPr>
                <a14:m>
                  <m:oMathPara xmlns:m="http://schemas.openxmlformats.org/officeDocument/2006/math">
                    <m:oMathParaPr>
                      <m:jc m:val="left"/>
                    </m:oMathParaPr>
                    <m:oMath xmlns:m="http://schemas.openxmlformats.org/officeDocument/2006/math">
                      <m:r>
                        <a:rPr lang="en-US" sz="2000" b="1" i="1">
                          <a:solidFill>
                            <a:srgbClr val="FF0000"/>
                          </a:solidFill>
                          <a:latin typeface="Cambria Math"/>
                          <a:ea typeface="Cambria Math"/>
                        </a:rPr>
                        <m:t>~</m:t>
                      </m:r>
                      <m:d>
                        <m:dPr>
                          <m:begChr m:val="["/>
                          <m:endChr m:val="]"/>
                          <m:ctrlPr>
                            <a:rPr lang="en-US" sz="2000" b="1" i="1">
                              <a:solidFill>
                                <a:srgbClr val="FF0000"/>
                              </a:solidFill>
                              <a:latin typeface="Cambria Math"/>
                            </a:rPr>
                          </m:ctrlPr>
                        </m:dPr>
                        <m:e>
                          <m:m>
                            <m:mPr>
                              <m:mcs>
                                <m:mc>
                                  <m:mcPr>
                                    <m:count m:val="5"/>
                                    <m:mcJc m:val="center"/>
                                  </m:mcPr>
                                </m:mc>
                              </m:mcs>
                              <m:ctrlPr>
                                <a:rPr lang="en-US" sz="2000" b="1" i="1">
                                  <a:solidFill>
                                    <a:srgbClr val="FF0000"/>
                                  </a:solidFill>
                                  <a:latin typeface="Cambria Math"/>
                                </a:rPr>
                              </m:ctrlPr>
                            </m:mPr>
                            <m:mr>
                              <m:e>
                                <m:r>
                                  <m:rPr>
                                    <m:brk m:alnAt="7"/>
                                  </m:rPr>
                                  <a:rPr lang="en-US" sz="2000" b="1" i="1">
                                    <a:solidFill>
                                      <a:srgbClr val="FF0000"/>
                                    </a:solidFill>
                                    <a:latin typeface="Cambria Math"/>
                                  </a:rPr>
                                  <m:t>𝟏</m:t>
                                </m:r>
                              </m:e>
                              <m:e>
                                <m:r>
                                  <a:rPr lang="en-US" sz="2000" b="1" i="1">
                                    <a:solidFill>
                                      <a:srgbClr val="FF0000"/>
                                    </a:solidFill>
                                    <a:latin typeface="Cambria Math"/>
                                  </a:rPr>
                                  <m:t>𝟎</m:t>
                                </m:r>
                              </m:e>
                              <m:e>
                                <m:r>
                                  <a:rPr lang="en-US" sz="2000" b="1" i="1" smtClean="0">
                                    <a:solidFill>
                                      <a:srgbClr val="FF0000"/>
                                    </a:solidFill>
                                    <a:latin typeface="Cambria Math"/>
                                  </a:rPr>
                                  <m:t>𝟎</m:t>
                                </m:r>
                              </m:e>
                              <m:e>
                                <m:r>
                                  <a:rPr lang="en-US" sz="2000" b="1" i="1">
                                    <a:solidFill>
                                      <a:srgbClr val="FF0000"/>
                                    </a:solidFill>
                                    <a:latin typeface="Cambria Math"/>
                                  </a:rPr>
                                  <m:t>𝟎</m:t>
                                </m:r>
                              </m:e>
                              <m:e>
                                <m:r>
                                  <a:rPr lang="en-US" sz="2000" b="1" i="1">
                                    <a:solidFill>
                                      <a:srgbClr val="FF0000"/>
                                    </a:solidFill>
                                    <a:latin typeface="Cambria Math"/>
                                  </a:rPr>
                                  <m:t>𝟐</m:t>
                                </m:r>
                              </m:e>
                            </m:mr>
                            <m:mr>
                              <m:e>
                                <m:r>
                                  <a:rPr lang="en-US" sz="2000" b="1" i="1">
                                    <a:solidFill>
                                      <a:srgbClr val="FF0000"/>
                                    </a:solidFill>
                                    <a:latin typeface="Cambria Math"/>
                                  </a:rPr>
                                  <m:t>𝟎</m:t>
                                </m:r>
                              </m:e>
                              <m:e>
                                <m:r>
                                  <a:rPr lang="en-US" sz="2000" b="1" i="1">
                                    <a:solidFill>
                                      <a:srgbClr val="FF0000"/>
                                    </a:solidFill>
                                    <a:latin typeface="Cambria Math"/>
                                  </a:rPr>
                                  <m:t>𝟏</m:t>
                                </m:r>
                              </m:e>
                              <m:e>
                                <m:r>
                                  <a:rPr lang="en-US" sz="2000" b="1" i="1">
                                    <a:solidFill>
                                      <a:srgbClr val="FF0000"/>
                                    </a:solidFill>
                                    <a:latin typeface="Cambria Math"/>
                                  </a:rPr>
                                  <m:t>𝟎</m:t>
                                </m:r>
                              </m:e>
                              <m:e>
                                <m:r>
                                  <a:rPr lang="en-US" sz="2000" b="1" i="1">
                                    <a:solidFill>
                                      <a:srgbClr val="FF0000"/>
                                    </a:solidFill>
                                    <a:latin typeface="Cambria Math"/>
                                  </a:rPr>
                                  <m:t>𝟎</m:t>
                                </m:r>
                              </m:e>
                              <m:e>
                                <m:r>
                                  <a:rPr lang="en-US" sz="2000" b="1" i="1">
                                    <a:solidFill>
                                      <a:srgbClr val="FF0000"/>
                                    </a:solidFill>
                                    <a:latin typeface="Cambria Math"/>
                                  </a:rPr>
                                  <m:t>𝟑</m:t>
                                </m:r>
                              </m:e>
                            </m:mr>
                            <m:mr>
                              <m:e>
                                <m:r>
                                  <a:rPr lang="en-US" sz="2000" b="1" i="1">
                                    <a:solidFill>
                                      <a:srgbClr val="FF0000"/>
                                    </a:solidFill>
                                    <a:latin typeface="Cambria Math"/>
                                  </a:rPr>
                                  <m:t>𝟎</m:t>
                                </m:r>
                              </m:e>
                              <m:e>
                                <m:r>
                                  <a:rPr lang="en-US" sz="2000" b="1" i="1">
                                    <a:solidFill>
                                      <a:srgbClr val="FF0000"/>
                                    </a:solidFill>
                                    <a:latin typeface="Cambria Math"/>
                                  </a:rPr>
                                  <m:t>𝟎</m:t>
                                </m:r>
                              </m:e>
                              <m:e>
                                <m:r>
                                  <a:rPr lang="en-US" sz="2000" b="1" i="1">
                                    <a:solidFill>
                                      <a:srgbClr val="FF0000"/>
                                    </a:solidFill>
                                    <a:latin typeface="Cambria Math"/>
                                  </a:rPr>
                                  <m:t>𝟏</m:t>
                                </m:r>
                              </m:e>
                              <m:e>
                                <m:r>
                                  <a:rPr lang="en-US" sz="2000" b="1" i="1">
                                    <a:solidFill>
                                      <a:srgbClr val="FF0000"/>
                                    </a:solidFill>
                                    <a:latin typeface="Cambria Math"/>
                                  </a:rPr>
                                  <m:t>𝟎</m:t>
                                </m:r>
                              </m:e>
                              <m:e>
                                <m:f>
                                  <m:fPr>
                                    <m:ctrlPr>
                                      <a:rPr lang="en-US" sz="2000" b="1" i="1">
                                        <a:solidFill>
                                          <a:srgbClr val="FF0000"/>
                                        </a:solidFill>
                                        <a:latin typeface="Cambria Math"/>
                                      </a:rPr>
                                    </m:ctrlPr>
                                  </m:fPr>
                                  <m:num>
                                    <m:r>
                                      <a:rPr lang="en-US" sz="2000" b="1" i="1">
                                        <a:solidFill>
                                          <a:srgbClr val="FF0000"/>
                                        </a:solidFill>
                                        <a:latin typeface="Cambria Math"/>
                                      </a:rPr>
                                      <m:t>𝟕</m:t>
                                    </m:r>
                                  </m:num>
                                  <m:den>
                                    <m:r>
                                      <a:rPr lang="en-US" sz="2000" b="1" i="1">
                                        <a:solidFill>
                                          <a:srgbClr val="FF0000"/>
                                        </a:solidFill>
                                        <a:latin typeface="Cambria Math"/>
                                      </a:rPr>
                                      <m:t>𝟑</m:t>
                                    </m:r>
                                  </m:den>
                                </m:f>
                              </m:e>
                            </m:mr>
                            <m:mr>
                              <m:e>
                                <m:r>
                                  <a:rPr lang="en-US" sz="2000" b="1" i="1">
                                    <a:solidFill>
                                      <a:srgbClr val="FF0000"/>
                                    </a:solidFill>
                                    <a:latin typeface="Cambria Math"/>
                                  </a:rPr>
                                  <m:t>𝟎</m:t>
                                </m:r>
                              </m:e>
                              <m:e>
                                <m:r>
                                  <a:rPr lang="en-US" sz="2000" b="1" i="1">
                                    <a:solidFill>
                                      <a:srgbClr val="FF0000"/>
                                    </a:solidFill>
                                    <a:latin typeface="Cambria Math"/>
                                  </a:rPr>
                                  <m:t>𝟎</m:t>
                                </m:r>
                              </m:e>
                              <m:e>
                                <m:r>
                                  <a:rPr lang="en-US" sz="2000" b="1" i="1">
                                    <a:solidFill>
                                      <a:srgbClr val="FF0000"/>
                                    </a:solidFill>
                                    <a:latin typeface="Cambria Math"/>
                                  </a:rPr>
                                  <m:t>𝟎</m:t>
                                </m:r>
                              </m:e>
                              <m:e>
                                <m:r>
                                  <a:rPr lang="en-US" sz="2000" b="1" i="1">
                                    <a:solidFill>
                                      <a:srgbClr val="FF0000"/>
                                    </a:solidFill>
                                    <a:latin typeface="Cambria Math"/>
                                  </a:rPr>
                                  <m:t>𝟏</m:t>
                                </m:r>
                              </m:e>
                              <m:e>
                                <m:r>
                                  <a:rPr lang="en-US" sz="2000" b="1" i="1">
                                    <a:solidFill>
                                      <a:srgbClr val="FF0000"/>
                                    </a:solidFill>
                                    <a:latin typeface="Cambria Math"/>
                                  </a:rPr>
                                  <m:t>−</m:t>
                                </m:r>
                                <m:r>
                                  <a:rPr lang="en-US" sz="2000" b="1" i="1">
                                    <a:solidFill>
                                      <a:srgbClr val="FF0000"/>
                                    </a:solidFill>
                                    <a:latin typeface="Cambria Math"/>
                                  </a:rPr>
                                  <m:t>𝟐</m:t>
                                </m:r>
                              </m:e>
                            </m:mr>
                          </m:m>
                        </m:e>
                      </m:d>
                    </m:oMath>
                  </m:oMathPara>
                </a14:m>
                <a:endParaRPr lang="en-US" sz="2000" b="1" dirty="0" smtClean="0">
                  <a:latin typeface="Cambria Maths"/>
                </a:endParaRPr>
              </a:p>
              <a:p>
                <a:pPr marL="0" indent="0">
                  <a:buNone/>
                </a:pPr>
                <a:r>
                  <a:rPr lang="en-US" sz="2000" b="1" dirty="0" smtClean="0">
                    <a:latin typeface="Cambria Maths"/>
                  </a:rPr>
                  <a:t>Which is the </a:t>
                </a:r>
                <a:r>
                  <a:rPr lang="en-US" sz="2000" dirty="0">
                    <a:latin typeface="Cambria Maths"/>
                  </a:rPr>
                  <a:t>reduced echelon </a:t>
                </a:r>
                <a:r>
                  <a:rPr lang="en-US" sz="2000" dirty="0" smtClean="0">
                    <a:latin typeface="Cambria Maths"/>
                  </a:rPr>
                  <a:t>form.</a:t>
                </a:r>
                <a:endParaRPr lang="en-US" sz="2000" dirty="0">
                  <a:latin typeface="Cambria Maths"/>
                </a:endParaRPr>
              </a:p>
              <a:p>
                <a:pPr marL="0" indent="0">
                  <a:buNone/>
                </a:pPr>
                <a:endParaRPr lang="en-US" sz="2000" b="1" dirty="0">
                  <a:latin typeface="Cambria Maths"/>
                </a:endParaRP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457200" y="457200"/>
                <a:ext cx="8229600" cy="5943600"/>
              </a:xfrm>
              <a:blipFill rotWithShape="1">
                <a:blip r:embed="rId2"/>
                <a:stretch>
                  <a:fillRect l="-741"/>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4AA8DEDE-150E-4A1C-8B8F-DAED4EBA73D3}" type="datetime3">
              <a:rPr lang="en-US" smtClean="0"/>
              <a:t>5 December 2022</a:t>
            </a:fld>
            <a:endParaRPr lang="en-US"/>
          </a:p>
        </p:txBody>
      </p:sp>
      <p:sp>
        <p:nvSpPr>
          <p:cNvPr id="4" name="Footer Placeholder 3"/>
          <p:cNvSpPr>
            <a:spLocks noGrp="1"/>
          </p:cNvSpPr>
          <p:nvPr>
            <p:ph type="ftr" sz="quarter" idx="11"/>
          </p:nvPr>
        </p:nvSpPr>
        <p:spPr/>
        <p:txBody>
          <a:bodyPr/>
          <a:lstStyle/>
          <a:p>
            <a:r>
              <a:rPr lang="en-US" smtClean="0"/>
              <a:t>js</a:t>
            </a:r>
            <a:endParaRPr lang="en-US"/>
          </a:p>
        </p:txBody>
      </p:sp>
      <p:sp>
        <p:nvSpPr>
          <p:cNvPr id="5" name="Slide Number Placeholder 4"/>
          <p:cNvSpPr>
            <a:spLocks noGrp="1"/>
          </p:cNvSpPr>
          <p:nvPr>
            <p:ph type="sldNum" sz="quarter" idx="12"/>
          </p:nvPr>
        </p:nvSpPr>
        <p:spPr/>
        <p:txBody>
          <a:bodyPr/>
          <a:lstStyle/>
          <a:p>
            <a:fld id="{B4318AF5-1C7B-4860-8A05-F86E63C4D6B2}" type="slidenum">
              <a:rPr lang="en-US" smtClean="0"/>
              <a:t>13</a:t>
            </a:fld>
            <a:endParaRPr lang="en-US"/>
          </a:p>
        </p:txBody>
      </p:sp>
    </p:spTree>
    <p:extLst>
      <p:ext uri="{BB962C8B-B14F-4D97-AF65-F5344CB8AC3E}">
        <p14:creationId xmlns:p14="http://schemas.microsoft.com/office/powerpoint/2010/main" val="127388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533400" y="381000"/>
                <a:ext cx="8153400" cy="6172200"/>
              </a:xfrm>
            </p:spPr>
            <p:txBody>
              <a:bodyPr>
                <a:normAutofit/>
              </a:bodyPr>
              <a:lstStyle/>
              <a:p>
                <a:pPr marL="0" indent="0">
                  <a:buNone/>
                </a:pPr>
                <a:r>
                  <a:rPr lang="en-US" sz="2000" b="1" dirty="0" smtClean="0">
                    <a:solidFill>
                      <a:srgbClr val="FF0000"/>
                    </a:solidFill>
                  </a:rPr>
                  <a:t>Solution of Linear system:</a:t>
                </a:r>
              </a:p>
              <a:p>
                <a:pPr marL="0" indent="0">
                  <a:buNone/>
                </a:pPr>
                <a:r>
                  <a:rPr lang="en-US" sz="2000" b="0" dirty="0" smtClean="0"/>
                  <a:t>The row reduction algorithm leads to the solution set of a linear system.</a:t>
                </a:r>
              </a:p>
              <a:p>
                <a:pPr marL="0" indent="0">
                  <a:buNone/>
                </a:pPr>
                <a:r>
                  <a:rPr lang="en-US" sz="2000" dirty="0" smtClean="0"/>
                  <a:t>For example suppose that the augmented matrix of a linear system  has been changed into the equivalent reduced echelon form</a:t>
                </a:r>
              </a:p>
              <a:p>
                <a:pPr marL="0" indent="0">
                  <a:buNone/>
                </a:pPr>
                <a:r>
                  <a:rPr lang="en-US" sz="2000" b="0" dirty="0"/>
                  <a:t>	</a:t>
                </a:r>
                <a14:m>
                  <m:oMath xmlns:m="http://schemas.openxmlformats.org/officeDocument/2006/math">
                    <m:d>
                      <m:dPr>
                        <m:begChr m:val="["/>
                        <m:endChr m:val="]"/>
                        <m:ctrlPr>
                          <a:rPr lang="en-US" sz="2000" b="0" i="1" smtClean="0">
                            <a:latin typeface="Cambria Math"/>
                          </a:rPr>
                        </m:ctrlPr>
                      </m:dPr>
                      <m:e>
                        <m:m>
                          <m:mPr>
                            <m:mcs>
                              <m:mc>
                                <m:mcPr>
                                  <m:count m:val="4"/>
                                  <m:mcJc m:val="center"/>
                                </m:mcPr>
                              </m:mc>
                            </m:mcs>
                            <m:ctrlPr>
                              <a:rPr lang="en-US" sz="2000" b="0" i="1" smtClean="0">
                                <a:latin typeface="Cambria Math"/>
                              </a:rPr>
                            </m:ctrlPr>
                          </m:mPr>
                          <m:mr>
                            <m:e>
                              <m:r>
                                <m:rPr>
                                  <m:brk m:alnAt="7"/>
                                </m:rPr>
                                <a:rPr lang="en-US" sz="2000" b="0" i="1" smtClean="0">
                                  <a:latin typeface="Cambria Math"/>
                                </a:rPr>
                                <m:t>1</m:t>
                              </m:r>
                            </m:e>
                            <m:e>
                              <m:r>
                                <a:rPr lang="en-US" sz="2000" b="0" i="1" smtClean="0">
                                  <a:latin typeface="Cambria Math"/>
                                </a:rPr>
                                <m:t>0</m:t>
                              </m:r>
                            </m:e>
                            <m:e>
                              <m:r>
                                <a:rPr lang="en-US" sz="2000" b="0" i="1" smtClean="0">
                                  <a:latin typeface="Cambria Math"/>
                                </a:rPr>
                                <m:t>−5</m:t>
                              </m:r>
                            </m:e>
                            <m:e>
                              <m:r>
                                <a:rPr lang="en-US" sz="2000" b="0" i="1" smtClean="0">
                                  <a:latin typeface="Cambria Math"/>
                                </a:rPr>
                                <m:t>1</m:t>
                              </m:r>
                            </m:e>
                          </m:mr>
                          <m:mr>
                            <m:e>
                              <m:r>
                                <a:rPr lang="en-US" sz="2000" b="0" i="1" smtClean="0">
                                  <a:latin typeface="Cambria Math"/>
                                </a:rPr>
                                <m:t>0</m:t>
                              </m:r>
                            </m:e>
                            <m:e>
                              <m:r>
                                <a:rPr lang="en-US" sz="2000" b="0" i="1" smtClean="0">
                                  <a:latin typeface="Cambria Math"/>
                                </a:rPr>
                                <m:t>1</m:t>
                              </m:r>
                            </m:e>
                            <m:e>
                              <m:r>
                                <a:rPr lang="en-US" sz="2000" b="0" i="1" smtClean="0">
                                  <a:latin typeface="Cambria Math"/>
                                </a:rPr>
                                <m:t>1</m:t>
                              </m:r>
                            </m:e>
                            <m:e>
                              <m:r>
                                <a:rPr lang="en-US" sz="2000" b="0" i="1" smtClean="0">
                                  <a:latin typeface="Cambria Math"/>
                                </a:rPr>
                                <m:t>4</m:t>
                              </m:r>
                            </m:e>
                          </m:mr>
                          <m:mr>
                            <m:e>
                              <m:r>
                                <a:rPr lang="en-US" sz="2000" b="0" i="1" smtClean="0">
                                  <a:latin typeface="Cambria Math"/>
                                </a:rPr>
                                <m:t>0</m:t>
                              </m:r>
                            </m:e>
                            <m:e>
                              <m:r>
                                <a:rPr lang="en-US" sz="2000" b="0" i="1" smtClean="0">
                                  <a:latin typeface="Cambria Math"/>
                                </a:rPr>
                                <m:t>0</m:t>
                              </m:r>
                            </m:e>
                            <m:e>
                              <m:r>
                                <a:rPr lang="en-US" sz="2000" b="0" i="1" smtClean="0">
                                  <a:latin typeface="Cambria Math"/>
                                </a:rPr>
                                <m:t>0</m:t>
                              </m:r>
                            </m:e>
                            <m:e>
                              <m:r>
                                <a:rPr lang="en-US" sz="2000" b="0" i="1" smtClean="0">
                                  <a:latin typeface="Cambria Math"/>
                                </a:rPr>
                                <m:t>0</m:t>
                              </m:r>
                            </m:e>
                          </m:mr>
                        </m:m>
                      </m:e>
                    </m:d>
                  </m:oMath>
                </a14:m>
                <a:endParaRPr lang="en-US" sz="2000" b="0" dirty="0" smtClean="0"/>
              </a:p>
              <a:p>
                <a:pPr marL="0" indent="0">
                  <a:buNone/>
                </a:pPr>
                <a:r>
                  <a:rPr lang="en-US" sz="2000" dirty="0" smtClean="0"/>
                  <a:t>Which is reduced echelon form.</a:t>
                </a:r>
              </a:p>
              <a:p>
                <a:pPr marL="0" indent="0">
                  <a:buNone/>
                </a:pPr>
                <a:r>
                  <a:rPr lang="en-US" sz="2000" b="0" dirty="0" smtClean="0"/>
                  <a:t>There are three variables because the augmented matrix has four columns. Here, 1</a:t>
                </a:r>
                <a:r>
                  <a:rPr lang="en-US" sz="2000" b="0" baseline="30000" dirty="0" smtClean="0"/>
                  <a:t>st</a:t>
                </a:r>
                <a:r>
                  <a:rPr lang="en-US" sz="2000" b="0" dirty="0" smtClean="0"/>
                  <a:t> and 2</a:t>
                </a:r>
                <a:r>
                  <a:rPr lang="en-US" sz="2000" b="0" baseline="30000" dirty="0" smtClean="0"/>
                  <a:t>nd</a:t>
                </a:r>
                <a:r>
                  <a:rPr lang="en-US" sz="2000" b="0" dirty="0" smtClean="0"/>
                  <a:t>  columns are pivot column. So, the variables </a:t>
                </a:r>
                <a14:m>
                  <m:oMath xmlns:m="http://schemas.openxmlformats.org/officeDocument/2006/math">
                    <m:sSub>
                      <m:sSubPr>
                        <m:ctrlPr>
                          <a:rPr lang="en-US" sz="2000" b="0" i="1" smtClean="0">
                            <a:latin typeface="Cambria Math"/>
                          </a:rPr>
                        </m:ctrlPr>
                      </m:sSubPr>
                      <m:e>
                        <m:r>
                          <a:rPr lang="en-US" sz="2000" b="0" i="1" smtClean="0">
                            <a:latin typeface="Cambria Math"/>
                          </a:rPr>
                          <m:t>𝑥</m:t>
                        </m:r>
                      </m:e>
                      <m:sub>
                        <m:r>
                          <a:rPr lang="en-US" sz="2000" b="0" i="1" smtClean="0">
                            <a:latin typeface="Cambria Math"/>
                          </a:rPr>
                          <m:t>1</m:t>
                        </m:r>
                      </m:sub>
                    </m:sSub>
                  </m:oMath>
                </a14:m>
                <a:r>
                  <a:rPr lang="en-US" sz="2000" b="0" dirty="0" smtClean="0"/>
                  <a:t> and </a:t>
                </a:r>
                <a14:m>
                  <m:oMath xmlns:m="http://schemas.openxmlformats.org/officeDocument/2006/math">
                    <m:sSub>
                      <m:sSubPr>
                        <m:ctrlPr>
                          <a:rPr lang="en-US" sz="2000" i="1">
                            <a:latin typeface="Cambria Math"/>
                          </a:rPr>
                        </m:ctrlPr>
                      </m:sSubPr>
                      <m:e>
                        <m:r>
                          <a:rPr lang="en-US" sz="2000" i="1">
                            <a:latin typeface="Cambria Math"/>
                          </a:rPr>
                          <m:t>𝑥</m:t>
                        </m:r>
                      </m:e>
                      <m:sub>
                        <m:r>
                          <a:rPr lang="en-US" sz="2000" b="0" i="1" smtClean="0">
                            <a:latin typeface="Cambria Math"/>
                          </a:rPr>
                          <m:t>2</m:t>
                        </m:r>
                      </m:sub>
                    </m:sSub>
                  </m:oMath>
                </a14:m>
                <a:r>
                  <a:rPr lang="en-US" sz="2000" b="0" dirty="0" smtClean="0"/>
                  <a:t> are basic variables and 3</a:t>
                </a:r>
                <a:r>
                  <a:rPr lang="en-US" sz="2000" b="0" baseline="30000" dirty="0" smtClean="0"/>
                  <a:t>rd</a:t>
                </a:r>
                <a:r>
                  <a:rPr lang="en-US" sz="2000" b="0" dirty="0" smtClean="0"/>
                  <a:t>  column is not a pivot</a:t>
                </a:r>
                <a:r>
                  <a:rPr lang="en-US" sz="2000" dirty="0" smtClean="0"/>
                  <a:t> </a:t>
                </a:r>
                <a:r>
                  <a:rPr lang="en-US" sz="2000" b="0" dirty="0" smtClean="0"/>
                  <a:t>column so </a:t>
                </a:r>
                <a14:m>
                  <m:oMath xmlns:m="http://schemas.openxmlformats.org/officeDocument/2006/math">
                    <m:sSub>
                      <m:sSubPr>
                        <m:ctrlPr>
                          <a:rPr lang="en-US" sz="2000" i="1">
                            <a:latin typeface="Cambria Math"/>
                          </a:rPr>
                        </m:ctrlPr>
                      </m:sSubPr>
                      <m:e>
                        <m:r>
                          <a:rPr lang="en-US" sz="2000" i="1">
                            <a:latin typeface="Cambria Math"/>
                          </a:rPr>
                          <m:t>𝑥</m:t>
                        </m:r>
                      </m:e>
                      <m:sub>
                        <m:r>
                          <a:rPr lang="en-US" sz="2000" b="0" i="1" smtClean="0">
                            <a:latin typeface="Cambria Math"/>
                          </a:rPr>
                          <m:t>3</m:t>
                        </m:r>
                      </m:sub>
                    </m:sSub>
                  </m:oMath>
                </a14:m>
                <a:r>
                  <a:rPr lang="en-US" sz="2000" b="0" dirty="0" smtClean="0"/>
                  <a:t> is free variable.</a:t>
                </a:r>
              </a:p>
              <a:p>
                <a:pPr marL="0" indent="0">
                  <a:buNone/>
                </a:pPr>
                <a:r>
                  <a:rPr lang="en-US" sz="2000" dirty="0" smtClean="0"/>
                  <a:t>Thus the associated system of equations is</a:t>
                </a:r>
              </a:p>
              <a:p>
                <a:pPr marL="0" indent="0">
                  <a:buNone/>
                </a:pPr>
                <a:r>
                  <a:rPr lang="en-US" sz="2000" dirty="0" smtClean="0"/>
                  <a:t>	</a:t>
                </a:r>
                <a14:m>
                  <m:oMath xmlns:m="http://schemas.openxmlformats.org/officeDocument/2006/math">
                    <m:sSub>
                      <m:sSubPr>
                        <m:ctrlPr>
                          <a:rPr lang="en-US" sz="2000" i="1">
                            <a:latin typeface="Cambria Math"/>
                          </a:rPr>
                        </m:ctrlPr>
                      </m:sSubPr>
                      <m:e>
                        <m:r>
                          <a:rPr lang="en-US" sz="2000" i="1">
                            <a:latin typeface="Cambria Math"/>
                          </a:rPr>
                          <m:t>𝑥</m:t>
                        </m:r>
                      </m:e>
                      <m:sub>
                        <m:r>
                          <a:rPr lang="en-US" sz="2000" i="1">
                            <a:latin typeface="Cambria Math"/>
                          </a:rPr>
                          <m:t>1</m:t>
                        </m:r>
                      </m:sub>
                    </m:sSub>
                    <m:r>
                      <a:rPr lang="en-US" sz="2000" b="0" i="1" smtClean="0">
                        <a:latin typeface="Cambria Math"/>
                      </a:rPr>
                      <m:t>+0.</m:t>
                    </m:r>
                    <m:sSub>
                      <m:sSubPr>
                        <m:ctrlPr>
                          <a:rPr lang="en-US" sz="2000" i="1">
                            <a:latin typeface="Cambria Math"/>
                          </a:rPr>
                        </m:ctrlPr>
                      </m:sSubPr>
                      <m:e>
                        <m:r>
                          <a:rPr lang="en-US" sz="2000" i="1">
                            <a:latin typeface="Cambria Math"/>
                          </a:rPr>
                          <m:t>𝑥</m:t>
                        </m:r>
                      </m:e>
                      <m:sub>
                        <m:r>
                          <a:rPr lang="en-US" sz="2000" b="0" i="1" smtClean="0">
                            <a:latin typeface="Cambria Math"/>
                          </a:rPr>
                          <m:t>2</m:t>
                        </m:r>
                      </m:sub>
                    </m:sSub>
                    <m:r>
                      <a:rPr lang="en-US" sz="2000" b="0" i="1" smtClean="0">
                        <a:latin typeface="Cambria Math"/>
                      </a:rPr>
                      <m:t>−5</m:t>
                    </m:r>
                    <m:sSub>
                      <m:sSubPr>
                        <m:ctrlPr>
                          <a:rPr lang="en-US" sz="2000" i="1">
                            <a:latin typeface="Cambria Math"/>
                          </a:rPr>
                        </m:ctrlPr>
                      </m:sSubPr>
                      <m:e>
                        <m:r>
                          <a:rPr lang="en-US" sz="2000" i="1">
                            <a:latin typeface="Cambria Math"/>
                          </a:rPr>
                          <m:t>𝑥</m:t>
                        </m:r>
                      </m:e>
                      <m:sub>
                        <m:r>
                          <a:rPr lang="en-US" sz="2000" b="0" i="1" smtClean="0">
                            <a:latin typeface="Cambria Math"/>
                          </a:rPr>
                          <m:t>3</m:t>
                        </m:r>
                      </m:sub>
                    </m:sSub>
                  </m:oMath>
                </a14:m>
                <a:r>
                  <a:rPr lang="en-US" sz="2000" b="0" dirty="0" smtClean="0"/>
                  <a:t> = 1</a:t>
                </a:r>
              </a:p>
              <a:p>
                <a:pPr marL="0" indent="0">
                  <a:buNone/>
                </a:pPr>
                <a:r>
                  <a:rPr lang="en-US" sz="2000" dirty="0" smtClean="0"/>
                  <a:t>	</a:t>
                </a:r>
                <a14:m>
                  <m:oMath xmlns:m="http://schemas.openxmlformats.org/officeDocument/2006/math">
                    <m:sSub>
                      <m:sSubPr>
                        <m:ctrlPr>
                          <a:rPr lang="en-US" sz="2000" i="1">
                            <a:latin typeface="Cambria Math"/>
                          </a:rPr>
                        </m:ctrlPr>
                      </m:sSubPr>
                      <m:e>
                        <m:r>
                          <a:rPr lang="en-US" sz="2000" b="0" i="1" smtClean="0">
                            <a:latin typeface="Cambria Math"/>
                          </a:rPr>
                          <m:t>0.</m:t>
                        </m:r>
                        <m:r>
                          <a:rPr lang="en-US" sz="2000" i="1">
                            <a:latin typeface="Cambria Math"/>
                          </a:rPr>
                          <m:t>𝑥</m:t>
                        </m:r>
                      </m:e>
                      <m:sub>
                        <m:r>
                          <a:rPr lang="en-US" sz="2000" i="1">
                            <a:latin typeface="Cambria Math"/>
                          </a:rPr>
                          <m:t>1</m:t>
                        </m:r>
                      </m:sub>
                    </m:sSub>
                    <m:r>
                      <a:rPr lang="en-US" sz="2000" i="1">
                        <a:latin typeface="Cambria Math"/>
                      </a:rPr>
                      <m:t>+</m:t>
                    </m:r>
                    <m:sSub>
                      <m:sSubPr>
                        <m:ctrlPr>
                          <a:rPr lang="en-US" sz="2000" i="1">
                            <a:latin typeface="Cambria Math"/>
                          </a:rPr>
                        </m:ctrlPr>
                      </m:sSubPr>
                      <m:e>
                        <m:r>
                          <a:rPr lang="en-US" sz="2000" i="1">
                            <a:latin typeface="Cambria Math"/>
                          </a:rPr>
                          <m:t>𝑥</m:t>
                        </m:r>
                      </m:e>
                      <m:sub>
                        <m:r>
                          <a:rPr lang="en-US" sz="2000" i="1">
                            <a:latin typeface="Cambria Math"/>
                          </a:rPr>
                          <m:t>2</m:t>
                        </m:r>
                      </m:sub>
                    </m:sSub>
                    <m:r>
                      <a:rPr lang="en-US" sz="2000" b="0" i="1" smtClean="0">
                        <a:latin typeface="Cambria Math"/>
                      </a:rPr>
                      <m:t>+</m:t>
                    </m:r>
                    <m:r>
                      <a:rPr lang="en-US" sz="2000" i="1" smtClean="0">
                        <a:latin typeface="Cambria Math"/>
                      </a:rPr>
                      <m:t> </m:t>
                    </m:r>
                    <m:sSub>
                      <m:sSubPr>
                        <m:ctrlPr>
                          <a:rPr lang="en-US" sz="2000" i="1">
                            <a:latin typeface="Cambria Math"/>
                          </a:rPr>
                        </m:ctrlPr>
                      </m:sSubPr>
                      <m:e>
                        <m:r>
                          <a:rPr lang="en-US" sz="2000" i="1">
                            <a:latin typeface="Cambria Math"/>
                          </a:rPr>
                          <m:t>𝑥</m:t>
                        </m:r>
                      </m:e>
                      <m:sub>
                        <m:r>
                          <a:rPr lang="en-US" sz="2000" i="1">
                            <a:latin typeface="Cambria Math"/>
                          </a:rPr>
                          <m:t>3</m:t>
                        </m:r>
                      </m:sub>
                    </m:sSub>
                  </m:oMath>
                </a14:m>
                <a:r>
                  <a:rPr lang="en-US" sz="2000" dirty="0"/>
                  <a:t> = </a:t>
                </a:r>
                <a:r>
                  <a:rPr lang="en-US" sz="2000" dirty="0" smtClean="0"/>
                  <a:t>4</a:t>
                </a:r>
                <a:endParaRPr lang="en-US" sz="2000" dirty="0"/>
              </a:p>
              <a:p>
                <a:pPr marL="0" indent="0">
                  <a:buNone/>
                </a:pPr>
                <a:r>
                  <a:rPr lang="en-US" sz="2000" b="0" dirty="0" smtClean="0"/>
                  <a:t>	0 = 0</a:t>
                </a:r>
              </a:p>
              <a:p>
                <a:pPr marL="0" indent="0">
                  <a:buNone/>
                </a:pPr>
                <a:r>
                  <a:rPr lang="en-US" sz="2000" dirty="0" smtClean="0"/>
                  <a:t>Hence, the general solution is</a:t>
                </a:r>
              </a:p>
              <a:p>
                <a:pPr marL="0" indent="0">
                  <a:buNone/>
                </a:pPr>
                <a:endParaRPr lang="en-US" sz="2000" b="0" dirty="0" smtClean="0"/>
              </a:p>
              <a:p>
                <a:pPr marL="0" indent="0">
                  <a:buNone/>
                </a:pPr>
                <a:endParaRPr lang="en-US" sz="2000" b="0" dirty="0" smtClean="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533400" y="381000"/>
                <a:ext cx="8153400" cy="6172200"/>
              </a:xfrm>
              <a:blipFill rotWithShape="1">
                <a:blip r:embed="rId2"/>
                <a:stretch>
                  <a:fillRect l="-823" t="-494"/>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C39D71C1-B70C-49FD-96B6-81372CD99399}" type="datetime3">
              <a:rPr lang="en-US" smtClean="0"/>
              <a:t>5 December 2022</a:t>
            </a:fld>
            <a:endParaRPr lang="en-US" dirty="0"/>
          </a:p>
        </p:txBody>
      </p:sp>
      <p:sp>
        <p:nvSpPr>
          <p:cNvPr id="5" name="Slide Number Placeholder 4"/>
          <p:cNvSpPr>
            <a:spLocks noGrp="1"/>
          </p:cNvSpPr>
          <p:nvPr>
            <p:ph type="sldNum" sz="quarter" idx="12"/>
          </p:nvPr>
        </p:nvSpPr>
        <p:spPr/>
        <p:txBody>
          <a:bodyPr/>
          <a:lstStyle/>
          <a:p>
            <a:fld id="{B4318AF5-1C7B-4860-8A05-F86E63C4D6B2}" type="slidenum">
              <a:rPr lang="en-US" smtClean="0"/>
              <a:t>14</a:t>
            </a:fld>
            <a:endParaRPr lang="en-US"/>
          </a:p>
        </p:txBody>
      </p:sp>
      <mc:AlternateContent xmlns:mc="http://schemas.openxmlformats.org/markup-compatibility/2006" xmlns:a14="http://schemas.microsoft.com/office/drawing/2010/main">
        <mc:Choice Requires="a14">
          <p:sp>
            <p:nvSpPr>
              <p:cNvPr id="7" name="TextBox 6"/>
              <p:cNvSpPr txBox="1"/>
              <p:nvPr/>
            </p:nvSpPr>
            <p:spPr>
              <a:xfrm>
                <a:off x="5181600" y="5663993"/>
                <a:ext cx="1475404" cy="1117807"/>
              </a:xfrm>
              <a:prstGeom prst="rect">
                <a:avLst/>
              </a:prstGeom>
              <a:noFill/>
            </p:spPr>
            <p:txBody>
              <a:bodyPr wrap="none" rtlCol="0">
                <a:spAutoFit/>
              </a:bodyPr>
              <a:lstStyle/>
              <a:p>
                <a:r>
                  <a:rPr lang="en-US" dirty="0" smtClean="0"/>
                  <a:t> </a:t>
                </a:r>
                <a14:m>
                  <m:oMath xmlns:m="http://schemas.openxmlformats.org/officeDocument/2006/math">
                    <m:d>
                      <m:dPr>
                        <m:begChr m:val="{"/>
                        <m:endChr m:val=""/>
                        <m:ctrlPr>
                          <a:rPr lang="en-US" i="1" smtClean="0">
                            <a:latin typeface="Cambria Math"/>
                          </a:rPr>
                        </m:ctrlPr>
                      </m:dPr>
                      <m:e>
                        <m:eqArr>
                          <m:eqArrPr>
                            <m:ctrlPr>
                              <a:rPr lang="en-US" i="1" smtClean="0">
                                <a:latin typeface="Cambria Math"/>
                              </a:rPr>
                            </m:ctrlPr>
                          </m:eqArrPr>
                          <m:e>
                            <m:sSub>
                              <m:sSubPr>
                                <m:ctrlPr>
                                  <a:rPr lang="en-US" i="1">
                                    <a:latin typeface="Cambria Math"/>
                                  </a:rPr>
                                </m:ctrlPr>
                              </m:sSubPr>
                              <m:e>
                                <m:r>
                                  <a:rPr lang="en-US" i="1">
                                    <a:latin typeface="Cambria Math"/>
                                  </a:rPr>
                                  <m:t>𝑥</m:t>
                                </m:r>
                              </m:e>
                              <m:sub>
                                <m:r>
                                  <a:rPr lang="en-US" i="1">
                                    <a:latin typeface="Cambria Math"/>
                                  </a:rPr>
                                  <m:t>1</m:t>
                                </m:r>
                              </m:sub>
                            </m:sSub>
                            <m:r>
                              <a:rPr lang="en-US" i="1" smtClean="0">
                                <a:latin typeface="Cambria Math"/>
                              </a:rPr>
                              <m:t> </m:t>
                            </m:r>
                            <m:r>
                              <m:rPr>
                                <m:nor/>
                              </m:rPr>
                              <a:rPr lang="en-US" dirty="0"/>
                              <m:t>= 1</m:t>
                            </m:r>
                            <m:r>
                              <m:rPr>
                                <m:nor/>
                              </m:rPr>
                              <a:rPr lang="en-US" b="0" i="0" dirty="0" smtClean="0"/>
                              <m:t> + 5</m:t>
                            </m:r>
                            <m:sSub>
                              <m:sSubPr>
                                <m:ctrlPr>
                                  <a:rPr lang="en-US" i="1">
                                    <a:latin typeface="Cambria Math"/>
                                  </a:rPr>
                                </m:ctrlPr>
                              </m:sSubPr>
                              <m:e>
                                <m:r>
                                  <a:rPr lang="en-US" i="1">
                                    <a:latin typeface="Cambria Math"/>
                                  </a:rPr>
                                  <m:t>𝑥</m:t>
                                </m:r>
                              </m:e>
                              <m:sub>
                                <m:r>
                                  <a:rPr lang="en-US" i="1">
                                    <a:latin typeface="Cambria Math"/>
                                  </a:rPr>
                                  <m:t>3</m:t>
                                </m:r>
                              </m:sub>
                            </m:sSub>
                          </m:e>
                          <m:e>
                            <m:sSub>
                              <m:sSubPr>
                                <m:ctrlPr>
                                  <a:rPr lang="en-US" i="1">
                                    <a:latin typeface="Cambria Math"/>
                                  </a:rPr>
                                </m:ctrlPr>
                              </m:sSubPr>
                              <m:e>
                                <m:r>
                                  <a:rPr lang="en-US" i="1">
                                    <a:latin typeface="Cambria Math"/>
                                  </a:rPr>
                                  <m:t>𝑥</m:t>
                                </m:r>
                              </m:e>
                              <m:sub>
                                <m:r>
                                  <a:rPr lang="en-US" i="1">
                                    <a:latin typeface="Cambria Math"/>
                                  </a:rPr>
                                  <m:t>2</m:t>
                                </m:r>
                              </m:sub>
                            </m:sSub>
                            <m:r>
                              <a:rPr lang="en-US" b="0" i="1" smtClean="0">
                                <a:latin typeface="Cambria Math"/>
                              </a:rPr>
                              <m:t> </m:t>
                            </m:r>
                            <m:r>
                              <m:rPr>
                                <m:nor/>
                              </m:rPr>
                              <a:rPr lang="en-US" dirty="0"/>
                              <m:t>= 4</m:t>
                            </m:r>
                            <m:r>
                              <a:rPr lang="en-US" b="0" i="1" dirty="0" smtClean="0">
                                <a:latin typeface="Cambria Math"/>
                              </a:rPr>
                              <m:t> −</m:t>
                            </m:r>
                            <m:sSub>
                              <m:sSubPr>
                                <m:ctrlPr>
                                  <a:rPr lang="en-US" i="1">
                                    <a:latin typeface="Cambria Math"/>
                                  </a:rPr>
                                </m:ctrlPr>
                              </m:sSubPr>
                              <m:e>
                                <m:r>
                                  <a:rPr lang="en-US" i="1">
                                    <a:latin typeface="Cambria Math"/>
                                  </a:rPr>
                                  <m:t>𝑥</m:t>
                                </m:r>
                              </m:e>
                              <m:sub>
                                <m:r>
                                  <a:rPr lang="en-US" i="1">
                                    <a:latin typeface="Cambria Math"/>
                                  </a:rPr>
                                  <m:t>3</m:t>
                                </m:r>
                              </m:sub>
                            </m:sSub>
                          </m:e>
                          <m:e>
                            <m:sSub>
                              <m:sSubPr>
                                <m:ctrlPr>
                                  <a:rPr lang="en-US" i="1">
                                    <a:latin typeface="Cambria Math"/>
                                  </a:rPr>
                                </m:ctrlPr>
                              </m:sSubPr>
                              <m:e>
                                <m:r>
                                  <a:rPr lang="en-US" i="1">
                                    <a:latin typeface="Cambria Math"/>
                                  </a:rPr>
                                  <m:t>𝑥</m:t>
                                </m:r>
                              </m:e>
                              <m:sub>
                                <m:r>
                                  <a:rPr lang="en-US" i="1">
                                    <a:latin typeface="Cambria Math"/>
                                  </a:rPr>
                                  <m:t>3</m:t>
                                </m:r>
                              </m:sub>
                            </m:sSub>
                            <m:r>
                              <a:rPr lang="en-US" b="0" i="1" smtClean="0">
                                <a:latin typeface="Cambria Math"/>
                              </a:rPr>
                              <m:t> </m:t>
                            </m:r>
                            <m:r>
                              <a:rPr lang="en-US" b="0" i="1" smtClean="0">
                                <a:latin typeface="Cambria Math"/>
                              </a:rPr>
                              <m:t>𝑖𝑠</m:t>
                            </m:r>
                            <m:r>
                              <a:rPr lang="en-US" b="0" i="1" smtClean="0">
                                <a:latin typeface="Cambria Math"/>
                              </a:rPr>
                              <m:t> </m:t>
                            </m:r>
                            <m:r>
                              <a:rPr lang="en-US" b="0" i="1" smtClean="0">
                                <a:latin typeface="Cambria Math"/>
                              </a:rPr>
                              <m:t>𝑓𝑟𝑒𝑒</m:t>
                            </m:r>
                          </m:e>
                        </m:eqArr>
                      </m:e>
                    </m:d>
                  </m:oMath>
                </a14:m>
                <a:endParaRPr lang="en-US" dirty="0" smtClean="0"/>
              </a:p>
              <a:p>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5181600" y="5663993"/>
                <a:ext cx="1475404" cy="1117807"/>
              </a:xfrm>
              <a:prstGeom prst="rect">
                <a:avLst/>
              </a:prstGeom>
              <a:blipFill rotWithShape="1">
                <a:blip r:embed="rId3"/>
                <a:stretch>
                  <a:fillRect/>
                </a:stretch>
              </a:blipFill>
            </p:spPr>
            <p:txBody>
              <a:bodyPr/>
              <a:lstStyle/>
              <a:p>
                <a:r>
                  <a:rPr lang="en-US">
                    <a:noFill/>
                  </a:rPr>
                  <a:t> </a:t>
                </a:r>
              </a:p>
            </p:txBody>
          </p:sp>
        </mc:Fallback>
      </mc:AlternateContent>
      <p:sp>
        <p:nvSpPr>
          <p:cNvPr id="2" name="Footer Placeholder 1"/>
          <p:cNvSpPr>
            <a:spLocks noGrp="1"/>
          </p:cNvSpPr>
          <p:nvPr>
            <p:ph type="ftr" sz="quarter" idx="11"/>
          </p:nvPr>
        </p:nvSpPr>
        <p:spPr/>
        <p:txBody>
          <a:bodyPr/>
          <a:lstStyle/>
          <a:p>
            <a:r>
              <a:rPr lang="en-US" smtClean="0"/>
              <a:t>js</a:t>
            </a:r>
            <a:endParaRPr lang="en-US"/>
          </a:p>
        </p:txBody>
      </p:sp>
    </p:spTree>
    <p:extLst>
      <p:ext uri="{BB962C8B-B14F-4D97-AF65-F5344CB8AC3E}">
        <p14:creationId xmlns:p14="http://schemas.microsoft.com/office/powerpoint/2010/main" val="2779316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anim calcmode="lin" valueType="num">
                                      <p:cBhvr additive="base">
                                        <p:cTn id="5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
                                            <p:txEl>
                                              <p:pRg st="9" end="9"/>
                                            </p:txEl>
                                          </p:spTgt>
                                        </p:tgtEl>
                                        <p:attrNameLst>
                                          <p:attrName>style.visibility</p:attrName>
                                        </p:attrNameLst>
                                      </p:cBhvr>
                                      <p:to>
                                        <p:strVal val="visible"/>
                                      </p:to>
                                    </p:set>
                                    <p:anim calcmode="lin" valueType="num">
                                      <p:cBhvr additive="base">
                                        <p:cTn id="61"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anim calcmode="lin" valueType="num">
                                      <p:cBhvr additive="base">
                                        <p:cTn id="67"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7"/>
                                        </p:tgtEl>
                                        <p:attrNameLst>
                                          <p:attrName>style.visibility</p:attrName>
                                        </p:attrNameLst>
                                      </p:cBhvr>
                                      <p:to>
                                        <p:strVal val="visible"/>
                                      </p:to>
                                    </p:set>
                                    <p:anim calcmode="lin" valueType="num">
                                      <p:cBhvr additive="base">
                                        <p:cTn id="73" dur="500" fill="hold"/>
                                        <p:tgtEl>
                                          <p:spTgt spid="7"/>
                                        </p:tgtEl>
                                        <p:attrNameLst>
                                          <p:attrName>ppt_x</p:attrName>
                                        </p:attrNameLst>
                                      </p:cBhvr>
                                      <p:tavLst>
                                        <p:tav tm="0">
                                          <p:val>
                                            <p:strVal val="#ppt_x"/>
                                          </p:val>
                                        </p:tav>
                                        <p:tav tm="100000">
                                          <p:val>
                                            <p:strVal val="#ppt_x"/>
                                          </p:val>
                                        </p:tav>
                                      </p:tavLst>
                                    </p:anim>
                                    <p:anim calcmode="lin" valueType="num">
                                      <p:cBhvr additive="base">
                                        <p:cTn id="7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457200" y="762000"/>
                <a:ext cx="8229600" cy="5867400"/>
              </a:xfrm>
            </p:spPr>
            <p:txBody>
              <a:bodyPr/>
              <a:lstStyle/>
              <a:p>
                <a:pPr marL="0" indent="0">
                  <a:buNone/>
                </a:pPr>
                <a:r>
                  <a:rPr lang="en-US" b="1" dirty="0" smtClean="0">
                    <a:solidFill>
                      <a:srgbClr val="FF0000"/>
                    </a:solidFill>
                  </a:rPr>
                  <a:t>Theorem (Existence and Uniqueness theorem)</a:t>
                </a:r>
              </a:p>
              <a:p>
                <a:pPr marL="0" indent="0" algn="just">
                  <a:buNone/>
                </a:pPr>
                <a:r>
                  <a:rPr lang="en-US" b="1" dirty="0" smtClean="0"/>
                  <a:t>A linear system is consistence if and only if the  rightmost column of the augmented matrix is not a pivot column.</a:t>
                </a:r>
              </a:p>
              <a:p>
                <a:pPr marL="0" indent="0" algn="just">
                  <a:buNone/>
                </a:pPr>
                <a:r>
                  <a:rPr lang="en-US" b="1" dirty="0" smtClean="0">
                    <a:solidFill>
                      <a:srgbClr val="00B0F0"/>
                    </a:solidFill>
                  </a:rPr>
                  <a:t>That is, a linear system has solution if and only if an echelon form of the augmented  matrix has no row of the form [0 0 0 0 … 0 b] with b</a:t>
                </a:r>
                <a14:m>
                  <m:oMath xmlns:m="http://schemas.openxmlformats.org/officeDocument/2006/math">
                    <m:r>
                      <a:rPr lang="en-US" b="1" i="1" smtClean="0">
                        <a:solidFill>
                          <a:srgbClr val="00B0F0"/>
                        </a:solidFill>
                        <a:latin typeface="Cambria Math"/>
                        <a:ea typeface="Cambria Math"/>
                      </a:rPr>
                      <m:t>≠</m:t>
                    </m:r>
                    <m:r>
                      <a:rPr lang="en-US" b="1" i="1" smtClean="0">
                        <a:solidFill>
                          <a:srgbClr val="00B0F0"/>
                        </a:solidFill>
                        <a:latin typeface="Cambria Math"/>
                        <a:ea typeface="Cambria Math"/>
                      </a:rPr>
                      <m:t>𝟎</m:t>
                    </m:r>
                  </m:oMath>
                </a14:m>
                <a:endParaRPr lang="en-US" b="1" dirty="0" smtClean="0">
                  <a:solidFill>
                    <a:srgbClr val="00B0F0"/>
                  </a:solidFill>
                </a:endParaRPr>
              </a:p>
              <a:p>
                <a:pPr marL="0" indent="0" algn="just">
                  <a:buNone/>
                </a:pPr>
                <a:r>
                  <a:rPr lang="en-US" b="1" dirty="0" smtClean="0"/>
                  <a:t>If the system is consistence then the solution set contains either unique solution when there is no free variable or infinitely many solutions when there is at least one free variable. </a:t>
                </a:r>
                <a:endParaRPr lang="en-US" b="1"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457200" y="762000"/>
                <a:ext cx="8229600" cy="5867400"/>
              </a:xfrm>
              <a:blipFill rotWithShape="1">
                <a:blip r:embed="rId2"/>
                <a:stretch>
                  <a:fillRect l="-1259" t="-831" r="-1333"/>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193ADC40-7552-430C-8F7B-65FE437D7B29}" type="datetime3">
              <a:rPr lang="en-US" smtClean="0"/>
              <a:t>5 December 2022</a:t>
            </a:fld>
            <a:endParaRPr lang="en-US"/>
          </a:p>
        </p:txBody>
      </p:sp>
      <p:sp>
        <p:nvSpPr>
          <p:cNvPr id="4" name="Footer Placeholder 3"/>
          <p:cNvSpPr>
            <a:spLocks noGrp="1"/>
          </p:cNvSpPr>
          <p:nvPr>
            <p:ph type="ftr" sz="quarter" idx="11"/>
          </p:nvPr>
        </p:nvSpPr>
        <p:spPr/>
        <p:txBody>
          <a:bodyPr/>
          <a:lstStyle/>
          <a:p>
            <a:r>
              <a:rPr lang="en-US" smtClean="0"/>
              <a:t>js</a:t>
            </a:r>
            <a:endParaRPr lang="en-US"/>
          </a:p>
        </p:txBody>
      </p:sp>
      <p:sp>
        <p:nvSpPr>
          <p:cNvPr id="5" name="Slide Number Placeholder 4"/>
          <p:cNvSpPr>
            <a:spLocks noGrp="1"/>
          </p:cNvSpPr>
          <p:nvPr>
            <p:ph type="sldNum" sz="quarter" idx="12"/>
          </p:nvPr>
        </p:nvSpPr>
        <p:spPr/>
        <p:txBody>
          <a:bodyPr/>
          <a:lstStyle/>
          <a:p>
            <a:fld id="{B4318AF5-1C7B-4860-8A05-F86E63C4D6B2}" type="slidenum">
              <a:rPr lang="en-US" smtClean="0"/>
              <a:t>15</a:t>
            </a:fld>
            <a:endParaRPr lang="en-US"/>
          </a:p>
        </p:txBody>
      </p:sp>
    </p:spTree>
    <p:extLst>
      <p:ext uri="{BB962C8B-B14F-4D97-AF65-F5344CB8AC3E}">
        <p14:creationId xmlns:p14="http://schemas.microsoft.com/office/powerpoint/2010/main" val="350641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685800"/>
                <a:ext cx="8229600" cy="5943600"/>
              </a:xfrm>
            </p:spPr>
            <p:txBody>
              <a:bodyPr>
                <a:normAutofit fontScale="92500"/>
              </a:bodyPr>
              <a:lstStyle/>
              <a:p>
                <a:pPr marL="0" indent="0">
                  <a:buNone/>
                </a:pPr>
                <a:r>
                  <a:rPr lang="en-US" b="1" dirty="0" smtClean="0">
                    <a:solidFill>
                      <a:srgbClr val="FF0000"/>
                    </a:solidFill>
                  </a:rPr>
                  <a:t>Exercise 1.1</a:t>
                </a:r>
              </a:p>
              <a:p>
                <a:pPr marL="514350" indent="-514350">
                  <a:buAutoNum type="arabicPeriod"/>
                </a:pPr>
                <a:r>
                  <a:rPr lang="en-US" b="1" dirty="0" smtClean="0"/>
                  <a:t>Determine the values of h such that the matrix is the augmented matrix of a consistence linear system.</a:t>
                </a:r>
              </a:p>
              <a:p>
                <a:pPr marL="571500" indent="-571500">
                  <a:buAutoNum type="romanLcParenR"/>
                </a:pPr>
                <a:r>
                  <a:rPr lang="en-US" b="1" dirty="0" smtClean="0"/>
                  <a:t> </a:t>
                </a:r>
                <a14:m>
                  <m:oMath xmlns:m="http://schemas.openxmlformats.org/officeDocument/2006/math">
                    <m:d>
                      <m:dPr>
                        <m:begChr m:val="["/>
                        <m:endChr m:val="]"/>
                        <m:ctrlPr>
                          <a:rPr lang="en-US" b="1" i="1" smtClean="0">
                            <a:latin typeface="Cambria Math"/>
                          </a:rPr>
                        </m:ctrlPr>
                      </m:dPr>
                      <m:e>
                        <m:m>
                          <m:mPr>
                            <m:mcs>
                              <m:mc>
                                <m:mcPr>
                                  <m:count m:val="3"/>
                                  <m:mcJc m:val="center"/>
                                </m:mcPr>
                              </m:mc>
                            </m:mcs>
                            <m:ctrlPr>
                              <a:rPr lang="en-US" b="1" i="1" smtClean="0">
                                <a:latin typeface="Cambria Math"/>
                              </a:rPr>
                            </m:ctrlPr>
                          </m:mPr>
                          <m:mr>
                            <m:e>
                              <m:r>
                                <m:rPr>
                                  <m:brk m:alnAt="7"/>
                                </m:rPr>
                                <a:rPr lang="en-US" b="1" i="1" smtClean="0">
                                  <a:latin typeface="Cambria Math"/>
                                </a:rPr>
                                <m:t>𝟐</m:t>
                              </m:r>
                            </m:e>
                            <m:e>
                              <m:r>
                                <a:rPr lang="en-US" b="1" i="1" smtClean="0">
                                  <a:latin typeface="Cambria Math"/>
                                </a:rPr>
                                <m:t>𝟑</m:t>
                              </m:r>
                            </m:e>
                            <m:e>
                              <m:r>
                                <a:rPr lang="en-US" b="1" i="1" smtClean="0">
                                  <a:latin typeface="Cambria Math"/>
                                </a:rPr>
                                <m:t>𝒉</m:t>
                              </m:r>
                            </m:e>
                          </m:mr>
                          <m:mr>
                            <m:e>
                              <m:r>
                                <a:rPr lang="en-US" b="1" i="1" smtClean="0">
                                  <a:latin typeface="Cambria Math"/>
                                </a:rPr>
                                <m:t>𝟒</m:t>
                              </m:r>
                            </m:e>
                            <m:e>
                              <m:r>
                                <a:rPr lang="en-US" b="1" i="1" smtClean="0">
                                  <a:latin typeface="Cambria Math"/>
                                </a:rPr>
                                <m:t>𝟔</m:t>
                              </m:r>
                            </m:e>
                            <m:e>
                              <m:r>
                                <a:rPr lang="en-US" b="1" i="1" smtClean="0">
                                  <a:latin typeface="Cambria Math"/>
                                </a:rPr>
                                <m:t>𝟕</m:t>
                              </m:r>
                            </m:e>
                          </m:mr>
                        </m:m>
                      </m:e>
                    </m:d>
                  </m:oMath>
                </a14:m>
                <a:endParaRPr lang="en-US" b="1" dirty="0" smtClean="0"/>
              </a:p>
              <a:p>
                <a:pPr marL="0" indent="0">
                  <a:buNone/>
                </a:pPr>
                <a:r>
                  <a:rPr lang="en-US" b="1" dirty="0" smtClean="0">
                    <a:solidFill>
                      <a:srgbClr val="0070C0"/>
                    </a:solidFill>
                  </a:rPr>
                  <a:t>Solution: </a:t>
                </a:r>
                <a:r>
                  <a:rPr lang="en-US" b="1" dirty="0" smtClean="0"/>
                  <a:t>Here,</a:t>
                </a:r>
              </a:p>
              <a:p>
                <a:pPr marL="0" indent="0">
                  <a:buNone/>
                </a:pPr>
                <a:r>
                  <a:rPr lang="en-US" b="1" dirty="0"/>
                  <a:t>	 </a:t>
                </a:r>
                <a14:m>
                  <m:oMath xmlns:m="http://schemas.openxmlformats.org/officeDocument/2006/math">
                    <m:d>
                      <m:dPr>
                        <m:begChr m:val="["/>
                        <m:endChr m:val="]"/>
                        <m:ctrlPr>
                          <a:rPr lang="en-US" b="1" i="1">
                            <a:latin typeface="Cambria Math"/>
                          </a:rPr>
                        </m:ctrlPr>
                      </m:dPr>
                      <m:e>
                        <m:m>
                          <m:mPr>
                            <m:mcs>
                              <m:mc>
                                <m:mcPr>
                                  <m:count m:val="3"/>
                                  <m:mcJc m:val="center"/>
                                </m:mcPr>
                              </m:mc>
                            </m:mcs>
                            <m:ctrlPr>
                              <a:rPr lang="en-US" b="1" i="1">
                                <a:latin typeface="Cambria Math"/>
                              </a:rPr>
                            </m:ctrlPr>
                          </m:mPr>
                          <m:mr>
                            <m:e>
                              <m:r>
                                <m:rPr>
                                  <m:brk m:alnAt="7"/>
                                </m:rPr>
                                <a:rPr lang="en-US" b="1" i="1">
                                  <a:latin typeface="Cambria Math"/>
                                </a:rPr>
                                <m:t>𝟐</m:t>
                              </m:r>
                            </m:e>
                            <m:e>
                              <m:r>
                                <a:rPr lang="en-US" b="1" i="1">
                                  <a:latin typeface="Cambria Math"/>
                                </a:rPr>
                                <m:t>𝟑</m:t>
                              </m:r>
                            </m:e>
                            <m:e>
                              <m:r>
                                <a:rPr lang="en-US" b="1" i="1">
                                  <a:latin typeface="Cambria Math"/>
                                </a:rPr>
                                <m:t>𝒉</m:t>
                              </m:r>
                            </m:e>
                          </m:mr>
                          <m:mr>
                            <m:e>
                              <m:r>
                                <a:rPr lang="en-US" b="1" i="1">
                                  <a:latin typeface="Cambria Math"/>
                                </a:rPr>
                                <m:t>𝟒</m:t>
                              </m:r>
                            </m:e>
                            <m:e>
                              <m:r>
                                <a:rPr lang="en-US" b="1" i="1">
                                  <a:latin typeface="Cambria Math"/>
                                </a:rPr>
                                <m:t>𝟔</m:t>
                              </m:r>
                            </m:e>
                            <m:e>
                              <m:r>
                                <a:rPr lang="en-US" b="1" i="1">
                                  <a:latin typeface="Cambria Math"/>
                                </a:rPr>
                                <m:t>𝟕</m:t>
                              </m:r>
                            </m:e>
                          </m:mr>
                        </m:m>
                      </m:e>
                    </m:d>
                  </m:oMath>
                </a14:m>
                <a:endParaRPr lang="en-US" b="1" dirty="0" smtClean="0"/>
              </a:p>
              <a:p>
                <a:pPr marL="0" indent="0">
                  <a:buNone/>
                </a:pPr>
                <a:r>
                  <a:rPr lang="en-US" b="1" dirty="0" smtClean="0"/>
                  <a:t>	Operating </a:t>
                </a:r>
                <a14:m>
                  <m:oMath xmlns:m="http://schemas.openxmlformats.org/officeDocument/2006/math">
                    <m:sSub>
                      <m:sSubPr>
                        <m:ctrlPr>
                          <a:rPr lang="en-US" b="1" i="1" smtClean="0">
                            <a:latin typeface="Cambria Math"/>
                          </a:rPr>
                        </m:ctrlPr>
                      </m:sSubPr>
                      <m:e>
                        <m:r>
                          <a:rPr lang="en-US" b="1" i="1" smtClean="0">
                            <a:latin typeface="Cambria Math"/>
                          </a:rPr>
                          <m:t>𝑹</m:t>
                        </m:r>
                      </m:e>
                      <m:sub>
                        <m:r>
                          <a:rPr lang="en-US" b="1" i="1" smtClean="0">
                            <a:latin typeface="Cambria Math"/>
                          </a:rPr>
                          <m:t>𝟐</m:t>
                        </m:r>
                      </m:sub>
                    </m:sSub>
                    <m:r>
                      <a:rPr lang="en-US" b="1" i="1">
                        <a:latin typeface="Cambria Math"/>
                        <a:ea typeface="Cambria Math"/>
                      </a:rPr>
                      <m:t>→</m:t>
                    </m:r>
                    <m:r>
                      <a:rPr lang="en-US" b="1" i="1" smtClean="0">
                        <a:latin typeface="Cambria Math"/>
                      </a:rPr>
                      <m:t> </m:t>
                    </m:r>
                    <m:sSub>
                      <m:sSubPr>
                        <m:ctrlPr>
                          <a:rPr lang="en-US" b="1" i="1" smtClean="0">
                            <a:latin typeface="Cambria Math"/>
                          </a:rPr>
                        </m:ctrlPr>
                      </m:sSubPr>
                      <m:e>
                        <m:r>
                          <a:rPr lang="en-US" b="1" i="1" smtClean="0">
                            <a:latin typeface="Cambria Math"/>
                          </a:rPr>
                          <m:t>𝑹</m:t>
                        </m:r>
                      </m:e>
                      <m:sub>
                        <m:r>
                          <a:rPr lang="en-US" b="1" i="1" smtClean="0">
                            <a:latin typeface="Cambria Math"/>
                          </a:rPr>
                          <m:t>𝟐</m:t>
                        </m:r>
                      </m:sub>
                    </m:sSub>
                    <m:r>
                      <a:rPr lang="en-US" b="1" i="1" smtClean="0">
                        <a:latin typeface="Cambria Math"/>
                      </a:rPr>
                      <m:t>−</m:t>
                    </m:r>
                    <m:r>
                      <a:rPr lang="en-US" b="1" i="1" smtClean="0">
                        <a:latin typeface="Cambria Math"/>
                      </a:rPr>
                      <m:t>𝟐</m:t>
                    </m:r>
                    <m:sSub>
                      <m:sSubPr>
                        <m:ctrlPr>
                          <a:rPr lang="en-US" b="1" i="1" smtClean="0">
                            <a:latin typeface="Cambria Math"/>
                          </a:rPr>
                        </m:ctrlPr>
                      </m:sSubPr>
                      <m:e>
                        <m:r>
                          <a:rPr lang="en-US" b="1" i="1" smtClean="0">
                            <a:latin typeface="Cambria Math"/>
                          </a:rPr>
                          <m:t>𝑹</m:t>
                        </m:r>
                      </m:e>
                      <m:sub>
                        <m:r>
                          <a:rPr lang="en-US" b="1" i="1" smtClean="0">
                            <a:latin typeface="Cambria Math"/>
                          </a:rPr>
                          <m:t>𝟏</m:t>
                        </m:r>
                      </m:sub>
                    </m:sSub>
                  </m:oMath>
                </a14:m>
                <a:endParaRPr lang="en-US" b="1" dirty="0" smtClean="0"/>
              </a:p>
              <a:p>
                <a:pPr marL="0" indent="0">
                  <a:buNone/>
                </a:pPr>
                <a14:m>
                  <m:oMath xmlns:m="http://schemas.openxmlformats.org/officeDocument/2006/math">
                    <m:r>
                      <a:rPr lang="en-US" b="1" i="1" smtClean="0">
                        <a:latin typeface="Cambria Math"/>
                        <a:ea typeface="Cambria Math"/>
                      </a:rPr>
                      <m:t>~</m:t>
                    </m:r>
                  </m:oMath>
                </a14:m>
                <a:r>
                  <a:rPr lang="en-US" b="1" dirty="0" smtClean="0"/>
                  <a:t>	</a:t>
                </a:r>
                <a:r>
                  <a:rPr lang="en-US" b="1" dirty="0"/>
                  <a:t> </a:t>
                </a:r>
                <a14:m>
                  <m:oMath xmlns:m="http://schemas.openxmlformats.org/officeDocument/2006/math">
                    <m:d>
                      <m:dPr>
                        <m:begChr m:val="["/>
                        <m:endChr m:val="]"/>
                        <m:ctrlPr>
                          <a:rPr lang="en-US" b="1" i="1">
                            <a:latin typeface="Cambria Math"/>
                          </a:rPr>
                        </m:ctrlPr>
                      </m:dPr>
                      <m:e>
                        <m:m>
                          <m:mPr>
                            <m:mcs>
                              <m:mc>
                                <m:mcPr>
                                  <m:count m:val="3"/>
                                  <m:mcJc m:val="center"/>
                                </m:mcPr>
                              </m:mc>
                            </m:mcs>
                            <m:ctrlPr>
                              <a:rPr lang="en-US" b="1" i="1">
                                <a:latin typeface="Cambria Math"/>
                              </a:rPr>
                            </m:ctrlPr>
                          </m:mPr>
                          <m:mr>
                            <m:e>
                              <m:r>
                                <m:rPr>
                                  <m:brk m:alnAt="7"/>
                                </m:rPr>
                                <a:rPr lang="en-US" b="1" i="1">
                                  <a:latin typeface="Cambria Math"/>
                                </a:rPr>
                                <m:t>𝟐</m:t>
                              </m:r>
                            </m:e>
                            <m:e>
                              <m:r>
                                <a:rPr lang="en-US" b="1" i="1">
                                  <a:latin typeface="Cambria Math"/>
                                </a:rPr>
                                <m:t>𝟑</m:t>
                              </m:r>
                            </m:e>
                            <m:e>
                              <m:r>
                                <a:rPr lang="en-US" b="1" i="1">
                                  <a:latin typeface="Cambria Math"/>
                                </a:rPr>
                                <m:t>𝒉</m:t>
                              </m:r>
                            </m:e>
                          </m:mr>
                          <m:mr>
                            <m:e>
                              <m:r>
                                <a:rPr lang="en-US" b="1" i="1" smtClean="0">
                                  <a:latin typeface="Cambria Math"/>
                                </a:rPr>
                                <m:t>𝟎</m:t>
                              </m:r>
                            </m:e>
                            <m:e>
                              <m:r>
                                <a:rPr lang="en-US" b="1" i="1" smtClean="0">
                                  <a:latin typeface="Cambria Math"/>
                                </a:rPr>
                                <m:t>𝟎</m:t>
                              </m:r>
                            </m:e>
                            <m:e>
                              <m:r>
                                <a:rPr lang="en-US" b="1" i="1" smtClean="0">
                                  <a:latin typeface="Cambria Math"/>
                                </a:rPr>
                                <m:t>𝟕</m:t>
                              </m:r>
                              <m:r>
                                <a:rPr lang="en-US" b="1" i="1" smtClean="0">
                                  <a:latin typeface="Cambria Math"/>
                                </a:rPr>
                                <m:t>−</m:t>
                              </m:r>
                              <m:r>
                                <a:rPr lang="en-US" b="1" i="1" smtClean="0">
                                  <a:latin typeface="Cambria Math"/>
                                </a:rPr>
                                <m:t>𝟐</m:t>
                              </m:r>
                              <m:r>
                                <a:rPr lang="en-US" b="1" i="1" smtClean="0">
                                  <a:latin typeface="Cambria Math"/>
                                </a:rPr>
                                <m:t>𝒉</m:t>
                              </m:r>
                            </m:e>
                          </m:mr>
                        </m:m>
                      </m:e>
                    </m:d>
                  </m:oMath>
                </a14:m>
                <a:endParaRPr lang="en-US" b="1" dirty="0" smtClean="0"/>
              </a:p>
              <a:p>
                <a:pPr marL="0" indent="0">
                  <a:buNone/>
                </a:pPr>
                <a:r>
                  <a:rPr lang="en-US" b="1" dirty="0" smtClean="0"/>
                  <a:t>For consistence,</a:t>
                </a:r>
              </a:p>
              <a:p>
                <a:pPr marL="0" indent="0">
                  <a:buNone/>
                </a:pPr>
                <a:r>
                  <a:rPr lang="en-US" b="1" dirty="0"/>
                  <a:t>	 </a:t>
                </a:r>
                <a14:m>
                  <m:oMath xmlns:m="http://schemas.openxmlformats.org/officeDocument/2006/math">
                    <m:r>
                      <a:rPr lang="en-US" b="1" i="1">
                        <a:latin typeface="Cambria Math"/>
                      </a:rPr>
                      <m:t>𝟕</m:t>
                    </m:r>
                    <m:r>
                      <a:rPr lang="en-US" b="1" i="1">
                        <a:latin typeface="Cambria Math"/>
                      </a:rPr>
                      <m:t>−</m:t>
                    </m:r>
                    <m:r>
                      <a:rPr lang="en-US" b="1" i="1">
                        <a:latin typeface="Cambria Math"/>
                      </a:rPr>
                      <m:t>𝟐</m:t>
                    </m:r>
                    <m:r>
                      <a:rPr lang="en-US" b="1" i="1">
                        <a:latin typeface="Cambria Math"/>
                      </a:rPr>
                      <m:t>𝒉</m:t>
                    </m:r>
                  </m:oMath>
                </a14:m>
                <a:r>
                  <a:rPr lang="en-US" b="1" dirty="0" smtClean="0"/>
                  <a:t> = 0</a:t>
                </a:r>
              </a:p>
              <a:p>
                <a:pPr marL="0" indent="0">
                  <a:buNone/>
                </a:pPr>
                <a14:m>
                  <m:oMath xmlns:m="http://schemas.openxmlformats.org/officeDocument/2006/math">
                    <m:r>
                      <a:rPr lang="en-US" b="1" i="1" smtClean="0">
                        <a:latin typeface="Cambria Math"/>
                        <a:ea typeface="Cambria Math"/>
                      </a:rPr>
                      <m:t>∴</m:t>
                    </m:r>
                  </m:oMath>
                </a14:m>
                <a:r>
                  <a:rPr lang="en-US" b="1" dirty="0" smtClean="0"/>
                  <a:t>	h = </a:t>
                </a:r>
                <a14:m>
                  <m:oMath xmlns:m="http://schemas.openxmlformats.org/officeDocument/2006/math">
                    <m:f>
                      <m:fPr>
                        <m:ctrlPr>
                          <a:rPr lang="en-US" b="1" i="1" smtClean="0">
                            <a:latin typeface="Cambria Math"/>
                          </a:rPr>
                        </m:ctrlPr>
                      </m:fPr>
                      <m:num>
                        <m:r>
                          <a:rPr lang="en-US" b="1" i="1" smtClean="0">
                            <a:latin typeface="Cambria Math"/>
                          </a:rPr>
                          <m:t>𝟕</m:t>
                        </m:r>
                      </m:num>
                      <m:den>
                        <m:r>
                          <a:rPr lang="en-US" b="1" i="1" smtClean="0">
                            <a:latin typeface="Cambria Math"/>
                          </a:rPr>
                          <m:t>𝟐</m:t>
                        </m:r>
                      </m:den>
                    </m:f>
                  </m:oMath>
                </a14:m>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85800"/>
                <a:ext cx="8229600" cy="5943600"/>
              </a:xfrm>
              <a:blipFill rotWithShape="1">
                <a:blip r:embed="rId2"/>
                <a:stretch>
                  <a:fillRect l="-1111" t="-821" r="-140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0E94821C-DB9D-4664-9F06-8B7B2F02CFBF}" type="datetime3">
              <a:rPr lang="en-US" smtClean="0"/>
              <a:t>5 December 2022</a:t>
            </a:fld>
            <a:endParaRPr lang="en-US"/>
          </a:p>
        </p:txBody>
      </p:sp>
      <p:sp>
        <p:nvSpPr>
          <p:cNvPr id="5" name="Footer Placeholder 4"/>
          <p:cNvSpPr>
            <a:spLocks noGrp="1"/>
          </p:cNvSpPr>
          <p:nvPr>
            <p:ph type="ftr" sz="quarter" idx="11"/>
          </p:nvPr>
        </p:nvSpPr>
        <p:spPr/>
        <p:txBody>
          <a:bodyPr/>
          <a:lstStyle/>
          <a:p>
            <a:r>
              <a:rPr lang="en-US" smtClean="0"/>
              <a:t>js</a:t>
            </a:r>
            <a:endParaRPr lang="en-US"/>
          </a:p>
        </p:txBody>
      </p:sp>
      <p:sp>
        <p:nvSpPr>
          <p:cNvPr id="6" name="Slide Number Placeholder 5"/>
          <p:cNvSpPr>
            <a:spLocks noGrp="1"/>
          </p:cNvSpPr>
          <p:nvPr>
            <p:ph type="sldNum" sz="quarter" idx="12"/>
          </p:nvPr>
        </p:nvSpPr>
        <p:spPr/>
        <p:txBody>
          <a:bodyPr/>
          <a:lstStyle/>
          <a:p>
            <a:fld id="{B4318AF5-1C7B-4860-8A05-F86E63C4D6B2}" type="slidenum">
              <a:rPr lang="en-US" smtClean="0"/>
              <a:t>16</a:t>
            </a:fld>
            <a:endParaRPr lang="en-US"/>
          </a:p>
        </p:txBody>
      </p:sp>
    </p:spTree>
    <p:extLst>
      <p:ext uri="{BB962C8B-B14F-4D97-AF65-F5344CB8AC3E}">
        <p14:creationId xmlns:p14="http://schemas.microsoft.com/office/powerpoint/2010/main" val="285149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533400"/>
                <a:ext cx="8686800" cy="5791200"/>
              </a:xfrm>
            </p:spPr>
            <p:txBody>
              <a:bodyPr>
                <a:normAutofit/>
              </a:bodyPr>
              <a:lstStyle/>
              <a:p>
                <a:pPr marL="0" indent="0">
                  <a:buNone/>
                </a:pPr>
                <a:r>
                  <a:rPr lang="en-US" sz="2400" b="1" dirty="0" smtClean="0"/>
                  <a:t>2. Find the values of h and k so that the system has</a:t>
                </a:r>
              </a:p>
              <a:p>
                <a:pPr marL="0" indent="0">
                  <a:buNone/>
                </a:pPr>
                <a:r>
                  <a:rPr lang="en-US" sz="2400" b="1" dirty="0" smtClean="0"/>
                  <a:t> (a) no solution  (b) a unique solution	c) many solutions.</a:t>
                </a:r>
              </a:p>
              <a:p>
                <a:pPr marL="571500" indent="-571500">
                  <a:buAutoNum type="romanLcParenR"/>
                </a:pPr>
                <a:r>
                  <a:rPr lang="en-US" sz="2400" b="1" dirty="0" smtClean="0"/>
                  <a:t>    </a:t>
                </a:r>
                <a14:m>
                  <m:oMath xmlns:m="http://schemas.openxmlformats.org/officeDocument/2006/math">
                    <m:sSub>
                      <m:sSubPr>
                        <m:ctrlPr>
                          <a:rPr lang="en-US" sz="2400" b="1" i="1">
                            <a:latin typeface="Cambria Math"/>
                          </a:rPr>
                        </m:ctrlPr>
                      </m:sSubPr>
                      <m:e>
                        <m:r>
                          <a:rPr lang="en-US" sz="2400" b="1" i="1">
                            <a:latin typeface="Cambria Math"/>
                          </a:rPr>
                          <m:t>𝒙</m:t>
                        </m:r>
                      </m:e>
                      <m:sub>
                        <m:r>
                          <a:rPr lang="en-US" sz="2400" b="1" i="1">
                            <a:latin typeface="Cambria Math"/>
                          </a:rPr>
                          <m:t>𝟏</m:t>
                        </m:r>
                      </m:sub>
                    </m:sSub>
                    <m:r>
                      <a:rPr lang="en-US" sz="2400" b="1" i="1">
                        <a:latin typeface="Cambria Math"/>
                      </a:rPr>
                      <m:t>+</m:t>
                    </m:r>
                    <m:r>
                      <a:rPr lang="en-US" sz="2400" b="1" i="1" smtClean="0">
                        <a:latin typeface="Cambria Math"/>
                      </a:rPr>
                      <m:t>𝒉</m:t>
                    </m:r>
                    <m:sSub>
                      <m:sSubPr>
                        <m:ctrlPr>
                          <a:rPr lang="en-US" sz="2400" b="1" i="1">
                            <a:latin typeface="Cambria Math"/>
                          </a:rPr>
                        </m:ctrlPr>
                      </m:sSubPr>
                      <m:e>
                        <m:r>
                          <a:rPr lang="en-US" sz="2400" b="1" i="1">
                            <a:latin typeface="Cambria Math"/>
                          </a:rPr>
                          <m:t>𝒙</m:t>
                        </m:r>
                      </m:e>
                      <m:sub>
                        <m:r>
                          <a:rPr lang="en-US" sz="2400" b="1" i="1">
                            <a:latin typeface="Cambria Math"/>
                          </a:rPr>
                          <m:t>𝟐</m:t>
                        </m:r>
                      </m:sub>
                    </m:sSub>
                  </m:oMath>
                </a14:m>
                <a:r>
                  <a:rPr lang="en-US" sz="2400" b="1" dirty="0"/>
                  <a:t> = </a:t>
                </a:r>
                <a:r>
                  <a:rPr lang="en-US" sz="2400" b="1" dirty="0" smtClean="0"/>
                  <a:t>2</a:t>
                </a:r>
              </a:p>
              <a:p>
                <a:pPr marL="0" indent="0">
                  <a:buNone/>
                </a:pPr>
                <a:r>
                  <a:rPr lang="en-US" sz="2400" b="1" dirty="0"/>
                  <a:t>	</a:t>
                </a:r>
                <a:r>
                  <a:rPr lang="en-US" sz="2400" b="1" dirty="0" smtClean="0"/>
                  <a:t>4</a:t>
                </a:r>
                <a14:m>
                  <m:oMath xmlns:m="http://schemas.openxmlformats.org/officeDocument/2006/math">
                    <m:sSub>
                      <m:sSubPr>
                        <m:ctrlPr>
                          <a:rPr lang="en-US" sz="2400" b="1" i="1">
                            <a:latin typeface="Cambria Math"/>
                          </a:rPr>
                        </m:ctrlPr>
                      </m:sSubPr>
                      <m:e>
                        <m:r>
                          <a:rPr lang="en-US" sz="2400" b="1" i="1">
                            <a:latin typeface="Cambria Math"/>
                          </a:rPr>
                          <m:t>𝒙</m:t>
                        </m:r>
                      </m:e>
                      <m:sub>
                        <m:r>
                          <a:rPr lang="en-US" sz="2400" b="1" i="1">
                            <a:latin typeface="Cambria Math"/>
                          </a:rPr>
                          <m:t>𝟏</m:t>
                        </m:r>
                      </m:sub>
                    </m:sSub>
                    <m:r>
                      <a:rPr lang="en-US" sz="2400" b="1" i="1">
                        <a:latin typeface="Cambria Math"/>
                      </a:rPr>
                      <m:t>+</m:t>
                    </m:r>
                    <m:r>
                      <a:rPr lang="en-US" sz="2400" b="1" i="1" smtClean="0">
                        <a:latin typeface="Cambria Math"/>
                      </a:rPr>
                      <m:t>𝟖</m:t>
                    </m:r>
                    <m:sSub>
                      <m:sSubPr>
                        <m:ctrlPr>
                          <a:rPr lang="en-US" sz="2400" b="1" i="1">
                            <a:latin typeface="Cambria Math"/>
                          </a:rPr>
                        </m:ctrlPr>
                      </m:sSubPr>
                      <m:e>
                        <m:r>
                          <a:rPr lang="en-US" sz="2400" b="1" i="1">
                            <a:latin typeface="Cambria Math"/>
                          </a:rPr>
                          <m:t>𝒙</m:t>
                        </m:r>
                      </m:e>
                      <m:sub>
                        <m:r>
                          <a:rPr lang="en-US" sz="2400" b="1" i="1">
                            <a:latin typeface="Cambria Math"/>
                          </a:rPr>
                          <m:t>𝟐</m:t>
                        </m:r>
                      </m:sub>
                    </m:sSub>
                  </m:oMath>
                </a14:m>
                <a:r>
                  <a:rPr lang="en-US" sz="2400" b="1" dirty="0"/>
                  <a:t> = </a:t>
                </a:r>
                <a:r>
                  <a:rPr lang="en-US" sz="2400" b="1" dirty="0" smtClean="0"/>
                  <a:t>k</a:t>
                </a:r>
              </a:p>
              <a:p>
                <a:pPr marL="0" indent="0">
                  <a:buNone/>
                </a:pPr>
                <a:r>
                  <a:rPr lang="en-US" sz="2400" b="1" dirty="0" smtClean="0"/>
                  <a:t>Solution: Here, given system of linear equations is</a:t>
                </a:r>
              </a:p>
              <a:p>
                <a:pPr marL="0" indent="0">
                  <a:buNone/>
                </a:pPr>
                <a:r>
                  <a:rPr lang="en-US" sz="2400" b="1" dirty="0"/>
                  <a:t>	</a:t>
                </a:r>
                <a:r>
                  <a:rPr lang="en-US" sz="2400" b="1" dirty="0" smtClean="0"/>
                  <a:t> </a:t>
                </a:r>
                <a14:m>
                  <m:oMath xmlns:m="http://schemas.openxmlformats.org/officeDocument/2006/math">
                    <m:sSub>
                      <m:sSubPr>
                        <m:ctrlPr>
                          <a:rPr lang="en-US" sz="2400" b="1" i="1">
                            <a:latin typeface="Cambria Math"/>
                          </a:rPr>
                        </m:ctrlPr>
                      </m:sSubPr>
                      <m:e>
                        <m:r>
                          <a:rPr lang="en-US" sz="2400" b="1" i="1">
                            <a:latin typeface="Cambria Math"/>
                          </a:rPr>
                          <m:t>𝒙</m:t>
                        </m:r>
                      </m:e>
                      <m:sub>
                        <m:r>
                          <a:rPr lang="en-US" sz="2400" b="1" i="1">
                            <a:latin typeface="Cambria Math"/>
                          </a:rPr>
                          <m:t>𝟏</m:t>
                        </m:r>
                      </m:sub>
                    </m:sSub>
                    <m:r>
                      <a:rPr lang="en-US" sz="2400" b="1" i="1">
                        <a:latin typeface="Cambria Math"/>
                      </a:rPr>
                      <m:t>+</m:t>
                    </m:r>
                    <m:r>
                      <a:rPr lang="en-US" sz="2400" b="1" i="1">
                        <a:latin typeface="Cambria Math"/>
                      </a:rPr>
                      <m:t>𝒉</m:t>
                    </m:r>
                    <m:sSub>
                      <m:sSubPr>
                        <m:ctrlPr>
                          <a:rPr lang="en-US" sz="2400" b="1" i="1">
                            <a:latin typeface="Cambria Math"/>
                          </a:rPr>
                        </m:ctrlPr>
                      </m:sSubPr>
                      <m:e>
                        <m:r>
                          <a:rPr lang="en-US" sz="2400" b="1" i="1">
                            <a:latin typeface="Cambria Math"/>
                          </a:rPr>
                          <m:t>𝒙</m:t>
                        </m:r>
                      </m:e>
                      <m:sub>
                        <m:r>
                          <a:rPr lang="en-US" sz="2400" b="1" i="1">
                            <a:latin typeface="Cambria Math"/>
                          </a:rPr>
                          <m:t>𝟐</m:t>
                        </m:r>
                      </m:sub>
                    </m:sSub>
                  </m:oMath>
                </a14:m>
                <a:r>
                  <a:rPr lang="en-US" sz="2400" b="1" dirty="0"/>
                  <a:t> = 2</a:t>
                </a:r>
              </a:p>
              <a:p>
                <a:pPr marL="0" indent="0">
                  <a:buNone/>
                </a:pPr>
                <a:r>
                  <a:rPr lang="en-US" sz="2400" b="1" dirty="0"/>
                  <a:t>	4</a:t>
                </a:r>
                <a14:m>
                  <m:oMath xmlns:m="http://schemas.openxmlformats.org/officeDocument/2006/math">
                    <m:sSub>
                      <m:sSubPr>
                        <m:ctrlPr>
                          <a:rPr lang="en-US" sz="2400" b="1" i="1">
                            <a:latin typeface="Cambria Math"/>
                          </a:rPr>
                        </m:ctrlPr>
                      </m:sSubPr>
                      <m:e>
                        <m:r>
                          <a:rPr lang="en-US" sz="2400" b="1" i="1">
                            <a:latin typeface="Cambria Math"/>
                          </a:rPr>
                          <m:t>𝒙</m:t>
                        </m:r>
                      </m:e>
                      <m:sub>
                        <m:r>
                          <a:rPr lang="en-US" sz="2400" b="1" i="1">
                            <a:latin typeface="Cambria Math"/>
                          </a:rPr>
                          <m:t>𝟏</m:t>
                        </m:r>
                      </m:sub>
                    </m:sSub>
                    <m:r>
                      <a:rPr lang="en-US" sz="2400" b="1" i="1">
                        <a:latin typeface="Cambria Math"/>
                      </a:rPr>
                      <m:t>+</m:t>
                    </m:r>
                    <m:r>
                      <a:rPr lang="en-US" sz="2400" b="1" i="1">
                        <a:latin typeface="Cambria Math"/>
                      </a:rPr>
                      <m:t>𝟖</m:t>
                    </m:r>
                    <m:sSub>
                      <m:sSubPr>
                        <m:ctrlPr>
                          <a:rPr lang="en-US" sz="2400" b="1" i="1">
                            <a:latin typeface="Cambria Math"/>
                          </a:rPr>
                        </m:ctrlPr>
                      </m:sSubPr>
                      <m:e>
                        <m:r>
                          <a:rPr lang="en-US" sz="2400" b="1" i="1">
                            <a:latin typeface="Cambria Math"/>
                          </a:rPr>
                          <m:t>𝒙</m:t>
                        </m:r>
                      </m:e>
                      <m:sub>
                        <m:r>
                          <a:rPr lang="en-US" sz="2400" b="1" i="1">
                            <a:latin typeface="Cambria Math"/>
                          </a:rPr>
                          <m:t>𝟐</m:t>
                        </m:r>
                      </m:sub>
                    </m:sSub>
                  </m:oMath>
                </a14:m>
                <a:r>
                  <a:rPr lang="en-US" sz="2400" b="1" dirty="0"/>
                  <a:t> = </a:t>
                </a:r>
                <a:r>
                  <a:rPr lang="en-US" sz="2400" b="1" dirty="0" smtClean="0"/>
                  <a:t>k</a:t>
                </a:r>
              </a:p>
              <a:p>
                <a:pPr marL="0" indent="0">
                  <a:buNone/>
                </a:pPr>
                <a:r>
                  <a:rPr lang="en-US" sz="2400" b="1" dirty="0" smtClean="0"/>
                  <a:t>Augmented matrix is</a:t>
                </a:r>
              </a:p>
              <a:p>
                <a:pPr marL="0" indent="0">
                  <a:buNone/>
                </a:pPr>
                <a:r>
                  <a:rPr lang="en-US" sz="2400" b="1" dirty="0"/>
                  <a:t>	 </a:t>
                </a:r>
                <a14:m>
                  <m:oMath xmlns:m="http://schemas.openxmlformats.org/officeDocument/2006/math">
                    <m:d>
                      <m:dPr>
                        <m:begChr m:val="["/>
                        <m:endChr m:val="]"/>
                        <m:ctrlPr>
                          <a:rPr lang="en-US" sz="2400" b="1" i="1">
                            <a:latin typeface="Cambria Math"/>
                          </a:rPr>
                        </m:ctrlPr>
                      </m:dPr>
                      <m:e>
                        <m:m>
                          <m:mPr>
                            <m:mcs>
                              <m:mc>
                                <m:mcPr>
                                  <m:count m:val="3"/>
                                  <m:mcJc m:val="center"/>
                                </m:mcPr>
                              </m:mc>
                            </m:mcs>
                            <m:ctrlPr>
                              <a:rPr lang="en-US" sz="2400" b="1" i="1">
                                <a:latin typeface="Cambria Math"/>
                              </a:rPr>
                            </m:ctrlPr>
                          </m:mPr>
                          <m:mr>
                            <m:e>
                              <m:r>
                                <m:rPr>
                                  <m:brk m:alnAt="7"/>
                                </m:rPr>
                                <a:rPr lang="en-US" sz="2400" b="1" i="1" smtClean="0">
                                  <a:latin typeface="Cambria Math"/>
                                </a:rPr>
                                <m:t>𝟏</m:t>
                              </m:r>
                            </m:e>
                            <m:e>
                              <m:r>
                                <a:rPr lang="en-US" sz="2400" b="1" i="1" smtClean="0">
                                  <a:latin typeface="Cambria Math"/>
                                </a:rPr>
                                <m:t>𝒉</m:t>
                              </m:r>
                            </m:e>
                            <m:e>
                              <m:r>
                                <a:rPr lang="en-US" sz="2400" b="1" i="1" smtClean="0">
                                  <a:latin typeface="Cambria Math"/>
                                </a:rPr>
                                <m:t>𝟐</m:t>
                              </m:r>
                            </m:e>
                          </m:mr>
                          <m:mr>
                            <m:e>
                              <m:r>
                                <a:rPr lang="en-US" sz="2400" b="1" i="1">
                                  <a:latin typeface="Cambria Math"/>
                                </a:rPr>
                                <m:t>𝟒</m:t>
                              </m:r>
                            </m:e>
                            <m:e>
                              <m:r>
                                <a:rPr lang="en-US" sz="2400" b="1" i="1" smtClean="0">
                                  <a:latin typeface="Cambria Math"/>
                                </a:rPr>
                                <m:t>𝟖</m:t>
                              </m:r>
                            </m:e>
                            <m:e>
                              <m:r>
                                <a:rPr lang="en-US" sz="2400" b="1" i="1" smtClean="0">
                                  <a:latin typeface="Cambria Math"/>
                                </a:rPr>
                                <m:t>𝒌</m:t>
                              </m:r>
                            </m:e>
                          </m:mr>
                        </m:m>
                      </m:e>
                    </m:d>
                  </m:oMath>
                </a14:m>
                <a:endParaRPr lang="en-US" sz="2400" b="1" dirty="0"/>
              </a:p>
              <a:p>
                <a:pPr marL="0" indent="0">
                  <a:buNone/>
                </a:pPr>
                <a:r>
                  <a:rPr lang="en-US" sz="2400" b="1" dirty="0"/>
                  <a:t>	Operating </a:t>
                </a:r>
                <a14:m>
                  <m:oMath xmlns:m="http://schemas.openxmlformats.org/officeDocument/2006/math">
                    <m:sSub>
                      <m:sSubPr>
                        <m:ctrlPr>
                          <a:rPr lang="en-US" sz="2400" b="1" i="1">
                            <a:latin typeface="Cambria Math"/>
                          </a:rPr>
                        </m:ctrlPr>
                      </m:sSubPr>
                      <m:e>
                        <m:r>
                          <a:rPr lang="en-US" sz="2400" b="1" i="1">
                            <a:latin typeface="Cambria Math"/>
                          </a:rPr>
                          <m:t>𝑹</m:t>
                        </m:r>
                      </m:e>
                      <m:sub>
                        <m:r>
                          <a:rPr lang="en-US" sz="2400" b="1" i="1">
                            <a:latin typeface="Cambria Math"/>
                          </a:rPr>
                          <m:t>𝟐</m:t>
                        </m:r>
                      </m:sub>
                    </m:sSub>
                    <m:r>
                      <a:rPr lang="en-US" sz="2400" b="1" i="1" smtClean="0">
                        <a:latin typeface="Cambria Math"/>
                        <a:ea typeface="Cambria Math"/>
                      </a:rPr>
                      <m:t>→</m:t>
                    </m:r>
                    <m:r>
                      <a:rPr lang="en-US" sz="2400" b="1" i="1">
                        <a:latin typeface="Cambria Math"/>
                      </a:rPr>
                      <m:t> </m:t>
                    </m:r>
                    <m:sSub>
                      <m:sSubPr>
                        <m:ctrlPr>
                          <a:rPr lang="en-US" sz="2400" b="1" i="1">
                            <a:latin typeface="Cambria Math"/>
                          </a:rPr>
                        </m:ctrlPr>
                      </m:sSubPr>
                      <m:e>
                        <m:r>
                          <a:rPr lang="en-US" sz="2400" b="1" i="1">
                            <a:latin typeface="Cambria Math"/>
                          </a:rPr>
                          <m:t>𝑹</m:t>
                        </m:r>
                      </m:e>
                      <m:sub>
                        <m:r>
                          <a:rPr lang="en-US" sz="2400" b="1" i="1">
                            <a:latin typeface="Cambria Math"/>
                          </a:rPr>
                          <m:t>𝟐</m:t>
                        </m:r>
                      </m:sub>
                    </m:sSub>
                    <m:r>
                      <a:rPr lang="en-US" sz="2400" b="1" i="1">
                        <a:latin typeface="Cambria Math"/>
                      </a:rPr>
                      <m:t>−</m:t>
                    </m:r>
                    <m:r>
                      <a:rPr lang="en-US" sz="2400" b="1" i="1" smtClean="0">
                        <a:latin typeface="Cambria Math"/>
                      </a:rPr>
                      <m:t>𝟒</m:t>
                    </m:r>
                    <m:sSub>
                      <m:sSubPr>
                        <m:ctrlPr>
                          <a:rPr lang="en-US" sz="2400" b="1" i="1">
                            <a:latin typeface="Cambria Math"/>
                          </a:rPr>
                        </m:ctrlPr>
                      </m:sSubPr>
                      <m:e>
                        <m:r>
                          <a:rPr lang="en-US" sz="2400" b="1" i="1">
                            <a:latin typeface="Cambria Math"/>
                          </a:rPr>
                          <m:t>𝑹</m:t>
                        </m:r>
                      </m:e>
                      <m:sub>
                        <m:r>
                          <a:rPr lang="en-US" sz="2400" b="1" i="1">
                            <a:latin typeface="Cambria Math"/>
                          </a:rPr>
                          <m:t>𝟏</m:t>
                        </m:r>
                      </m:sub>
                    </m:sSub>
                  </m:oMath>
                </a14:m>
                <a:endParaRPr lang="en-US" sz="2400" b="1" dirty="0"/>
              </a:p>
              <a:p>
                <a:pPr marL="0" indent="0">
                  <a:buNone/>
                </a:pPr>
                <a14:m>
                  <m:oMath xmlns:m="http://schemas.openxmlformats.org/officeDocument/2006/math">
                    <m:r>
                      <a:rPr lang="en-US" sz="2400" b="1" i="1">
                        <a:latin typeface="Cambria Math"/>
                        <a:ea typeface="Cambria Math"/>
                      </a:rPr>
                      <m:t>~</m:t>
                    </m:r>
                  </m:oMath>
                </a14:m>
                <a:r>
                  <a:rPr lang="en-US" sz="2400" b="1" dirty="0"/>
                  <a:t>	 </a:t>
                </a:r>
                <a14:m>
                  <m:oMath xmlns:m="http://schemas.openxmlformats.org/officeDocument/2006/math">
                    <m:d>
                      <m:dPr>
                        <m:begChr m:val="["/>
                        <m:endChr m:val="]"/>
                        <m:ctrlPr>
                          <a:rPr lang="en-US" sz="2400" b="1" i="1">
                            <a:latin typeface="Cambria Math"/>
                          </a:rPr>
                        </m:ctrlPr>
                      </m:dPr>
                      <m:e>
                        <m:m>
                          <m:mPr>
                            <m:mcs>
                              <m:mc>
                                <m:mcPr>
                                  <m:count m:val="3"/>
                                  <m:mcJc m:val="center"/>
                                </m:mcPr>
                              </m:mc>
                            </m:mcs>
                            <m:ctrlPr>
                              <a:rPr lang="en-US" sz="2400" b="1" i="1">
                                <a:latin typeface="Cambria Math"/>
                              </a:rPr>
                            </m:ctrlPr>
                          </m:mPr>
                          <m:mr>
                            <m:e>
                              <m:r>
                                <m:rPr>
                                  <m:brk m:alnAt="7"/>
                                </m:rPr>
                                <a:rPr lang="en-US" sz="2400" b="1" i="1" smtClean="0">
                                  <a:latin typeface="Cambria Math"/>
                                </a:rPr>
                                <m:t>𝟏</m:t>
                              </m:r>
                            </m:e>
                            <m:e>
                              <m:r>
                                <a:rPr lang="en-US" sz="2400" b="1" i="1" smtClean="0">
                                  <a:latin typeface="Cambria Math"/>
                                </a:rPr>
                                <m:t>𝒉</m:t>
                              </m:r>
                            </m:e>
                            <m:e>
                              <m:r>
                                <a:rPr lang="en-US" sz="2400" b="1" i="1" smtClean="0">
                                  <a:latin typeface="Cambria Math"/>
                                </a:rPr>
                                <m:t>𝟐</m:t>
                              </m:r>
                            </m:e>
                          </m:mr>
                          <m:mr>
                            <m:e>
                              <m:r>
                                <a:rPr lang="en-US" sz="2400" b="1" i="1">
                                  <a:latin typeface="Cambria Math"/>
                                </a:rPr>
                                <m:t>𝟎</m:t>
                              </m:r>
                            </m:e>
                            <m:e>
                              <m:r>
                                <a:rPr lang="en-US" sz="2400" b="1" i="1" smtClean="0">
                                  <a:latin typeface="Cambria Math"/>
                                </a:rPr>
                                <m:t>𝟖</m:t>
                              </m:r>
                              <m:r>
                                <a:rPr lang="en-US" sz="2400" b="1" i="1" smtClean="0">
                                  <a:latin typeface="Cambria Math"/>
                                </a:rPr>
                                <m:t>−</m:t>
                              </m:r>
                              <m:r>
                                <a:rPr lang="en-US" sz="2400" b="1" i="1" smtClean="0">
                                  <a:latin typeface="Cambria Math"/>
                                </a:rPr>
                                <m:t>𝟒</m:t>
                              </m:r>
                              <m:r>
                                <a:rPr lang="en-US" sz="2400" b="1" i="1" smtClean="0">
                                  <a:latin typeface="Cambria Math"/>
                                </a:rPr>
                                <m:t>𝒉</m:t>
                              </m:r>
                            </m:e>
                            <m:e>
                              <m:r>
                                <a:rPr lang="en-US" sz="2400" b="1" i="1" smtClean="0">
                                  <a:latin typeface="Cambria Math"/>
                                </a:rPr>
                                <m:t>𝒌</m:t>
                              </m:r>
                              <m:r>
                                <a:rPr lang="en-US" sz="2400" b="1" i="1">
                                  <a:latin typeface="Cambria Math"/>
                                </a:rPr>
                                <m:t>−</m:t>
                              </m:r>
                              <m:r>
                                <a:rPr lang="en-US" sz="2400" b="1" i="1" smtClean="0">
                                  <a:latin typeface="Cambria Math"/>
                                </a:rPr>
                                <m:t>𝟖</m:t>
                              </m:r>
                            </m:e>
                          </m:mr>
                        </m:m>
                      </m:e>
                    </m:d>
                  </m:oMath>
                </a14:m>
                <a:endParaRPr lang="en-US" sz="2400" b="1" dirty="0"/>
              </a:p>
              <a:p>
                <a:pPr marL="0" indent="0">
                  <a:buNone/>
                </a:pPr>
                <a:endParaRPr lang="en-US" sz="2400" b="1" dirty="0" smtClean="0"/>
              </a:p>
              <a:p>
                <a:pPr marL="0" indent="0">
                  <a:buNone/>
                </a:pPr>
                <a:endParaRPr lang="en-US" sz="24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533400"/>
                <a:ext cx="8686800" cy="5791200"/>
              </a:xfrm>
              <a:blipFill rotWithShape="1">
                <a:blip r:embed="rId2"/>
                <a:stretch>
                  <a:fillRect l="-1123" t="-84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8FC3DC6B-C603-4D5C-A566-8CA1172EFEDD}" type="datetime3">
              <a:rPr lang="en-US" smtClean="0"/>
              <a:t>5 December 2022</a:t>
            </a:fld>
            <a:endParaRPr lang="en-US"/>
          </a:p>
        </p:txBody>
      </p:sp>
      <p:sp>
        <p:nvSpPr>
          <p:cNvPr id="5" name="Footer Placeholder 4"/>
          <p:cNvSpPr>
            <a:spLocks noGrp="1"/>
          </p:cNvSpPr>
          <p:nvPr>
            <p:ph type="ftr" sz="quarter" idx="11"/>
          </p:nvPr>
        </p:nvSpPr>
        <p:spPr/>
        <p:txBody>
          <a:bodyPr/>
          <a:lstStyle/>
          <a:p>
            <a:r>
              <a:rPr lang="en-US" smtClean="0"/>
              <a:t>js</a:t>
            </a:r>
            <a:endParaRPr lang="en-US"/>
          </a:p>
        </p:txBody>
      </p:sp>
      <p:sp>
        <p:nvSpPr>
          <p:cNvPr id="6" name="Slide Number Placeholder 5"/>
          <p:cNvSpPr>
            <a:spLocks noGrp="1"/>
          </p:cNvSpPr>
          <p:nvPr>
            <p:ph type="sldNum" sz="quarter" idx="12"/>
          </p:nvPr>
        </p:nvSpPr>
        <p:spPr/>
        <p:txBody>
          <a:bodyPr/>
          <a:lstStyle/>
          <a:p>
            <a:fld id="{B4318AF5-1C7B-4860-8A05-F86E63C4D6B2}" type="slidenum">
              <a:rPr lang="en-US" smtClean="0"/>
              <a:t>17</a:t>
            </a:fld>
            <a:endParaRPr lang="en-US"/>
          </a:p>
        </p:txBody>
      </p:sp>
    </p:spTree>
    <p:extLst>
      <p:ext uri="{BB962C8B-B14F-4D97-AF65-F5344CB8AC3E}">
        <p14:creationId xmlns:p14="http://schemas.microsoft.com/office/powerpoint/2010/main" val="2197753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66800"/>
                <a:ext cx="8229600" cy="5715000"/>
              </a:xfrm>
            </p:spPr>
            <p:txBody>
              <a:bodyPr>
                <a:normAutofit/>
              </a:bodyPr>
              <a:lstStyle/>
              <a:p>
                <a:pPr marL="514350" indent="-514350">
                  <a:buAutoNum type="alphaLcParenR"/>
                </a:pPr>
                <a:r>
                  <a:rPr lang="en-US" sz="2400" b="1" dirty="0" smtClean="0"/>
                  <a:t>For no solution,</a:t>
                </a:r>
              </a:p>
              <a:p>
                <a:pPr marL="0" indent="0">
                  <a:buNone/>
                </a:pPr>
                <a:r>
                  <a:rPr lang="en-US" sz="2400" b="1" dirty="0" smtClean="0"/>
                  <a:t>	8 -4h = 0 and k – 8 </a:t>
                </a:r>
                <a14:m>
                  <m:oMath xmlns:m="http://schemas.openxmlformats.org/officeDocument/2006/math">
                    <m:r>
                      <a:rPr lang="en-US" sz="2400" b="1" i="1" smtClean="0">
                        <a:latin typeface="Cambria Math"/>
                        <a:ea typeface="Cambria Math"/>
                      </a:rPr>
                      <m:t>≠</m:t>
                    </m:r>
                    <m:r>
                      <a:rPr lang="en-US" sz="2400" b="1" i="1" smtClean="0">
                        <a:latin typeface="Cambria Math"/>
                        <a:ea typeface="Cambria Math"/>
                      </a:rPr>
                      <m:t>𝟎</m:t>
                    </m:r>
                  </m:oMath>
                </a14:m>
                <a:r>
                  <a:rPr lang="en-US" sz="2400" b="1" dirty="0" smtClean="0"/>
                  <a:t> </a:t>
                </a:r>
              </a:p>
              <a:p>
                <a:pPr marL="0" indent="0">
                  <a:buNone/>
                </a:pPr>
                <a:r>
                  <a:rPr lang="en-US" sz="2400" b="1" dirty="0" smtClean="0"/>
                  <a:t>Or, 	h = 2 and </a:t>
                </a:r>
                <a:r>
                  <a:rPr lang="en-US" sz="2400" b="1" dirty="0"/>
                  <a:t>k </a:t>
                </a:r>
                <a:r>
                  <a:rPr lang="en-US" sz="2400" b="1" dirty="0" smtClean="0"/>
                  <a:t> </a:t>
                </a:r>
                <a14:m>
                  <m:oMath xmlns:m="http://schemas.openxmlformats.org/officeDocument/2006/math">
                    <m:r>
                      <a:rPr lang="en-US" sz="2400" b="1" i="1">
                        <a:latin typeface="Cambria Math"/>
                        <a:ea typeface="Cambria Math"/>
                      </a:rPr>
                      <m:t>≠</m:t>
                    </m:r>
                    <m:r>
                      <a:rPr lang="en-US" sz="2400" b="1" i="1" smtClean="0">
                        <a:latin typeface="Cambria Math"/>
                        <a:ea typeface="Cambria Math"/>
                      </a:rPr>
                      <m:t>𝟖</m:t>
                    </m:r>
                  </m:oMath>
                </a14:m>
                <a:endParaRPr lang="en-US" sz="2400" b="1" dirty="0" smtClean="0"/>
              </a:p>
              <a:p>
                <a:pPr marL="0" indent="0">
                  <a:buNone/>
                </a:pPr>
                <a:r>
                  <a:rPr lang="en-US" sz="2400" b="1" dirty="0"/>
                  <a:t> </a:t>
                </a:r>
                <a:endParaRPr lang="en-US" sz="2400" b="1" dirty="0" smtClean="0"/>
              </a:p>
              <a:p>
                <a:pPr marL="0" indent="0">
                  <a:buNone/>
                </a:pPr>
                <a:r>
                  <a:rPr lang="en-US" sz="2400" b="1" dirty="0" smtClean="0"/>
                  <a:t>b) For a unique solution,</a:t>
                </a:r>
              </a:p>
              <a:p>
                <a:pPr marL="0" indent="0">
                  <a:buNone/>
                </a:pPr>
                <a:r>
                  <a:rPr lang="en-US" sz="2400" b="1" dirty="0"/>
                  <a:t>	8 -4h </a:t>
                </a:r>
                <a14:m>
                  <m:oMath xmlns:m="http://schemas.openxmlformats.org/officeDocument/2006/math">
                    <m:r>
                      <a:rPr lang="en-US" sz="2400" b="1" i="1" smtClean="0">
                        <a:latin typeface="Cambria Math"/>
                        <a:ea typeface="Cambria Math"/>
                      </a:rPr>
                      <m:t>≠</m:t>
                    </m:r>
                  </m:oMath>
                </a14:m>
                <a:r>
                  <a:rPr lang="en-US" sz="2400" b="1" dirty="0" smtClean="0"/>
                  <a:t> 0</a:t>
                </a:r>
              </a:p>
              <a:p>
                <a:pPr marL="0" indent="0">
                  <a:buNone/>
                </a:pPr>
                <a:r>
                  <a:rPr lang="en-US" sz="2400" b="1" dirty="0" smtClean="0"/>
                  <a:t>Or,	h </a:t>
                </a:r>
                <a14:m>
                  <m:oMath xmlns:m="http://schemas.openxmlformats.org/officeDocument/2006/math">
                    <m:r>
                      <a:rPr lang="en-US" sz="2400" b="1" i="1">
                        <a:latin typeface="Cambria Math"/>
                        <a:ea typeface="Cambria Math"/>
                      </a:rPr>
                      <m:t>≠</m:t>
                    </m:r>
                  </m:oMath>
                </a14:m>
                <a:r>
                  <a:rPr lang="en-US" sz="2400" b="1" dirty="0"/>
                  <a:t> </a:t>
                </a:r>
                <a:r>
                  <a:rPr lang="en-US" sz="2400" b="1" dirty="0" smtClean="0"/>
                  <a:t>2</a:t>
                </a:r>
              </a:p>
              <a:p>
                <a:pPr marL="0" indent="0">
                  <a:buNone/>
                </a:pPr>
                <a:endParaRPr lang="en-US" sz="2400" b="1" dirty="0"/>
              </a:p>
              <a:p>
                <a:pPr marL="0" indent="0">
                  <a:buNone/>
                </a:pPr>
                <a:r>
                  <a:rPr lang="en-US" sz="2400" b="1" dirty="0" smtClean="0"/>
                  <a:t>c) For </a:t>
                </a:r>
                <a:r>
                  <a:rPr lang="en-US" sz="2400" b="1" dirty="0"/>
                  <a:t>many </a:t>
                </a:r>
                <a:r>
                  <a:rPr lang="en-US" sz="2400" b="1" dirty="0" smtClean="0"/>
                  <a:t>solutions,</a:t>
                </a:r>
              </a:p>
              <a:p>
                <a:pPr marL="0" indent="0">
                  <a:buNone/>
                </a:pPr>
                <a:r>
                  <a:rPr lang="en-US" sz="2400" b="1" dirty="0" smtClean="0"/>
                  <a:t>	8 </a:t>
                </a:r>
                <a:r>
                  <a:rPr lang="en-US" sz="2400" b="1" dirty="0"/>
                  <a:t>-4h = 0 and k – 8 </a:t>
                </a:r>
                <a14:m>
                  <m:oMath xmlns:m="http://schemas.openxmlformats.org/officeDocument/2006/math">
                    <m:r>
                      <a:rPr lang="en-US" sz="2400" b="1" i="1" dirty="0" smtClean="0">
                        <a:latin typeface="Cambria Math"/>
                        <a:ea typeface="Cambria Math"/>
                      </a:rPr>
                      <m:t>=</m:t>
                    </m:r>
                    <m:r>
                      <a:rPr lang="en-US" sz="2400" b="1" i="1">
                        <a:latin typeface="Cambria Math"/>
                        <a:ea typeface="Cambria Math"/>
                      </a:rPr>
                      <m:t>𝟎</m:t>
                    </m:r>
                  </m:oMath>
                </a14:m>
                <a:r>
                  <a:rPr lang="en-US" sz="2400" b="1" dirty="0"/>
                  <a:t> </a:t>
                </a:r>
                <a:endParaRPr lang="en-US" sz="2400" b="1" dirty="0" smtClean="0"/>
              </a:p>
              <a:p>
                <a:pPr marL="0" indent="0">
                  <a:buNone/>
                </a:pPr>
                <a:r>
                  <a:rPr lang="en-US" sz="2400" b="1" dirty="0" smtClean="0"/>
                  <a:t>Or, 	h = 2 ands k = 8.</a:t>
                </a:r>
                <a:endParaRPr lang="en-US" sz="2400" b="1" dirty="0"/>
              </a:p>
              <a:p>
                <a:pPr marL="0" indent="0">
                  <a:buNone/>
                </a:pPr>
                <a:endParaRPr lang="en-US" sz="24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66800"/>
                <a:ext cx="8229600" cy="5715000"/>
              </a:xfrm>
              <a:blipFill rotWithShape="1">
                <a:blip r:embed="rId2"/>
                <a:stretch>
                  <a:fillRect l="-1111" t="-85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00D443AE-A8EA-415C-B90B-3C2149BD4F1A}" type="datetime3">
              <a:rPr lang="en-US" smtClean="0"/>
              <a:t>5 December 2022</a:t>
            </a:fld>
            <a:endParaRPr lang="en-US"/>
          </a:p>
        </p:txBody>
      </p:sp>
      <p:sp>
        <p:nvSpPr>
          <p:cNvPr id="5" name="Footer Placeholder 4"/>
          <p:cNvSpPr>
            <a:spLocks noGrp="1"/>
          </p:cNvSpPr>
          <p:nvPr>
            <p:ph type="ftr" sz="quarter" idx="11"/>
          </p:nvPr>
        </p:nvSpPr>
        <p:spPr/>
        <p:txBody>
          <a:bodyPr/>
          <a:lstStyle/>
          <a:p>
            <a:r>
              <a:rPr lang="en-US" smtClean="0"/>
              <a:t>js</a:t>
            </a:r>
            <a:endParaRPr lang="en-US"/>
          </a:p>
        </p:txBody>
      </p:sp>
      <p:sp>
        <p:nvSpPr>
          <p:cNvPr id="6" name="Slide Number Placeholder 5"/>
          <p:cNvSpPr>
            <a:spLocks noGrp="1"/>
          </p:cNvSpPr>
          <p:nvPr>
            <p:ph type="sldNum" sz="quarter" idx="12"/>
          </p:nvPr>
        </p:nvSpPr>
        <p:spPr/>
        <p:txBody>
          <a:bodyPr/>
          <a:lstStyle/>
          <a:p>
            <a:fld id="{B4318AF5-1C7B-4860-8A05-F86E63C4D6B2}" type="slidenum">
              <a:rPr lang="en-US" smtClean="0"/>
              <a:t>18</a:t>
            </a:fld>
            <a:endParaRPr lang="en-US"/>
          </a:p>
        </p:txBody>
      </p:sp>
    </p:spTree>
    <p:extLst>
      <p:ext uri="{BB962C8B-B14F-4D97-AF65-F5344CB8AC3E}">
        <p14:creationId xmlns:p14="http://schemas.microsoft.com/office/powerpoint/2010/main" val="309646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685800"/>
                <a:ext cx="8534400" cy="5943600"/>
              </a:xfrm>
            </p:spPr>
            <p:txBody>
              <a:bodyPr>
                <a:normAutofit/>
              </a:bodyPr>
              <a:lstStyle/>
              <a:p>
                <a:pPr marL="0" indent="0">
                  <a:buNone/>
                </a:pPr>
                <a:r>
                  <a:rPr lang="en-US" sz="2400" b="1" dirty="0" smtClean="0"/>
                  <a:t>3. Find the general solutions of the systems whose augmented matrices are</a:t>
                </a:r>
              </a:p>
              <a:p>
                <a:pPr marL="0" indent="0">
                  <a:buNone/>
                </a:pPr>
                <a:r>
                  <a:rPr lang="en-US" sz="2400" b="1" dirty="0" smtClean="0"/>
                  <a:t>iii) </a:t>
                </a:r>
                <a14:m>
                  <m:oMath xmlns:m="http://schemas.openxmlformats.org/officeDocument/2006/math">
                    <m:d>
                      <m:dPr>
                        <m:begChr m:val="["/>
                        <m:endChr m:val="]"/>
                        <m:ctrlPr>
                          <a:rPr lang="en-US" sz="2400" b="1" i="1" smtClean="0">
                            <a:latin typeface="Cambria Math"/>
                          </a:rPr>
                        </m:ctrlPr>
                      </m:dPr>
                      <m:e>
                        <m:m>
                          <m:mPr>
                            <m:mcs>
                              <m:mc>
                                <m:mcPr>
                                  <m:count m:val="4"/>
                                  <m:mcJc m:val="center"/>
                                </m:mcPr>
                              </m:mc>
                            </m:mcs>
                            <m:ctrlPr>
                              <a:rPr lang="en-US" sz="2400" b="1" i="1" smtClean="0">
                                <a:latin typeface="Cambria Math"/>
                              </a:rPr>
                            </m:ctrlPr>
                          </m:mPr>
                          <m:mr>
                            <m:e>
                              <m:r>
                                <m:rPr>
                                  <m:brk m:alnAt="7"/>
                                </m:rPr>
                                <a:rPr lang="en-US" sz="2400" b="1" i="1" smtClean="0">
                                  <a:latin typeface="Cambria Math"/>
                                </a:rPr>
                                <m:t>𝟑</m:t>
                              </m:r>
                            </m:e>
                            <m:e>
                              <m:r>
                                <a:rPr lang="en-US" sz="2400" b="1" i="1" smtClean="0">
                                  <a:latin typeface="Cambria Math"/>
                                </a:rPr>
                                <m:t>−</m:t>
                              </m:r>
                              <m:r>
                                <a:rPr lang="en-US" sz="2400" b="1" i="1" smtClean="0">
                                  <a:latin typeface="Cambria Math"/>
                                </a:rPr>
                                <m:t>𝟒</m:t>
                              </m:r>
                            </m:e>
                            <m:e>
                              <m:r>
                                <a:rPr lang="en-US" sz="2400" b="1" i="1" smtClean="0">
                                  <a:latin typeface="Cambria Math"/>
                                </a:rPr>
                                <m:t>𝟐</m:t>
                              </m:r>
                            </m:e>
                            <m:e>
                              <m:r>
                                <a:rPr lang="en-US" sz="2400" b="1" i="1" smtClean="0">
                                  <a:latin typeface="Cambria Math"/>
                                </a:rPr>
                                <m:t>𝟎</m:t>
                              </m:r>
                            </m:e>
                          </m:mr>
                          <m:mr>
                            <m:e>
                              <m:r>
                                <a:rPr lang="en-US" sz="2400" b="1" i="1" smtClean="0">
                                  <a:latin typeface="Cambria Math"/>
                                </a:rPr>
                                <m:t>−</m:t>
                              </m:r>
                              <m:r>
                                <a:rPr lang="en-US" sz="2400" b="1" i="1" smtClean="0">
                                  <a:latin typeface="Cambria Math"/>
                                </a:rPr>
                                <m:t>𝟗</m:t>
                              </m:r>
                            </m:e>
                            <m:e>
                              <m:r>
                                <a:rPr lang="en-US" sz="2400" b="1" i="1" smtClean="0">
                                  <a:latin typeface="Cambria Math"/>
                                </a:rPr>
                                <m:t>𝟏𝟐</m:t>
                              </m:r>
                            </m:e>
                            <m:e>
                              <m:r>
                                <a:rPr lang="en-US" sz="2400" b="1" i="1" smtClean="0">
                                  <a:latin typeface="Cambria Math"/>
                                </a:rPr>
                                <m:t>−</m:t>
                              </m:r>
                              <m:r>
                                <a:rPr lang="en-US" sz="2400" b="1" i="1" smtClean="0">
                                  <a:latin typeface="Cambria Math"/>
                                </a:rPr>
                                <m:t>𝟔</m:t>
                              </m:r>
                            </m:e>
                            <m:e>
                              <m:r>
                                <a:rPr lang="en-US" sz="2400" b="1" i="1" smtClean="0">
                                  <a:latin typeface="Cambria Math"/>
                                </a:rPr>
                                <m:t>𝟎</m:t>
                              </m:r>
                            </m:e>
                          </m:mr>
                          <m:mr>
                            <m:e>
                              <m:r>
                                <a:rPr lang="en-US" sz="2400" b="1" i="1" smtClean="0">
                                  <a:latin typeface="Cambria Math"/>
                                </a:rPr>
                                <m:t>−</m:t>
                              </m:r>
                              <m:r>
                                <a:rPr lang="en-US" sz="2400" b="1" i="1" smtClean="0">
                                  <a:latin typeface="Cambria Math"/>
                                </a:rPr>
                                <m:t>𝟔</m:t>
                              </m:r>
                            </m:e>
                            <m:e>
                              <m:r>
                                <a:rPr lang="en-US" sz="2400" b="1" i="1" smtClean="0">
                                  <a:latin typeface="Cambria Math"/>
                                </a:rPr>
                                <m:t>𝟖</m:t>
                              </m:r>
                            </m:e>
                            <m:e>
                              <m:r>
                                <a:rPr lang="en-US" sz="2400" b="1" i="1" smtClean="0">
                                  <a:latin typeface="Cambria Math"/>
                                </a:rPr>
                                <m:t>−</m:t>
                              </m:r>
                              <m:r>
                                <a:rPr lang="en-US" sz="2400" b="1" i="1" smtClean="0">
                                  <a:latin typeface="Cambria Math"/>
                                </a:rPr>
                                <m:t>𝟒</m:t>
                              </m:r>
                            </m:e>
                            <m:e>
                              <m:r>
                                <a:rPr lang="en-US" sz="2400" b="1" i="1" smtClean="0">
                                  <a:latin typeface="Cambria Math"/>
                                </a:rPr>
                                <m:t>𝟎</m:t>
                              </m:r>
                            </m:e>
                          </m:mr>
                        </m:m>
                      </m:e>
                    </m:d>
                  </m:oMath>
                </a14:m>
                <a:endParaRPr lang="en-US" sz="2400" b="1" dirty="0" smtClean="0"/>
              </a:p>
              <a:p>
                <a:pPr marL="0" indent="0">
                  <a:buNone/>
                </a:pPr>
                <a:r>
                  <a:rPr lang="en-US" sz="2400" b="1" dirty="0">
                    <a:latin typeface="Cambria Maths"/>
                  </a:rPr>
                  <a:t>Applying </a:t>
                </a:r>
                <a14:m>
                  <m:oMath xmlns:m="http://schemas.openxmlformats.org/officeDocument/2006/math">
                    <m:sSub>
                      <m:sSubPr>
                        <m:ctrlPr>
                          <a:rPr lang="en-US" sz="2400" b="1" i="1">
                            <a:latin typeface="Cambria Math"/>
                          </a:rPr>
                        </m:ctrlPr>
                      </m:sSubPr>
                      <m:e>
                        <m:r>
                          <a:rPr lang="en-US" sz="2400" b="1" i="1">
                            <a:latin typeface="Cambria Math"/>
                          </a:rPr>
                          <m:t>𝑹</m:t>
                        </m:r>
                      </m:e>
                      <m:sub>
                        <m:r>
                          <a:rPr lang="en-US" sz="2400" b="1" i="1" smtClean="0">
                            <a:latin typeface="Cambria Math"/>
                          </a:rPr>
                          <m:t>𝟐</m:t>
                        </m:r>
                      </m:sub>
                    </m:sSub>
                    <m:r>
                      <a:rPr lang="en-US" sz="2400" b="1" i="1">
                        <a:latin typeface="Cambria Math"/>
                        <a:ea typeface="Cambria Math"/>
                      </a:rPr>
                      <m:t>→</m:t>
                    </m:r>
                    <m:sSub>
                      <m:sSubPr>
                        <m:ctrlPr>
                          <a:rPr lang="en-US" sz="2400" b="1" i="1">
                            <a:latin typeface="Cambria Math"/>
                          </a:rPr>
                        </m:ctrlPr>
                      </m:sSubPr>
                      <m:e>
                        <m:r>
                          <a:rPr lang="en-US" sz="2400" b="1" i="1">
                            <a:latin typeface="Cambria Math"/>
                          </a:rPr>
                          <m:t>𝑹</m:t>
                        </m:r>
                      </m:e>
                      <m:sub>
                        <m:r>
                          <a:rPr lang="en-US" sz="2400" b="1" i="1" smtClean="0">
                            <a:latin typeface="Cambria Math"/>
                          </a:rPr>
                          <m:t>𝟐</m:t>
                        </m:r>
                      </m:sub>
                    </m:sSub>
                    <m:r>
                      <a:rPr lang="en-US" sz="2400" b="1" i="1" smtClean="0">
                        <a:latin typeface="Cambria Math"/>
                      </a:rPr>
                      <m:t>+</m:t>
                    </m:r>
                    <m:r>
                      <a:rPr lang="en-US" sz="2400" b="1" i="1">
                        <a:latin typeface="Cambria Math"/>
                      </a:rPr>
                      <m:t>𝟑</m:t>
                    </m:r>
                    <m:sSub>
                      <m:sSubPr>
                        <m:ctrlPr>
                          <a:rPr lang="en-US" sz="2400" b="1" i="1">
                            <a:latin typeface="Cambria Math"/>
                          </a:rPr>
                        </m:ctrlPr>
                      </m:sSubPr>
                      <m:e>
                        <m:r>
                          <a:rPr lang="en-US" sz="2400" b="1" i="1">
                            <a:latin typeface="Cambria Math"/>
                          </a:rPr>
                          <m:t>𝑹</m:t>
                        </m:r>
                      </m:e>
                      <m:sub>
                        <m:r>
                          <a:rPr lang="en-US" sz="2400" b="1" i="1" smtClean="0">
                            <a:latin typeface="Cambria Math"/>
                          </a:rPr>
                          <m:t>𝟏</m:t>
                        </m:r>
                      </m:sub>
                    </m:sSub>
                  </m:oMath>
                </a14:m>
                <a:r>
                  <a:rPr lang="en-US" sz="2400" b="1" dirty="0" smtClean="0">
                    <a:latin typeface="Cambria Maths"/>
                  </a:rPr>
                  <a:t> and </a:t>
                </a:r>
                <a14:m>
                  <m:oMath xmlns:m="http://schemas.openxmlformats.org/officeDocument/2006/math">
                    <m:sSub>
                      <m:sSubPr>
                        <m:ctrlPr>
                          <a:rPr lang="en-US" sz="2400" b="1" i="1">
                            <a:latin typeface="Cambria Math"/>
                          </a:rPr>
                        </m:ctrlPr>
                      </m:sSubPr>
                      <m:e>
                        <m:r>
                          <a:rPr lang="en-US" sz="2400" b="1" i="1">
                            <a:latin typeface="Cambria Math"/>
                          </a:rPr>
                          <m:t>𝑹</m:t>
                        </m:r>
                      </m:e>
                      <m:sub>
                        <m:r>
                          <a:rPr lang="en-US" sz="2400" b="1" i="1" smtClean="0">
                            <a:latin typeface="Cambria Math"/>
                          </a:rPr>
                          <m:t>𝟑</m:t>
                        </m:r>
                      </m:sub>
                    </m:sSub>
                    <m:r>
                      <a:rPr lang="en-US" sz="2400" b="1" i="1">
                        <a:latin typeface="Cambria Math"/>
                        <a:ea typeface="Cambria Math"/>
                      </a:rPr>
                      <m:t>→</m:t>
                    </m:r>
                    <m:sSub>
                      <m:sSubPr>
                        <m:ctrlPr>
                          <a:rPr lang="en-US" sz="2400" b="1" i="1">
                            <a:latin typeface="Cambria Math"/>
                          </a:rPr>
                        </m:ctrlPr>
                      </m:sSubPr>
                      <m:e>
                        <m:r>
                          <a:rPr lang="en-US" sz="2400" b="1" i="1">
                            <a:latin typeface="Cambria Math"/>
                          </a:rPr>
                          <m:t>𝑹</m:t>
                        </m:r>
                      </m:e>
                      <m:sub>
                        <m:r>
                          <a:rPr lang="en-US" sz="2400" b="1" i="1" smtClean="0">
                            <a:latin typeface="Cambria Math"/>
                          </a:rPr>
                          <m:t>𝟑</m:t>
                        </m:r>
                      </m:sub>
                    </m:sSub>
                    <m:r>
                      <a:rPr lang="en-US" sz="2400" b="1" i="1">
                        <a:latin typeface="Cambria Math"/>
                      </a:rPr>
                      <m:t>+</m:t>
                    </m:r>
                    <m:r>
                      <a:rPr lang="en-US" sz="2400" b="1" i="1" smtClean="0">
                        <a:latin typeface="Cambria Math"/>
                      </a:rPr>
                      <m:t>𝟐</m:t>
                    </m:r>
                    <m:sSub>
                      <m:sSubPr>
                        <m:ctrlPr>
                          <a:rPr lang="en-US" sz="2400" b="1" i="1">
                            <a:latin typeface="Cambria Math"/>
                          </a:rPr>
                        </m:ctrlPr>
                      </m:sSubPr>
                      <m:e>
                        <m:r>
                          <a:rPr lang="en-US" sz="2400" b="1" i="1">
                            <a:latin typeface="Cambria Math"/>
                          </a:rPr>
                          <m:t>𝑹</m:t>
                        </m:r>
                      </m:e>
                      <m:sub>
                        <m:r>
                          <a:rPr lang="en-US" sz="2400" b="1" i="1">
                            <a:latin typeface="Cambria Math"/>
                          </a:rPr>
                          <m:t>𝟏</m:t>
                        </m:r>
                      </m:sub>
                    </m:sSub>
                  </m:oMath>
                </a14:m>
                <a:r>
                  <a:rPr lang="en-US" sz="2400" b="1" dirty="0" smtClean="0">
                    <a:latin typeface="Cambria Maths"/>
                  </a:rPr>
                  <a:t> </a:t>
                </a:r>
                <a:r>
                  <a:rPr lang="en-US" sz="2400" b="1" dirty="0">
                    <a:latin typeface="Cambria Maths"/>
                  </a:rPr>
                  <a:t>then the above matrix reduces to,</a:t>
                </a:r>
              </a:p>
              <a:p>
                <a:pPr marL="0" indent="0">
                  <a:buNone/>
                </a:pPr>
                <a14:m>
                  <m:oMath xmlns:m="http://schemas.openxmlformats.org/officeDocument/2006/math">
                    <m:r>
                      <a:rPr lang="en-US" sz="2400" b="1" i="1" smtClean="0">
                        <a:latin typeface="Cambria Math"/>
                        <a:ea typeface="Cambria Math"/>
                      </a:rPr>
                      <m:t>~</m:t>
                    </m:r>
                  </m:oMath>
                </a14:m>
                <a:r>
                  <a:rPr lang="en-US" sz="2400" b="1" dirty="0" smtClean="0"/>
                  <a:t> </a:t>
                </a:r>
                <a14:m>
                  <m:oMath xmlns:m="http://schemas.openxmlformats.org/officeDocument/2006/math">
                    <m:d>
                      <m:dPr>
                        <m:begChr m:val="["/>
                        <m:endChr m:val="]"/>
                        <m:ctrlPr>
                          <a:rPr lang="en-US" sz="2400" b="1" i="1">
                            <a:latin typeface="Cambria Math"/>
                          </a:rPr>
                        </m:ctrlPr>
                      </m:dPr>
                      <m:e>
                        <m:m>
                          <m:mPr>
                            <m:mcs>
                              <m:mc>
                                <m:mcPr>
                                  <m:count m:val="4"/>
                                  <m:mcJc m:val="center"/>
                                </m:mcPr>
                              </m:mc>
                            </m:mcs>
                            <m:ctrlPr>
                              <a:rPr lang="en-US" sz="2400" b="1" i="1">
                                <a:latin typeface="Cambria Math"/>
                              </a:rPr>
                            </m:ctrlPr>
                          </m:mPr>
                          <m:mr>
                            <m:e>
                              <m:r>
                                <m:rPr>
                                  <m:brk m:alnAt="7"/>
                                </m:rPr>
                                <a:rPr lang="en-US" sz="2400" b="1" i="1">
                                  <a:latin typeface="Cambria Math"/>
                                </a:rPr>
                                <m:t>𝟑</m:t>
                              </m:r>
                            </m:e>
                            <m:e>
                              <m:r>
                                <a:rPr lang="en-US" sz="2400" b="1" i="1">
                                  <a:latin typeface="Cambria Math"/>
                                </a:rPr>
                                <m:t>−</m:t>
                              </m:r>
                              <m:r>
                                <a:rPr lang="en-US" sz="2400" b="1" i="1">
                                  <a:latin typeface="Cambria Math"/>
                                </a:rPr>
                                <m:t>𝟒</m:t>
                              </m:r>
                            </m:e>
                            <m:e>
                              <m:r>
                                <a:rPr lang="en-US" sz="2400" b="1" i="1" smtClean="0">
                                  <a:latin typeface="Cambria Math"/>
                                </a:rPr>
                                <m:t>𝟐</m:t>
                              </m:r>
                            </m:e>
                            <m:e>
                              <m:r>
                                <a:rPr lang="en-US" sz="2400" b="1" i="1">
                                  <a:latin typeface="Cambria Math"/>
                                </a:rPr>
                                <m:t>𝟎</m:t>
                              </m:r>
                            </m:e>
                          </m:mr>
                          <m:mr>
                            <m:e>
                              <m:r>
                                <a:rPr lang="en-US" sz="2400" b="1" i="1" smtClean="0">
                                  <a:latin typeface="Cambria Math"/>
                                </a:rPr>
                                <m:t>𝟎</m:t>
                              </m:r>
                            </m:e>
                            <m:e>
                              <m:r>
                                <a:rPr lang="en-US" sz="2400" b="1" i="1" smtClean="0">
                                  <a:latin typeface="Cambria Math"/>
                                </a:rPr>
                                <m:t>𝟎</m:t>
                              </m:r>
                            </m:e>
                            <m:e>
                              <m:r>
                                <a:rPr lang="en-US" sz="2400" b="1" i="1" smtClean="0">
                                  <a:latin typeface="Cambria Math"/>
                                </a:rPr>
                                <m:t>𝟎</m:t>
                              </m:r>
                            </m:e>
                            <m:e>
                              <m:r>
                                <a:rPr lang="en-US" sz="2400" b="1" i="1">
                                  <a:latin typeface="Cambria Math"/>
                                </a:rPr>
                                <m:t>𝟎</m:t>
                              </m:r>
                            </m:e>
                          </m:mr>
                          <m:mr>
                            <m:e>
                              <m:r>
                                <a:rPr lang="en-US" sz="2400" b="1" i="1" smtClean="0">
                                  <a:latin typeface="Cambria Math"/>
                                </a:rPr>
                                <m:t>𝟎</m:t>
                              </m:r>
                            </m:e>
                            <m:e>
                              <m:r>
                                <a:rPr lang="en-US" sz="2400" b="1" i="1" smtClean="0">
                                  <a:latin typeface="Cambria Math"/>
                                </a:rPr>
                                <m:t>𝟎</m:t>
                              </m:r>
                            </m:e>
                            <m:e>
                              <m:r>
                                <a:rPr lang="en-US" sz="2400" b="1" i="1" smtClean="0">
                                  <a:latin typeface="Cambria Math"/>
                                </a:rPr>
                                <m:t>𝟎</m:t>
                              </m:r>
                            </m:e>
                            <m:e>
                              <m:r>
                                <a:rPr lang="en-US" sz="2400" b="1" i="1">
                                  <a:latin typeface="Cambria Math"/>
                                </a:rPr>
                                <m:t>𝟎</m:t>
                              </m:r>
                            </m:e>
                          </m:mr>
                        </m:m>
                      </m:e>
                    </m:d>
                  </m:oMath>
                </a14:m>
                <a:endParaRPr lang="en-US" sz="2400" b="1" dirty="0" smtClean="0"/>
              </a:p>
              <a:p>
                <a:pPr marL="0" indent="0">
                  <a:buNone/>
                </a:pPr>
                <a:r>
                  <a:rPr lang="en-US" sz="2400" b="1" dirty="0" smtClean="0"/>
                  <a:t>Corresponding system is </a:t>
                </a:r>
              </a:p>
              <a:p>
                <a:pPr marL="0" indent="0">
                  <a:buNone/>
                </a:pPr>
                <a:r>
                  <a:rPr lang="en-US" sz="2400" b="1" dirty="0" smtClean="0"/>
                  <a:t>	3</a:t>
                </a:r>
                <a14:m>
                  <m:oMath xmlns:m="http://schemas.openxmlformats.org/officeDocument/2006/math">
                    <m:sSub>
                      <m:sSubPr>
                        <m:ctrlPr>
                          <a:rPr lang="en-US" sz="2400" b="1" i="1">
                            <a:latin typeface="Cambria Math"/>
                          </a:rPr>
                        </m:ctrlPr>
                      </m:sSubPr>
                      <m:e>
                        <m:r>
                          <a:rPr lang="en-US" sz="2400" b="1" i="1">
                            <a:latin typeface="Cambria Math"/>
                          </a:rPr>
                          <m:t>𝒙</m:t>
                        </m:r>
                      </m:e>
                      <m:sub>
                        <m:r>
                          <a:rPr lang="en-US" sz="2400" b="1" i="1">
                            <a:latin typeface="Cambria Math"/>
                          </a:rPr>
                          <m:t>𝟏</m:t>
                        </m:r>
                      </m:sub>
                    </m:sSub>
                    <m:r>
                      <a:rPr lang="en-US" sz="2400" b="1" i="1" smtClean="0">
                        <a:latin typeface="Cambria Math"/>
                      </a:rPr>
                      <m:t>−</m:t>
                    </m:r>
                    <m:r>
                      <a:rPr lang="en-US" sz="2400" b="1" i="1" smtClean="0">
                        <a:latin typeface="Cambria Math"/>
                      </a:rPr>
                      <m:t>𝟒</m:t>
                    </m:r>
                    <m:sSub>
                      <m:sSubPr>
                        <m:ctrlPr>
                          <a:rPr lang="en-US" sz="2400" b="1" i="1">
                            <a:latin typeface="Cambria Math"/>
                          </a:rPr>
                        </m:ctrlPr>
                      </m:sSubPr>
                      <m:e>
                        <m:r>
                          <a:rPr lang="en-US" sz="2400" b="1" i="1">
                            <a:latin typeface="Cambria Math"/>
                          </a:rPr>
                          <m:t>𝒙</m:t>
                        </m:r>
                      </m:e>
                      <m:sub>
                        <m:r>
                          <a:rPr lang="en-US" sz="2400" b="1" i="1">
                            <a:latin typeface="Cambria Math"/>
                          </a:rPr>
                          <m:t>𝟐</m:t>
                        </m:r>
                      </m:sub>
                    </m:sSub>
                    <m:r>
                      <m:rPr>
                        <m:nor/>
                      </m:rPr>
                      <a:rPr lang="en-US" sz="2400" b="1" i="0" smtClean="0">
                        <a:latin typeface="Cambria Math"/>
                      </a:rPr>
                      <m:t>+</m:t>
                    </m:r>
                    <m:r>
                      <a:rPr lang="en-US" sz="2400" b="1" i="1" smtClean="0">
                        <a:latin typeface="Cambria Math"/>
                      </a:rPr>
                      <m:t>𝟐</m:t>
                    </m:r>
                    <m:sSub>
                      <m:sSubPr>
                        <m:ctrlPr>
                          <a:rPr lang="en-US" sz="2400" b="1" i="1">
                            <a:latin typeface="Cambria Math"/>
                          </a:rPr>
                        </m:ctrlPr>
                      </m:sSubPr>
                      <m:e>
                        <m:r>
                          <a:rPr lang="en-US" sz="2400" b="1" i="1">
                            <a:latin typeface="Cambria Math"/>
                          </a:rPr>
                          <m:t>𝒙</m:t>
                        </m:r>
                      </m:e>
                      <m:sub>
                        <m:r>
                          <a:rPr lang="en-US" sz="2400" b="1" i="1" smtClean="0">
                            <a:latin typeface="Cambria Math"/>
                          </a:rPr>
                          <m:t>𝟑</m:t>
                        </m:r>
                      </m:sub>
                    </m:sSub>
                    <m:r>
                      <m:rPr>
                        <m:nor/>
                      </m:rPr>
                      <a:rPr lang="en-US" sz="2400" b="1" dirty="0"/>
                      <m:t> = </m:t>
                    </m:r>
                  </m:oMath>
                </a14:m>
                <a:r>
                  <a:rPr lang="en-US" sz="2400" b="1" dirty="0" smtClean="0"/>
                  <a:t>0</a:t>
                </a:r>
                <a:endParaRPr lang="en-US" sz="2400" b="1" dirty="0"/>
              </a:p>
              <a:p>
                <a:pPr marL="0" indent="0">
                  <a:buNone/>
                </a:pPr>
                <a:r>
                  <a:rPr lang="en-US" sz="2400" b="1" dirty="0" smtClean="0"/>
                  <a:t>	</a:t>
                </a:r>
                <a14:m>
                  <m:oMath xmlns:m="http://schemas.openxmlformats.org/officeDocument/2006/math">
                    <m:sSub>
                      <m:sSubPr>
                        <m:ctrlPr>
                          <a:rPr lang="en-US" sz="2400" b="1" i="1">
                            <a:latin typeface="Cambria Math"/>
                          </a:rPr>
                        </m:ctrlPr>
                      </m:sSubPr>
                      <m:e>
                        <m:r>
                          <a:rPr lang="en-US" sz="2400" b="1" i="1">
                            <a:latin typeface="Cambria Math"/>
                          </a:rPr>
                          <m:t>𝒙</m:t>
                        </m:r>
                      </m:e>
                      <m:sub>
                        <m:r>
                          <a:rPr lang="en-US" sz="2400" b="1" i="1">
                            <a:latin typeface="Cambria Math"/>
                          </a:rPr>
                          <m:t>𝟐</m:t>
                        </m:r>
                      </m:sub>
                    </m:sSub>
                  </m:oMath>
                </a14:m>
                <a:r>
                  <a:rPr lang="en-US" sz="2400" b="1" dirty="0" smtClean="0"/>
                  <a:t> is free</a:t>
                </a:r>
              </a:p>
              <a:p>
                <a:pPr marL="0" indent="0">
                  <a:buNone/>
                </a:pPr>
                <a:r>
                  <a:rPr lang="en-US" sz="2400" b="1" dirty="0"/>
                  <a:t>	</a:t>
                </a:r>
                <a14:m>
                  <m:oMath xmlns:m="http://schemas.openxmlformats.org/officeDocument/2006/math">
                    <m:sSub>
                      <m:sSubPr>
                        <m:ctrlPr>
                          <a:rPr lang="en-US" sz="2400" b="1" i="1">
                            <a:latin typeface="Cambria Math"/>
                          </a:rPr>
                        </m:ctrlPr>
                      </m:sSubPr>
                      <m:e>
                        <m:r>
                          <a:rPr lang="en-US" sz="2400" b="1" i="1">
                            <a:latin typeface="Cambria Math"/>
                          </a:rPr>
                          <m:t>𝒙</m:t>
                        </m:r>
                      </m:e>
                      <m:sub>
                        <m:r>
                          <a:rPr lang="en-US" sz="2400" b="1" i="1" smtClean="0">
                            <a:latin typeface="Cambria Math"/>
                          </a:rPr>
                          <m:t>𝟑</m:t>
                        </m:r>
                      </m:sub>
                    </m:sSub>
                  </m:oMath>
                </a14:m>
                <a:r>
                  <a:rPr lang="en-US" sz="2400" b="1" dirty="0" smtClean="0"/>
                  <a:t> is free</a:t>
                </a:r>
              </a:p>
              <a:p>
                <a:pPr marL="0" indent="0">
                  <a:buNone/>
                </a:pPr>
                <a:endParaRPr lang="en-US" sz="2400" b="1" dirty="0"/>
              </a:p>
              <a:p>
                <a:pPr marL="0" indent="0">
                  <a:buNone/>
                </a:pPr>
                <a:endParaRPr lang="en-US" sz="24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85800"/>
                <a:ext cx="8534400" cy="5943600"/>
              </a:xfrm>
              <a:blipFill rotWithShape="1">
                <a:blip r:embed="rId2"/>
                <a:stretch>
                  <a:fillRect l="-1071" t="-82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7485380B-2C39-4DDC-AF28-BB07C47F1D9B}" type="datetime3">
              <a:rPr lang="en-US" smtClean="0"/>
              <a:t>5 December 2022</a:t>
            </a:fld>
            <a:endParaRPr lang="en-US"/>
          </a:p>
        </p:txBody>
      </p:sp>
      <p:sp>
        <p:nvSpPr>
          <p:cNvPr id="5" name="Footer Placeholder 4"/>
          <p:cNvSpPr>
            <a:spLocks noGrp="1"/>
          </p:cNvSpPr>
          <p:nvPr>
            <p:ph type="ftr" sz="quarter" idx="11"/>
          </p:nvPr>
        </p:nvSpPr>
        <p:spPr/>
        <p:txBody>
          <a:bodyPr/>
          <a:lstStyle/>
          <a:p>
            <a:r>
              <a:rPr lang="en-US" smtClean="0"/>
              <a:t>js</a:t>
            </a:r>
            <a:endParaRPr lang="en-US"/>
          </a:p>
        </p:txBody>
      </p:sp>
      <p:sp>
        <p:nvSpPr>
          <p:cNvPr id="6" name="Slide Number Placeholder 5"/>
          <p:cNvSpPr>
            <a:spLocks noGrp="1"/>
          </p:cNvSpPr>
          <p:nvPr>
            <p:ph type="sldNum" sz="quarter" idx="12"/>
          </p:nvPr>
        </p:nvSpPr>
        <p:spPr/>
        <p:txBody>
          <a:bodyPr/>
          <a:lstStyle/>
          <a:p>
            <a:fld id="{B4318AF5-1C7B-4860-8A05-F86E63C4D6B2}" type="slidenum">
              <a:rPr lang="en-US" smtClean="0"/>
              <a:t>19</a:t>
            </a:fld>
            <a:endParaRPr lang="en-US"/>
          </a:p>
        </p:txBody>
      </p:sp>
    </p:spTree>
    <p:extLst>
      <p:ext uri="{BB962C8B-B14F-4D97-AF65-F5344CB8AC3E}">
        <p14:creationId xmlns:p14="http://schemas.microsoft.com/office/powerpoint/2010/main" val="210446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533400" y="1066800"/>
                <a:ext cx="8153400" cy="5105400"/>
              </a:xfrm>
            </p:spPr>
            <p:txBody>
              <a:bodyPr/>
              <a:lstStyle/>
              <a:p>
                <a:pPr marL="0" indent="0">
                  <a:buNone/>
                </a:pPr>
                <a:r>
                  <a:rPr lang="en-US" b="1" dirty="0" smtClean="0">
                    <a:solidFill>
                      <a:srgbClr val="0070C0"/>
                    </a:solidFill>
                  </a:rPr>
                  <a:t>Solution of System </a:t>
                </a:r>
                <a:r>
                  <a:rPr lang="en-US" b="1" dirty="0">
                    <a:solidFill>
                      <a:srgbClr val="0070C0"/>
                    </a:solidFill>
                  </a:rPr>
                  <a:t>of Linear Equations</a:t>
                </a:r>
                <a:r>
                  <a:rPr lang="en-US" b="1" dirty="0" smtClean="0">
                    <a:solidFill>
                      <a:srgbClr val="0070C0"/>
                    </a:solidFill>
                  </a:rPr>
                  <a:t>:</a:t>
                </a:r>
              </a:p>
              <a:p>
                <a:pPr marL="0" indent="0">
                  <a:buNone/>
                </a:pPr>
                <a:r>
                  <a:rPr lang="en-US" b="1" dirty="0" smtClean="0">
                    <a:solidFill>
                      <a:schemeClr val="tx1"/>
                    </a:solidFill>
                  </a:rPr>
                  <a:t>A solution of </a:t>
                </a:r>
                <a:r>
                  <a:rPr lang="en-US" b="1" dirty="0">
                    <a:solidFill>
                      <a:schemeClr val="tx1"/>
                    </a:solidFill>
                  </a:rPr>
                  <a:t>System of Linear </a:t>
                </a:r>
                <a:r>
                  <a:rPr lang="en-US" b="1" dirty="0" smtClean="0">
                    <a:solidFill>
                      <a:schemeClr val="tx1"/>
                    </a:solidFill>
                  </a:rPr>
                  <a:t>Equations is a list of values </a:t>
                </a:r>
                <a:endParaRPr lang="en-US" b="1" dirty="0">
                  <a:solidFill>
                    <a:schemeClr val="tx1"/>
                  </a:solidFill>
                </a:endParaRPr>
              </a:p>
              <a:p>
                <a:pPr marL="0" indent="0">
                  <a:buNone/>
                </a:pPr>
                <a:r>
                  <a:rPr lang="en-US" b="1" dirty="0" smtClean="0">
                    <a:solidFill>
                      <a:srgbClr val="0070C0"/>
                    </a:solidFill>
                  </a:rPr>
                  <a:t>(</a:t>
                </a:r>
                <a14:m>
                  <m:oMath xmlns:m="http://schemas.openxmlformats.org/officeDocument/2006/math">
                    <m:sSub>
                      <m:sSubPr>
                        <m:ctrlPr>
                          <a:rPr lang="en-US" b="1" i="1">
                            <a:solidFill>
                              <a:srgbClr val="0070C0"/>
                            </a:solidFill>
                            <a:latin typeface="Cambria Math"/>
                          </a:rPr>
                        </m:ctrlPr>
                      </m:sSubPr>
                      <m:e>
                        <m:r>
                          <a:rPr lang="en-US" b="1">
                            <a:solidFill>
                              <a:srgbClr val="0070C0"/>
                            </a:solidFill>
                            <a:latin typeface="Cambria Math"/>
                          </a:rPr>
                          <m:t>𝐱</m:t>
                        </m:r>
                      </m:e>
                      <m:sub>
                        <m:r>
                          <a:rPr lang="en-US" b="1">
                            <a:solidFill>
                              <a:srgbClr val="0070C0"/>
                            </a:solidFill>
                            <a:latin typeface="Cambria Math"/>
                          </a:rPr>
                          <m:t>𝟏</m:t>
                        </m:r>
                      </m:sub>
                    </m:sSub>
                    <m:r>
                      <a:rPr lang="en-US" b="1">
                        <a:solidFill>
                          <a:srgbClr val="0070C0"/>
                        </a:solidFill>
                        <a:latin typeface="Cambria Math"/>
                      </a:rPr>
                      <m:t>,</m:t>
                    </m:r>
                    <m:sSub>
                      <m:sSubPr>
                        <m:ctrlPr>
                          <a:rPr lang="en-US" b="1" i="1">
                            <a:solidFill>
                              <a:srgbClr val="0070C0"/>
                            </a:solidFill>
                            <a:latin typeface="Cambria Math"/>
                          </a:rPr>
                        </m:ctrlPr>
                      </m:sSubPr>
                      <m:e>
                        <m:r>
                          <a:rPr lang="en-US" b="1">
                            <a:solidFill>
                              <a:srgbClr val="0070C0"/>
                            </a:solidFill>
                            <a:latin typeface="Cambria Math"/>
                          </a:rPr>
                          <m:t>𝐱</m:t>
                        </m:r>
                      </m:e>
                      <m:sub>
                        <m:r>
                          <a:rPr lang="en-US" b="1">
                            <a:solidFill>
                              <a:srgbClr val="0070C0"/>
                            </a:solidFill>
                            <a:latin typeface="Cambria Math"/>
                          </a:rPr>
                          <m:t>𝟐</m:t>
                        </m:r>
                      </m:sub>
                    </m:sSub>
                    <m:r>
                      <a:rPr lang="en-US" b="1">
                        <a:solidFill>
                          <a:srgbClr val="0070C0"/>
                        </a:solidFill>
                        <a:latin typeface="Cambria Math"/>
                      </a:rPr>
                      <m:t>, </m:t>
                    </m:r>
                    <m:sSub>
                      <m:sSubPr>
                        <m:ctrlPr>
                          <a:rPr lang="en-US" b="1" i="1">
                            <a:solidFill>
                              <a:srgbClr val="0070C0"/>
                            </a:solidFill>
                            <a:latin typeface="Cambria Math"/>
                          </a:rPr>
                        </m:ctrlPr>
                      </m:sSubPr>
                      <m:e>
                        <m:r>
                          <a:rPr lang="en-US" b="1">
                            <a:solidFill>
                              <a:srgbClr val="0070C0"/>
                            </a:solidFill>
                            <a:latin typeface="Cambria Math"/>
                          </a:rPr>
                          <m:t>𝐱</m:t>
                        </m:r>
                      </m:e>
                      <m:sub>
                        <m:r>
                          <a:rPr lang="en-US" b="1">
                            <a:solidFill>
                              <a:srgbClr val="0070C0"/>
                            </a:solidFill>
                            <a:latin typeface="Cambria Math"/>
                          </a:rPr>
                          <m:t>𝟑</m:t>
                        </m:r>
                      </m:sub>
                    </m:sSub>
                    <m:r>
                      <a:rPr lang="en-US" b="1">
                        <a:solidFill>
                          <a:srgbClr val="0070C0"/>
                        </a:solidFill>
                        <a:latin typeface="Cambria Math"/>
                      </a:rPr>
                      <m:t>,</m:t>
                    </m:r>
                    <m:sSub>
                      <m:sSubPr>
                        <m:ctrlPr>
                          <a:rPr lang="en-US" b="1" i="1">
                            <a:solidFill>
                              <a:srgbClr val="0070C0"/>
                            </a:solidFill>
                            <a:latin typeface="Cambria Math"/>
                          </a:rPr>
                        </m:ctrlPr>
                      </m:sSubPr>
                      <m:e>
                        <m:r>
                          <a:rPr lang="en-US" b="1">
                            <a:solidFill>
                              <a:srgbClr val="0070C0"/>
                            </a:solidFill>
                            <a:latin typeface="Cambria Math"/>
                          </a:rPr>
                          <m:t>𝐱</m:t>
                        </m:r>
                      </m:e>
                      <m:sub>
                        <m:r>
                          <a:rPr lang="en-US" b="1">
                            <a:solidFill>
                              <a:srgbClr val="0070C0"/>
                            </a:solidFill>
                            <a:latin typeface="Cambria Math"/>
                          </a:rPr>
                          <m:t>𝟒</m:t>
                        </m:r>
                      </m:sub>
                    </m:sSub>
                    <m:r>
                      <a:rPr lang="en-US" b="1">
                        <a:solidFill>
                          <a:srgbClr val="0070C0"/>
                        </a:solidFill>
                        <a:latin typeface="Cambria Math"/>
                      </a:rPr>
                      <m:t>, ….., </m:t>
                    </m:r>
                    <m:sSub>
                      <m:sSubPr>
                        <m:ctrlPr>
                          <a:rPr lang="en-US" b="1" i="1">
                            <a:solidFill>
                              <a:srgbClr val="0070C0"/>
                            </a:solidFill>
                            <a:latin typeface="Cambria Math"/>
                          </a:rPr>
                        </m:ctrlPr>
                      </m:sSubPr>
                      <m:e>
                        <m:r>
                          <a:rPr lang="en-US" b="1">
                            <a:solidFill>
                              <a:srgbClr val="0070C0"/>
                            </a:solidFill>
                            <a:latin typeface="Cambria Math"/>
                          </a:rPr>
                          <m:t>𝐱</m:t>
                        </m:r>
                      </m:e>
                      <m:sub>
                        <m:r>
                          <a:rPr lang="en-US" b="1">
                            <a:solidFill>
                              <a:srgbClr val="0070C0"/>
                            </a:solidFill>
                            <a:latin typeface="Cambria Math"/>
                          </a:rPr>
                          <m:t>𝐧</m:t>
                        </m:r>
                      </m:sub>
                    </m:sSub>
                    <m:r>
                      <a:rPr lang="en-US" b="1" i="1" smtClean="0">
                        <a:solidFill>
                          <a:srgbClr val="0070C0"/>
                        </a:solidFill>
                        <a:latin typeface="Cambria Math"/>
                      </a:rPr>
                      <m:t>)</m:t>
                    </m:r>
                  </m:oMath>
                </a14:m>
                <a:r>
                  <a:rPr lang="en-US" b="1" dirty="0" smtClean="0">
                    <a:solidFill>
                      <a:srgbClr val="0070C0"/>
                    </a:solidFill>
                  </a:rPr>
                  <a:t> </a:t>
                </a:r>
                <a:r>
                  <a:rPr lang="en-US" b="1" dirty="0" smtClean="0">
                    <a:solidFill>
                      <a:schemeClr val="tx1"/>
                    </a:solidFill>
                  </a:rPr>
                  <a:t>of numbers that satisfies the given system of equations.</a:t>
                </a:r>
              </a:p>
              <a:p>
                <a:pPr marL="0" indent="0">
                  <a:buNone/>
                </a:pPr>
                <a:r>
                  <a:rPr lang="en-US" b="1" dirty="0" smtClean="0">
                    <a:solidFill>
                      <a:srgbClr val="0070C0"/>
                    </a:solidFill>
                  </a:rPr>
                  <a:t>For example: </a:t>
                </a:r>
                <a:r>
                  <a:rPr lang="en-US" b="1" dirty="0" smtClean="0"/>
                  <a:t>The system</a:t>
                </a:r>
              </a:p>
              <a:p>
                <a:pPr marL="0" indent="0">
                  <a:buNone/>
                </a:pPr>
                <a:r>
                  <a:rPr lang="en-US" b="1" dirty="0">
                    <a:solidFill>
                      <a:srgbClr val="0070C0"/>
                    </a:solidFill>
                  </a:rPr>
                  <a:t>	 </a:t>
                </a:r>
                <a:r>
                  <a:rPr lang="en-US" b="1" dirty="0" smtClean="0">
                    <a:solidFill>
                      <a:srgbClr val="0070C0"/>
                    </a:solidFill>
                  </a:rPr>
                  <a:t>    </a:t>
                </a:r>
                <a:r>
                  <a:rPr lang="en-US" b="1" dirty="0" smtClean="0"/>
                  <a:t>2</a:t>
                </a:r>
                <a14:m>
                  <m:oMath xmlns:m="http://schemas.openxmlformats.org/officeDocument/2006/math">
                    <m:sSub>
                      <m:sSubPr>
                        <m:ctrlPr>
                          <a:rPr lang="en-US" b="1" i="1">
                            <a:latin typeface="Cambria Math"/>
                          </a:rPr>
                        </m:ctrlPr>
                      </m:sSubPr>
                      <m:e>
                        <m:r>
                          <a:rPr lang="en-US" b="1">
                            <a:latin typeface="Cambria Math"/>
                          </a:rPr>
                          <m:t>𝐱</m:t>
                        </m:r>
                      </m:e>
                      <m:sub>
                        <m:r>
                          <a:rPr lang="en-US" b="1">
                            <a:latin typeface="Cambria Math"/>
                          </a:rPr>
                          <m:t>𝟏</m:t>
                        </m:r>
                      </m:sub>
                    </m:sSub>
                    <m:r>
                      <a:rPr lang="en-US" b="1">
                        <a:latin typeface="Cambria Math"/>
                      </a:rPr>
                      <m:t>−</m:t>
                    </m:r>
                    <m:r>
                      <a:rPr lang="en-US" b="1">
                        <a:latin typeface="Cambria Math"/>
                      </a:rPr>
                      <m:t>𝟓</m:t>
                    </m:r>
                    <m:sSub>
                      <m:sSubPr>
                        <m:ctrlPr>
                          <a:rPr lang="en-US" b="1" i="1">
                            <a:latin typeface="Cambria Math"/>
                          </a:rPr>
                        </m:ctrlPr>
                      </m:sSubPr>
                      <m:e>
                        <m:r>
                          <a:rPr lang="en-US" b="1">
                            <a:latin typeface="Cambria Math"/>
                          </a:rPr>
                          <m:t>𝐱</m:t>
                        </m:r>
                      </m:e>
                      <m:sub>
                        <m:r>
                          <a:rPr lang="en-US" b="1">
                            <a:latin typeface="Cambria Math"/>
                          </a:rPr>
                          <m:t>𝟐</m:t>
                        </m:r>
                      </m:sub>
                    </m:sSub>
                    <m:r>
                      <a:rPr lang="en-US" b="1">
                        <a:latin typeface="Cambria Math"/>
                      </a:rPr>
                      <m:t>=</m:t>
                    </m:r>
                    <m:r>
                      <a:rPr lang="en-US" b="1" i="0" smtClean="0">
                        <a:latin typeface="Cambria Math"/>
                      </a:rPr>
                      <m:t>𝟏</m:t>
                    </m:r>
                  </m:oMath>
                </a14:m>
                <a:r>
                  <a:rPr lang="en-US" b="1" dirty="0"/>
                  <a:t>,</a:t>
                </a:r>
              </a:p>
              <a:p>
                <a:pPr marL="0" indent="0">
                  <a:buNone/>
                </a:pPr>
                <a:r>
                  <a:rPr lang="en-US" b="1" dirty="0"/>
                  <a:t>	      </a:t>
                </a:r>
                <a14:m>
                  <m:oMath xmlns:m="http://schemas.openxmlformats.org/officeDocument/2006/math">
                    <m:sSub>
                      <m:sSubPr>
                        <m:ctrlPr>
                          <a:rPr lang="en-US" b="1" i="1">
                            <a:latin typeface="Cambria Math"/>
                          </a:rPr>
                        </m:ctrlPr>
                      </m:sSubPr>
                      <m:e>
                        <m:r>
                          <a:rPr lang="en-US" b="1">
                            <a:latin typeface="Cambria Math"/>
                          </a:rPr>
                          <m:t>𝐱</m:t>
                        </m:r>
                      </m:e>
                      <m:sub>
                        <m:r>
                          <a:rPr lang="en-US" b="1">
                            <a:latin typeface="Cambria Math"/>
                          </a:rPr>
                          <m:t>𝟏</m:t>
                        </m:r>
                      </m:sub>
                    </m:sSub>
                    <m:r>
                      <a:rPr lang="en-US" b="1">
                        <a:latin typeface="Cambria Math"/>
                      </a:rPr>
                      <m:t>−</m:t>
                    </m:r>
                    <m:r>
                      <a:rPr lang="en-US" b="1" i="1" smtClean="0">
                        <a:latin typeface="Cambria Math"/>
                      </a:rPr>
                      <m:t>𝟑</m:t>
                    </m:r>
                    <m:sSub>
                      <m:sSubPr>
                        <m:ctrlPr>
                          <a:rPr lang="en-US" b="1" i="1">
                            <a:latin typeface="Cambria Math"/>
                          </a:rPr>
                        </m:ctrlPr>
                      </m:sSubPr>
                      <m:e>
                        <m:r>
                          <a:rPr lang="en-US" b="1">
                            <a:latin typeface="Cambria Math"/>
                          </a:rPr>
                          <m:t>𝐱</m:t>
                        </m:r>
                      </m:e>
                      <m:sub>
                        <m:r>
                          <a:rPr lang="en-US" b="1">
                            <a:latin typeface="Cambria Math"/>
                          </a:rPr>
                          <m:t>𝟐</m:t>
                        </m:r>
                      </m:sub>
                    </m:sSub>
                    <m:r>
                      <a:rPr lang="en-US" b="1">
                        <a:latin typeface="Cambria Math"/>
                      </a:rPr>
                      <m:t>=</m:t>
                    </m:r>
                    <m:r>
                      <a:rPr lang="en-US" b="1">
                        <a:latin typeface="Cambria Math"/>
                      </a:rPr>
                      <m:t>𝟎</m:t>
                    </m:r>
                  </m:oMath>
                </a14:m>
                <a:endParaRPr lang="en-US" b="1" dirty="0" smtClean="0"/>
              </a:p>
              <a:p>
                <a:pPr marL="0" indent="0">
                  <a:buNone/>
                </a:pPr>
                <a:r>
                  <a:rPr lang="en-US" b="1" dirty="0"/>
                  <a:t> </a:t>
                </a:r>
                <a:r>
                  <a:rPr lang="en-US" b="1" dirty="0" smtClean="0"/>
                  <a:t>	is satisfied by a list (</a:t>
                </a:r>
                <a14:m>
                  <m:oMath xmlns:m="http://schemas.openxmlformats.org/officeDocument/2006/math">
                    <m:sSub>
                      <m:sSubPr>
                        <m:ctrlPr>
                          <a:rPr lang="en-US" b="1" i="1">
                            <a:latin typeface="Cambria Math"/>
                          </a:rPr>
                        </m:ctrlPr>
                      </m:sSubPr>
                      <m:e>
                        <m:r>
                          <a:rPr lang="en-US" b="1">
                            <a:latin typeface="Cambria Math"/>
                          </a:rPr>
                          <m:t>𝐱</m:t>
                        </m:r>
                      </m:e>
                      <m:sub>
                        <m:r>
                          <a:rPr lang="en-US" b="1">
                            <a:latin typeface="Cambria Math"/>
                          </a:rPr>
                          <m:t>𝟏</m:t>
                        </m:r>
                      </m:sub>
                    </m:sSub>
                    <m:r>
                      <a:rPr lang="en-US" b="1">
                        <a:latin typeface="Cambria Math"/>
                      </a:rPr>
                      <m:t>,</m:t>
                    </m:r>
                    <m:sSub>
                      <m:sSubPr>
                        <m:ctrlPr>
                          <a:rPr lang="en-US" b="1" i="1">
                            <a:latin typeface="Cambria Math"/>
                          </a:rPr>
                        </m:ctrlPr>
                      </m:sSubPr>
                      <m:e>
                        <m:r>
                          <a:rPr lang="en-US" b="1">
                            <a:latin typeface="Cambria Math"/>
                          </a:rPr>
                          <m:t>𝐱</m:t>
                        </m:r>
                      </m:e>
                      <m:sub>
                        <m:r>
                          <a:rPr lang="en-US" b="1">
                            <a:latin typeface="Cambria Math"/>
                          </a:rPr>
                          <m:t>𝟐</m:t>
                        </m:r>
                      </m:sub>
                    </m:sSub>
                  </m:oMath>
                </a14:m>
                <a:r>
                  <a:rPr lang="en-US" b="1" dirty="0" smtClean="0"/>
                  <a:t>) = (3, 1).</a:t>
                </a:r>
              </a:p>
              <a:p>
                <a:pPr marL="0" indent="0">
                  <a:buNone/>
                </a:pPr>
                <a:r>
                  <a:rPr lang="en-US" b="1" dirty="0" smtClean="0"/>
                  <a:t>	So, (3, 1) is the solution of the system.</a:t>
                </a:r>
                <a:endParaRPr lang="en-US" b="1" dirty="0"/>
              </a:p>
              <a:p>
                <a:pPr marL="0" indent="0">
                  <a:buNone/>
                </a:pPr>
                <a:endParaRPr lang="en-US" b="1" dirty="0" smtClean="0">
                  <a:solidFill>
                    <a:srgbClr val="0070C0"/>
                  </a:solidFill>
                </a:endParaRPr>
              </a:p>
              <a:p>
                <a:pPr marL="0" indent="0">
                  <a:buNone/>
                </a:pPr>
                <a:endParaRPr lang="en-US" b="1" dirty="0">
                  <a:solidFill>
                    <a:srgbClr val="0070C0"/>
                  </a:solidFill>
                </a:endParaRPr>
              </a:p>
              <a:p>
                <a:pPr marL="0" indent="0">
                  <a:buNone/>
                </a:pPr>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sz="quarter" idx="1"/>
              </p:nvPr>
            </p:nvSpPr>
            <p:spPr>
              <a:xfrm>
                <a:off x="533400" y="1066800"/>
                <a:ext cx="8153400" cy="5105400"/>
              </a:xfrm>
              <a:blipFill rotWithShape="1">
                <a:blip r:embed="rId2"/>
                <a:stretch>
                  <a:fillRect l="-1346" t="-955" r="-2244"/>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F16474CB-FBA6-4F3F-B8ED-724C8A4714EE}" type="datetime3">
              <a:rPr lang="en-US" smtClean="0"/>
              <a:t>5 December 2022</a:t>
            </a:fld>
            <a:endParaRPr lang="en-US"/>
          </a:p>
        </p:txBody>
      </p:sp>
      <p:sp>
        <p:nvSpPr>
          <p:cNvPr id="4" name="Footer Placeholder 3"/>
          <p:cNvSpPr>
            <a:spLocks noGrp="1"/>
          </p:cNvSpPr>
          <p:nvPr>
            <p:ph type="ftr" sz="quarter" idx="11"/>
          </p:nvPr>
        </p:nvSpPr>
        <p:spPr/>
        <p:txBody>
          <a:bodyPr/>
          <a:lstStyle/>
          <a:p>
            <a:r>
              <a:rPr lang="en-US" smtClean="0"/>
              <a:t>js</a:t>
            </a:r>
            <a:endParaRPr lang="en-US"/>
          </a:p>
        </p:txBody>
      </p:sp>
      <p:sp>
        <p:nvSpPr>
          <p:cNvPr id="5" name="Slide Number Placeholder 4"/>
          <p:cNvSpPr>
            <a:spLocks noGrp="1"/>
          </p:cNvSpPr>
          <p:nvPr>
            <p:ph type="sldNum" sz="quarter" idx="12"/>
          </p:nvPr>
        </p:nvSpPr>
        <p:spPr/>
        <p:txBody>
          <a:bodyPr/>
          <a:lstStyle/>
          <a:p>
            <a:fld id="{B4318AF5-1C7B-4860-8A05-F86E63C4D6B2}" type="slidenum">
              <a:rPr lang="en-US" smtClean="0"/>
              <a:t>2</a:t>
            </a:fld>
            <a:endParaRPr lang="en-US"/>
          </a:p>
        </p:txBody>
      </p:sp>
    </p:spTree>
    <p:extLst>
      <p:ext uri="{BB962C8B-B14F-4D97-AF65-F5344CB8AC3E}">
        <p14:creationId xmlns:p14="http://schemas.microsoft.com/office/powerpoint/2010/main" val="365904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fade">
                                      <p:cBhvr>
                                        <p:cTn id="49" dur="1000"/>
                                        <p:tgtEl>
                                          <p:spTgt spid="6">
                                            <p:txEl>
                                              <p:pRg st="6" end="6"/>
                                            </p:txEl>
                                          </p:spTgt>
                                        </p:tgtEl>
                                      </p:cBhvr>
                                    </p:animEffect>
                                    <p:anim calcmode="lin" valueType="num">
                                      <p:cBhvr>
                                        <p:cTn id="5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6">
                                            <p:txEl>
                                              <p:pRg st="7" end="7"/>
                                            </p:txEl>
                                          </p:spTgt>
                                        </p:tgtEl>
                                        <p:attrNameLst>
                                          <p:attrName>style.visibility</p:attrName>
                                        </p:attrNameLst>
                                      </p:cBhvr>
                                      <p:to>
                                        <p:strVal val="visible"/>
                                      </p:to>
                                    </p:set>
                                    <p:animEffect transition="in" filter="fade">
                                      <p:cBhvr>
                                        <p:cTn id="56" dur="1000"/>
                                        <p:tgtEl>
                                          <p:spTgt spid="6">
                                            <p:txEl>
                                              <p:pRg st="7" end="7"/>
                                            </p:txEl>
                                          </p:spTgt>
                                        </p:tgtEl>
                                      </p:cBhvr>
                                    </p:animEffect>
                                    <p:anim calcmode="lin" valueType="num">
                                      <p:cBhvr>
                                        <p:cTn id="57"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5257800"/>
              </a:xfrm>
            </p:spPr>
            <p:txBody>
              <a:bodyPr/>
              <a:lstStyle/>
              <a:p>
                <a:pPr marL="0" indent="0">
                  <a:buNone/>
                </a:pPr>
                <a:r>
                  <a:rPr lang="en-US" dirty="0" smtClean="0"/>
                  <a:t> </a:t>
                </a:r>
                <a:r>
                  <a:rPr lang="en-US" sz="2800" b="1" dirty="0"/>
                  <a:t>3</a:t>
                </a:r>
                <a14:m>
                  <m:oMath xmlns:m="http://schemas.openxmlformats.org/officeDocument/2006/math">
                    <m:sSub>
                      <m:sSubPr>
                        <m:ctrlPr>
                          <a:rPr lang="en-US" sz="2800" b="1" i="1">
                            <a:latin typeface="Cambria Math"/>
                          </a:rPr>
                        </m:ctrlPr>
                      </m:sSubPr>
                      <m:e>
                        <m:r>
                          <a:rPr lang="en-US" sz="2800" b="1" i="1">
                            <a:latin typeface="Cambria Math"/>
                          </a:rPr>
                          <m:t>𝒙</m:t>
                        </m:r>
                      </m:e>
                      <m:sub>
                        <m:r>
                          <a:rPr lang="en-US" sz="2800" b="1" i="1">
                            <a:latin typeface="Cambria Math"/>
                          </a:rPr>
                          <m:t>𝟏</m:t>
                        </m:r>
                      </m:sub>
                    </m:sSub>
                    <m:r>
                      <a:rPr lang="en-US" sz="2800" b="1" i="1">
                        <a:latin typeface="Cambria Math"/>
                      </a:rPr>
                      <m:t>−</m:t>
                    </m:r>
                    <m:r>
                      <a:rPr lang="en-US" sz="2800" b="1" i="1">
                        <a:latin typeface="Cambria Math"/>
                      </a:rPr>
                      <m:t>𝟒</m:t>
                    </m:r>
                    <m:sSub>
                      <m:sSubPr>
                        <m:ctrlPr>
                          <a:rPr lang="en-US" sz="2800" b="1" i="1">
                            <a:latin typeface="Cambria Math"/>
                          </a:rPr>
                        </m:ctrlPr>
                      </m:sSubPr>
                      <m:e>
                        <m:r>
                          <a:rPr lang="en-US" sz="2800" b="1" i="1">
                            <a:latin typeface="Cambria Math"/>
                          </a:rPr>
                          <m:t>𝒙</m:t>
                        </m:r>
                      </m:e>
                      <m:sub>
                        <m:r>
                          <a:rPr lang="en-US" sz="2800" b="1" i="1">
                            <a:latin typeface="Cambria Math"/>
                          </a:rPr>
                          <m:t>𝟐</m:t>
                        </m:r>
                      </m:sub>
                    </m:sSub>
                    <m:r>
                      <m:rPr>
                        <m:nor/>
                      </m:rPr>
                      <a:rPr lang="en-US" sz="2800" b="1">
                        <a:latin typeface="Cambria Math"/>
                      </a:rPr>
                      <m:t>+</m:t>
                    </m:r>
                    <m:r>
                      <a:rPr lang="en-US" sz="2800" b="1" i="1" smtClean="0">
                        <a:latin typeface="Cambria Math"/>
                      </a:rPr>
                      <m:t>𝟐</m:t>
                    </m:r>
                    <m:sSub>
                      <m:sSubPr>
                        <m:ctrlPr>
                          <a:rPr lang="en-US" sz="2800" b="1" i="1" smtClean="0">
                            <a:latin typeface="Cambria Math"/>
                          </a:rPr>
                        </m:ctrlPr>
                      </m:sSubPr>
                      <m:e>
                        <m:r>
                          <a:rPr lang="en-US" sz="2800" b="1" i="1">
                            <a:latin typeface="Cambria Math"/>
                          </a:rPr>
                          <m:t>𝒙</m:t>
                        </m:r>
                      </m:e>
                      <m:sub>
                        <m:r>
                          <a:rPr lang="en-US" sz="2800" b="1" i="1">
                            <a:latin typeface="Cambria Math"/>
                          </a:rPr>
                          <m:t>𝟑</m:t>
                        </m:r>
                      </m:sub>
                    </m:sSub>
                    <m:r>
                      <m:rPr>
                        <m:nor/>
                      </m:rPr>
                      <a:rPr lang="en-US" sz="2800" b="1" dirty="0"/>
                      <m:t> = </m:t>
                    </m:r>
                  </m:oMath>
                </a14:m>
                <a:r>
                  <a:rPr lang="en-US" sz="2800" b="1" dirty="0"/>
                  <a:t>0</a:t>
                </a:r>
              </a:p>
              <a:p>
                <a:pPr marL="0" indent="0">
                  <a:buNone/>
                </a:pPr>
                <a:r>
                  <a:rPr lang="en-US" sz="2800" b="1" dirty="0"/>
                  <a:t>	</a:t>
                </a:r>
                <a14:m>
                  <m:oMath xmlns:m="http://schemas.openxmlformats.org/officeDocument/2006/math">
                    <m:sSub>
                      <m:sSubPr>
                        <m:ctrlPr>
                          <a:rPr lang="en-US" sz="2800" b="1" i="1">
                            <a:latin typeface="Cambria Math"/>
                          </a:rPr>
                        </m:ctrlPr>
                      </m:sSubPr>
                      <m:e>
                        <m:r>
                          <a:rPr lang="en-US" sz="2800" b="1" i="1">
                            <a:latin typeface="Cambria Math"/>
                          </a:rPr>
                          <m:t>𝒙</m:t>
                        </m:r>
                      </m:e>
                      <m:sub>
                        <m:r>
                          <a:rPr lang="en-US" sz="2800" b="1" i="1">
                            <a:latin typeface="Cambria Math"/>
                          </a:rPr>
                          <m:t>𝟐</m:t>
                        </m:r>
                      </m:sub>
                    </m:sSub>
                  </m:oMath>
                </a14:m>
                <a:r>
                  <a:rPr lang="en-US" sz="2800" b="1" dirty="0"/>
                  <a:t> is free</a:t>
                </a:r>
              </a:p>
              <a:p>
                <a:pPr marL="0" indent="0">
                  <a:buNone/>
                </a:pPr>
                <a:r>
                  <a:rPr lang="en-US" sz="2800" b="1" dirty="0"/>
                  <a:t>	</a:t>
                </a:r>
                <a14:m>
                  <m:oMath xmlns:m="http://schemas.openxmlformats.org/officeDocument/2006/math">
                    <m:sSub>
                      <m:sSubPr>
                        <m:ctrlPr>
                          <a:rPr lang="en-US" sz="2800" b="1" i="1">
                            <a:latin typeface="Cambria Math"/>
                          </a:rPr>
                        </m:ctrlPr>
                      </m:sSubPr>
                      <m:e>
                        <m:r>
                          <a:rPr lang="en-US" sz="2800" b="1" i="1">
                            <a:latin typeface="Cambria Math"/>
                          </a:rPr>
                          <m:t>𝒙</m:t>
                        </m:r>
                      </m:e>
                      <m:sub>
                        <m:r>
                          <a:rPr lang="en-US" sz="2800" b="1" i="1">
                            <a:latin typeface="Cambria Math"/>
                          </a:rPr>
                          <m:t>𝟑</m:t>
                        </m:r>
                      </m:sub>
                    </m:sSub>
                  </m:oMath>
                </a14:m>
                <a:r>
                  <a:rPr lang="en-US" sz="2800" b="1" dirty="0"/>
                  <a:t> is free</a:t>
                </a:r>
              </a:p>
              <a:p>
                <a:pPr marL="0" indent="0">
                  <a:buNone/>
                </a:pPr>
                <a14:m>
                  <m:oMath xmlns:m="http://schemas.openxmlformats.org/officeDocument/2006/math">
                    <m:r>
                      <a:rPr lang="en-US" i="1" smtClean="0">
                        <a:latin typeface="Cambria Math"/>
                        <a:ea typeface="Cambria Math"/>
                      </a:rPr>
                      <m:t>⇒</m:t>
                    </m:r>
                  </m:oMath>
                </a14:m>
                <a:r>
                  <a:rPr lang="en-US" dirty="0" smtClean="0"/>
                  <a:t>	</a:t>
                </a:r>
                <a:r>
                  <a:rPr lang="en-US" dirty="0"/>
                  <a:t> </a:t>
                </a:r>
                <a14:m>
                  <m:oMath xmlns:m="http://schemas.openxmlformats.org/officeDocument/2006/math">
                    <m:sSub>
                      <m:sSubPr>
                        <m:ctrlPr>
                          <a:rPr lang="en-US" sz="2400" b="1" i="1">
                            <a:latin typeface="Cambria Math"/>
                          </a:rPr>
                        </m:ctrlPr>
                      </m:sSubPr>
                      <m:e>
                        <m:r>
                          <a:rPr lang="en-US" sz="2400" b="1" i="1">
                            <a:latin typeface="Cambria Math"/>
                          </a:rPr>
                          <m:t>𝒙</m:t>
                        </m:r>
                      </m:e>
                      <m:sub>
                        <m:r>
                          <a:rPr lang="en-US" sz="2400" b="1" i="1">
                            <a:latin typeface="Cambria Math"/>
                          </a:rPr>
                          <m:t>𝟏</m:t>
                        </m:r>
                      </m:sub>
                    </m:sSub>
                  </m:oMath>
                </a14:m>
                <a:r>
                  <a:rPr lang="en-US" sz="2400" b="1" dirty="0" smtClean="0"/>
                  <a:t> = </a:t>
                </a:r>
                <a14:m>
                  <m:oMath xmlns:m="http://schemas.openxmlformats.org/officeDocument/2006/math">
                    <m:f>
                      <m:fPr>
                        <m:ctrlPr>
                          <a:rPr lang="en-US" sz="2400" b="1" i="1" smtClean="0">
                            <a:latin typeface="Cambria Math"/>
                          </a:rPr>
                        </m:ctrlPr>
                      </m:fPr>
                      <m:num>
                        <m:r>
                          <a:rPr lang="en-US" sz="2400" b="1" i="1">
                            <a:latin typeface="Cambria Math"/>
                          </a:rPr>
                          <m:t>𝟒</m:t>
                        </m:r>
                        <m:sSub>
                          <m:sSubPr>
                            <m:ctrlPr>
                              <a:rPr lang="en-US" sz="2400" b="1" i="1">
                                <a:latin typeface="Cambria Math"/>
                              </a:rPr>
                            </m:ctrlPr>
                          </m:sSubPr>
                          <m:e>
                            <m:r>
                              <a:rPr lang="en-US" sz="2400" b="1" i="1">
                                <a:latin typeface="Cambria Math"/>
                              </a:rPr>
                              <m:t>𝒙</m:t>
                            </m:r>
                          </m:e>
                          <m:sub>
                            <m:r>
                              <a:rPr lang="en-US" sz="2400" b="1" i="1">
                                <a:latin typeface="Cambria Math"/>
                              </a:rPr>
                              <m:t>𝟐</m:t>
                            </m:r>
                          </m:sub>
                        </m:sSub>
                        <m:r>
                          <m:rPr>
                            <m:nor/>
                          </m:rPr>
                          <a:rPr lang="en-US" sz="2400" b="1" i="0" smtClean="0">
                            <a:latin typeface="Cambria Math"/>
                          </a:rPr>
                          <m:t> − </m:t>
                        </m:r>
                        <m:r>
                          <a:rPr lang="en-US" sz="2400" b="1" i="1" smtClean="0">
                            <a:latin typeface="Cambria Math"/>
                          </a:rPr>
                          <m:t>𝟐</m:t>
                        </m:r>
                        <m:sSub>
                          <m:sSubPr>
                            <m:ctrlPr>
                              <a:rPr lang="en-US" sz="2400" b="1" i="1">
                                <a:latin typeface="Cambria Math"/>
                              </a:rPr>
                            </m:ctrlPr>
                          </m:sSubPr>
                          <m:e>
                            <m:r>
                              <a:rPr lang="en-US" sz="2400" b="1" i="1">
                                <a:latin typeface="Cambria Math"/>
                              </a:rPr>
                              <m:t>𝒙</m:t>
                            </m:r>
                          </m:e>
                          <m:sub>
                            <m:r>
                              <a:rPr lang="en-US" sz="2400" b="1" i="1">
                                <a:latin typeface="Cambria Math"/>
                              </a:rPr>
                              <m:t>𝟑</m:t>
                            </m:r>
                          </m:sub>
                        </m:sSub>
                        <m:r>
                          <m:rPr>
                            <m:nor/>
                          </m:rPr>
                          <a:rPr lang="en-US" sz="2400" b="1" dirty="0"/>
                          <m:t>  </m:t>
                        </m:r>
                      </m:num>
                      <m:den>
                        <m:r>
                          <a:rPr lang="en-US" sz="2400" b="1" i="1" smtClean="0">
                            <a:latin typeface="Cambria Math"/>
                          </a:rPr>
                          <m:t>𝟑</m:t>
                        </m:r>
                      </m:den>
                    </m:f>
                  </m:oMath>
                </a14:m>
                <a:endParaRPr lang="en-US" sz="2400" b="1" dirty="0" smtClean="0"/>
              </a:p>
              <a:p>
                <a:pPr marL="0" indent="0">
                  <a:buNone/>
                </a:pPr>
                <a:r>
                  <a:rPr lang="en-US" sz="2400" b="1" dirty="0"/>
                  <a:t>	</a:t>
                </a:r>
                <a14:m>
                  <m:oMath xmlns:m="http://schemas.openxmlformats.org/officeDocument/2006/math">
                    <m:sSub>
                      <m:sSubPr>
                        <m:ctrlPr>
                          <a:rPr lang="en-US" sz="2400" b="1" i="1">
                            <a:latin typeface="Cambria Math"/>
                          </a:rPr>
                        </m:ctrlPr>
                      </m:sSubPr>
                      <m:e>
                        <m:r>
                          <a:rPr lang="en-US" sz="2400" b="1" i="1">
                            <a:latin typeface="Cambria Math"/>
                          </a:rPr>
                          <m:t>𝒙</m:t>
                        </m:r>
                      </m:e>
                      <m:sub>
                        <m:r>
                          <a:rPr lang="en-US" sz="2400" b="1" i="1">
                            <a:latin typeface="Cambria Math"/>
                          </a:rPr>
                          <m:t>𝟐</m:t>
                        </m:r>
                      </m:sub>
                    </m:sSub>
                  </m:oMath>
                </a14:m>
                <a:r>
                  <a:rPr lang="en-US" sz="2400" b="1" dirty="0"/>
                  <a:t> is free</a:t>
                </a:r>
              </a:p>
              <a:p>
                <a:pPr marL="0" indent="0">
                  <a:buNone/>
                </a:pPr>
                <a:r>
                  <a:rPr lang="en-US" sz="2400" b="1" dirty="0"/>
                  <a:t>	</a:t>
                </a:r>
                <a14:m>
                  <m:oMath xmlns:m="http://schemas.openxmlformats.org/officeDocument/2006/math">
                    <m:sSub>
                      <m:sSubPr>
                        <m:ctrlPr>
                          <a:rPr lang="en-US" sz="2400" b="1" i="1">
                            <a:latin typeface="Cambria Math"/>
                          </a:rPr>
                        </m:ctrlPr>
                      </m:sSubPr>
                      <m:e>
                        <m:r>
                          <a:rPr lang="en-US" sz="2400" b="1" i="1">
                            <a:latin typeface="Cambria Math"/>
                          </a:rPr>
                          <m:t>𝒙</m:t>
                        </m:r>
                      </m:e>
                      <m:sub>
                        <m:r>
                          <a:rPr lang="en-US" sz="2400" b="1" i="1">
                            <a:latin typeface="Cambria Math"/>
                          </a:rPr>
                          <m:t>𝟑</m:t>
                        </m:r>
                      </m:sub>
                    </m:sSub>
                  </m:oMath>
                </a14:m>
                <a:r>
                  <a:rPr lang="en-US" sz="2400" b="1" dirty="0"/>
                  <a:t> is free</a:t>
                </a:r>
              </a:p>
              <a:p>
                <a:pPr marL="0" indent="0">
                  <a:buNone/>
                </a:pPr>
                <a:r>
                  <a:rPr lang="en-US" dirty="0"/>
                  <a:t>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257800"/>
              </a:xfrm>
              <a:blipFill rotWithShape="1">
                <a:blip r:embed="rId2"/>
                <a:stretch>
                  <a:fillRect l="-444" t="-104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7485380B-2C39-4DDC-AF28-BB07C47F1D9B}" type="datetime3">
              <a:rPr lang="en-US" smtClean="0"/>
              <a:t>5 December 2022</a:t>
            </a:fld>
            <a:endParaRPr lang="en-US"/>
          </a:p>
        </p:txBody>
      </p:sp>
      <p:sp>
        <p:nvSpPr>
          <p:cNvPr id="5" name="Footer Placeholder 4"/>
          <p:cNvSpPr>
            <a:spLocks noGrp="1"/>
          </p:cNvSpPr>
          <p:nvPr>
            <p:ph type="ftr" sz="quarter" idx="11"/>
          </p:nvPr>
        </p:nvSpPr>
        <p:spPr/>
        <p:txBody>
          <a:bodyPr/>
          <a:lstStyle/>
          <a:p>
            <a:r>
              <a:rPr lang="en-US" smtClean="0"/>
              <a:t>js</a:t>
            </a:r>
            <a:endParaRPr lang="en-US"/>
          </a:p>
        </p:txBody>
      </p:sp>
      <p:sp>
        <p:nvSpPr>
          <p:cNvPr id="6" name="Slide Number Placeholder 5"/>
          <p:cNvSpPr>
            <a:spLocks noGrp="1"/>
          </p:cNvSpPr>
          <p:nvPr>
            <p:ph type="sldNum" sz="quarter" idx="12"/>
          </p:nvPr>
        </p:nvSpPr>
        <p:spPr/>
        <p:txBody>
          <a:bodyPr/>
          <a:lstStyle/>
          <a:p>
            <a:fld id="{B4318AF5-1C7B-4860-8A05-F86E63C4D6B2}" type="slidenum">
              <a:rPr lang="en-US" smtClean="0"/>
              <a:t>20</a:t>
            </a:fld>
            <a:endParaRPr lang="en-US"/>
          </a:p>
        </p:txBody>
      </p:sp>
    </p:spTree>
    <p:extLst>
      <p:ext uri="{BB962C8B-B14F-4D97-AF65-F5344CB8AC3E}">
        <p14:creationId xmlns:p14="http://schemas.microsoft.com/office/powerpoint/2010/main" val="221929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685800"/>
                <a:ext cx="8229600" cy="5638800"/>
              </a:xfrm>
            </p:spPr>
            <p:txBody>
              <a:bodyPr>
                <a:normAutofit lnSpcReduction="10000"/>
              </a:bodyPr>
              <a:lstStyle/>
              <a:p>
                <a:pPr marL="0" indent="0">
                  <a:buNone/>
                </a:pPr>
                <a:r>
                  <a:rPr lang="en-US" sz="2000" b="1" dirty="0" smtClean="0"/>
                  <a:t>4. Solve the following systems:</a:t>
                </a:r>
              </a:p>
              <a:p>
                <a:pPr marL="571500" indent="-571500">
                  <a:buAutoNum type="romanLcParenR"/>
                </a:pPr>
                <a:r>
                  <a:rPr lang="en-US" sz="2000" b="1" dirty="0" smtClean="0"/>
                  <a:t>    2x + 3y +4z = 20</a:t>
                </a:r>
              </a:p>
              <a:p>
                <a:pPr marL="0" indent="0">
                  <a:buNone/>
                </a:pPr>
                <a:r>
                  <a:rPr lang="en-US" sz="2000" b="1" dirty="0"/>
                  <a:t>	</a:t>
                </a:r>
                <a:r>
                  <a:rPr lang="en-US" sz="2000" b="1" dirty="0" smtClean="0"/>
                  <a:t>3x </a:t>
                </a:r>
                <a:r>
                  <a:rPr lang="en-US" sz="2000" b="1" dirty="0"/>
                  <a:t>+ </a:t>
                </a:r>
                <a:r>
                  <a:rPr lang="en-US" sz="2000" b="1" dirty="0" smtClean="0"/>
                  <a:t>4y +5z </a:t>
                </a:r>
                <a:r>
                  <a:rPr lang="en-US" sz="2000" b="1" dirty="0"/>
                  <a:t>= </a:t>
                </a:r>
                <a:r>
                  <a:rPr lang="en-US" sz="2000" b="1" dirty="0" smtClean="0"/>
                  <a:t>26</a:t>
                </a:r>
                <a:endParaRPr lang="en-US" sz="2000" b="1" dirty="0"/>
              </a:p>
              <a:p>
                <a:pPr marL="0" indent="0">
                  <a:buNone/>
                </a:pPr>
                <a:r>
                  <a:rPr lang="en-US" sz="2000" b="1" dirty="0" smtClean="0"/>
                  <a:t>	3x </a:t>
                </a:r>
                <a:r>
                  <a:rPr lang="en-US" sz="2000" b="1" dirty="0"/>
                  <a:t>+ </a:t>
                </a:r>
                <a:r>
                  <a:rPr lang="en-US" sz="2000" b="1" dirty="0" smtClean="0"/>
                  <a:t>5y +6z </a:t>
                </a:r>
                <a:r>
                  <a:rPr lang="en-US" sz="2000" b="1" dirty="0"/>
                  <a:t>= </a:t>
                </a:r>
                <a:r>
                  <a:rPr lang="en-US" sz="2000" b="1" dirty="0" smtClean="0"/>
                  <a:t>31</a:t>
                </a:r>
              </a:p>
              <a:p>
                <a:pPr marL="0" indent="0">
                  <a:buNone/>
                </a:pPr>
                <a:r>
                  <a:rPr lang="en-US" sz="2000" b="1" dirty="0" smtClean="0"/>
                  <a:t>Corresponding augmented matrix is</a:t>
                </a:r>
              </a:p>
              <a:p>
                <a:pPr marL="0" indent="0">
                  <a:buNone/>
                </a:pPr>
                <a:r>
                  <a:rPr lang="en-US" sz="2000" b="1" dirty="0"/>
                  <a:t>	</a:t>
                </a:r>
                <a14:m>
                  <m:oMath xmlns:m="http://schemas.openxmlformats.org/officeDocument/2006/math">
                    <m:d>
                      <m:dPr>
                        <m:begChr m:val="["/>
                        <m:endChr m:val="]"/>
                        <m:ctrlPr>
                          <a:rPr lang="en-US" sz="2000" b="1" i="1">
                            <a:latin typeface="Cambria Math"/>
                          </a:rPr>
                        </m:ctrlPr>
                      </m:dPr>
                      <m:e>
                        <m:m>
                          <m:mPr>
                            <m:mcs>
                              <m:mc>
                                <m:mcPr>
                                  <m:count m:val="4"/>
                                  <m:mcJc m:val="center"/>
                                </m:mcPr>
                              </m:mc>
                            </m:mcs>
                            <m:ctrlPr>
                              <a:rPr lang="en-US" sz="2000" b="1" i="1">
                                <a:latin typeface="Cambria Math"/>
                              </a:rPr>
                            </m:ctrlPr>
                          </m:mPr>
                          <m:mr>
                            <m:e>
                              <m:r>
                                <m:rPr>
                                  <m:brk m:alnAt="7"/>
                                </m:rPr>
                                <a:rPr lang="en-US" sz="2000" b="1" i="1" smtClean="0">
                                  <a:latin typeface="Cambria Math"/>
                                </a:rPr>
                                <m:t>𝟐</m:t>
                              </m:r>
                            </m:e>
                            <m:e>
                              <m:r>
                                <a:rPr lang="en-US" sz="2000" b="1" i="1" smtClean="0">
                                  <a:latin typeface="Cambria Math"/>
                                </a:rPr>
                                <m:t>𝟑</m:t>
                              </m:r>
                            </m:e>
                            <m:e>
                              <m:r>
                                <a:rPr lang="en-US" sz="2000" b="1" i="1" smtClean="0">
                                  <a:latin typeface="Cambria Math"/>
                                </a:rPr>
                                <m:t>𝟒</m:t>
                              </m:r>
                            </m:e>
                            <m:e>
                              <m:r>
                                <a:rPr lang="en-US" sz="2000" b="1" i="1" smtClean="0">
                                  <a:latin typeface="Cambria Math"/>
                                </a:rPr>
                                <m:t>𝟐</m:t>
                              </m:r>
                              <m:r>
                                <a:rPr lang="en-US" sz="2000" b="1" i="1">
                                  <a:latin typeface="Cambria Math"/>
                                </a:rPr>
                                <m:t>𝟎</m:t>
                              </m:r>
                            </m:e>
                          </m:mr>
                          <m:mr>
                            <m:e>
                              <m:r>
                                <a:rPr lang="en-US" sz="2000" b="1" i="1" smtClean="0">
                                  <a:latin typeface="Cambria Math"/>
                                </a:rPr>
                                <m:t>𝟑</m:t>
                              </m:r>
                            </m:e>
                            <m:e>
                              <m:r>
                                <a:rPr lang="en-US" sz="2000" b="1" i="1" smtClean="0">
                                  <a:latin typeface="Cambria Math"/>
                                </a:rPr>
                                <m:t>𝟒</m:t>
                              </m:r>
                            </m:e>
                            <m:e>
                              <m:r>
                                <a:rPr lang="en-US" sz="2000" b="1" i="1" smtClean="0">
                                  <a:latin typeface="Cambria Math"/>
                                </a:rPr>
                                <m:t>𝟓</m:t>
                              </m:r>
                            </m:e>
                            <m:e>
                              <m:r>
                                <a:rPr lang="en-US" sz="2000" b="1" i="1" smtClean="0">
                                  <a:latin typeface="Cambria Math"/>
                                </a:rPr>
                                <m:t>𝟐𝟔</m:t>
                              </m:r>
                            </m:e>
                          </m:mr>
                          <m:mr>
                            <m:e>
                              <m:r>
                                <a:rPr lang="en-US" sz="2000" b="1" i="1" smtClean="0">
                                  <a:latin typeface="Cambria Math"/>
                                </a:rPr>
                                <m:t>𝟑</m:t>
                              </m:r>
                            </m:e>
                            <m:e>
                              <m:r>
                                <a:rPr lang="en-US" sz="2000" b="1" i="1" smtClean="0">
                                  <a:latin typeface="Cambria Math"/>
                                </a:rPr>
                                <m:t>𝟓</m:t>
                              </m:r>
                            </m:e>
                            <m:e>
                              <m:r>
                                <a:rPr lang="en-US" sz="2000" b="1" i="1" smtClean="0">
                                  <a:latin typeface="Cambria Math"/>
                                </a:rPr>
                                <m:t>𝟔</m:t>
                              </m:r>
                            </m:e>
                            <m:e>
                              <m:r>
                                <a:rPr lang="en-US" sz="2000" b="1" i="1" smtClean="0">
                                  <a:latin typeface="Cambria Math"/>
                                </a:rPr>
                                <m:t>𝟑𝟏</m:t>
                              </m:r>
                            </m:e>
                          </m:mr>
                        </m:m>
                      </m:e>
                    </m:d>
                  </m:oMath>
                </a14:m>
                <a:endParaRPr lang="en-US" sz="2000" b="1" dirty="0"/>
              </a:p>
              <a:p>
                <a:pPr marL="0" indent="0">
                  <a:buNone/>
                </a:pPr>
                <a:r>
                  <a:rPr lang="en-US" sz="2000" b="1" dirty="0">
                    <a:latin typeface="Cambria Maths"/>
                  </a:rPr>
                  <a:t>Applying </a:t>
                </a:r>
                <a14:m>
                  <m:oMath xmlns:m="http://schemas.openxmlformats.org/officeDocument/2006/math">
                    <m:sSub>
                      <m:sSubPr>
                        <m:ctrlPr>
                          <a:rPr lang="en-US" sz="2000" b="1" i="1">
                            <a:latin typeface="Cambria Math"/>
                          </a:rPr>
                        </m:ctrlPr>
                      </m:sSubPr>
                      <m:e>
                        <m:r>
                          <a:rPr lang="en-US" sz="2000" b="1" i="1">
                            <a:latin typeface="Cambria Math"/>
                          </a:rPr>
                          <m:t>𝑹</m:t>
                        </m:r>
                      </m:e>
                      <m:sub>
                        <m:r>
                          <a:rPr lang="en-US" sz="2000" b="1" i="1">
                            <a:latin typeface="Cambria Math"/>
                          </a:rPr>
                          <m:t>𝟐</m:t>
                        </m:r>
                      </m:sub>
                    </m:sSub>
                    <m:r>
                      <a:rPr lang="en-US" sz="2000" b="1" i="1">
                        <a:latin typeface="Cambria Math"/>
                        <a:ea typeface="Cambria Math"/>
                      </a:rPr>
                      <m:t>→</m:t>
                    </m:r>
                    <m:sSub>
                      <m:sSubPr>
                        <m:ctrlPr>
                          <a:rPr lang="en-US" sz="2000" b="1" i="1">
                            <a:latin typeface="Cambria Math"/>
                          </a:rPr>
                        </m:ctrlPr>
                      </m:sSubPr>
                      <m:e>
                        <m:r>
                          <a:rPr lang="en-US" sz="2000" b="1" i="1">
                            <a:latin typeface="Cambria Math"/>
                          </a:rPr>
                          <m:t>𝑹</m:t>
                        </m:r>
                      </m:e>
                      <m:sub>
                        <m:r>
                          <a:rPr lang="en-US" sz="2000" b="1" i="1">
                            <a:latin typeface="Cambria Math"/>
                          </a:rPr>
                          <m:t>𝟐</m:t>
                        </m:r>
                      </m:sub>
                    </m:sSub>
                    <m:r>
                      <a:rPr lang="en-US" sz="2000" b="1" i="1" smtClean="0">
                        <a:latin typeface="Cambria Math"/>
                      </a:rPr>
                      <m:t>−</m:t>
                    </m:r>
                    <m:sSub>
                      <m:sSubPr>
                        <m:ctrlPr>
                          <a:rPr lang="en-US" sz="2000" b="1" i="1">
                            <a:latin typeface="Cambria Math"/>
                          </a:rPr>
                        </m:ctrlPr>
                      </m:sSubPr>
                      <m:e>
                        <m:r>
                          <a:rPr lang="en-US" sz="2000" b="1" i="1">
                            <a:latin typeface="Cambria Math"/>
                          </a:rPr>
                          <m:t>𝑹</m:t>
                        </m:r>
                      </m:e>
                      <m:sub>
                        <m:r>
                          <a:rPr lang="en-US" sz="2000" b="1" i="1" smtClean="0">
                            <a:latin typeface="Cambria Math"/>
                          </a:rPr>
                          <m:t>𝟑</m:t>
                        </m:r>
                      </m:sub>
                    </m:sSub>
                  </m:oMath>
                </a14:m>
                <a:r>
                  <a:rPr lang="en-US" sz="2000" b="1" dirty="0">
                    <a:latin typeface="Cambria Maths"/>
                  </a:rPr>
                  <a:t> </a:t>
                </a:r>
                <a:r>
                  <a:rPr lang="en-US" sz="2000" b="1" dirty="0" smtClean="0">
                    <a:latin typeface="Cambria Maths"/>
                  </a:rPr>
                  <a:t>then </a:t>
                </a:r>
                <a:r>
                  <a:rPr lang="en-US" sz="2000" b="1" dirty="0">
                    <a:latin typeface="Cambria Maths"/>
                  </a:rPr>
                  <a:t>the above matrix reduces to,</a:t>
                </a:r>
              </a:p>
              <a:p>
                <a:pPr marL="0" indent="0">
                  <a:buNone/>
                </a:pPr>
                <a:r>
                  <a:rPr lang="en-US" sz="2000" b="1" dirty="0" smtClean="0">
                    <a:ea typeface="Cambria Math"/>
                  </a:rPr>
                  <a:t>	</a:t>
                </a:r>
                <a14:m>
                  <m:oMath xmlns:m="http://schemas.openxmlformats.org/officeDocument/2006/math">
                    <m:r>
                      <a:rPr lang="en-US" sz="2000" b="1" i="1">
                        <a:latin typeface="Cambria Math"/>
                        <a:ea typeface="Cambria Math"/>
                      </a:rPr>
                      <m:t>~</m:t>
                    </m:r>
                  </m:oMath>
                </a14:m>
                <a:r>
                  <a:rPr lang="en-US" sz="2000" b="1" dirty="0"/>
                  <a:t> </a:t>
                </a:r>
                <a14:m>
                  <m:oMath xmlns:m="http://schemas.openxmlformats.org/officeDocument/2006/math">
                    <m:d>
                      <m:dPr>
                        <m:begChr m:val="["/>
                        <m:endChr m:val="]"/>
                        <m:ctrlPr>
                          <a:rPr lang="en-US" sz="2000" b="1" i="1">
                            <a:latin typeface="Cambria Math"/>
                          </a:rPr>
                        </m:ctrlPr>
                      </m:dPr>
                      <m:e>
                        <m:m>
                          <m:mPr>
                            <m:mcs>
                              <m:mc>
                                <m:mcPr>
                                  <m:count m:val="4"/>
                                  <m:mcJc m:val="center"/>
                                </m:mcPr>
                              </m:mc>
                            </m:mcs>
                            <m:ctrlPr>
                              <a:rPr lang="en-US" sz="2000" b="1" i="1">
                                <a:latin typeface="Cambria Math"/>
                              </a:rPr>
                            </m:ctrlPr>
                          </m:mPr>
                          <m:mr>
                            <m:e>
                              <m:r>
                                <m:rPr>
                                  <m:brk m:alnAt="7"/>
                                </m:rPr>
                                <a:rPr lang="en-US" sz="2000" b="1" i="1" smtClean="0">
                                  <a:latin typeface="Cambria Math"/>
                                </a:rPr>
                                <m:t>𝟐</m:t>
                              </m:r>
                            </m:e>
                            <m:e>
                              <m:r>
                                <a:rPr lang="en-US" sz="2000" b="1" i="1" smtClean="0">
                                  <a:latin typeface="Cambria Math"/>
                                </a:rPr>
                                <m:t>𝟑</m:t>
                              </m:r>
                            </m:e>
                            <m:e>
                              <m:r>
                                <a:rPr lang="en-US" sz="2000" b="1" i="1" smtClean="0">
                                  <a:latin typeface="Cambria Math"/>
                                </a:rPr>
                                <m:t>𝟒</m:t>
                              </m:r>
                            </m:e>
                            <m:e>
                              <m:r>
                                <a:rPr lang="en-US" sz="2000" b="1" i="1" smtClean="0">
                                  <a:latin typeface="Cambria Math"/>
                                </a:rPr>
                                <m:t>𝟐</m:t>
                              </m:r>
                              <m:r>
                                <a:rPr lang="en-US" sz="2000" b="1" i="1">
                                  <a:latin typeface="Cambria Math"/>
                                </a:rPr>
                                <m:t>𝟎</m:t>
                              </m:r>
                            </m:e>
                          </m:mr>
                          <m:mr>
                            <m:e>
                              <m:r>
                                <a:rPr lang="en-US" sz="2000" b="1" i="1">
                                  <a:latin typeface="Cambria Math"/>
                                </a:rPr>
                                <m:t>𝟎</m:t>
                              </m:r>
                            </m:e>
                            <m:e>
                              <m:r>
                                <a:rPr lang="en-US" sz="2000" b="1" i="1" smtClean="0">
                                  <a:latin typeface="Cambria Math"/>
                                </a:rPr>
                                <m:t>−</m:t>
                              </m:r>
                              <m:r>
                                <a:rPr lang="en-US" sz="2000" b="1" i="1" smtClean="0">
                                  <a:latin typeface="Cambria Math"/>
                                </a:rPr>
                                <m:t>𝟏</m:t>
                              </m:r>
                            </m:e>
                            <m:e>
                              <m:r>
                                <a:rPr lang="en-US" sz="2000" b="1" i="1" smtClean="0">
                                  <a:latin typeface="Cambria Math"/>
                                </a:rPr>
                                <m:t>−</m:t>
                              </m:r>
                              <m:r>
                                <a:rPr lang="en-US" sz="2000" b="1" i="1" smtClean="0">
                                  <a:latin typeface="Cambria Math"/>
                                </a:rPr>
                                <m:t>𝟏</m:t>
                              </m:r>
                            </m:e>
                            <m:e>
                              <m:r>
                                <a:rPr lang="en-US" sz="2000" b="1" i="1" smtClean="0">
                                  <a:latin typeface="Cambria Math"/>
                                </a:rPr>
                                <m:t>−</m:t>
                              </m:r>
                              <m:r>
                                <a:rPr lang="en-US" sz="2000" b="1" i="1" smtClean="0">
                                  <a:latin typeface="Cambria Math"/>
                                </a:rPr>
                                <m:t>𝟓</m:t>
                              </m:r>
                            </m:e>
                          </m:mr>
                          <m:mr>
                            <m:e>
                              <m:r>
                                <a:rPr lang="en-US" sz="2000" b="1" i="1" smtClean="0">
                                  <a:latin typeface="Cambria Math"/>
                                </a:rPr>
                                <m:t>𝟑</m:t>
                              </m:r>
                            </m:e>
                            <m:e>
                              <m:r>
                                <a:rPr lang="en-US" sz="2000" b="1" i="1" smtClean="0">
                                  <a:latin typeface="Cambria Math"/>
                                </a:rPr>
                                <m:t>𝟓</m:t>
                              </m:r>
                            </m:e>
                            <m:e>
                              <m:r>
                                <a:rPr lang="en-US" sz="2000" b="1" i="1" smtClean="0">
                                  <a:latin typeface="Cambria Math"/>
                                </a:rPr>
                                <m:t>𝟔</m:t>
                              </m:r>
                            </m:e>
                            <m:e>
                              <m:r>
                                <a:rPr lang="en-US" sz="2000" b="1" i="1" smtClean="0">
                                  <a:latin typeface="Cambria Math"/>
                                </a:rPr>
                                <m:t>𝟑𝟏</m:t>
                              </m:r>
                            </m:e>
                          </m:mr>
                        </m:m>
                      </m:e>
                    </m:d>
                  </m:oMath>
                </a14:m>
                <a:endParaRPr lang="en-US" sz="2000" b="1" dirty="0" smtClean="0"/>
              </a:p>
              <a:p>
                <a:pPr marL="0" indent="0">
                  <a:buNone/>
                </a:pPr>
                <a:r>
                  <a:rPr lang="en-US" sz="2000" b="1" dirty="0">
                    <a:latin typeface="Cambria Maths"/>
                  </a:rPr>
                  <a:t>Applying </a:t>
                </a:r>
                <a14:m>
                  <m:oMath xmlns:m="http://schemas.openxmlformats.org/officeDocument/2006/math">
                    <m:sSub>
                      <m:sSubPr>
                        <m:ctrlPr>
                          <a:rPr lang="en-US" sz="2000" b="1" i="1">
                            <a:latin typeface="Cambria Math"/>
                          </a:rPr>
                        </m:ctrlPr>
                      </m:sSubPr>
                      <m:e>
                        <m:r>
                          <a:rPr lang="en-US" sz="2000" b="1" i="1">
                            <a:latin typeface="Cambria Math"/>
                          </a:rPr>
                          <m:t>𝑹</m:t>
                        </m:r>
                      </m:e>
                      <m:sub>
                        <m:r>
                          <a:rPr lang="en-US" sz="2000" b="1" i="1" smtClean="0">
                            <a:latin typeface="Cambria Math"/>
                          </a:rPr>
                          <m:t>𝟑</m:t>
                        </m:r>
                      </m:sub>
                    </m:sSub>
                    <m:r>
                      <a:rPr lang="en-US" sz="2000" b="1" i="1">
                        <a:latin typeface="Cambria Math"/>
                        <a:ea typeface="Cambria Math"/>
                      </a:rPr>
                      <m:t>→</m:t>
                    </m:r>
                    <m:sSub>
                      <m:sSubPr>
                        <m:ctrlPr>
                          <a:rPr lang="en-US" sz="2000" b="1" i="1">
                            <a:latin typeface="Cambria Math"/>
                          </a:rPr>
                        </m:ctrlPr>
                      </m:sSubPr>
                      <m:e>
                        <m:r>
                          <a:rPr lang="en-US" sz="2000" b="1" i="1">
                            <a:latin typeface="Cambria Math"/>
                          </a:rPr>
                          <m:t>𝑹</m:t>
                        </m:r>
                      </m:e>
                      <m:sub>
                        <m:r>
                          <a:rPr lang="en-US" sz="2000" b="1" i="1" smtClean="0">
                            <a:latin typeface="Cambria Math"/>
                          </a:rPr>
                          <m:t>𝟑</m:t>
                        </m:r>
                      </m:sub>
                    </m:sSub>
                    <m:r>
                      <a:rPr lang="en-US" sz="2000" b="1" i="1">
                        <a:latin typeface="Cambria Math"/>
                      </a:rPr>
                      <m:t>−</m:t>
                    </m:r>
                    <m:f>
                      <m:fPr>
                        <m:ctrlPr>
                          <a:rPr lang="en-US" sz="2000" b="1" i="1" smtClean="0">
                            <a:latin typeface="Cambria Math"/>
                          </a:rPr>
                        </m:ctrlPr>
                      </m:fPr>
                      <m:num>
                        <m:r>
                          <a:rPr lang="en-US" sz="2000" b="1" i="1" smtClean="0">
                            <a:latin typeface="Cambria Math"/>
                          </a:rPr>
                          <m:t>𝟑</m:t>
                        </m:r>
                      </m:num>
                      <m:den>
                        <m:r>
                          <a:rPr lang="en-US" sz="2000" b="1" i="1" smtClean="0">
                            <a:latin typeface="Cambria Math"/>
                          </a:rPr>
                          <m:t>𝟐</m:t>
                        </m:r>
                      </m:den>
                    </m:f>
                    <m:sSub>
                      <m:sSubPr>
                        <m:ctrlPr>
                          <a:rPr lang="en-US" sz="2000" b="1" i="1">
                            <a:latin typeface="Cambria Math"/>
                          </a:rPr>
                        </m:ctrlPr>
                      </m:sSubPr>
                      <m:e>
                        <m:r>
                          <a:rPr lang="en-US" sz="2000" b="1" i="1">
                            <a:latin typeface="Cambria Math"/>
                          </a:rPr>
                          <m:t>𝑹</m:t>
                        </m:r>
                      </m:e>
                      <m:sub>
                        <m:r>
                          <a:rPr lang="en-US" sz="2000" b="1" i="1" smtClean="0">
                            <a:latin typeface="Cambria Math"/>
                          </a:rPr>
                          <m:t>𝟏</m:t>
                        </m:r>
                      </m:sub>
                    </m:sSub>
                  </m:oMath>
                </a14:m>
                <a:r>
                  <a:rPr lang="en-US" sz="2000" b="1" dirty="0">
                    <a:latin typeface="Cambria Maths"/>
                  </a:rPr>
                  <a:t> then the above matrix reduces to,</a:t>
                </a:r>
              </a:p>
              <a:p>
                <a:pPr marL="0" indent="0">
                  <a:buNone/>
                </a:pPr>
                <a:r>
                  <a:rPr lang="en-US" sz="2000" b="1" dirty="0">
                    <a:ea typeface="Cambria Math"/>
                  </a:rPr>
                  <a:t>	</a:t>
                </a:r>
                <a14:m>
                  <m:oMath xmlns:m="http://schemas.openxmlformats.org/officeDocument/2006/math">
                    <m:r>
                      <a:rPr lang="en-US" sz="2000" b="1" i="1">
                        <a:latin typeface="Cambria Math"/>
                        <a:ea typeface="Cambria Math"/>
                      </a:rPr>
                      <m:t>~</m:t>
                    </m:r>
                  </m:oMath>
                </a14:m>
                <a:r>
                  <a:rPr lang="en-US" sz="2000" b="1" dirty="0"/>
                  <a:t> </a:t>
                </a:r>
                <a14:m>
                  <m:oMath xmlns:m="http://schemas.openxmlformats.org/officeDocument/2006/math">
                    <m:d>
                      <m:dPr>
                        <m:begChr m:val="["/>
                        <m:endChr m:val="]"/>
                        <m:ctrlPr>
                          <a:rPr lang="en-US" sz="2000" b="1" i="1">
                            <a:latin typeface="Cambria Math"/>
                          </a:rPr>
                        </m:ctrlPr>
                      </m:dPr>
                      <m:e>
                        <m:m>
                          <m:mPr>
                            <m:mcs>
                              <m:mc>
                                <m:mcPr>
                                  <m:count m:val="4"/>
                                  <m:mcJc m:val="center"/>
                                </m:mcPr>
                              </m:mc>
                            </m:mcs>
                            <m:ctrlPr>
                              <a:rPr lang="en-US" sz="2000" b="1" i="1">
                                <a:latin typeface="Cambria Math"/>
                              </a:rPr>
                            </m:ctrlPr>
                          </m:mPr>
                          <m:mr>
                            <m:e>
                              <m:r>
                                <m:rPr>
                                  <m:brk m:alnAt="7"/>
                                </m:rPr>
                                <a:rPr lang="en-US" sz="2000" b="1" i="1">
                                  <a:latin typeface="Cambria Math"/>
                                </a:rPr>
                                <m:t>𝟐</m:t>
                              </m:r>
                            </m:e>
                            <m:e>
                              <m:r>
                                <a:rPr lang="en-US" sz="2000" b="1" i="1">
                                  <a:latin typeface="Cambria Math"/>
                                </a:rPr>
                                <m:t>𝟑</m:t>
                              </m:r>
                            </m:e>
                            <m:e>
                              <m:r>
                                <a:rPr lang="en-US" sz="2000" b="1" i="1">
                                  <a:latin typeface="Cambria Math"/>
                                </a:rPr>
                                <m:t>𝟒</m:t>
                              </m:r>
                            </m:e>
                            <m:e>
                              <m:r>
                                <a:rPr lang="en-US" sz="2000" b="1" i="1">
                                  <a:latin typeface="Cambria Math"/>
                                </a:rPr>
                                <m:t>𝟐𝟎</m:t>
                              </m:r>
                            </m:e>
                          </m:mr>
                          <m:mr>
                            <m:e>
                              <m:r>
                                <a:rPr lang="en-US" sz="2000" b="1" i="1">
                                  <a:latin typeface="Cambria Math"/>
                                </a:rPr>
                                <m:t>𝟎</m:t>
                              </m:r>
                            </m:e>
                            <m:e>
                              <m:r>
                                <a:rPr lang="en-US" sz="2000" b="1" i="1">
                                  <a:latin typeface="Cambria Math"/>
                                </a:rPr>
                                <m:t>−</m:t>
                              </m:r>
                              <m:r>
                                <a:rPr lang="en-US" sz="2000" b="1" i="1">
                                  <a:latin typeface="Cambria Math"/>
                                </a:rPr>
                                <m:t>𝟏</m:t>
                              </m:r>
                            </m:e>
                            <m:e>
                              <m:r>
                                <a:rPr lang="en-US" sz="2000" b="1" i="1">
                                  <a:latin typeface="Cambria Math"/>
                                </a:rPr>
                                <m:t>−</m:t>
                              </m:r>
                              <m:r>
                                <a:rPr lang="en-US" sz="2000" b="1" i="1">
                                  <a:latin typeface="Cambria Math"/>
                                </a:rPr>
                                <m:t>𝟏</m:t>
                              </m:r>
                            </m:e>
                            <m:e>
                              <m:r>
                                <a:rPr lang="en-US" sz="2000" b="1" i="1">
                                  <a:latin typeface="Cambria Math"/>
                                </a:rPr>
                                <m:t>−</m:t>
                              </m:r>
                              <m:r>
                                <a:rPr lang="en-US" sz="2000" b="1" i="1">
                                  <a:latin typeface="Cambria Math"/>
                                </a:rPr>
                                <m:t>𝟓</m:t>
                              </m:r>
                            </m:e>
                          </m:mr>
                          <m:mr>
                            <m:e>
                              <m:r>
                                <a:rPr lang="en-US" sz="2000" b="1" i="1" smtClean="0">
                                  <a:latin typeface="Cambria Math"/>
                                </a:rPr>
                                <m:t>𝟎</m:t>
                              </m:r>
                            </m:e>
                            <m:e>
                              <m:f>
                                <m:fPr>
                                  <m:ctrlPr>
                                    <a:rPr lang="en-US" sz="2000" b="1" i="1" smtClean="0">
                                      <a:latin typeface="Cambria Math"/>
                                    </a:rPr>
                                  </m:ctrlPr>
                                </m:fPr>
                                <m:num>
                                  <m:r>
                                    <a:rPr lang="en-US" sz="2000" b="1" i="1" smtClean="0">
                                      <a:latin typeface="Cambria Math"/>
                                    </a:rPr>
                                    <m:t>𝟏</m:t>
                                  </m:r>
                                </m:num>
                                <m:den>
                                  <m:r>
                                    <a:rPr lang="en-US" sz="2000" b="1" i="1" smtClean="0">
                                      <a:latin typeface="Cambria Math"/>
                                    </a:rPr>
                                    <m:t>𝟐</m:t>
                                  </m:r>
                                </m:den>
                              </m:f>
                            </m:e>
                            <m:e>
                              <m:r>
                                <a:rPr lang="en-US" sz="2000" b="1" i="1" smtClean="0">
                                  <a:latin typeface="Cambria Math"/>
                                </a:rPr>
                                <m:t>𝟎</m:t>
                              </m:r>
                            </m:e>
                            <m:e>
                              <m:r>
                                <a:rPr lang="en-US" sz="2000" b="1" i="1">
                                  <a:latin typeface="Cambria Math"/>
                                </a:rPr>
                                <m:t>𝟏</m:t>
                              </m:r>
                            </m:e>
                          </m:mr>
                        </m:m>
                      </m:e>
                    </m:d>
                  </m:oMath>
                </a14:m>
                <a:endParaRPr lang="en-US" sz="2000" b="1" dirty="0"/>
              </a:p>
              <a:p>
                <a:pPr marL="0" indent="0">
                  <a:buNone/>
                </a:pPr>
                <a:endParaRPr lang="en-US" sz="20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85800"/>
                <a:ext cx="8229600" cy="5638800"/>
              </a:xfrm>
              <a:blipFill rotWithShape="1">
                <a:blip r:embed="rId2"/>
                <a:stretch>
                  <a:fillRect l="-741" t="-108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7485380B-2C39-4DDC-AF28-BB07C47F1D9B}" type="datetime3">
              <a:rPr lang="en-US" smtClean="0"/>
              <a:t>5 December 2022</a:t>
            </a:fld>
            <a:endParaRPr lang="en-US"/>
          </a:p>
        </p:txBody>
      </p:sp>
      <p:sp>
        <p:nvSpPr>
          <p:cNvPr id="5" name="Footer Placeholder 4"/>
          <p:cNvSpPr>
            <a:spLocks noGrp="1"/>
          </p:cNvSpPr>
          <p:nvPr>
            <p:ph type="ftr" sz="quarter" idx="11"/>
          </p:nvPr>
        </p:nvSpPr>
        <p:spPr/>
        <p:txBody>
          <a:bodyPr/>
          <a:lstStyle/>
          <a:p>
            <a:r>
              <a:rPr lang="en-US" smtClean="0"/>
              <a:t>js</a:t>
            </a:r>
            <a:endParaRPr lang="en-US"/>
          </a:p>
        </p:txBody>
      </p:sp>
      <p:sp>
        <p:nvSpPr>
          <p:cNvPr id="6" name="Slide Number Placeholder 5"/>
          <p:cNvSpPr>
            <a:spLocks noGrp="1"/>
          </p:cNvSpPr>
          <p:nvPr>
            <p:ph type="sldNum" sz="quarter" idx="12"/>
          </p:nvPr>
        </p:nvSpPr>
        <p:spPr/>
        <p:txBody>
          <a:bodyPr/>
          <a:lstStyle/>
          <a:p>
            <a:fld id="{B4318AF5-1C7B-4860-8A05-F86E63C4D6B2}" type="slidenum">
              <a:rPr lang="en-US" smtClean="0"/>
              <a:t>21</a:t>
            </a:fld>
            <a:endParaRPr lang="en-US"/>
          </a:p>
        </p:txBody>
      </p:sp>
    </p:spTree>
    <p:extLst>
      <p:ext uri="{BB962C8B-B14F-4D97-AF65-F5344CB8AC3E}">
        <p14:creationId xmlns:p14="http://schemas.microsoft.com/office/powerpoint/2010/main" val="2467047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685800"/>
                <a:ext cx="8229600" cy="6172200"/>
              </a:xfrm>
            </p:spPr>
            <p:txBody>
              <a:bodyPr>
                <a:normAutofit lnSpcReduction="10000"/>
              </a:bodyPr>
              <a:lstStyle/>
              <a:p>
                <a:pPr marL="0" indent="0">
                  <a:buNone/>
                </a:pPr>
                <a14:m>
                  <m:oMath xmlns:m="http://schemas.openxmlformats.org/officeDocument/2006/math">
                    <m:r>
                      <a:rPr lang="en-US" sz="2000" b="1" i="1" smtClean="0">
                        <a:latin typeface="Cambria Math"/>
                        <a:ea typeface="Cambria Math"/>
                      </a:rPr>
                      <m:t>~</m:t>
                    </m:r>
                  </m:oMath>
                </a14:m>
                <a:r>
                  <a:rPr lang="en-US" sz="2000" b="1" dirty="0"/>
                  <a:t> </a:t>
                </a:r>
                <a14:m>
                  <m:oMath xmlns:m="http://schemas.openxmlformats.org/officeDocument/2006/math">
                    <m:d>
                      <m:dPr>
                        <m:begChr m:val="["/>
                        <m:endChr m:val="]"/>
                        <m:ctrlPr>
                          <a:rPr lang="en-US" sz="2000" b="1" i="1">
                            <a:latin typeface="Cambria Math"/>
                          </a:rPr>
                        </m:ctrlPr>
                      </m:dPr>
                      <m:e>
                        <m:m>
                          <m:mPr>
                            <m:mcs>
                              <m:mc>
                                <m:mcPr>
                                  <m:count m:val="4"/>
                                  <m:mcJc m:val="center"/>
                                </m:mcPr>
                              </m:mc>
                            </m:mcs>
                            <m:ctrlPr>
                              <a:rPr lang="en-US" sz="2000" b="1" i="1">
                                <a:latin typeface="Cambria Math"/>
                              </a:rPr>
                            </m:ctrlPr>
                          </m:mPr>
                          <m:mr>
                            <m:e>
                              <m:r>
                                <m:rPr>
                                  <m:brk m:alnAt="7"/>
                                </m:rPr>
                                <a:rPr lang="en-US" sz="2000" b="1" i="1">
                                  <a:latin typeface="Cambria Math"/>
                                </a:rPr>
                                <m:t>𝟐</m:t>
                              </m:r>
                            </m:e>
                            <m:e>
                              <m:r>
                                <a:rPr lang="en-US" sz="2000" b="1" i="1">
                                  <a:latin typeface="Cambria Math"/>
                                </a:rPr>
                                <m:t>𝟑</m:t>
                              </m:r>
                            </m:e>
                            <m:e>
                              <m:r>
                                <a:rPr lang="en-US" sz="2000" b="1" i="1">
                                  <a:latin typeface="Cambria Math"/>
                                </a:rPr>
                                <m:t>𝟒</m:t>
                              </m:r>
                            </m:e>
                            <m:e>
                              <m:r>
                                <a:rPr lang="en-US" sz="2000" b="1" i="1">
                                  <a:latin typeface="Cambria Math"/>
                                </a:rPr>
                                <m:t>𝟐𝟎</m:t>
                              </m:r>
                            </m:e>
                          </m:mr>
                          <m:mr>
                            <m:e>
                              <m:r>
                                <a:rPr lang="en-US" sz="2000" b="1" i="1">
                                  <a:latin typeface="Cambria Math"/>
                                </a:rPr>
                                <m:t>𝟎</m:t>
                              </m:r>
                            </m:e>
                            <m:e>
                              <m:r>
                                <a:rPr lang="en-US" sz="2000" b="1" i="1">
                                  <a:latin typeface="Cambria Math"/>
                                </a:rPr>
                                <m:t>−</m:t>
                              </m:r>
                              <m:r>
                                <a:rPr lang="en-US" sz="2000" b="1" i="1">
                                  <a:latin typeface="Cambria Math"/>
                                </a:rPr>
                                <m:t>𝟏</m:t>
                              </m:r>
                            </m:e>
                            <m:e>
                              <m:r>
                                <a:rPr lang="en-US" sz="2000" b="1" i="1">
                                  <a:latin typeface="Cambria Math"/>
                                </a:rPr>
                                <m:t>−</m:t>
                              </m:r>
                              <m:r>
                                <a:rPr lang="en-US" sz="2000" b="1" i="1">
                                  <a:latin typeface="Cambria Math"/>
                                </a:rPr>
                                <m:t>𝟏</m:t>
                              </m:r>
                            </m:e>
                            <m:e>
                              <m:r>
                                <a:rPr lang="en-US" sz="2000" b="1" i="1">
                                  <a:latin typeface="Cambria Math"/>
                                </a:rPr>
                                <m:t>−</m:t>
                              </m:r>
                              <m:r>
                                <a:rPr lang="en-US" sz="2000" b="1" i="1">
                                  <a:latin typeface="Cambria Math"/>
                                </a:rPr>
                                <m:t>𝟓</m:t>
                              </m:r>
                            </m:e>
                          </m:mr>
                          <m:mr>
                            <m:e>
                              <m:r>
                                <a:rPr lang="en-US" sz="2000" b="1" i="1">
                                  <a:latin typeface="Cambria Math"/>
                                </a:rPr>
                                <m:t>𝟎</m:t>
                              </m:r>
                            </m:e>
                            <m:e>
                              <m:f>
                                <m:fPr>
                                  <m:ctrlPr>
                                    <a:rPr lang="en-US" sz="2000" b="1" i="1">
                                      <a:latin typeface="Cambria Math"/>
                                    </a:rPr>
                                  </m:ctrlPr>
                                </m:fPr>
                                <m:num>
                                  <m:r>
                                    <a:rPr lang="en-US" sz="2000" b="1" i="1">
                                      <a:latin typeface="Cambria Math"/>
                                    </a:rPr>
                                    <m:t>𝟏</m:t>
                                  </m:r>
                                </m:num>
                                <m:den>
                                  <m:r>
                                    <a:rPr lang="en-US" sz="2000" b="1" i="1">
                                      <a:latin typeface="Cambria Math"/>
                                    </a:rPr>
                                    <m:t>𝟐</m:t>
                                  </m:r>
                                </m:den>
                              </m:f>
                            </m:e>
                            <m:e>
                              <m:r>
                                <a:rPr lang="en-US" sz="2000" b="1" i="1">
                                  <a:latin typeface="Cambria Math"/>
                                </a:rPr>
                                <m:t>𝟎</m:t>
                              </m:r>
                            </m:e>
                            <m:e>
                              <m:r>
                                <a:rPr lang="en-US" sz="2000" b="1" i="1">
                                  <a:latin typeface="Cambria Math"/>
                                </a:rPr>
                                <m:t>𝟏</m:t>
                              </m:r>
                            </m:e>
                          </m:mr>
                        </m:m>
                      </m:e>
                    </m:d>
                    <m:r>
                      <a:rPr lang="en-US" sz="2000" b="1" i="1">
                        <a:latin typeface="Cambria Math"/>
                      </a:rPr>
                      <m:t> </m:t>
                    </m:r>
                  </m:oMath>
                </a14:m>
                <a:endParaRPr lang="en-US" sz="2000" b="1" dirty="0" smtClean="0">
                  <a:latin typeface="Cambria Maths"/>
                </a:endParaRPr>
              </a:p>
              <a:p>
                <a:pPr marL="0" indent="0">
                  <a:buNone/>
                </a:pPr>
                <a:r>
                  <a:rPr lang="en-US" sz="2000" b="1" dirty="0" smtClean="0">
                    <a:latin typeface="Cambria Maths"/>
                  </a:rPr>
                  <a:t>Applying </a:t>
                </a:r>
                <a14:m>
                  <m:oMath xmlns:m="http://schemas.openxmlformats.org/officeDocument/2006/math">
                    <m:sSub>
                      <m:sSubPr>
                        <m:ctrlPr>
                          <a:rPr lang="en-US" sz="2000" b="1" i="1">
                            <a:latin typeface="Cambria Math"/>
                          </a:rPr>
                        </m:ctrlPr>
                      </m:sSubPr>
                      <m:e>
                        <m:r>
                          <a:rPr lang="en-US" sz="2000" b="1" i="1">
                            <a:latin typeface="Cambria Math"/>
                          </a:rPr>
                          <m:t>𝑹</m:t>
                        </m:r>
                      </m:e>
                      <m:sub>
                        <m:r>
                          <a:rPr lang="en-US" sz="2000" b="1" i="1" smtClean="0">
                            <a:latin typeface="Cambria Math"/>
                          </a:rPr>
                          <m:t>𝟑</m:t>
                        </m:r>
                      </m:sub>
                    </m:sSub>
                    <m:r>
                      <a:rPr lang="en-US" sz="2000" b="1" i="1">
                        <a:latin typeface="Cambria Math"/>
                        <a:ea typeface="Cambria Math"/>
                      </a:rPr>
                      <m:t>→</m:t>
                    </m:r>
                    <m:sSub>
                      <m:sSubPr>
                        <m:ctrlPr>
                          <a:rPr lang="en-US" sz="2000" b="1" i="1">
                            <a:latin typeface="Cambria Math"/>
                          </a:rPr>
                        </m:ctrlPr>
                      </m:sSubPr>
                      <m:e>
                        <m:r>
                          <a:rPr lang="en-US" sz="2000" b="1" i="1">
                            <a:latin typeface="Cambria Math"/>
                          </a:rPr>
                          <m:t>𝑹</m:t>
                        </m:r>
                      </m:e>
                      <m:sub>
                        <m:r>
                          <a:rPr lang="en-US" sz="2000" b="1" i="1" smtClean="0">
                            <a:latin typeface="Cambria Math"/>
                          </a:rPr>
                          <m:t>𝟑</m:t>
                        </m:r>
                      </m:sub>
                    </m:sSub>
                    <m:r>
                      <a:rPr lang="en-US" sz="2000" b="1" i="1" smtClean="0">
                        <a:latin typeface="Cambria Math"/>
                      </a:rPr>
                      <m:t>+</m:t>
                    </m:r>
                    <m:f>
                      <m:fPr>
                        <m:ctrlPr>
                          <a:rPr lang="en-US" sz="2000" b="1" i="1" smtClean="0">
                            <a:latin typeface="Cambria Math"/>
                          </a:rPr>
                        </m:ctrlPr>
                      </m:fPr>
                      <m:num>
                        <m:r>
                          <a:rPr lang="en-US" sz="2000" b="1" i="1" smtClean="0">
                            <a:latin typeface="Cambria Math"/>
                          </a:rPr>
                          <m:t>𝟏</m:t>
                        </m:r>
                      </m:num>
                      <m:den>
                        <m:r>
                          <a:rPr lang="en-US" sz="2000" b="1" i="1" smtClean="0">
                            <a:latin typeface="Cambria Math"/>
                          </a:rPr>
                          <m:t>𝟐</m:t>
                        </m:r>
                      </m:den>
                    </m:f>
                    <m:sSub>
                      <m:sSubPr>
                        <m:ctrlPr>
                          <a:rPr lang="en-US" sz="2000" b="1" i="1">
                            <a:latin typeface="Cambria Math"/>
                          </a:rPr>
                        </m:ctrlPr>
                      </m:sSubPr>
                      <m:e>
                        <m:r>
                          <a:rPr lang="en-US" sz="2000" b="1" i="1">
                            <a:latin typeface="Cambria Math"/>
                          </a:rPr>
                          <m:t>𝑹</m:t>
                        </m:r>
                      </m:e>
                      <m:sub>
                        <m:r>
                          <a:rPr lang="en-US" sz="2000" b="1" i="1" smtClean="0">
                            <a:latin typeface="Cambria Math"/>
                          </a:rPr>
                          <m:t>𝟐</m:t>
                        </m:r>
                      </m:sub>
                    </m:sSub>
                  </m:oMath>
                </a14:m>
                <a:r>
                  <a:rPr lang="en-US" sz="2000" b="1" dirty="0">
                    <a:latin typeface="Cambria Maths"/>
                  </a:rPr>
                  <a:t> then the above matrix reduces to,</a:t>
                </a:r>
              </a:p>
              <a:p>
                <a:pPr marL="0" indent="0">
                  <a:buNone/>
                </a:pPr>
                <a:r>
                  <a:rPr lang="en-US" sz="2000" b="1" dirty="0">
                    <a:ea typeface="Cambria Math"/>
                  </a:rPr>
                  <a:t>	 </a:t>
                </a:r>
                <a14:m>
                  <m:oMath xmlns:m="http://schemas.openxmlformats.org/officeDocument/2006/math">
                    <m:r>
                      <a:rPr lang="en-US" sz="2000" b="1" i="1">
                        <a:latin typeface="Cambria Math"/>
                        <a:ea typeface="Cambria Math"/>
                      </a:rPr>
                      <m:t>~</m:t>
                    </m:r>
                  </m:oMath>
                </a14:m>
                <a:r>
                  <a:rPr lang="en-US" sz="2000" b="1" dirty="0"/>
                  <a:t> </a:t>
                </a:r>
                <a14:m>
                  <m:oMath xmlns:m="http://schemas.openxmlformats.org/officeDocument/2006/math">
                    <m:d>
                      <m:dPr>
                        <m:begChr m:val="["/>
                        <m:endChr m:val="]"/>
                        <m:ctrlPr>
                          <a:rPr lang="en-US" sz="2000" b="1" i="1">
                            <a:latin typeface="Cambria Math"/>
                          </a:rPr>
                        </m:ctrlPr>
                      </m:dPr>
                      <m:e>
                        <m:m>
                          <m:mPr>
                            <m:mcs>
                              <m:mc>
                                <m:mcPr>
                                  <m:count m:val="4"/>
                                  <m:mcJc m:val="center"/>
                                </m:mcPr>
                              </m:mc>
                            </m:mcs>
                            <m:ctrlPr>
                              <a:rPr lang="en-US" sz="2000" b="1" i="1">
                                <a:latin typeface="Cambria Math"/>
                              </a:rPr>
                            </m:ctrlPr>
                          </m:mPr>
                          <m:mr>
                            <m:e>
                              <m:r>
                                <m:rPr>
                                  <m:brk m:alnAt="7"/>
                                </m:rPr>
                                <a:rPr lang="en-US" sz="2000" b="1" i="1">
                                  <a:latin typeface="Cambria Math"/>
                                </a:rPr>
                                <m:t>𝟐</m:t>
                              </m:r>
                            </m:e>
                            <m:e>
                              <m:r>
                                <a:rPr lang="en-US" sz="2000" b="1" i="1">
                                  <a:latin typeface="Cambria Math"/>
                                </a:rPr>
                                <m:t>𝟑</m:t>
                              </m:r>
                            </m:e>
                            <m:e>
                              <m:r>
                                <a:rPr lang="en-US" sz="2000" b="1" i="1">
                                  <a:latin typeface="Cambria Math"/>
                                </a:rPr>
                                <m:t>𝟒</m:t>
                              </m:r>
                            </m:e>
                            <m:e>
                              <m:r>
                                <a:rPr lang="en-US" sz="2000" b="1" i="1">
                                  <a:latin typeface="Cambria Math"/>
                                </a:rPr>
                                <m:t>𝟐𝟎</m:t>
                              </m:r>
                            </m:e>
                          </m:mr>
                          <m:mr>
                            <m:e>
                              <m:r>
                                <a:rPr lang="en-US" sz="2000" b="1" i="1">
                                  <a:latin typeface="Cambria Math"/>
                                </a:rPr>
                                <m:t>𝟎</m:t>
                              </m:r>
                            </m:e>
                            <m:e>
                              <m:r>
                                <a:rPr lang="en-US" sz="2000" b="1" i="1">
                                  <a:latin typeface="Cambria Math"/>
                                </a:rPr>
                                <m:t>−</m:t>
                              </m:r>
                              <m:r>
                                <a:rPr lang="en-US" sz="2000" b="1" i="1">
                                  <a:latin typeface="Cambria Math"/>
                                </a:rPr>
                                <m:t>𝟏</m:t>
                              </m:r>
                            </m:e>
                            <m:e>
                              <m:r>
                                <a:rPr lang="en-US" sz="2000" b="1" i="1">
                                  <a:latin typeface="Cambria Math"/>
                                </a:rPr>
                                <m:t>−</m:t>
                              </m:r>
                              <m:r>
                                <a:rPr lang="en-US" sz="2000" b="1" i="1">
                                  <a:latin typeface="Cambria Math"/>
                                </a:rPr>
                                <m:t>𝟏</m:t>
                              </m:r>
                            </m:e>
                            <m:e>
                              <m:r>
                                <a:rPr lang="en-US" sz="2000" b="1" i="1">
                                  <a:latin typeface="Cambria Math"/>
                                </a:rPr>
                                <m:t>−</m:t>
                              </m:r>
                              <m:r>
                                <a:rPr lang="en-US" sz="2000" b="1" i="1">
                                  <a:latin typeface="Cambria Math"/>
                                </a:rPr>
                                <m:t>𝟓</m:t>
                              </m:r>
                            </m:e>
                          </m:mr>
                          <m:mr>
                            <m:e>
                              <m:r>
                                <a:rPr lang="en-US" sz="2000" b="1" i="1">
                                  <a:latin typeface="Cambria Math"/>
                                </a:rPr>
                                <m:t>𝟎</m:t>
                              </m:r>
                            </m:e>
                            <m:e>
                              <m:r>
                                <a:rPr lang="en-US" sz="2000" b="1" i="1" smtClean="0">
                                  <a:latin typeface="Cambria Math"/>
                                </a:rPr>
                                <m:t>𝟎</m:t>
                              </m:r>
                            </m:e>
                            <m:e>
                              <m:r>
                                <a:rPr lang="en-US" sz="2000" b="1" i="1" smtClean="0">
                                  <a:latin typeface="Cambria Math"/>
                                </a:rPr>
                                <m:t>−</m:t>
                              </m:r>
                              <m:f>
                                <m:fPr>
                                  <m:ctrlPr>
                                    <a:rPr lang="en-US" sz="2000" b="1" i="1" smtClean="0">
                                      <a:latin typeface="Cambria Math"/>
                                    </a:rPr>
                                  </m:ctrlPr>
                                </m:fPr>
                                <m:num>
                                  <m:r>
                                    <a:rPr lang="en-US" sz="2000" b="1" i="1" smtClean="0">
                                      <a:latin typeface="Cambria Math"/>
                                    </a:rPr>
                                    <m:t>𝟏</m:t>
                                  </m:r>
                                </m:num>
                                <m:den>
                                  <m:r>
                                    <a:rPr lang="en-US" sz="2000" b="1" i="1" smtClean="0">
                                      <a:latin typeface="Cambria Math"/>
                                    </a:rPr>
                                    <m:t>𝟐</m:t>
                                  </m:r>
                                </m:den>
                              </m:f>
                            </m:e>
                            <m:e>
                              <m:r>
                                <a:rPr lang="en-US" sz="2000" b="1" i="1" smtClean="0">
                                  <a:latin typeface="Cambria Math"/>
                                </a:rPr>
                                <m:t>−</m:t>
                              </m:r>
                              <m:f>
                                <m:fPr>
                                  <m:ctrlPr>
                                    <a:rPr lang="en-US" sz="2000" b="1" i="1" smtClean="0">
                                      <a:latin typeface="Cambria Math"/>
                                    </a:rPr>
                                  </m:ctrlPr>
                                </m:fPr>
                                <m:num>
                                  <m:r>
                                    <a:rPr lang="en-US" sz="2000" b="1" i="1" smtClean="0">
                                      <a:latin typeface="Cambria Math"/>
                                    </a:rPr>
                                    <m:t>𝟑</m:t>
                                  </m:r>
                                </m:num>
                                <m:den>
                                  <m:r>
                                    <a:rPr lang="en-US" sz="2000" b="1" i="1" smtClean="0">
                                      <a:latin typeface="Cambria Math"/>
                                    </a:rPr>
                                    <m:t>𝟐</m:t>
                                  </m:r>
                                </m:den>
                              </m:f>
                            </m:e>
                          </m:mr>
                        </m:m>
                      </m:e>
                    </m:d>
                  </m:oMath>
                </a14:m>
                <a:endParaRPr lang="en-US" sz="2000" b="1" dirty="0" smtClean="0"/>
              </a:p>
              <a:p>
                <a:pPr marL="0" indent="0">
                  <a:buNone/>
                </a:pPr>
                <a:r>
                  <a:rPr lang="en-US" sz="2000" b="1" dirty="0" smtClean="0"/>
                  <a:t>Which is echelon form.</a:t>
                </a:r>
              </a:p>
              <a:p>
                <a:pPr marL="0" indent="0">
                  <a:buNone/>
                </a:pPr>
                <a:r>
                  <a:rPr lang="en-US" sz="2000" b="1" dirty="0" smtClean="0"/>
                  <a:t>Here, corresponding  system of  equation  is</a:t>
                </a:r>
              </a:p>
              <a:p>
                <a:pPr marL="0" indent="0">
                  <a:buNone/>
                </a:pPr>
                <a:r>
                  <a:rPr lang="en-US" sz="2000" b="1" dirty="0"/>
                  <a:t>	</a:t>
                </a:r>
                <a:r>
                  <a:rPr lang="en-US" sz="2000" b="1" dirty="0" smtClean="0"/>
                  <a:t>2x + 3y + 4z = 20</a:t>
                </a:r>
              </a:p>
              <a:p>
                <a:pPr marL="0" indent="0">
                  <a:buNone/>
                </a:pPr>
                <a:r>
                  <a:rPr lang="en-US" sz="2000" b="1" dirty="0"/>
                  <a:t>	</a:t>
                </a:r>
                <a:r>
                  <a:rPr lang="en-US" sz="2000" b="1" dirty="0" smtClean="0"/>
                  <a:t>- y –z = -5</a:t>
                </a:r>
              </a:p>
              <a:p>
                <a:pPr marL="0" indent="0">
                  <a:buNone/>
                </a:pPr>
                <a:r>
                  <a:rPr lang="en-US" sz="2000" b="1" dirty="0"/>
                  <a:t>	</a:t>
                </a:r>
                <a14:m>
                  <m:oMath xmlns:m="http://schemas.openxmlformats.org/officeDocument/2006/math">
                    <m:r>
                      <a:rPr lang="en-US" sz="2000" b="1" i="1" smtClean="0">
                        <a:latin typeface="Cambria Math"/>
                      </a:rPr>
                      <m:t>−</m:t>
                    </m:r>
                    <m:f>
                      <m:fPr>
                        <m:ctrlPr>
                          <a:rPr lang="en-US" sz="2000" b="1" i="1" smtClean="0">
                            <a:latin typeface="Cambria Math"/>
                          </a:rPr>
                        </m:ctrlPr>
                      </m:fPr>
                      <m:num>
                        <m:r>
                          <a:rPr lang="en-US" sz="2000" b="1" i="1" smtClean="0">
                            <a:latin typeface="Cambria Math"/>
                          </a:rPr>
                          <m:t>𝟏</m:t>
                        </m:r>
                      </m:num>
                      <m:den>
                        <m:r>
                          <a:rPr lang="en-US" sz="2000" b="1" i="1" smtClean="0">
                            <a:latin typeface="Cambria Math"/>
                          </a:rPr>
                          <m:t>𝟐</m:t>
                        </m:r>
                      </m:den>
                    </m:f>
                    <m:r>
                      <a:rPr lang="en-US" sz="2000" b="1" i="1" smtClean="0">
                        <a:latin typeface="Cambria Math"/>
                      </a:rPr>
                      <m:t>𝒛</m:t>
                    </m:r>
                    <m:r>
                      <a:rPr lang="en-US" sz="2000" b="1" i="1" smtClean="0">
                        <a:latin typeface="Cambria Math"/>
                      </a:rPr>
                      <m:t>=−</m:t>
                    </m:r>
                    <m:f>
                      <m:fPr>
                        <m:ctrlPr>
                          <a:rPr lang="en-US" sz="2000" b="1" i="1" smtClean="0">
                            <a:latin typeface="Cambria Math"/>
                          </a:rPr>
                        </m:ctrlPr>
                      </m:fPr>
                      <m:num>
                        <m:r>
                          <a:rPr lang="en-US" sz="2000" b="1" i="1" smtClean="0">
                            <a:latin typeface="Cambria Math"/>
                          </a:rPr>
                          <m:t>𝟑</m:t>
                        </m:r>
                      </m:num>
                      <m:den>
                        <m:r>
                          <a:rPr lang="en-US" sz="2000" b="1" i="1" smtClean="0">
                            <a:latin typeface="Cambria Math"/>
                          </a:rPr>
                          <m:t>𝟐</m:t>
                        </m:r>
                      </m:den>
                    </m:f>
                  </m:oMath>
                </a14:m>
                <a:endParaRPr lang="en-US" sz="2000" b="1" dirty="0" smtClean="0"/>
              </a:p>
              <a:p>
                <a:pPr marL="0" indent="0">
                  <a:buNone/>
                </a:pPr>
                <a:r>
                  <a:rPr lang="en-US" sz="2000" b="1" dirty="0" smtClean="0"/>
                  <a:t>Using back substitution,</a:t>
                </a:r>
              </a:p>
              <a:p>
                <a:pPr marL="0" indent="0">
                  <a:buNone/>
                </a:pPr>
                <a:r>
                  <a:rPr lang="en-US" sz="2000" b="1" dirty="0"/>
                  <a:t>	</a:t>
                </a:r>
                <a:r>
                  <a:rPr lang="en-US" sz="2000" b="1" dirty="0" smtClean="0"/>
                  <a:t>x = 1</a:t>
                </a:r>
              </a:p>
              <a:p>
                <a:pPr marL="0" indent="0">
                  <a:buNone/>
                </a:pPr>
                <a:r>
                  <a:rPr lang="en-US" sz="2000" b="1" dirty="0"/>
                  <a:t>	</a:t>
                </a:r>
                <a:r>
                  <a:rPr lang="en-US" sz="2000" b="1" dirty="0" smtClean="0"/>
                  <a:t>y = 2</a:t>
                </a:r>
              </a:p>
              <a:p>
                <a:pPr marL="0" indent="0">
                  <a:buNone/>
                </a:pPr>
                <a:r>
                  <a:rPr lang="en-US" sz="2000" b="1" dirty="0"/>
                  <a:t>	</a:t>
                </a:r>
                <a:r>
                  <a:rPr lang="en-US" sz="2000" b="1" dirty="0" smtClean="0"/>
                  <a:t>z  = 3</a:t>
                </a:r>
                <a:endParaRPr lang="en-US" sz="2000" b="1" dirty="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685800"/>
                <a:ext cx="8229600" cy="6172200"/>
              </a:xfrm>
              <a:blipFill rotWithShape="1">
                <a:blip r:embed="rId2"/>
                <a:stretch>
                  <a:fillRect l="-74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7485380B-2C39-4DDC-AF28-BB07C47F1D9B}" type="datetime3">
              <a:rPr lang="en-US" smtClean="0"/>
              <a:t>5 December 2022</a:t>
            </a:fld>
            <a:endParaRPr lang="en-US"/>
          </a:p>
        </p:txBody>
      </p:sp>
      <p:sp>
        <p:nvSpPr>
          <p:cNvPr id="6" name="Slide Number Placeholder 5"/>
          <p:cNvSpPr>
            <a:spLocks noGrp="1"/>
          </p:cNvSpPr>
          <p:nvPr>
            <p:ph type="sldNum" sz="quarter" idx="12"/>
          </p:nvPr>
        </p:nvSpPr>
        <p:spPr/>
        <p:txBody>
          <a:bodyPr/>
          <a:lstStyle/>
          <a:p>
            <a:fld id="{B4318AF5-1C7B-4860-8A05-F86E63C4D6B2}" type="slidenum">
              <a:rPr lang="en-US" smtClean="0"/>
              <a:t>22</a:t>
            </a:fld>
            <a:endParaRPr lang="en-US"/>
          </a:p>
        </p:txBody>
      </p:sp>
    </p:spTree>
    <p:extLst>
      <p:ext uri="{BB962C8B-B14F-4D97-AF65-F5344CB8AC3E}">
        <p14:creationId xmlns:p14="http://schemas.microsoft.com/office/powerpoint/2010/main" val="3934263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8229600" cy="5486400"/>
              </a:xfrm>
            </p:spPr>
            <p:txBody>
              <a:bodyPr>
                <a:normAutofit/>
              </a:bodyPr>
              <a:lstStyle/>
              <a:p>
                <a:pPr marL="0" indent="0">
                  <a:buNone/>
                </a:pPr>
                <a:r>
                  <a:rPr lang="en-US" sz="2000" b="1" dirty="0" smtClean="0"/>
                  <a:t>5. 	Determine if the system is consistence.</a:t>
                </a:r>
              </a:p>
              <a:p>
                <a:pPr marL="0" indent="0">
                  <a:buNone/>
                </a:pPr>
                <a:r>
                  <a:rPr lang="en-US" sz="2000" b="1" dirty="0" smtClean="0"/>
                  <a:t>i) 	</a:t>
                </a:r>
                <a14:m>
                  <m:oMath xmlns:m="http://schemas.openxmlformats.org/officeDocument/2006/math">
                    <m:sSub>
                      <m:sSubPr>
                        <m:ctrlPr>
                          <a:rPr lang="en-US" sz="2000" b="1" i="1">
                            <a:latin typeface="Cambria Math"/>
                          </a:rPr>
                        </m:ctrlPr>
                      </m:sSubPr>
                      <m:e>
                        <m:r>
                          <a:rPr lang="en-US" sz="2000" b="1" i="1">
                            <a:latin typeface="Cambria Math"/>
                          </a:rPr>
                          <m:t>𝒙</m:t>
                        </m:r>
                      </m:e>
                      <m:sub>
                        <m:r>
                          <a:rPr lang="en-US" sz="2000" b="1" i="1">
                            <a:latin typeface="Cambria Math"/>
                          </a:rPr>
                          <m:t>𝟏</m:t>
                        </m:r>
                      </m:sub>
                    </m:sSub>
                    <m:r>
                      <a:rPr lang="en-US" sz="2000" b="1" i="1" smtClean="0">
                        <a:latin typeface="Cambria Math"/>
                      </a:rPr>
                      <m:t>+</m:t>
                    </m:r>
                    <m:r>
                      <a:rPr lang="en-US" sz="2000" b="1" i="1" smtClean="0">
                        <a:latin typeface="Cambria Math"/>
                      </a:rPr>
                      <m:t>𝟑</m:t>
                    </m:r>
                    <m:sSub>
                      <m:sSubPr>
                        <m:ctrlPr>
                          <a:rPr lang="en-US" sz="2000" b="1" i="1">
                            <a:latin typeface="Cambria Math"/>
                          </a:rPr>
                        </m:ctrlPr>
                      </m:sSubPr>
                      <m:e>
                        <m:r>
                          <a:rPr lang="en-US" sz="2000" b="1" i="1">
                            <a:latin typeface="Cambria Math"/>
                          </a:rPr>
                          <m:t>𝒙</m:t>
                        </m:r>
                      </m:e>
                      <m:sub>
                        <m:r>
                          <a:rPr lang="en-US" sz="2000" b="1" i="1">
                            <a:latin typeface="Cambria Math"/>
                          </a:rPr>
                          <m:t>𝟑</m:t>
                        </m:r>
                      </m:sub>
                    </m:sSub>
                    <m:r>
                      <m:rPr>
                        <m:nor/>
                      </m:rPr>
                      <a:rPr lang="en-US" sz="2000" b="1" dirty="0"/>
                      <m:t> = </m:t>
                    </m:r>
                    <m:r>
                      <m:rPr>
                        <m:nor/>
                      </m:rPr>
                      <a:rPr lang="en-US" sz="2000" b="1" i="0" dirty="0" smtClean="0"/>
                      <m:t>2</m:t>
                    </m:r>
                  </m:oMath>
                </a14:m>
                <a:endParaRPr lang="en-US" sz="2000" b="1" dirty="0"/>
              </a:p>
              <a:p>
                <a:pPr marL="0" indent="0">
                  <a:buNone/>
                </a:pPr>
                <a:r>
                  <a:rPr lang="en-US" sz="2000" b="1" dirty="0" smtClean="0"/>
                  <a:t>	</a:t>
                </a:r>
                <a14:m>
                  <m:oMath xmlns:m="http://schemas.openxmlformats.org/officeDocument/2006/math">
                    <m:sSub>
                      <m:sSubPr>
                        <m:ctrlPr>
                          <a:rPr lang="en-US" sz="2000" b="1" i="1">
                            <a:latin typeface="Cambria Math"/>
                          </a:rPr>
                        </m:ctrlPr>
                      </m:sSubPr>
                      <m:e>
                        <m:r>
                          <a:rPr lang="en-US" sz="2000" b="1" i="1">
                            <a:latin typeface="Cambria Math"/>
                          </a:rPr>
                          <m:t>𝒙</m:t>
                        </m:r>
                      </m:e>
                      <m:sub>
                        <m:r>
                          <a:rPr lang="en-US" sz="2000" b="1" i="1">
                            <a:latin typeface="Cambria Math"/>
                          </a:rPr>
                          <m:t>𝟐</m:t>
                        </m:r>
                      </m:sub>
                    </m:sSub>
                    <m:r>
                      <m:rPr>
                        <m:nor/>
                      </m:rPr>
                      <a:rPr lang="en-US" sz="2000" b="1" i="0" smtClean="0">
                        <a:latin typeface="Cambria Math"/>
                      </a:rPr>
                      <m:t>− 3</m:t>
                    </m:r>
                    <m:sSub>
                      <m:sSubPr>
                        <m:ctrlPr>
                          <a:rPr lang="en-US" sz="2000" b="1" i="1">
                            <a:latin typeface="Cambria Math"/>
                          </a:rPr>
                        </m:ctrlPr>
                      </m:sSubPr>
                      <m:e>
                        <m:r>
                          <a:rPr lang="en-US" sz="2000" b="1" i="1">
                            <a:latin typeface="Cambria Math"/>
                          </a:rPr>
                          <m:t>𝒙</m:t>
                        </m:r>
                      </m:e>
                      <m:sub>
                        <m:r>
                          <a:rPr lang="en-US" sz="2000" b="1" i="1">
                            <a:latin typeface="Cambria Math"/>
                          </a:rPr>
                          <m:t>𝟑</m:t>
                        </m:r>
                      </m:sub>
                    </m:sSub>
                    <m:r>
                      <m:rPr>
                        <m:nor/>
                      </m:rPr>
                      <a:rPr lang="en-US" sz="2000" b="1" dirty="0"/>
                      <m:t> = </m:t>
                    </m:r>
                    <m:r>
                      <m:rPr>
                        <m:nor/>
                      </m:rPr>
                      <a:rPr lang="en-US" sz="2000" b="1" i="0" dirty="0" smtClean="0"/>
                      <m:t>3</m:t>
                    </m:r>
                  </m:oMath>
                </a14:m>
                <a:endParaRPr lang="en-US" sz="2000" b="1" dirty="0"/>
              </a:p>
              <a:p>
                <a:pPr marL="0" indent="0">
                  <a:buNone/>
                </a:pPr>
                <a:r>
                  <a:rPr lang="en-US" sz="2000" b="1" dirty="0" smtClean="0"/>
                  <a:t>	-2</a:t>
                </a:r>
                <a14:m>
                  <m:oMath xmlns:m="http://schemas.openxmlformats.org/officeDocument/2006/math">
                    <m:sSub>
                      <m:sSubPr>
                        <m:ctrlPr>
                          <a:rPr lang="en-US" sz="2000" b="1" i="1">
                            <a:latin typeface="Cambria Math"/>
                          </a:rPr>
                        </m:ctrlPr>
                      </m:sSubPr>
                      <m:e>
                        <m:r>
                          <a:rPr lang="en-US" sz="2000" b="1" i="1">
                            <a:latin typeface="Cambria Math"/>
                          </a:rPr>
                          <m:t>𝒙</m:t>
                        </m:r>
                      </m:e>
                      <m:sub>
                        <m:r>
                          <a:rPr lang="en-US" sz="2000" b="1" i="1" smtClean="0">
                            <a:latin typeface="Cambria Math"/>
                          </a:rPr>
                          <m:t>𝟐</m:t>
                        </m:r>
                      </m:sub>
                    </m:sSub>
                    <m:r>
                      <a:rPr lang="en-US" sz="2000" b="1" i="1" smtClean="0">
                        <a:latin typeface="Cambria Math"/>
                      </a:rPr>
                      <m:t>+</m:t>
                    </m:r>
                    <m:sSub>
                      <m:sSubPr>
                        <m:ctrlPr>
                          <a:rPr lang="en-US" sz="2000" b="1" i="1">
                            <a:latin typeface="Cambria Math"/>
                          </a:rPr>
                        </m:ctrlPr>
                      </m:sSubPr>
                      <m:e>
                        <m:r>
                          <a:rPr lang="en-US" sz="2000" b="1" i="1" smtClean="0">
                            <a:latin typeface="Cambria Math"/>
                          </a:rPr>
                          <m:t>𝟑</m:t>
                        </m:r>
                        <m:r>
                          <a:rPr lang="en-US" sz="2000" b="1" i="1">
                            <a:latin typeface="Cambria Math"/>
                          </a:rPr>
                          <m:t>𝒙</m:t>
                        </m:r>
                      </m:e>
                      <m:sub>
                        <m:r>
                          <a:rPr lang="en-US" sz="2000" b="1" i="1" smtClean="0">
                            <a:latin typeface="Cambria Math"/>
                          </a:rPr>
                          <m:t>𝟑</m:t>
                        </m:r>
                      </m:sub>
                    </m:sSub>
                    <m:r>
                      <m:rPr>
                        <m:nor/>
                      </m:rPr>
                      <a:rPr lang="en-US" sz="2000" b="1">
                        <a:latin typeface="Cambria Math"/>
                      </a:rPr>
                      <m:t>+</m:t>
                    </m:r>
                    <m:r>
                      <a:rPr lang="en-US" sz="2000" b="1" i="1" smtClean="0">
                        <a:latin typeface="Cambria Math"/>
                      </a:rPr>
                      <m:t>𝟐</m:t>
                    </m:r>
                    <m:sSub>
                      <m:sSubPr>
                        <m:ctrlPr>
                          <a:rPr lang="en-US" sz="2000" b="1" i="1">
                            <a:latin typeface="Cambria Math"/>
                          </a:rPr>
                        </m:ctrlPr>
                      </m:sSubPr>
                      <m:e>
                        <m:r>
                          <a:rPr lang="en-US" sz="2000" b="1" i="1">
                            <a:latin typeface="Cambria Math"/>
                          </a:rPr>
                          <m:t>𝒙</m:t>
                        </m:r>
                      </m:e>
                      <m:sub>
                        <m:r>
                          <a:rPr lang="en-US" sz="2000" b="1" i="1" smtClean="0">
                            <a:latin typeface="Cambria Math"/>
                          </a:rPr>
                          <m:t>𝟒</m:t>
                        </m:r>
                      </m:sub>
                    </m:sSub>
                    <m:r>
                      <m:rPr>
                        <m:nor/>
                      </m:rPr>
                      <a:rPr lang="en-US" sz="2000" b="1" dirty="0"/>
                      <m:t> = </m:t>
                    </m:r>
                    <m:r>
                      <m:rPr>
                        <m:nor/>
                      </m:rPr>
                      <a:rPr lang="en-US" sz="2000" b="1" i="0" dirty="0" smtClean="0"/>
                      <m:t>1</m:t>
                    </m:r>
                  </m:oMath>
                </a14:m>
                <a:endParaRPr lang="en-US" sz="2000" b="1" dirty="0" smtClean="0"/>
              </a:p>
              <a:p>
                <a:pPr marL="0" indent="0">
                  <a:buNone/>
                </a:pPr>
                <a:r>
                  <a:rPr lang="en-US" sz="2000" b="1" dirty="0"/>
                  <a:t>	3</a:t>
                </a:r>
                <a14:m>
                  <m:oMath xmlns:m="http://schemas.openxmlformats.org/officeDocument/2006/math">
                    <m:sSub>
                      <m:sSubPr>
                        <m:ctrlPr>
                          <a:rPr lang="en-US" sz="2000" b="1" i="1">
                            <a:latin typeface="Cambria Math"/>
                          </a:rPr>
                        </m:ctrlPr>
                      </m:sSubPr>
                      <m:e>
                        <m:r>
                          <a:rPr lang="en-US" sz="2000" b="1" i="1">
                            <a:latin typeface="Cambria Math"/>
                          </a:rPr>
                          <m:t>𝒙</m:t>
                        </m:r>
                      </m:e>
                      <m:sub>
                        <m:r>
                          <a:rPr lang="en-US" sz="2000" b="1" i="1">
                            <a:latin typeface="Cambria Math"/>
                          </a:rPr>
                          <m:t>𝟏</m:t>
                        </m:r>
                      </m:sub>
                    </m:sSub>
                    <m:r>
                      <a:rPr lang="en-US" sz="2000" b="1" i="1" smtClean="0">
                        <a:latin typeface="Cambria Math"/>
                      </a:rPr>
                      <m:t>+</m:t>
                    </m:r>
                    <m:r>
                      <a:rPr lang="en-US" sz="2000" b="1" i="1" smtClean="0">
                        <a:latin typeface="Cambria Math"/>
                      </a:rPr>
                      <m:t>𝟕</m:t>
                    </m:r>
                    <m:sSub>
                      <m:sSubPr>
                        <m:ctrlPr>
                          <a:rPr lang="en-US" sz="2000" b="1" i="1">
                            <a:latin typeface="Cambria Math"/>
                          </a:rPr>
                        </m:ctrlPr>
                      </m:sSubPr>
                      <m:e>
                        <m:r>
                          <a:rPr lang="en-US" sz="2000" b="1" i="1">
                            <a:latin typeface="Cambria Math"/>
                          </a:rPr>
                          <m:t>𝒙</m:t>
                        </m:r>
                      </m:e>
                      <m:sub>
                        <m:r>
                          <a:rPr lang="en-US" sz="2000" b="1" i="1" smtClean="0">
                            <a:latin typeface="Cambria Math"/>
                          </a:rPr>
                          <m:t>𝟒</m:t>
                        </m:r>
                      </m:sub>
                    </m:sSub>
                    <m:r>
                      <m:rPr>
                        <m:nor/>
                      </m:rPr>
                      <a:rPr lang="en-US" sz="2000" b="1" dirty="0"/>
                      <m:t> = </m:t>
                    </m:r>
                    <m:r>
                      <m:rPr>
                        <m:nor/>
                      </m:rPr>
                      <a:rPr lang="en-US" sz="2000" b="1" i="0" dirty="0" smtClean="0"/>
                      <m:t>−5 </m:t>
                    </m:r>
                  </m:oMath>
                </a14:m>
                <a:endParaRPr lang="en-US" sz="2000" b="1" dirty="0" smtClean="0"/>
              </a:p>
              <a:p>
                <a:pPr marL="0" indent="0">
                  <a:buNone/>
                </a:pPr>
                <a:r>
                  <a:rPr lang="en-US" sz="2000" b="1" dirty="0" smtClean="0"/>
                  <a:t>Augmented matrix is</a:t>
                </a:r>
                <a:endParaRPr lang="en-US" sz="2000" b="1" dirty="0"/>
              </a:p>
              <a:p>
                <a:pPr marL="0" indent="0">
                  <a:buNone/>
                </a:pPr>
                <a:r>
                  <a:rPr lang="en-US" sz="2000" b="1" dirty="0" smtClean="0"/>
                  <a:t>	</a:t>
                </a:r>
                <a14:m>
                  <m:oMath xmlns:m="http://schemas.openxmlformats.org/officeDocument/2006/math">
                    <m:d>
                      <m:dPr>
                        <m:begChr m:val="["/>
                        <m:endChr m:val="]"/>
                        <m:ctrlPr>
                          <a:rPr lang="en-US" sz="2000" b="1" i="1" smtClean="0">
                            <a:latin typeface="Cambria Math"/>
                          </a:rPr>
                        </m:ctrlPr>
                      </m:dPr>
                      <m:e>
                        <m:m>
                          <m:mPr>
                            <m:mcs>
                              <m:mc>
                                <m:mcPr>
                                  <m:count m:val="5"/>
                                  <m:mcJc m:val="center"/>
                                </m:mcPr>
                              </m:mc>
                            </m:mcs>
                            <m:ctrlPr>
                              <a:rPr lang="en-US" sz="2000" b="1" i="1" smtClean="0">
                                <a:latin typeface="Cambria Math"/>
                              </a:rPr>
                            </m:ctrlPr>
                          </m:mPr>
                          <m:mr>
                            <m:e>
                              <m:r>
                                <m:rPr>
                                  <m:brk m:alnAt="7"/>
                                </m:rPr>
                                <a:rPr lang="en-US" sz="2000" b="1" i="1" smtClean="0">
                                  <a:latin typeface="Cambria Math"/>
                                </a:rPr>
                                <m:t>𝟏</m:t>
                              </m:r>
                            </m:e>
                            <m:e>
                              <m:r>
                                <a:rPr lang="en-US" sz="2000" b="1" i="1" smtClean="0">
                                  <a:latin typeface="Cambria Math"/>
                                </a:rPr>
                                <m:t>𝟎</m:t>
                              </m:r>
                            </m:e>
                            <m:e>
                              <m:r>
                                <a:rPr lang="en-US" sz="2000" b="1" i="1" smtClean="0">
                                  <a:latin typeface="Cambria Math"/>
                                </a:rPr>
                                <m:t>𝟑</m:t>
                              </m:r>
                            </m:e>
                            <m:e>
                              <m:r>
                                <a:rPr lang="en-US" sz="2000" b="1" i="1" smtClean="0">
                                  <a:latin typeface="Cambria Math"/>
                                </a:rPr>
                                <m:t>𝟎</m:t>
                              </m:r>
                            </m:e>
                            <m:e>
                              <m:r>
                                <a:rPr lang="en-US" sz="2000" b="1" i="1" smtClean="0">
                                  <a:latin typeface="Cambria Math"/>
                                </a:rPr>
                                <m:t>𝟐</m:t>
                              </m:r>
                            </m:e>
                          </m:mr>
                          <m:mr>
                            <m:e>
                              <m:r>
                                <a:rPr lang="en-US" sz="2000" b="1" i="1" smtClean="0">
                                  <a:latin typeface="Cambria Math"/>
                                </a:rPr>
                                <m:t>𝟎</m:t>
                              </m:r>
                            </m:e>
                            <m:e>
                              <m:r>
                                <a:rPr lang="en-US" sz="2000" b="1" i="1" smtClean="0">
                                  <a:latin typeface="Cambria Math"/>
                                </a:rPr>
                                <m:t>𝟏</m:t>
                              </m:r>
                            </m:e>
                            <m:e>
                              <m:r>
                                <a:rPr lang="en-US" sz="2000" b="1" i="1" smtClean="0">
                                  <a:latin typeface="Cambria Math"/>
                                </a:rPr>
                                <m:t>−</m:t>
                              </m:r>
                              <m:r>
                                <a:rPr lang="en-US" sz="2000" b="1" i="1" smtClean="0">
                                  <a:latin typeface="Cambria Math"/>
                                </a:rPr>
                                <m:t>𝟑</m:t>
                              </m:r>
                            </m:e>
                            <m:e>
                              <m:r>
                                <a:rPr lang="en-US" sz="2000" b="1" i="1" smtClean="0">
                                  <a:latin typeface="Cambria Math"/>
                                </a:rPr>
                                <m:t>𝟎</m:t>
                              </m:r>
                            </m:e>
                            <m:e>
                              <m:r>
                                <a:rPr lang="en-US" sz="2000" b="1" i="1" smtClean="0">
                                  <a:latin typeface="Cambria Math"/>
                                </a:rPr>
                                <m:t>𝟑</m:t>
                              </m:r>
                            </m:e>
                          </m:mr>
                          <m:mr>
                            <m:e>
                              <m:r>
                                <a:rPr lang="en-US" sz="2000" b="1" i="1" smtClean="0">
                                  <a:latin typeface="Cambria Math"/>
                                </a:rPr>
                                <m:t>𝟎</m:t>
                              </m:r>
                            </m:e>
                            <m:e>
                              <m:r>
                                <a:rPr lang="en-US" sz="2000" b="1" i="1" smtClean="0">
                                  <a:latin typeface="Cambria Math"/>
                                </a:rPr>
                                <m:t>−</m:t>
                              </m:r>
                              <m:r>
                                <a:rPr lang="en-US" sz="2000" b="1" i="1" smtClean="0">
                                  <a:latin typeface="Cambria Math"/>
                                </a:rPr>
                                <m:t>𝟐</m:t>
                              </m:r>
                            </m:e>
                            <m:e>
                              <m:r>
                                <a:rPr lang="en-US" sz="2000" b="1" i="1" smtClean="0">
                                  <a:latin typeface="Cambria Math"/>
                                </a:rPr>
                                <m:t>𝟑</m:t>
                              </m:r>
                            </m:e>
                            <m:e>
                              <m:r>
                                <a:rPr lang="en-US" sz="2000" b="1" i="1" smtClean="0">
                                  <a:latin typeface="Cambria Math"/>
                                </a:rPr>
                                <m:t>𝟐</m:t>
                              </m:r>
                            </m:e>
                            <m:e>
                              <m:r>
                                <a:rPr lang="en-US" sz="2000" b="1" i="1" smtClean="0">
                                  <a:latin typeface="Cambria Math"/>
                                </a:rPr>
                                <m:t>𝟏</m:t>
                              </m:r>
                            </m:e>
                          </m:mr>
                          <m:mr>
                            <m:e>
                              <m:r>
                                <a:rPr lang="en-US" sz="2000" b="1" i="1" smtClean="0">
                                  <a:latin typeface="Cambria Math"/>
                                </a:rPr>
                                <m:t>𝟑</m:t>
                              </m:r>
                            </m:e>
                            <m:e>
                              <m:r>
                                <a:rPr lang="en-US" sz="2000" b="1" i="1" smtClean="0">
                                  <a:latin typeface="Cambria Math"/>
                                </a:rPr>
                                <m:t>𝟎</m:t>
                              </m:r>
                            </m:e>
                            <m:e>
                              <m:r>
                                <a:rPr lang="en-US" sz="2000" b="1" i="1" smtClean="0">
                                  <a:latin typeface="Cambria Math"/>
                                </a:rPr>
                                <m:t>𝟎</m:t>
                              </m:r>
                            </m:e>
                            <m:e>
                              <m:r>
                                <a:rPr lang="en-US" sz="2000" b="1" i="1" smtClean="0">
                                  <a:latin typeface="Cambria Math"/>
                                </a:rPr>
                                <m:t>𝟕</m:t>
                              </m:r>
                            </m:e>
                            <m:e>
                              <m:r>
                                <a:rPr lang="en-US" sz="2000" b="1" i="1" smtClean="0">
                                  <a:latin typeface="Cambria Math"/>
                                </a:rPr>
                                <m:t>−</m:t>
                              </m:r>
                              <m:r>
                                <a:rPr lang="en-US" sz="2000" b="1" i="1" smtClean="0">
                                  <a:latin typeface="Cambria Math"/>
                                </a:rPr>
                                <m:t>𝟓</m:t>
                              </m:r>
                            </m:e>
                          </m:mr>
                        </m:m>
                      </m:e>
                    </m:d>
                  </m:oMath>
                </a14:m>
                <a:endParaRPr lang="en-US" sz="2000" b="1" dirty="0" smtClean="0"/>
              </a:p>
              <a:p>
                <a:pPr marL="0" indent="0">
                  <a:buNone/>
                </a:pPr>
                <a:r>
                  <a:rPr lang="en-US" sz="2000" b="1" dirty="0" smtClean="0">
                    <a:latin typeface="Cambria Maths"/>
                  </a:rPr>
                  <a:t>Applying </a:t>
                </a:r>
                <a14:m>
                  <m:oMath xmlns:m="http://schemas.openxmlformats.org/officeDocument/2006/math">
                    <m:sSub>
                      <m:sSubPr>
                        <m:ctrlPr>
                          <a:rPr lang="en-US" sz="2000" b="1" i="1">
                            <a:latin typeface="Cambria Math"/>
                          </a:rPr>
                        </m:ctrlPr>
                      </m:sSubPr>
                      <m:e>
                        <m:r>
                          <a:rPr lang="en-US" sz="2000" b="1" i="1">
                            <a:latin typeface="Cambria Math"/>
                          </a:rPr>
                          <m:t>𝑹</m:t>
                        </m:r>
                      </m:e>
                      <m:sub>
                        <m:r>
                          <a:rPr lang="en-US" sz="2000" b="1" i="1" smtClean="0">
                            <a:latin typeface="Cambria Math"/>
                          </a:rPr>
                          <m:t>𝟒</m:t>
                        </m:r>
                      </m:sub>
                    </m:sSub>
                    <m:r>
                      <a:rPr lang="en-US" sz="2000" b="1" i="1">
                        <a:latin typeface="Cambria Math"/>
                        <a:ea typeface="Cambria Math"/>
                      </a:rPr>
                      <m:t>→</m:t>
                    </m:r>
                    <m:sSub>
                      <m:sSubPr>
                        <m:ctrlPr>
                          <a:rPr lang="en-US" sz="2000" b="1" i="1">
                            <a:latin typeface="Cambria Math"/>
                          </a:rPr>
                        </m:ctrlPr>
                      </m:sSubPr>
                      <m:e>
                        <m:r>
                          <a:rPr lang="en-US" sz="2000" b="1" i="1">
                            <a:latin typeface="Cambria Math"/>
                          </a:rPr>
                          <m:t>𝑹</m:t>
                        </m:r>
                      </m:e>
                      <m:sub>
                        <m:r>
                          <a:rPr lang="en-US" sz="2000" b="1" i="1" smtClean="0">
                            <a:latin typeface="Cambria Math"/>
                          </a:rPr>
                          <m:t>𝟒</m:t>
                        </m:r>
                      </m:sub>
                    </m:sSub>
                    <m:r>
                      <a:rPr lang="en-US" sz="2000" b="1" i="1" smtClean="0">
                        <a:latin typeface="Cambria Math"/>
                      </a:rPr>
                      <m:t>−</m:t>
                    </m:r>
                    <m:r>
                      <a:rPr lang="en-US" sz="2000" b="1" i="1" smtClean="0">
                        <a:latin typeface="Cambria Math"/>
                      </a:rPr>
                      <m:t>𝟑</m:t>
                    </m:r>
                    <m:sSub>
                      <m:sSubPr>
                        <m:ctrlPr>
                          <a:rPr lang="en-US" sz="2000" b="1" i="1">
                            <a:latin typeface="Cambria Math"/>
                          </a:rPr>
                        </m:ctrlPr>
                      </m:sSubPr>
                      <m:e>
                        <m:r>
                          <a:rPr lang="en-US" sz="2000" b="1" i="1">
                            <a:latin typeface="Cambria Math"/>
                          </a:rPr>
                          <m:t>𝑹</m:t>
                        </m:r>
                      </m:e>
                      <m:sub>
                        <m:r>
                          <a:rPr lang="en-US" sz="2000" b="1" i="1" smtClean="0">
                            <a:latin typeface="Cambria Math"/>
                          </a:rPr>
                          <m:t>𝟏</m:t>
                        </m:r>
                      </m:sub>
                    </m:sSub>
                  </m:oMath>
                </a14:m>
                <a:r>
                  <a:rPr lang="en-US" sz="2000" b="1" dirty="0">
                    <a:latin typeface="Cambria Maths"/>
                  </a:rPr>
                  <a:t> then the above matrix reduces to</a:t>
                </a:r>
                <a:r>
                  <a:rPr lang="en-US" sz="2000" b="1" dirty="0" smtClean="0">
                    <a:latin typeface="Cambria Maths"/>
                  </a:rPr>
                  <a:t>,</a:t>
                </a:r>
              </a:p>
              <a:p>
                <a:pPr marL="0" indent="0">
                  <a:buNone/>
                </a:pPr>
                <a:r>
                  <a:rPr lang="en-US" sz="2000" b="1" dirty="0">
                    <a:latin typeface="Cambria Maths"/>
                  </a:rPr>
                  <a:t>	</a:t>
                </a:r>
                <a:r>
                  <a:rPr lang="en-US" sz="2000" b="1" dirty="0">
                    <a:ea typeface="Cambria Math"/>
                  </a:rPr>
                  <a:t> </a:t>
                </a:r>
                <a14:m>
                  <m:oMath xmlns:m="http://schemas.openxmlformats.org/officeDocument/2006/math">
                    <m:r>
                      <a:rPr lang="en-US" sz="2000" b="1" i="1">
                        <a:latin typeface="Cambria Math"/>
                        <a:ea typeface="Cambria Math"/>
                      </a:rPr>
                      <m:t>~</m:t>
                    </m:r>
                  </m:oMath>
                </a14:m>
                <a:r>
                  <a:rPr lang="en-US" sz="2000" b="1" dirty="0"/>
                  <a:t> </a:t>
                </a:r>
                <a14:m>
                  <m:oMath xmlns:m="http://schemas.openxmlformats.org/officeDocument/2006/math">
                    <m:d>
                      <m:dPr>
                        <m:begChr m:val="["/>
                        <m:endChr m:val="]"/>
                        <m:ctrlPr>
                          <a:rPr lang="en-US" sz="2000" b="1" i="1">
                            <a:latin typeface="Cambria Math"/>
                          </a:rPr>
                        </m:ctrlPr>
                      </m:dPr>
                      <m:e>
                        <m:m>
                          <m:mPr>
                            <m:mcs>
                              <m:mc>
                                <m:mcPr>
                                  <m:count m:val="5"/>
                                  <m:mcJc m:val="center"/>
                                </m:mcPr>
                              </m:mc>
                            </m:mcs>
                            <m:ctrlPr>
                              <a:rPr lang="en-US" sz="2000" b="1" i="1">
                                <a:latin typeface="Cambria Math"/>
                              </a:rPr>
                            </m:ctrlPr>
                          </m:mPr>
                          <m:mr>
                            <m:e>
                              <m:r>
                                <m:rPr>
                                  <m:brk m:alnAt="7"/>
                                </m:rPr>
                                <a:rPr lang="en-US" sz="2000" b="1" i="1">
                                  <a:latin typeface="Cambria Math"/>
                                </a:rPr>
                                <m:t>𝟏</m:t>
                              </m:r>
                            </m:e>
                            <m:e>
                              <m:r>
                                <a:rPr lang="en-US" sz="2000" b="1" i="1">
                                  <a:latin typeface="Cambria Math"/>
                                </a:rPr>
                                <m:t>𝟎</m:t>
                              </m:r>
                            </m:e>
                            <m:e>
                              <m:r>
                                <a:rPr lang="en-US" sz="2000" b="1" i="1">
                                  <a:latin typeface="Cambria Math"/>
                                </a:rPr>
                                <m:t>𝟑</m:t>
                              </m:r>
                            </m:e>
                            <m:e>
                              <m:r>
                                <a:rPr lang="en-US" sz="2000" b="1" i="1">
                                  <a:latin typeface="Cambria Math"/>
                                </a:rPr>
                                <m:t>𝟎</m:t>
                              </m:r>
                            </m:e>
                            <m:e>
                              <m:r>
                                <a:rPr lang="en-US" sz="2000" b="1" i="1">
                                  <a:latin typeface="Cambria Math"/>
                                </a:rPr>
                                <m:t>𝟐</m:t>
                              </m:r>
                            </m:e>
                          </m:mr>
                          <m:mr>
                            <m:e>
                              <m:r>
                                <a:rPr lang="en-US" sz="2000" b="1" i="1">
                                  <a:latin typeface="Cambria Math"/>
                                </a:rPr>
                                <m:t>𝟎</m:t>
                              </m:r>
                            </m:e>
                            <m:e>
                              <m:r>
                                <a:rPr lang="en-US" sz="2000" b="1" i="1">
                                  <a:latin typeface="Cambria Math"/>
                                </a:rPr>
                                <m:t>𝟏</m:t>
                              </m:r>
                            </m:e>
                            <m:e>
                              <m:r>
                                <a:rPr lang="en-US" sz="2000" b="1" i="1">
                                  <a:latin typeface="Cambria Math"/>
                                </a:rPr>
                                <m:t>−</m:t>
                              </m:r>
                              <m:r>
                                <a:rPr lang="en-US" sz="2000" b="1" i="1">
                                  <a:latin typeface="Cambria Math"/>
                                </a:rPr>
                                <m:t>𝟑</m:t>
                              </m:r>
                            </m:e>
                            <m:e>
                              <m:r>
                                <a:rPr lang="en-US" sz="2000" b="1" i="1">
                                  <a:latin typeface="Cambria Math"/>
                                </a:rPr>
                                <m:t>𝟎</m:t>
                              </m:r>
                            </m:e>
                            <m:e>
                              <m:r>
                                <a:rPr lang="en-US" sz="2000" b="1" i="1">
                                  <a:latin typeface="Cambria Math"/>
                                </a:rPr>
                                <m:t>𝟑</m:t>
                              </m:r>
                            </m:e>
                          </m:mr>
                          <m:mr>
                            <m:e>
                              <m:r>
                                <a:rPr lang="en-US" sz="2000" b="1" i="1">
                                  <a:latin typeface="Cambria Math"/>
                                </a:rPr>
                                <m:t>𝟎</m:t>
                              </m:r>
                            </m:e>
                            <m:e>
                              <m:r>
                                <a:rPr lang="en-US" sz="2000" b="1" i="1">
                                  <a:latin typeface="Cambria Math"/>
                                </a:rPr>
                                <m:t>−</m:t>
                              </m:r>
                              <m:r>
                                <a:rPr lang="en-US" sz="2000" b="1" i="1">
                                  <a:latin typeface="Cambria Math"/>
                                </a:rPr>
                                <m:t>𝟐</m:t>
                              </m:r>
                            </m:e>
                            <m:e>
                              <m:r>
                                <a:rPr lang="en-US" sz="2000" b="1" i="1">
                                  <a:latin typeface="Cambria Math"/>
                                </a:rPr>
                                <m:t>𝟑</m:t>
                              </m:r>
                            </m:e>
                            <m:e>
                              <m:r>
                                <a:rPr lang="en-US" sz="2000" b="1" i="1">
                                  <a:latin typeface="Cambria Math"/>
                                </a:rPr>
                                <m:t>𝟐</m:t>
                              </m:r>
                            </m:e>
                            <m:e>
                              <m:r>
                                <a:rPr lang="en-US" sz="2000" b="1" i="1">
                                  <a:latin typeface="Cambria Math"/>
                                </a:rPr>
                                <m:t>𝟏</m:t>
                              </m:r>
                            </m:e>
                          </m:mr>
                          <m:mr>
                            <m:e>
                              <m:r>
                                <a:rPr lang="en-US" sz="2000" b="1" i="1" smtClean="0">
                                  <a:latin typeface="Cambria Math"/>
                                </a:rPr>
                                <m:t>𝟎</m:t>
                              </m:r>
                            </m:e>
                            <m:e>
                              <m:r>
                                <a:rPr lang="en-US" sz="2000" b="1" i="1">
                                  <a:latin typeface="Cambria Math"/>
                                </a:rPr>
                                <m:t>𝟎</m:t>
                              </m:r>
                            </m:e>
                            <m:e>
                              <m:r>
                                <a:rPr lang="en-US" sz="2000" b="1" i="1" smtClean="0">
                                  <a:latin typeface="Cambria Math"/>
                                </a:rPr>
                                <m:t>−</m:t>
                              </m:r>
                              <m:r>
                                <a:rPr lang="en-US" sz="2000" b="1" i="1" smtClean="0">
                                  <a:latin typeface="Cambria Math"/>
                                </a:rPr>
                                <m:t>𝟗</m:t>
                              </m:r>
                            </m:e>
                            <m:e>
                              <m:r>
                                <a:rPr lang="en-US" sz="2000" b="1" i="1">
                                  <a:latin typeface="Cambria Math"/>
                                </a:rPr>
                                <m:t>𝟕</m:t>
                              </m:r>
                            </m:e>
                            <m:e>
                              <m:r>
                                <a:rPr lang="en-US" sz="2000" b="1" i="1">
                                  <a:latin typeface="Cambria Math"/>
                                </a:rPr>
                                <m:t>−</m:t>
                              </m:r>
                              <m:r>
                                <a:rPr lang="en-US" sz="2000" b="1" i="1" smtClean="0">
                                  <a:latin typeface="Cambria Math"/>
                                </a:rPr>
                                <m:t>𝟏𝟏</m:t>
                              </m:r>
                            </m:e>
                          </m:mr>
                        </m:m>
                      </m:e>
                    </m:d>
                  </m:oMath>
                </a14:m>
                <a:endParaRPr lang="en-US" sz="2000" b="1"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8229600" cy="5486400"/>
              </a:xfrm>
              <a:blipFill rotWithShape="1">
                <a:blip r:embed="rId2"/>
                <a:stretch>
                  <a:fillRect l="-741" t="-55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7485380B-2C39-4DDC-AF28-BB07C47F1D9B}" type="datetime3">
              <a:rPr lang="en-US" smtClean="0"/>
              <a:t>5 December 2022</a:t>
            </a:fld>
            <a:endParaRPr lang="en-US"/>
          </a:p>
        </p:txBody>
      </p:sp>
      <p:sp>
        <p:nvSpPr>
          <p:cNvPr id="5" name="Footer Placeholder 4"/>
          <p:cNvSpPr>
            <a:spLocks noGrp="1"/>
          </p:cNvSpPr>
          <p:nvPr>
            <p:ph type="ftr" sz="quarter" idx="11"/>
          </p:nvPr>
        </p:nvSpPr>
        <p:spPr/>
        <p:txBody>
          <a:bodyPr/>
          <a:lstStyle/>
          <a:p>
            <a:r>
              <a:rPr lang="en-US" smtClean="0"/>
              <a:t>js</a:t>
            </a:r>
            <a:endParaRPr lang="en-US"/>
          </a:p>
        </p:txBody>
      </p:sp>
      <p:sp>
        <p:nvSpPr>
          <p:cNvPr id="6" name="Slide Number Placeholder 5"/>
          <p:cNvSpPr>
            <a:spLocks noGrp="1"/>
          </p:cNvSpPr>
          <p:nvPr>
            <p:ph type="sldNum" sz="quarter" idx="12"/>
          </p:nvPr>
        </p:nvSpPr>
        <p:spPr/>
        <p:txBody>
          <a:bodyPr/>
          <a:lstStyle/>
          <a:p>
            <a:fld id="{B4318AF5-1C7B-4860-8A05-F86E63C4D6B2}" type="slidenum">
              <a:rPr lang="en-US" smtClean="0"/>
              <a:t>23</a:t>
            </a:fld>
            <a:endParaRPr lang="en-US"/>
          </a:p>
        </p:txBody>
      </p:sp>
    </p:spTree>
    <p:extLst>
      <p:ext uri="{BB962C8B-B14F-4D97-AF65-F5344CB8AC3E}">
        <p14:creationId xmlns:p14="http://schemas.microsoft.com/office/powerpoint/2010/main" val="282288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838200"/>
                <a:ext cx="8763000" cy="5486400"/>
              </a:xfrm>
            </p:spPr>
            <p:txBody>
              <a:bodyPr>
                <a:normAutofit/>
              </a:bodyPr>
              <a:lstStyle/>
              <a:p>
                <a:pPr marL="0" indent="0">
                  <a:buNone/>
                </a:pPr>
                <a:r>
                  <a:rPr lang="en-US" sz="2000" b="1" dirty="0" smtClean="0"/>
                  <a:t>	 </a:t>
                </a:r>
                <a14:m>
                  <m:oMath xmlns:m="http://schemas.openxmlformats.org/officeDocument/2006/math">
                    <m:d>
                      <m:dPr>
                        <m:begChr m:val="["/>
                        <m:endChr m:val="]"/>
                        <m:ctrlPr>
                          <a:rPr lang="en-US" sz="2000" b="1" i="1">
                            <a:latin typeface="Cambria Math"/>
                          </a:rPr>
                        </m:ctrlPr>
                      </m:dPr>
                      <m:e>
                        <m:m>
                          <m:mPr>
                            <m:mcs>
                              <m:mc>
                                <m:mcPr>
                                  <m:count m:val="5"/>
                                  <m:mcJc m:val="center"/>
                                </m:mcPr>
                              </m:mc>
                            </m:mcs>
                            <m:ctrlPr>
                              <a:rPr lang="en-US" sz="2000" b="1" i="1">
                                <a:latin typeface="Cambria Math"/>
                              </a:rPr>
                            </m:ctrlPr>
                          </m:mPr>
                          <m:mr>
                            <m:e>
                              <m:r>
                                <m:rPr>
                                  <m:brk m:alnAt="7"/>
                                </m:rPr>
                                <a:rPr lang="en-US" sz="2000" b="1" i="1">
                                  <a:latin typeface="Cambria Math"/>
                                </a:rPr>
                                <m:t>𝟏</m:t>
                              </m:r>
                            </m:e>
                            <m:e>
                              <m:r>
                                <a:rPr lang="en-US" sz="2000" b="1" i="1">
                                  <a:latin typeface="Cambria Math"/>
                                </a:rPr>
                                <m:t>𝟎</m:t>
                              </m:r>
                            </m:e>
                            <m:e>
                              <m:r>
                                <a:rPr lang="en-US" sz="2000" b="1" i="1">
                                  <a:latin typeface="Cambria Math"/>
                                </a:rPr>
                                <m:t>𝟑</m:t>
                              </m:r>
                            </m:e>
                            <m:e>
                              <m:r>
                                <a:rPr lang="en-US" sz="2000" b="1" i="1">
                                  <a:latin typeface="Cambria Math"/>
                                </a:rPr>
                                <m:t>𝟎</m:t>
                              </m:r>
                            </m:e>
                            <m:e>
                              <m:r>
                                <a:rPr lang="en-US" sz="2000" b="1" i="1">
                                  <a:latin typeface="Cambria Math"/>
                                </a:rPr>
                                <m:t>𝟐</m:t>
                              </m:r>
                            </m:e>
                          </m:mr>
                          <m:mr>
                            <m:e>
                              <m:r>
                                <a:rPr lang="en-US" sz="2000" b="1" i="1">
                                  <a:latin typeface="Cambria Math"/>
                                </a:rPr>
                                <m:t>𝟎</m:t>
                              </m:r>
                            </m:e>
                            <m:e>
                              <m:r>
                                <a:rPr lang="en-US" sz="2000" b="1" i="1">
                                  <a:latin typeface="Cambria Math"/>
                                </a:rPr>
                                <m:t>𝟏</m:t>
                              </m:r>
                            </m:e>
                            <m:e>
                              <m:r>
                                <a:rPr lang="en-US" sz="2000" b="1" i="1">
                                  <a:latin typeface="Cambria Math"/>
                                </a:rPr>
                                <m:t>−</m:t>
                              </m:r>
                              <m:r>
                                <a:rPr lang="en-US" sz="2000" b="1" i="1">
                                  <a:latin typeface="Cambria Math"/>
                                </a:rPr>
                                <m:t>𝟑</m:t>
                              </m:r>
                            </m:e>
                            <m:e>
                              <m:r>
                                <a:rPr lang="en-US" sz="2000" b="1" i="1">
                                  <a:latin typeface="Cambria Math"/>
                                </a:rPr>
                                <m:t>𝟎</m:t>
                              </m:r>
                            </m:e>
                            <m:e>
                              <m:r>
                                <a:rPr lang="en-US" sz="2000" b="1" i="1">
                                  <a:latin typeface="Cambria Math"/>
                                </a:rPr>
                                <m:t>𝟑</m:t>
                              </m:r>
                            </m:e>
                          </m:mr>
                          <m:mr>
                            <m:e>
                              <m:r>
                                <a:rPr lang="en-US" sz="2000" b="1" i="1">
                                  <a:latin typeface="Cambria Math"/>
                                </a:rPr>
                                <m:t>𝟎</m:t>
                              </m:r>
                            </m:e>
                            <m:e>
                              <m:r>
                                <a:rPr lang="en-US" sz="2000" b="1" i="1">
                                  <a:latin typeface="Cambria Math"/>
                                </a:rPr>
                                <m:t>−</m:t>
                              </m:r>
                              <m:r>
                                <a:rPr lang="en-US" sz="2000" b="1" i="1">
                                  <a:latin typeface="Cambria Math"/>
                                </a:rPr>
                                <m:t>𝟐</m:t>
                              </m:r>
                            </m:e>
                            <m:e>
                              <m:r>
                                <a:rPr lang="en-US" sz="2000" b="1" i="1">
                                  <a:latin typeface="Cambria Math"/>
                                </a:rPr>
                                <m:t>𝟑</m:t>
                              </m:r>
                            </m:e>
                            <m:e>
                              <m:r>
                                <a:rPr lang="en-US" sz="2000" b="1" i="1">
                                  <a:latin typeface="Cambria Math"/>
                                </a:rPr>
                                <m:t>𝟐</m:t>
                              </m:r>
                            </m:e>
                            <m:e>
                              <m:r>
                                <a:rPr lang="en-US" sz="2000" b="1" i="1">
                                  <a:latin typeface="Cambria Math"/>
                                </a:rPr>
                                <m:t>𝟏</m:t>
                              </m:r>
                            </m:e>
                          </m:mr>
                          <m:mr>
                            <m:e>
                              <m:r>
                                <a:rPr lang="en-US" sz="2000" b="1" i="1">
                                  <a:latin typeface="Cambria Math"/>
                                </a:rPr>
                                <m:t>𝟎</m:t>
                              </m:r>
                            </m:e>
                            <m:e>
                              <m:r>
                                <a:rPr lang="en-US" sz="2000" b="1" i="1">
                                  <a:latin typeface="Cambria Math"/>
                                </a:rPr>
                                <m:t>𝟎</m:t>
                              </m:r>
                            </m:e>
                            <m:e>
                              <m:r>
                                <a:rPr lang="en-US" sz="2000" b="1" i="1">
                                  <a:latin typeface="Cambria Math"/>
                                </a:rPr>
                                <m:t>−</m:t>
                              </m:r>
                              <m:r>
                                <a:rPr lang="en-US" sz="2000" b="1" i="1">
                                  <a:latin typeface="Cambria Math"/>
                                </a:rPr>
                                <m:t>𝟗</m:t>
                              </m:r>
                            </m:e>
                            <m:e>
                              <m:r>
                                <a:rPr lang="en-US" sz="2000" b="1" i="1">
                                  <a:latin typeface="Cambria Math"/>
                                </a:rPr>
                                <m:t>𝟕</m:t>
                              </m:r>
                            </m:e>
                            <m:e>
                              <m:r>
                                <a:rPr lang="en-US" sz="2000" b="1" i="1">
                                  <a:latin typeface="Cambria Math"/>
                                </a:rPr>
                                <m:t>−</m:t>
                              </m:r>
                              <m:r>
                                <a:rPr lang="en-US" sz="2000" b="1" i="1">
                                  <a:latin typeface="Cambria Math"/>
                                </a:rPr>
                                <m:t>𝟏𝟏</m:t>
                              </m:r>
                            </m:e>
                          </m:mr>
                        </m:m>
                      </m:e>
                    </m:d>
                  </m:oMath>
                </a14:m>
                <a:endParaRPr lang="en-US" sz="2000" b="1" dirty="0" smtClean="0">
                  <a:latin typeface="Cambria Maths"/>
                </a:endParaRPr>
              </a:p>
              <a:p>
                <a:pPr marL="0" indent="0">
                  <a:buNone/>
                </a:pPr>
                <a:r>
                  <a:rPr lang="en-US" sz="2000" b="1" dirty="0" smtClean="0">
                    <a:latin typeface="Cambria Maths"/>
                  </a:rPr>
                  <a:t>Applying </a:t>
                </a:r>
                <a14:m>
                  <m:oMath xmlns:m="http://schemas.openxmlformats.org/officeDocument/2006/math">
                    <m:sSub>
                      <m:sSubPr>
                        <m:ctrlPr>
                          <a:rPr lang="en-US" sz="2000" b="1" i="1">
                            <a:latin typeface="Cambria Math"/>
                          </a:rPr>
                        </m:ctrlPr>
                      </m:sSubPr>
                      <m:e>
                        <m:r>
                          <a:rPr lang="en-US" sz="2000" b="1" i="1">
                            <a:latin typeface="Cambria Math"/>
                          </a:rPr>
                          <m:t>𝑹</m:t>
                        </m:r>
                      </m:e>
                      <m:sub>
                        <m:r>
                          <a:rPr lang="en-US" sz="2000" b="1" i="1" smtClean="0">
                            <a:latin typeface="Cambria Math"/>
                          </a:rPr>
                          <m:t>𝟑</m:t>
                        </m:r>
                      </m:sub>
                    </m:sSub>
                    <m:r>
                      <a:rPr lang="en-US" sz="2000" b="1" i="1">
                        <a:latin typeface="Cambria Math"/>
                        <a:ea typeface="Cambria Math"/>
                      </a:rPr>
                      <m:t>→</m:t>
                    </m:r>
                    <m:sSub>
                      <m:sSubPr>
                        <m:ctrlPr>
                          <a:rPr lang="en-US" sz="2000" b="1" i="1">
                            <a:latin typeface="Cambria Math"/>
                          </a:rPr>
                        </m:ctrlPr>
                      </m:sSubPr>
                      <m:e>
                        <m:r>
                          <a:rPr lang="en-US" sz="2000" b="1" i="1">
                            <a:latin typeface="Cambria Math"/>
                          </a:rPr>
                          <m:t>𝑹</m:t>
                        </m:r>
                      </m:e>
                      <m:sub>
                        <m:r>
                          <a:rPr lang="en-US" sz="2000" b="1" i="1" smtClean="0">
                            <a:latin typeface="Cambria Math"/>
                          </a:rPr>
                          <m:t>𝟑</m:t>
                        </m:r>
                      </m:sub>
                    </m:sSub>
                    <m:r>
                      <a:rPr lang="en-US" sz="2000" b="1" i="1" smtClean="0">
                        <a:latin typeface="Cambria Math"/>
                      </a:rPr>
                      <m:t>+</m:t>
                    </m:r>
                    <m:r>
                      <a:rPr lang="en-US" sz="2000" b="1" i="1" smtClean="0">
                        <a:latin typeface="Cambria Math"/>
                      </a:rPr>
                      <m:t>𝟐</m:t>
                    </m:r>
                    <m:sSub>
                      <m:sSubPr>
                        <m:ctrlPr>
                          <a:rPr lang="en-US" sz="2000" b="1" i="1">
                            <a:latin typeface="Cambria Math"/>
                          </a:rPr>
                        </m:ctrlPr>
                      </m:sSubPr>
                      <m:e>
                        <m:r>
                          <a:rPr lang="en-US" sz="2000" b="1" i="1">
                            <a:latin typeface="Cambria Math"/>
                          </a:rPr>
                          <m:t>𝑹</m:t>
                        </m:r>
                      </m:e>
                      <m:sub>
                        <m:r>
                          <a:rPr lang="en-US" sz="2000" b="1" i="1" smtClean="0">
                            <a:latin typeface="Cambria Math"/>
                          </a:rPr>
                          <m:t>𝟐</m:t>
                        </m:r>
                      </m:sub>
                    </m:sSub>
                  </m:oMath>
                </a14:m>
                <a:r>
                  <a:rPr lang="en-US" sz="2000" b="1" dirty="0">
                    <a:latin typeface="Cambria Maths"/>
                  </a:rPr>
                  <a:t> then the above matrix reduces to,</a:t>
                </a:r>
              </a:p>
              <a:p>
                <a:pPr marL="0" indent="0">
                  <a:buNone/>
                </a:pPr>
                <a:r>
                  <a:rPr lang="en-US" sz="2000" b="1" dirty="0">
                    <a:latin typeface="Cambria Maths"/>
                  </a:rPr>
                  <a:t>	</a:t>
                </a:r>
                <a:r>
                  <a:rPr lang="en-US" sz="2000" b="1" dirty="0">
                    <a:ea typeface="Cambria Math"/>
                  </a:rPr>
                  <a:t> </a:t>
                </a:r>
                <a14:m>
                  <m:oMath xmlns:m="http://schemas.openxmlformats.org/officeDocument/2006/math">
                    <m:r>
                      <a:rPr lang="en-US" sz="2000" b="1" i="1">
                        <a:latin typeface="Cambria Math"/>
                        <a:ea typeface="Cambria Math"/>
                      </a:rPr>
                      <m:t>~</m:t>
                    </m:r>
                  </m:oMath>
                </a14:m>
                <a:r>
                  <a:rPr lang="en-US" sz="2000" b="1" dirty="0" smtClean="0"/>
                  <a:t> </a:t>
                </a:r>
                <a14:m>
                  <m:oMath xmlns:m="http://schemas.openxmlformats.org/officeDocument/2006/math">
                    <m:d>
                      <m:dPr>
                        <m:begChr m:val="["/>
                        <m:endChr m:val="]"/>
                        <m:ctrlPr>
                          <a:rPr lang="en-US" sz="2000" b="1" i="1">
                            <a:latin typeface="Cambria Math"/>
                          </a:rPr>
                        </m:ctrlPr>
                      </m:dPr>
                      <m:e>
                        <m:m>
                          <m:mPr>
                            <m:mcs>
                              <m:mc>
                                <m:mcPr>
                                  <m:count m:val="5"/>
                                  <m:mcJc m:val="center"/>
                                </m:mcPr>
                              </m:mc>
                            </m:mcs>
                            <m:ctrlPr>
                              <a:rPr lang="en-US" sz="2000" b="1" i="1">
                                <a:latin typeface="Cambria Math"/>
                              </a:rPr>
                            </m:ctrlPr>
                          </m:mPr>
                          <m:mr>
                            <m:e>
                              <m:r>
                                <m:rPr>
                                  <m:brk m:alnAt="7"/>
                                </m:rPr>
                                <a:rPr lang="en-US" sz="2000" b="1" i="1">
                                  <a:latin typeface="Cambria Math"/>
                                </a:rPr>
                                <m:t>𝟏</m:t>
                              </m:r>
                            </m:e>
                            <m:e>
                              <m:r>
                                <a:rPr lang="en-US" sz="2000" b="1" i="1">
                                  <a:latin typeface="Cambria Math"/>
                                </a:rPr>
                                <m:t>𝟎</m:t>
                              </m:r>
                            </m:e>
                            <m:e>
                              <m:r>
                                <a:rPr lang="en-US" sz="2000" b="1" i="1">
                                  <a:latin typeface="Cambria Math"/>
                                </a:rPr>
                                <m:t>𝟑</m:t>
                              </m:r>
                            </m:e>
                            <m:e>
                              <m:r>
                                <a:rPr lang="en-US" sz="2000" b="1" i="1">
                                  <a:latin typeface="Cambria Math"/>
                                </a:rPr>
                                <m:t>𝟎</m:t>
                              </m:r>
                            </m:e>
                            <m:e>
                              <m:r>
                                <a:rPr lang="en-US" sz="2000" b="1" i="1">
                                  <a:latin typeface="Cambria Math"/>
                                </a:rPr>
                                <m:t>𝟐</m:t>
                              </m:r>
                            </m:e>
                          </m:mr>
                          <m:mr>
                            <m:e>
                              <m:r>
                                <a:rPr lang="en-US" sz="2000" b="1" i="1">
                                  <a:latin typeface="Cambria Math"/>
                                </a:rPr>
                                <m:t>𝟎</m:t>
                              </m:r>
                            </m:e>
                            <m:e>
                              <m:r>
                                <a:rPr lang="en-US" sz="2000" b="1" i="1">
                                  <a:latin typeface="Cambria Math"/>
                                </a:rPr>
                                <m:t>𝟏</m:t>
                              </m:r>
                            </m:e>
                            <m:e>
                              <m:r>
                                <a:rPr lang="en-US" sz="2000" b="1" i="1">
                                  <a:latin typeface="Cambria Math"/>
                                </a:rPr>
                                <m:t>−</m:t>
                              </m:r>
                              <m:r>
                                <a:rPr lang="en-US" sz="2000" b="1" i="1">
                                  <a:latin typeface="Cambria Math"/>
                                </a:rPr>
                                <m:t>𝟑</m:t>
                              </m:r>
                            </m:e>
                            <m:e>
                              <m:r>
                                <a:rPr lang="en-US" sz="2000" b="1" i="1">
                                  <a:latin typeface="Cambria Math"/>
                                </a:rPr>
                                <m:t>𝟎</m:t>
                              </m:r>
                            </m:e>
                            <m:e>
                              <m:r>
                                <a:rPr lang="en-US" sz="2000" b="1" i="1">
                                  <a:latin typeface="Cambria Math"/>
                                </a:rPr>
                                <m:t>𝟑</m:t>
                              </m:r>
                            </m:e>
                          </m:mr>
                          <m:mr>
                            <m:e>
                              <m:r>
                                <a:rPr lang="en-US" sz="2000" b="1" i="1">
                                  <a:latin typeface="Cambria Math"/>
                                </a:rPr>
                                <m:t>𝟎</m:t>
                              </m:r>
                            </m:e>
                            <m:e>
                              <m:r>
                                <a:rPr lang="en-US" sz="2000" b="1" i="1" smtClean="0">
                                  <a:latin typeface="Cambria Math"/>
                                </a:rPr>
                                <m:t>𝟎</m:t>
                              </m:r>
                            </m:e>
                            <m:e>
                              <m:r>
                                <a:rPr lang="en-US" sz="2000" b="1" i="1" smtClean="0">
                                  <a:latin typeface="Cambria Math"/>
                                </a:rPr>
                                <m:t>−</m:t>
                              </m:r>
                              <m:r>
                                <a:rPr lang="en-US" sz="2000" b="1" i="1">
                                  <a:latin typeface="Cambria Math"/>
                                </a:rPr>
                                <m:t>𝟑</m:t>
                              </m:r>
                            </m:e>
                            <m:e>
                              <m:r>
                                <a:rPr lang="en-US" sz="2000" b="1" i="1">
                                  <a:latin typeface="Cambria Math"/>
                                </a:rPr>
                                <m:t>𝟐</m:t>
                              </m:r>
                            </m:e>
                            <m:e>
                              <m:r>
                                <a:rPr lang="en-US" sz="2000" b="1" i="1" smtClean="0">
                                  <a:latin typeface="Cambria Math"/>
                                </a:rPr>
                                <m:t>𝟕</m:t>
                              </m:r>
                            </m:e>
                          </m:mr>
                          <m:mr>
                            <m:e>
                              <m:r>
                                <a:rPr lang="en-US" sz="2000" b="1" i="1">
                                  <a:latin typeface="Cambria Math"/>
                                </a:rPr>
                                <m:t>𝟎</m:t>
                              </m:r>
                            </m:e>
                            <m:e>
                              <m:r>
                                <a:rPr lang="en-US" sz="2000" b="1" i="1">
                                  <a:latin typeface="Cambria Math"/>
                                </a:rPr>
                                <m:t>𝟎</m:t>
                              </m:r>
                            </m:e>
                            <m:e>
                              <m:r>
                                <a:rPr lang="en-US" sz="2000" b="1" i="1">
                                  <a:latin typeface="Cambria Math"/>
                                </a:rPr>
                                <m:t>−</m:t>
                              </m:r>
                              <m:r>
                                <a:rPr lang="en-US" sz="2000" b="1" i="1">
                                  <a:latin typeface="Cambria Math"/>
                                </a:rPr>
                                <m:t>𝟗</m:t>
                              </m:r>
                            </m:e>
                            <m:e>
                              <m:r>
                                <a:rPr lang="en-US" sz="2000" b="1" i="1">
                                  <a:latin typeface="Cambria Math"/>
                                </a:rPr>
                                <m:t>𝟕</m:t>
                              </m:r>
                            </m:e>
                            <m:e>
                              <m:r>
                                <a:rPr lang="en-US" sz="2000" b="1" i="1">
                                  <a:latin typeface="Cambria Math"/>
                                </a:rPr>
                                <m:t>−</m:t>
                              </m:r>
                              <m:r>
                                <a:rPr lang="en-US" sz="2000" b="1" i="1">
                                  <a:latin typeface="Cambria Math"/>
                                </a:rPr>
                                <m:t>𝟏𝟏</m:t>
                              </m:r>
                            </m:e>
                          </m:mr>
                        </m:m>
                      </m:e>
                    </m:d>
                  </m:oMath>
                </a14:m>
                <a:endParaRPr lang="en-US" sz="2000" b="1" dirty="0" smtClean="0"/>
              </a:p>
              <a:p>
                <a:pPr marL="0" indent="0">
                  <a:buNone/>
                </a:pPr>
                <a:r>
                  <a:rPr lang="en-US" sz="2000" b="1" dirty="0">
                    <a:latin typeface="Cambria Maths"/>
                  </a:rPr>
                  <a:t>Applying </a:t>
                </a:r>
                <a14:m>
                  <m:oMath xmlns:m="http://schemas.openxmlformats.org/officeDocument/2006/math">
                    <m:sSub>
                      <m:sSubPr>
                        <m:ctrlPr>
                          <a:rPr lang="en-US" sz="2000" b="1" i="1">
                            <a:latin typeface="Cambria Math"/>
                          </a:rPr>
                        </m:ctrlPr>
                      </m:sSubPr>
                      <m:e>
                        <m:r>
                          <a:rPr lang="en-US" sz="2000" b="1" i="1">
                            <a:latin typeface="Cambria Math"/>
                          </a:rPr>
                          <m:t>𝑹</m:t>
                        </m:r>
                      </m:e>
                      <m:sub>
                        <m:r>
                          <a:rPr lang="en-US" sz="2000" b="1" i="1" smtClean="0">
                            <a:latin typeface="Cambria Math"/>
                          </a:rPr>
                          <m:t>𝟒</m:t>
                        </m:r>
                      </m:sub>
                    </m:sSub>
                    <m:r>
                      <a:rPr lang="en-US" sz="2000" b="1" i="1">
                        <a:latin typeface="Cambria Math"/>
                        <a:ea typeface="Cambria Math"/>
                      </a:rPr>
                      <m:t>→</m:t>
                    </m:r>
                    <m:sSub>
                      <m:sSubPr>
                        <m:ctrlPr>
                          <a:rPr lang="en-US" sz="2000" b="1" i="1">
                            <a:latin typeface="Cambria Math"/>
                          </a:rPr>
                        </m:ctrlPr>
                      </m:sSubPr>
                      <m:e>
                        <m:r>
                          <a:rPr lang="en-US" sz="2000" b="1" i="1">
                            <a:latin typeface="Cambria Math"/>
                          </a:rPr>
                          <m:t>𝑹</m:t>
                        </m:r>
                      </m:e>
                      <m:sub>
                        <m:r>
                          <a:rPr lang="en-US" sz="2000" b="1" i="1" smtClean="0">
                            <a:latin typeface="Cambria Math"/>
                          </a:rPr>
                          <m:t>𝟒</m:t>
                        </m:r>
                      </m:sub>
                    </m:sSub>
                    <m:r>
                      <a:rPr lang="en-US" sz="2000" b="1" i="1" smtClean="0">
                        <a:latin typeface="Cambria Math"/>
                      </a:rPr>
                      <m:t>−</m:t>
                    </m:r>
                    <m:r>
                      <a:rPr lang="en-US" sz="2000" b="1" i="1" smtClean="0">
                        <a:latin typeface="Cambria Math"/>
                      </a:rPr>
                      <m:t>𝟑</m:t>
                    </m:r>
                    <m:sSub>
                      <m:sSubPr>
                        <m:ctrlPr>
                          <a:rPr lang="en-US" sz="2000" b="1" i="1">
                            <a:latin typeface="Cambria Math"/>
                          </a:rPr>
                        </m:ctrlPr>
                      </m:sSubPr>
                      <m:e>
                        <m:r>
                          <a:rPr lang="en-US" sz="2000" b="1" i="1">
                            <a:latin typeface="Cambria Math"/>
                          </a:rPr>
                          <m:t>𝑹</m:t>
                        </m:r>
                      </m:e>
                      <m:sub>
                        <m:r>
                          <a:rPr lang="en-US" sz="2000" b="1" i="1" smtClean="0">
                            <a:latin typeface="Cambria Math"/>
                          </a:rPr>
                          <m:t>𝟑</m:t>
                        </m:r>
                      </m:sub>
                    </m:sSub>
                  </m:oMath>
                </a14:m>
                <a:r>
                  <a:rPr lang="en-US" sz="2000" b="1" dirty="0">
                    <a:latin typeface="Cambria Maths"/>
                  </a:rPr>
                  <a:t> then the above matrix reduces to,</a:t>
                </a:r>
              </a:p>
              <a:p>
                <a:pPr marL="0" indent="0">
                  <a:buNone/>
                </a:pPr>
                <a:r>
                  <a:rPr lang="en-US" sz="2000" b="1" dirty="0">
                    <a:latin typeface="Cambria Maths"/>
                  </a:rPr>
                  <a:t>	</a:t>
                </a:r>
                <a:r>
                  <a:rPr lang="en-US" sz="2000" b="1" dirty="0">
                    <a:ea typeface="Cambria Math"/>
                  </a:rPr>
                  <a:t> </a:t>
                </a:r>
                <a14:m>
                  <m:oMath xmlns:m="http://schemas.openxmlformats.org/officeDocument/2006/math">
                    <m:r>
                      <a:rPr lang="en-US" sz="2000" b="1" i="1">
                        <a:latin typeface="Cambria Math"/>
                        <a:ea typeface="Cambria Math"/>
                      </a:rPr>
                      <m:t>~</m:t>
                    </m:r>
                  </m:oMath>
                </a14:m>
                <a:r>
                  <a:rPr lang="en-US" sz="2000" b="1" dirty="0"/>
                  <a:t> </a:t>
                </a:r>
                <a14:m>
                  <m:oMath xmlns:m="http://schemas.openxmlformats.org/officeDocument/2006/math">
                    <m:d>
                      <m:dPr>
                        <m:begChr m:val="["/>
                        <m:endChr m:val="]"/>
                        <m:ctrlPr>
                          <a:rPr lang="en-US" sz="2000" b="1" i="1">
                            <a:latin typeface="Cambria Math"/>
                          </a:rPr>
                        </m:ctrlPr>
                      </m:dPr>
                      <m:e>
                        <m:m>
                          <m:mPr>
                            <m:mcs>
                              <m:mc>
                                <m:mcPr>
                                  <m:count m:val="5"/>
                                  <m:mcJc m:val="center"/>
                                </m:mcPr>
                              </m:mc>
                            </m:mcs>
                            <m:ctrlPr>
                              <a:rPr lang="en-US" sz="2000" b="1" i="1">
                                <a:latin typeface="Cambria Math"/>
                              </a:rPr>
                            </m:ctrlPr>
                          </m:mPr>
                          <m:mr>
                            <m:e>
                              <m:r>
                                <m:rPr>
                                  <m:brk m:alnAt="7"/>
                                </m:rPr>
                                <a:rPr lang="en-US" sz="2000" b="1" i="1">
                                  <a:latin typeface="Cambria Math"/>
                                </a:rPr>
                                <m:t>𝟏</m:t>
                              </m:r>
                            </m:e>
                            <m:e>
                              <m:r>
                                <a:rPr lang="en-US" sz="2000" b="1" i="1">
                                  <a:latin typeface="Cambria Math"/>
                                </a:rPr>
                                <m:t>𝟎</m:t>
                              </m:r>
                            </m:e>
                            <m:e>
                              <m:r>
                                <a:rPr lang="en-US" sz="2000" b="1" i="1">
                                  <a:latin typeface="Cambria Math"/>
                                </a:rPr>
                                <m:t>𝟑</m:t>
                              </m:r>
                            </m:e>
                            <m:e>
                              <m:r>
                                <a:rPr lang="en-US" sz="2000" b="1" i="1">
                                  <a:latin typeface="Cambria Math"/>
                                </a:rPr>
                                <m:t>𝟎</m:t>
                              </m:r>
                            </m:e>
                            <m:e>
                              <m:r>
                                <a:rPr lang="en-US" sz="2000" b="1" i="1">
                                  <a:latin typeface="Cambria Math"/>
                                </a:rPr>
                                <m:t>𝟐</m:t>
                              </m:r>
                            </m:e>
                          </m:mr>
                          <m:mr>
                            <m:e>
                              <m:r>
                                <a:rPr lang="en-US" sz="2000" b="1" i="1">
                                  <a:latin typeface="Cambria Math"/>
                                </a:rPr>
                                <m:t>𝟎</m:t>
                              </m:r>
                            </m:e>
                            <m:e>
                              <m:r>
                                <a:rPr lang="en-US" sz="2000" b="1" i="1">
                                  <a:latin typeface="Cambria Math"/>
                                </a:rPr>
                                <m:t>𝟏</m:t>
                              </m:r>
                            </m:e>
                            <m:e>
                              <m:r>
                                <a:rPr lang="en-US" sz="2000" b="1" i="1">
                                  <a:latin typeface="Cambria Math"/>
                                </a:rPr>
                                <m:t>−</m:t>
                              </m:r>
                              <m:r>
                                <a:rPr lang="en-US" sz="2000" b="1" i="1">
                                  <a:latin typeface="Cambria Math"/>
                                </a:rPr>
                                <m:t>𝟑</m:t>
                              </m:r>
                            </m:e>
                            <m:e>
                              <m:r>
                                <a:rPr lang="en-US" sz="2000" b="1" i="1">
                                  <a:latin typeface="Cambria Math"/>
                                </a:rPr>
                                <m:t>𝟎</m:t>
                              </m:r>
                            </m:e>
                            <m:e>
                              <m:r>
                                <a:rPr lang="en-US" sz="2000" b="1" i="1">
                                  <a:latin typeface="Cambria Math"/>
                                </a:rPr>
                                <m:t>𝟑</m:t>
                              </m:r>
                            </m:e>
                          </m:mr>
                          <m:mr>
                            <m:e>
                              <m:r>
                                <a:rPr lang="en-US" sz="2000" b="1" i="1">
                                  <a:latin typeface="Cambria Math"/>
                                </a:rPr>
                                <m:t>𝟎</m:t>
                              </m:r>
                            </m:e>
                            <m:e>
                              <m:r>
                                <a:rPr lang="en-US" sz="2000" b="1" i="1">
                                  <a:latin typeface="Cambria Math"/>
                                </a:rPr>
                                <m:t>𝟎</m:t>
                              </m:r>
                            </m:e>
                            <m:e>
                              <m:r>
                                <a:rPr lang="en-US" sz="2000" b="1" i="1">
                                  <a:latin typeface="Cambria Math"/>
                                </a:rPr>
                                <m:t>−</m:t>
                              </m:r>
                              <m:r>
                                <a:rPr lang="en-US" sz="2000" b="1" i="1">
                                  <a:latin typeface="Cambria Math"/>
                                </a:rPr>
                                <m:t>𝟑</m:t>
                              </m:r>
                            </m:e>
                            <m:e>
                              <m:r>
                                <a:rPr lang="en-US" sz="2000" b="1" i="1">
                                  <a:latin typeface="Cambria Math"/>
                                </a:rPr>
                                <m:t>𝟐</m:t>
                              </m:r>
                            </m:e>
                            <m:e>
                              <m:r>
                                <a:rPr lang="en-US" sz="2000" b="1" i="1">
                                  <a:latin typeface="Cambria Math"/>
                                </a:rPr>
                                <m:t>𝟕</m:t>
                              </m:r>
                            </m:e>
                          </m:mr>
                          <m:mr>
                            <m:e>
                              <m:r>
                                <a:rPr lang="en-US" sz="2000" b="1" i="1">
                                  <a:latin typeface="Cambria Math"/>
                                </a:rPr>
                                <m:t>𝟎</m:t>
                              </m:r>
                            </m:e>
                            <m:e>
                              <m:r>
                                <a:rPr lang="en-US" sz="2000" b="1" i="1">
                                  <a:latin typeface="Cambria Math"/>
                                </a:rPr>
                                <m:t>𝟎</m:t>
                              </m:r>
                            </m:e>
                            <m:e>
                              <m:r>
                                <a:rPr lang="en-US" sz="2000" b="1" i="1" smtClean="0">
                                  <a:latin typeface="Cambria Math"/>
                                </a:rPr>
                                <m:t>𝟎</m:t>
                              </m:r>
                            </m:e>
                            <m:e>
                              <m:r>
                                <a:rPr lang="en-US" sz="2000" b="1" i="1" smtClean="0">
                                  <a:latin typeface="Cambria Math"/>
                                </a:rPr>
                                <m:t>𝟏</m:t>
                              </m:r>
                            </m:e>
                            <m:e>
                              <m:r>
                                <a:rPr lang="en-US" sz="2000" b="1" i="1">
                                  <a:latin typeface="Cambria Math"/>
                                </a:rPr>
                                <m:t>−</m:t>
                              </m:r>
                              <m:r>
                                <a:rPr lang="en-US" sz="2000" b="1" i="1" smtClean="0">
                                  <a:latin typeface="Cambria Math"/>
                                </a:rPr>
                                <m:t>𝟑𝟐</m:t>
                              </m:r>
                            </m:e>
                          </m:mr>
                        </m:m>
                      </m:e>
                    </m:d>
                  </m:oMath>
                </a14:m>
                <a:endParaRPr lang="en-US" sz="2000" b="1" dirty="0"/>
              </a:p>
              <a:p>
                <a:pPr marL="0" indent="0">
                  <a:buNone/>
                </a:pPr>
                <a:r>
                  <a:rPr lang="en-US" sz="2000" b="1" dirty="0" smtClean="0"/>
                  <a:t>Since the last column is not pivot column. So, the system is consistence.</a:t>
                </a:r>
                <a:endParaRPr lang="en-US" sz="20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838200"/>
                <a:ext cx="8763000" cy="5486400"/>
              </a:xfrm>
              <a:blipFill rotWithShape="1">
                <a:blip r:embed="rId2"/>
                <a:stretch>
                  <a:fillRect l="-76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7485380B-2C39-4DDC-AF28-BB07C47F1D9B}" type="datetime3">
              <a:rPr lang="en-US" smtClean="0"/>
              <a:t>5 December 2022</a:t>
            </a:fld>
            <a:endParaRPr lang="en-US"/>
          </a:p>
        </p:txBody>
      </p:sp>
      <p:sp>
        <p:nvSpPr>
          <p:cNvPr id="5" name="Footer Placeholder 4"/>
          <p:cNvSpPr>
            <a:spLocks noGrp="1"/>
          </p:cNvSpPr>
          <p:nvPr>
            <p:ph type="ftr" sz="quarter" idx="11"/>
          </p:nvPr>
        </p:nvSpPr>
        <p:spPr/>
        <p:txBody>
          <a:bodyPr/>
          <a:lstStyle/>
          <a:p>
            <a:r>
              <a:rPr lang="en-US" smtClean="0"/>
              <a:t>js</a:t>
            </a:r>
            <a:endParaRPr lang="en-US"/>
          </a:p>
        </p:txBody>
      </p:sp>
      <p:sp>
        <p:nvSpPr>
          <p:cNvPr id="6" name="Slide Number Placeholder 5"/>
          <p:cNvSpPr>
            <a:spLocks noGrp="1"/>
          </p:cNvSpPr>
          <p:nvPr>
            <p:ph type="sldNum" sz="quarter" idx="12"/>
          </p:nvPr>
        </p:nvSpPr>
        <p:spPr/>
        <p:txBody>
          <a:bodyPr/>
          <a:lstStyle/>
          <a:p>
            <a:fld id="{B4318AF5-1C7B-4860-8A05-F86E63C4D6B2}" type="slidenum">
              <a:rPr lang="en-US" smtClean="0"/>
              <a:t>24</a:t>
            </a:fld>
            <a:endParaRPr lang="en-US"/>
          </a:p>
        </p:txBody>
      </p:sp>
    </p:spTree>
    <p:extLst>
      <p:ext uri="{BB962C8B-B14F-4D97-AF65-F5344CB8AC3E}">
        <p14:creationId xmlns:p14="http://schemas.microsoft.com/office/powerpoint/2010/main" val="2858481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533400"/>
                <a:ext cx="8229600" cy="5791200"/>
              </a:xfrm>
            </p:spPr>
            <p:txBody>
              <a:bodyPr>
                <a:normAutofit lnSpcReduction="10000"/>
              </a:bodyPr>
              <a:lstStyle/>
              <a:p>
                <a:pPr marL="0" indent="0">
                  <a:buNone/>
                </a:pPr>
                <a:r>
                  <a:rPr lang="en-US" sz="2400" b="1" dirty="0" smtClean="0">
                    <a:solidFill>
                      <a:srgbClr val="FF0000"/>
                    </a:solidFill>
                  </a:rPr>
                  <a:t>Linear Combination:</a:t>
                </a:r>
              </a:p>
              <a:p>
                <a:pPr marL="0" indent="0">
                  <a:buNone/>
                </a:pPr>
                <a:r>
                  <a:rPr lang="en-US" sz="2400" b="1" dirty="0" smtClean="0"/>
                  <a:t>Let </a:t>
                </a:r>
                <a14:m>
                  <m:oMath xmlns:m="http://schemas.openxmlformats.org/officeDocument/2006/math">
                    <m:sSub>
                      <m:sSubPr>
                        <m:ctrlPr>
                          <a:rPr lang="en-US" sz="2400" b="1" i="1" smtClean="0">
                            <a:latin typeface="Cambria Math"/>
                          </a:rPr>
                        </m:ctrlPr>
                      </m:sSubPr>
                      <m:e>
                        <m:r>
                          <a:rPr lang="en-US" sz="2400" b="1" i="1" smtClean="0">
                            <a:latin typeface="Cambria Math"/>
                          </a:rPr>
                          <m:t>𝒖</m:t>
                        </m:r>
                      </m:e>
                      <m:sub>
                        <m:r>
                          <a:rPr lang="en-US" sz="2400" b="1" i="1" smtClean="0">
                            <a:latin typeface="Cambria Math"/>
                          </a:rPr>
                          <m:t>𝟏</m:t>
                        </m:r>
                      </m:sub>
                    </m:sSub>
                    <m:r>
                      <a:rPr lang="en-US" sz="2400" b="1" i="1" smtClean="0">
                        <a:latin typeface="Cambria Math"/>
                      </a:rPr>
                      <m:t>,  </m:t>
                    </m:r>
                    <m:sSub>
                      <m:sSubPr>
                        <m:ctrlPr>
                          <a:rPr lang="en-US" sz="2400" b="1" i="1" smtClean="0">
                            <a:latin typeface="Cambria Math"/>
                          </a:rPr>
                        </m:ctrlPr>
                      </m:sSubPr>
                      <m:e>
                        <m:r>
                          <a:rPr lang="en-US" sz="2400" b="1" i="1" smtClean="0">
                            <a:latin typeface="Cambria Math"/>
                          </a:rPr>
                          <m:t>𝒖</m:t>
                        </m:r>
                      </m:e>
                      <m:sub>
                        <m:r>
                          <a:rPr lang="en-US" sz="2400" b="1" i="1" smtClean="0">
                            <a:latin typeface="Cambria Math"/>
                          </a:rPr>
                          <m:t>𝟐</m:t>
                        </m:r>
                      </m:sub>
                    </m:sSub>
                  </m:oMath>
                </a14:m>
                <a:r>
                  <a:rPr lang="en-US" sz="2400" b="1" dirty="0" smtClean="0"/>
                  <a:t>, </a:t>
                </a:r>
                <a14:m>
                  <m:oMath xmlns:m="http://schemas.openxmlformats.org/officeDocument/2006/math">
                    <m:sSub>
                      <m:sSubPr>
                        <m:ctrlPr>
                          <a:rPr lang="en-US" sz="2400" b="1" i="1">
                            <a:latin typeface="Cambria Math"/>
                          </a:rPr>
                        </m:ctrlPr>
                      </m:sSubPr>
                      <m:e>
                        <m:r>
                          <a:rPr lang="en-US" sz="2400" b="1" i="1">
                            <a:latin typeface="Cambria Math"/>
                          </a:rPr>
                          <m:t>𝒖</m:t>
                        </m:r>
                      </m:e>
                      <m:sub>
                        <m:r>
                          <a:rPr lang="en-US" sz="2400" b="1" i="1" smtClean="0">
                            <a:latin typeface="Cambria Math"/>
                          </a:rPr>
                          <m:t>𝟑</m:t>
                        </m:r>
                      </m:sub>
                    </m:sSub>
                    <m:r>
                      <a:rPr lang="en-US" sz="2400" b="1" i="1">
                        <a:latin typeface="Cambria Math"/>
                      </a:rPr>
                      <m:t>,  </m:t>
                    </m:r>
                    <m:sSub>
                      <m:sSubPr>
                        <m:ctrlPr>
                          <a:rPr lang="en-US" sz="2400" b="1" i="1">
                            <a:latin typeface="Cambria Math"/>
                          </a:rPr>
                        </m:ctrlPr>
                      </m:sSubPr>
                      <m:e>
                        <m:r>
                          <a:rPr lang="en-US" sz="2400" b="1" i="1">
                            <a:latin typeface="Cambria Math"/>
                          </a:rPr>
                          <m:t>𝒖</m:t>
                        </m:r>
                      </m:e>
                      <m:sub>
                        <m:r>
                          <a:rPr lang="en-US" sz="2400" b="1" i="1" smtClean="0">
                            <a:latin typeface="Cambria Math"/>
                          </a:rPr>
                          <m:t>𝟒</m:t>
                        </m:r>
                      </m:sub>
                    </m:sSub>
                  </m:oMath>
                </a14:m>
                <a:r>
                  <a:rPr lang="en-US" sz="2400" b="1" dirty="0" smtClean="0"/>
                  <a:t>, …. ,</a:t>
                </a:r>
                <a14:m>
                  <m:oMath xmlns:m="http://schemas.openxmlformats.org/officeDocument/2006/math">
                    <m:sSub>
                      <m:sSubPr>
                        <m:ctrlPr>
                          <a:rPr lang="en-US" sz="2400" b="1" i="1">
                            <a:latin typeface="Cambria Math"/>
                          </a:rPr>
                        </m:ctrlPr>
                      </m:sSubPr>
                      <m:e>
                        <m:r>
                          <a:rPr lang="en-US" sz="2400" b="1" i="1">
                            <a:latin typeface="Cambria Math"/>
                          </a:rPr>
                          <m:t>𝒖</m:t>
                        </m:r>
                      </m:e>
                      <m:sub>
                        <m:r>
                          <a:rPr lang="en-US" sz="2400" b="1" i="1" smtClean="0">
                            <a:latin typeface="Cambria Math"/>
                          </a:rPr>
                          <m:t>𝒏</m:t>
                        </m:r>
                      </m:sub>
                    </m:sSub>
                  </m:oMath>
                </a14:m>
                <a:r>
                  <a:rPr lang="en-US" sz="2400" b="1" dirty="0" smtClean="0"/>
                  <a:t> be vectors in </a:t>
                </a:r>
                <a14:m>
                  <m:oMath xmlns:m="http://schemas.openxmlformats.org/officeDocument/2006/math">
                    <m:sSup>
                      <m:sSupPr>
                        <m:ctrlPr>
                          <a:rPr lang="en-US" sz="2400" b="1" i="1" smtClean="0">
                            <a:latin typeface="Cambria Math"/>
                          </a:rPr>
                        </m:ctrlPr>
                      </m:sSupPr>
                      <m:e>
                        <m:r>
                          <a:rPr lang="en-US" sz="2400" b="1" i="1" smtClean="0">
                            <a:latin typeface="Cambria Math"/>
                          </a:rPr>
                          <m:t>𝑹</m:t>
                        </m:r>
                      </m:e>
                      <m:sup>
                        <m:r>
                          <a:rPr lang="en-US" sz="2400" b="1" i="1" smtClean="0">
                            <a:latin typeface="Cambria Math"/>
                          </a:rPr>
                          <m:t>𝒏</m:t>
                        </m:r>
                      </m:sup>
                    </m:sSup>
                  </m:oMath>
                </a14:m>
                <a:r>
                  <a:rPr lang="en-US" sz="2400" b="1" dirty="0" smtClean="0"/>
                  <a:t> and the given scalars </a:t>
                </a:r>
                <a14:m>
                  <m:oMath xmlns:m="http://schemas.openxmlformats.org/officeDocument/2006/math">
                    <m:sSub>
                      <m:sSubPr>
                        <m:ctrlPr>
                          <a:rPr lang="en-US" sz="2400" b="1" i="1">
                            <a:latin typeface="Cambria Math"/>
                          </a:rPr>
                        </m:ctrlPr>
                      </m:sSubPr>
                      <m:e>
                        <m:r>
                          <a:rPr lang="en-US" sz="2400" b="1" i="1" smtClean="0">
                            <a:latin typeface="Cambria Math"/>
                          </a:rPr>
                          <m:t>𝒄</m:t>
                        </m:r>
                      </m:e>
                      <m:sub>
                        <m:r>
                          <a:rPr lang="en-US" sz="2400" b="1" i="1">
                            <a:latin typeface="Cambria Math"/>
                          </a:rPr>
                          <m:t>𝟏</m:t>
                        </m:r>
                      </m:sub>
                    </m:sSub>
                    <m:r>
                      <a:rPr lang="en-US" sz="2400" b="1" i="1">
                        <a:latin typeface="Cambria Math"/>
                      </a:rPr>
                      <m:t>,  </m:t>
                    </m:r>
                    <m:sSub>
                      <m:sSubPr>
                        <m:ctrlPr>
                          <a:rPr lang="en-US" sz="2400" b="1" i="1">
                            <a:latin typeface="Cambria Math"/>
                          </a:rPr>
                        </m:ctrlPr>
                      </m:sSubPr>
                      <m:e>
                        <m:r>
                          <a:rPr lang="en-US" sz="2400" b="1" i="1" smtClean="0">
                            <a:latin typeface="Cambria Math"/>
                          </a:rPr>
                          <m:t>𝒄</m:t>
                        </m:r>
                      </m:e>
                      <m:sub>
                        <m:r>
                          <a:rPr lang="en-US" sz="2400" b="1" i="1">
                            <a:latin typeface="Cambria Math"/>
                          </a:rPr>
                          <m:t>𝟐</m:t>
                        </m:r>
                      </m:sub>
                    </m:sSub>
                  </m:oMath>
                </a14:m>
                <a:r>
                  <a:rPr lang="en-US" sz="2400" b="1" dirty="0"/>
                  <a:t>, </a:t>
                </a:r>
                <a14:m>
                  <m:oMath xmlns:m="http://schemas.openxmlformats.org/officeDocument/2006/math">
                    <m:sSub>
                      <m:sSubPr>
                        <m:ctrlPr>
                          <a:rPr lang="en-US" sz="2400" b="1" i="1">
                            <a:latin typeface="Cambria Math"/>
                          </a:rPr>
                        </m:ctrlPr>
                      </m:sSubPr>
                      <m:e>
                        <m:r>
                          <a:rPr lang="en-US" sz="2400" b="1" i="1" smtClean="0">
                            <a:latin typeface="Cambria Math"/>
                          </a:rPr>
                          <m:t>𝒄</m:t>
                        </m:r>
                      </m:e>
                      <m:sub>
                        <m:r>
                          <a:rPr lang="en-US" sz="2400" b="1" i="1">
                            <a:latin typeface="Cambria Math"/>
                          </a:rPr>
                          <m:t>𝟑</m:t>
                        </m:r>
                      </m:sub>
                    </m:sSub>
                    <m:r>
                      <a:rPr lang="en-US" sz="2400" b="1" i="1">
                        <a:latin typeface="Cambria Math"/>
                      </a:rPr>
                      <m:t>,  </m:t>
                    </m:r>
                    <m:sSub>
                      <m:sSubPr>
                        <m:ctrlPr>
                          <a:rPr lang="en-US" sz="2400" b="1" i="1">
                            <a:latin typeface="Cambria Math"/>
                          </a:rPr>
                        </m:ctrlPr>
                      </m:sSubPr>
                      <m:e>
                        <m:r>
                          <a:rPr lang="en-US" sz="2400" b="1" i="1" smtClean="0">
                            <a:latin typeface="Cambria Math"/>
                          </a:rPr>
                          <m:t>𝒄</m:t>
                        </m:r>
                      </m:e>
                      <m:sub>
                        <m:r>
                          <a:rPr lang="en-US" sz="2400" b="1" i="1">
                            <a:latin typeface="Cambria Math"/>
                          </a:rPr>
                          <m:t>𝟒</m:t>
                        </m:r>
                      </m:sub>
                    </m:sSub>
                  </m:oMath>
                </a14:m>
                <a:r>
                  <a:rPr lang="en-US" sz="2400" b="1" dirty="0"/>
                  <a:t>, …. </a:t>
                </a:r>
                <a14:m>
                  <m:oMath xmlns:m="http://schemas.openxmlformats.org/officeDocument/2006/math">
                    <m:sSub>
                      <m:sSubPr>
                        <m:ctrlPr>
                          <a:rPr lang="en-US" sz="2400" b="1" i="1">
                            <a:latin typeface="Cambria Math"/>
                          </a:rPr>
                        </m:ctrlPr>
                      </m:sSubPr>
                      <m:e>
                        <m:r>
                          <a:rPr lang="en-US" sz="2400" b="1" i="1" smtClean="0">
                            <a:latin typeface="Cambria Math"/>
                          </a:rPr>
                          <m:t>,</m:t>
                        </m:r>
                        <m:r>
                          <a:rPr lang="en-US" sz="2400" b="1" i="1" smtClean="0">
                            <a:latin typeface="Cambria Math"/>
                          </a:rPr>
                          <m:t>𝒄</m:t>
                        </m:r>
                      </m:e>
                      <m:sub>
                        <m:r>
                          <a:rPr lang="en-US" sz="2400" b="1" i="1">
                            <a:latin typeface="Cambria Math"/>
                          </a:rPr>
                          <m:t>𝒏</m:t>
                        </m:r>
                      </m:sub>
                    </m:sSub>
                  </m:oMath>
                </a14:m>
                <a:r>
                  <a:rPr lang="en-US" sz="2400" b="1" dirty="0" smtClean="0"/>
                  <a:t> and if the vector y in </a:t>
                </a:r>
                <a14:m>
                  <m:oMath xmlns:m="http://schemas.openxmlformats.org/officeDocument/2006/math">
                    <m:sSup>
                      <m:sSupPr>
                        <m:ctrlPr>
                          <a:rPr lang="en-US" sz="2400" b="1" i="1">
                            <a:latin typeface="Cambria Math"/>
                          </a:rPr>
                        </m:ctrlPr>
                      </m:sSupPr>
                      <m:e>
                        <m:r>
                          <a:rPr lang="en-US" sz="2400" b="1" i="1">
                            <a:latin typeface="Cambria Math"/>
                          </a:rPr>
                          <m:t>𝑹</m:t>
                        </m:r>
                      </m:e>
                      <m:sup>
                        <m:r>
                          <a:rPr lang="en-US" sz="2400" b="1" i="1">
                            <a:latin typeface="Cambria Math"/>
                          </a:rPr>
                          <m:t>𝒏</m:t>
                        </m:r>
                      </m:sup>
                    </m:sSup>
                    <m:r>
                      <a:rPr lang="en-US" sz="2400" b="1" i="0" smtClean="0">
                        <a:latin typeface="Cambria Math"/>
                      </a:rPr>
                      <m:t> </m:t>
                    </m:r>
                  </m:oMath>
                </a14:m>
                <a:r>
                  <a:rPr lang="en-US" sz="2400" b="1" dirty="0" smtClean="0"/>
                  <a:t>is defined by </a:t>
                </a:r>
              </a:p>
              <a:p>
                <a:pPr marL="0" indent="0">
                  <a:buNone/>
                </a:pPr>
                <a:r>
                  <a:rPr lang="en-US" sz="2400" b="1" dirty="0"/>
                  <a:t>	</a:t>
                </a:r>
                <a:r>
                  <a:rPr lang="en-US" sz="2400" b="1" dirty="0" smtClean="0"/>
                  <a:t>y = </a:t>
                </a:r>
                <a14:m>
                  <m:oMath xmlns:m="http://schemas.openxmlformats.org/officeDocument/2006/math">
                    <m:sSub>
                      <m:sSubPr>
                        <m:ctrlPr>
                          <a:rPr lang="en-US" sz="2400" b="1" i="1">
                            <a:latin typeface="Cambria Math"/>
                          </a:rPr>
                        </m:ctrlPr>
                      </m:sSubPr>
                      <m:e>
                        <m:r>
                          <a:rPr lang="en-US" sz="2400" b="1" i="1">
                            <a:latin typeface="Cambria Math"/>
                          </a:rPr>
                          <m:t>𝒄</m:t>
                        </m:r>
                      </m:e>
                      <m:sub>
                        <m:r>
                          <a:rPr lang="en-US" sz="2400" b="1" i="1">
                            <a:latin typeface="Cambria Math"/>
                          </a:rPr>
                          <m:t>𝟏</m:t>
                        </m:r>
                      </m:sub>
                    </m:sSub>
                    <m:sSub>
                      <m:sSubPr>
                        <m:ctrlPr>
                          <a:rPr lang="en-US" sz="2400" b="1" i="1">
                            <a:latin typeface="Cambria Math"/>
                          </a:rPr>
                        </m:ctrlPr>
                      </m:sSubPr>
                      <m:e>
                        <m:r>
                          <a:rPr lang="en-US" sz="2400" b="1" i="1">
                            <a:latin typeface="Cambria Math"/>
                          </a:rPr>
                          <m:t>𝒖</m:t>
                        </m:r>
                      </m:e>
                      <m:sub>
                        <m:r>
                          <a:rPr lang="en-US" sz="2400" b="1" i="1">
                            <a:latin typeface="Cambria Math"/>
                          </a:rPr>
                          <m:t>𝟏</m:t>
                        </m:r>
                      </m:sub>
                    </m:sSub>
                    <m:r>
                      <a:rPr lang="en-US" sz="2400" b="1" i="1" smtClean="0">
                        <a:latin typeface="Cambria Math"/>
                      </a:rPr>
                      <m:t>+</m:t>
                    </m:r>
                    <m:sSub>
                      <m:sSubPr>
                        <m:ctrlPr>
                          <a:rPr lang="en-US" sz="2400" b="1" i="1">
                            <a:latin typeface="Cambria Math"/>
                          </a:rPr>
                        </m:ctrlPr>
                      </m:sSubPr>
                      <m:e>
                        <m:r>
                          <a:rPr lang="en-US" sz="2400" b="1" i="1">
                            <a:latin typeface="Cambria Math"/>
                          </a:rPr>
                          <m:t>𝒄</m:t>
                        </m:r>
                      </m:e>
                      <m:sub>
                        <m:r>
                          <a:rPr lang="en-US" sz="2400" b="1" i="1" smtClean="0">
                            <a:latin typeface="Cambria Math"/>
                          </a:rPr>
                          <m:t>𝟐</m:t>
                        </m:r>
                      </m:sub>
                    </m:sSub>
                    <m:sSub>
                      <m:sSubPr>
                        <m:ctrlPr>
                          <a:rPr lang="en-US" sz="2400" b="1" i="1">
                            <a:latin typeface="Cambria Math"/>
                          </a:rPr>
                        </m:ctrlPr>
                      </m:sSubPr>
                      <m:e>
                        <m:r>
                          <a:rPr lang="en-US" sz="2400" b="1" i="1">
                            <a:latin typeface="Cambria Math"/>
                          </a:rPr>
                          <m:t>𝒖</m:t>
                        </m:r>
                      </m:e>
                      <m:sub>
                        <m:r>
                          <a:rPr lang="en-US" sz="2400" b="1" i="1">
                            <a:latin typeface="Cambria Math"/>
                          </a:rPr>
                          <m:t>𝟐</m:t>
                        </m:r>
                      </m:sub>
                    </m:sSub>
                    <m:r>
                      <a:rPr lang="en-US" sz="2400" b="1" i="0" smtClean="0">
                        <a:latin typeface="Cambria Math"/>
                      </a:rPr>
                      <m:t>+</m:t>
                    </m:r>
                  </m:oMath>
                </a14:m>
                <a:r>
                  <a:rPr lang="en-US" sz="2400" b="1" dirty="0"/>
                  <a:t> </a:t>
                </a:r>
                <a14:m>
                  <m:oMath xmlns:m="http://schemas.openxmlformats.org/officeDocument/2006/math">
                    <m:sSub>
                      <m:sSubPr>
                        <m:ctrlPr>
                          <a:rPr lang="en-US" sz="2400" b="1" i="1">
                            <a:latin typeface="Cambria Math"/>
                          </a:rPr>
                        </m:ctrlPr>
                      </m:sSubPr>
                      <m:e>
                        <m:r>
                          <a:rPr lang="en-US" sz="2400" b="1" i="1">
                            <a:latin typeface="Cambria Math"/>
                          </a:rPr>
                          <m:t>𝒄</m:t>
                        </m:r>
                      </m:e>
                      <m:sub>
                        <m:r>
                          <a:rPr lang="en-US" sz="2400" b="1" i="1" smtClean="0">
                            <a:latin typeface="Cambria Math"/>
                          </a:rPr>
                          <m:t>𝟑</m:t>
                        </m:r>
                      </m:sub>
                    </m:sSub>
                  </m:oMath>
                </a14:m>
                <a:r>
                  <a:rPr lang="en-US" sz="2400" b="1" dirty="0"/>
                  <a:t> </a:t>
                </a:r>
                <a14:m>
                  <m:oMath xmlns:m="http://schemas.openxmlformats.org/officeDocument/2006/math">
                    <m:sSub>
                      <m:sSubPr>
                        <m:ctrlPr>
                          <a:rPr lang="en-US" sz="2400" b="1" i="1">
                            <a:latin typeface="Cambria Math"/>
                          </a:rPr>
                        </m:ctrlPr>
                      </m:sSubPr>
                      <m:e>
                        <m:r>
                          <a:rPr lang="en-US" sz="2400" b="1" i="1">
                            <a:latin typeface="Cambria Math"/>
                          </a:rPr>
                          <m:t>𝒖</m:t>
                        </m:r>
                      </m:e>
                      <m:sub>
                        <m:r>
                          <a:rPr lang="en-US" sz="2400" b="1" i="1">
                            <a:latin typeface="Cambria Math"/>
                          </a:rPr>
                          <m:t>𝟑</m:t>
                        </m:r>
                      </m:sub>
                    </m:sSub>
                    <m:r>
                      <a:rPr lang="en-US" sz="2400" b="1" i="1" smtClean="0">
                        <a:latin typeface="Cambria Math"/>
                      </a:rPr>
                      <m:t>+</m:t>
                    </m:r>
                    <m:sSub>
                      <m:sSubPr>
                        <m:ctrlPr>
                          <a:rPr lang="en-US" sz="2400" b="1" i="1">
                            <a:latin typeface="Cambria Math"/>
                          </a:rPr>
                        </m:ctrlPr>
                      </m:sSubPr>
                      <m:e>
                        <m:sSub>
                          <m:sSubPr>
                            <m:ctrlPr>
                              <a:rPr lang="en-US" sz="2400" b="1" i="1">
                                <a:latin typeface="Cambria Math"/>
                              </a:rPr>
                            </m:ctrlPr>
                          </m:sSubPr>
                          <m:e>
                            <m:r>
                              <a:rPr lang="en-US" sz="2400" b="1" i="1">
                                <a:latin typeface="Cambria Math"/>
                              </a:rPr>
                              <m:t>𝒄</m:t>
                            </m:r>
                          </m:e>
                          <m:sub>
                            <m:r>
                              <a:rPr lang="en-US" sz="2400" b="1" i="1" smtClean="0">
                                <a:latin typeface="Cambria Math"/>
                              </a:rPr>
                              <m:t>𝟒</m:t>
                            </m:r>
                          </m:sub>
                        </m:sSub>
                        <m:r>
                          <a:rPr lang="en-US" sz="2400" b="1" i="1">
                            <a:latin typeface="Cambria Math"/>
                          </a:rPr>
                          <m:t>𝒖</m:t>
                        </m:r>
                      </m:e>
                      <m:sub>
                        <m:r>
                          <a:rPr lang="en-US" sz="2400" b="1" i="1">
                            <a:latin typeface="Cambria Math"/>
                          </a:rPr>
                          <m:t>𝟒</m:t>
                        </m:r>
                      </m:sub>
                    </m:sSub>
                    <m:r>
                      <a:rPr lang="en-US" sz="2400" b="1" i="0" smtClean="0">
                        <a:latin typeface="Cambria Math"/>
                      </a:rPr>
                      <m:t>+</m:t>
                    </m:r>
                  </m:oMath>
                </a14:m>
                <a:r>
                  <a:rPr lang="en-US" sz="2400" b="1" dirty="0"/>
                  <a:t> …. </a:t>
                </a:r>
                <a:r>
                  <a:rPr lang="en-US" sz="2400" b="1" dirty="0" smtClean="0"/>
                  <a:t>+</a:t>
                </a:r>
                <a14:m>
                  <m:oMath xmlns:m="http://schemas.openxmlformats.org/officeDocument/2006/math">
                    <m:sSub>
                      <m:sSubPr>
                        <m:ctrlPr>
                          <a:rPr lang="en-US" sz="2400" b="1" i="1">
                            <a:latin typeface="Cambria Math"/>
                          </a:rPr>
                        </m:ctrlPr>
                      </m:sSubPr>
                      <m:e>
                        <m:sSub>
                          <m:sSubPr>
                            <m:ctrlPr>
                              <a:rPr lang="en-US" sz="2400" b="1" i="1">
                                <a:latin typeface="Cambria Math"/>
                              </a:rPr>
                            </m:ctrlPr>
                          </m:sSubPr>
                          <m:e>
                            <m:r>
                              <a:rPr lang="en-US" sz="2400" b="1" i="1">
                                <a:latin typeface="Cambria Math"/>
                              </a:rPr>
                              <m:t>𝒄</m:t>
                            </m:r>
                          </m:e>
                          <m:sub>
                            <m:r>
                              <a:rPr lang="en-US" sz="2400" b="1" i="1" smtClean="0">
                                <a:latin typeface="Cambria Math"/>
                              </a:rPr>
                              <m:t>𝒏</m:t>
                            </m:r>
                          </m:sub>
                        </m:sSub>
                        <m:r>
                          <a:rPr lang="en-US" sz="2400" b="1" i="1">
                            <a:latin typeface="Cambria Math"/>
                          </a:rPr>
                          <m:t>𝒖</m:t>
                        </m:r>
                      </m:e>
                      <m:sub>
                        <m:r>
                          <a:rPr lang="en-US" sz="2400" b="1" i="1">
                            <a:latin typeface="Cambria Math"/>
                          </a:rPr>
                          <m:t>𝒏</m:t>
                        </m:r>
                      </m:sub>
                    </m:sSub>
                  </m:oMath>
                </a14:m>
                <a:endParaRPr lang="en-US" sz="2400" b="1" dirty="0" smtClean="0"/>
              </a:p>
              <a:p>
                <a:pPr marL="0" indent="0">
                  <a:buNone/>
                </a:pPr>
                <a:r>
                  <a:rPr lang="en-US" sz="2400" b="1" dirty="0" smtClean="0"/>
                  <a:t>Then y is called the linear combination of </a:t>
                </a:r>
                <a14:m>
                  <m:oMath xmlns:m="http://schemas.openxmlformats.org/officeDocument/2006/math">
                    <m:sSub>
                      <m:sSubPr>
                        <m:ctrlPr>
                          <a:rPr lang="en-US" sz="2400" b="1" i="1">
                            <a:latin typeface="Cambria Math"/>
                          </a:rPr>
                        </m:ctrlPr>
                      </m:sSubPr>
                      <m:e>
                        <m:r>
                          <a:rPr lang="en-US" sz="2400" b="1" i="1">
                            <a:latin typeface="Cambria Math"/>
                          </a:rPr>
                          <m:t>𝒖</m:t>
                        </m:r>
                      </m:e>
                      <m:sub>
                        <m:r>
                          <a:rPr lang="en-US" sz="2400" b="1" i="1">
                            <a:latin typeface="Cambria Math"/>
                          </a:rPr>
                          <m:t>𝟏</m:t>
                        </m:r>
                      </m:sub>
                    </m:sSub>
                    <m:r>
                      <a:rPr lang="en-US" sz="2400" b="1" i="1">
                        <a:latin typeface="Cambria Math"/>
                      </a:rPr>
                      <m:t>,  </m:t>
                    </m:r>
                    <m:sSub>
                      <m:sSubPr>
                        <m:ctrlPr>
                          <a:rPr lang="en-US" sz="2400" b="1" i="1">
                            <a:latin typeface="Cambria Math"/>
                          </a:rPr>
                        </m:ctrlPr>
                      </m:sSubPr>
                      <m:e>
                        <m:r>
                          <a:rPr lang="en-US" sz="2400" b="1" i="1">
                            <a:latin typeface="Cambria Math"/>
                          </a:rPr>
                          <m:t>𝒖</m:t>
                        </m:r>
                      </m:e>
                      <m:sub>
                        <m:r>
                          <a:rPr lang="en-US" sz="2400" b="1" i="1">
                            <a:latin typeface="Cambria Math"/>
                          </a:rPr>
                          <m:t>𝟐</m:t>
                        </m:r>
                      </m:sub>
                    </m:sSub>
                  </m:oMath>
                </a14:m>
                <a:r>
                  <a:rPr lang="en-US" sz="2400" b="1" dirty="0"/>
                  <a:t>, </a:t>
                </a:r>
                <a14:m>
                  <m:oMath xmlns:m="http://schemas.openxmlformats.org/officeDocument/2006/math">
                    <m:sSub>
                      <m:sSubPr>
                        <m:ctrlPr>
                          <a:rPr lang="en-US" sz="2400" b="1" i="1">
                            <a:latin typeface="Cambria Math"/>
                          </a:rPr>
                        </m:ctrlPr>
                      </m:sSubPr>
                      <m:e>
                        <m:r>
                          <a:rPr lang="en-US" sz="2400" b="1" i="1">
                            <a:latin typeface="Cambria Math"/>
                          </a:rPr>
                          <m:t>𝒖</m:t>
                        </m:r>
                      </m:e>
                      <m:sub>
                        <m:r>
                          <a:rPr lang="en-US" sz="2400" b="1" i="1">
                            <a:latin typeface="Cambria Math"/>
                          </a:rPr>
                          <m:t>𝟑</m:t>
                        </m:r>
                      </m:sub>
                    </m:sSub>
                    <m:r>
                      <a:rPr lang="en-US" sz="2400" b="1" i="1">
                        <a:latin typeface="Cambria Math"/>
                      </a:rPr>
                      <m:t>,  </m:t>
                    </m:r>
                    <m:sSub>
                      <m:sSubPr>
                        <m:ctrlPr>
                          <a:rPr lang="en-US" sz="2400" b="1" i="1">
                            <a:latin typeface="Cambria Math"/>
                          </a:rPr>
                        </m:ctrlPr>
                      </m:sSubPr>
                      <m:e>
                        <m:r>
                          <a:rPr lang="en-US" sz="2400" b="1" i="1">
                            <a:latin typeface="Cambria Math"/>
                          </a:rPr>
                          <m:t>𝒖</m:t>
                        </m:r>
                      </m:e>
                      <m:sub>
                        <m:r>
                          <a:rPr lang="en-US" sz="2400" b="1" i="1">
                            <a:latin typeface="Cambria Math"/>
                          </a:rPr>
                          <m:t>𝟒</m:t>
                        </m:r>
                      </m:sub>
                    </m:sSub>
                  </m:oMath>
                </a14:m>
                <a:r>
                  <a:rPr lang="en-US" sz="2400" b="1" dirty="0"/>
                  <a:t>, …. ,</a:t>
                </a:r>
                <a14:m>
                  <m:oMath xmlns:m="http://schemas.openxmlformats.org/officeDocument/2006/math">
                    <m:sSub>
                      <m:sSubPr>
                        <m:ctrlPr>
                          <a:rPr lang="en-US" sz="2400" b="1" i="1">
                            <a:latin typeface="Cambria Math"/>
                          </a:rPr>
                        </m:ctrlPr>
                      </m:sSubPr>
                      <m:e>
                        <m:r>
                          <a:rPr lang="en-US" sz="2400" b="1" i="1">
                            <a:latin typeface="Cambria Math"/>
                          </a:rPr>
                          <m:t>𝒖</m:t>
                        </m:r>
                      </m:e>
                      <m:sub>
                        <m:r>
                          <a:rPr lang="en-US" sz="2400" b="1" i="1">
                            <a:latin typeface="Cambria Math"/>
                          </a:rPr>
                          <m:t>𝒏</m:t>
                        </m:r>
                      </m:sub>
                    </m:sSub>
                  </m:oMath>
                </a14:m>
                <a:r>
                  <a:rPr lang="en-US" sz="2400" b="1" dirty="0" smtClean="0"/>
                  <a:t> with scalars </a:t>
                </a:r>
                <a14:m>
                  <m:oMath xmlns:m="http://schemas.openxmlformats.org/officeDocument/2006/math">
                    <m:sSub>
                      <m:sSubPr>
                        <m:ctrlPr>
                          <a:rPr lang="en-US" sz="2400" b="1" i="1">
                            <a:latin typeface="Cambria Math"/>
                          </a:rPr>
                        </m:ctrlPr>
                      </m:sSubPr>
                      <m:e>
                        <m:r>
                          <a:rPr lang="en-US" sz="2400" b="1" i="1">
                            <a:latin typeface="Cambria Math"/>
                          </a:rPr>
                          <m:t>𝒄</m:t>
                        </m:r>
                      </m:e>
                      <m:sub>
                        <m:r>
                          <a:rPr lang="en-US" sz="2400" b="1" i="1">
                            <a:latin typeface="Cambria Math"/>
                          </a:rPr>
                          <m:t>𝟏</m:t>
                        </m:r>
                      </m:sub>
                    </m:sSub>
                    <m:r>
                      <a:rPr lang="en-US" sz="2400" b="1" i="1">
                        <a:latin typeface="Cambria Math"/>
                      </a:rPr>
                      <m:t>,  </m:t>
                    </m:r>
                    <m:sSub>
                      <m:sSubPr>
                        <m:ctrlPr>
                          <a:rPr lang="en-US" sz="2400" b="1" i="1">
                            <a:latin typeface="Cambria Math"/>
                          </a:rPr>
                        </m:ctrlPr>
                      </m:sSubPr>
                      <m:e>
                        <m:r>
                          <a:rPr lang="en-US" sz="2400" b="1" i="1">
                            <a:latin typeface="Cambria Math"/>
                          </a:rPr>
                          <m:t>𝒄</m:t>
                        </m:r>
                      </m:e>
                      <m:sub>
                        <m:r>
                          <a:rPr lang="en-US" sz="2400" b="1" i="1">
                            <a:latin typeface="Cambria Math"/>
                          </a:rPr>
                          <m:t>𝟐</m:t>
                        </m:r>
                      </m:sub>
                    </m:sSub>
                  </m:oMath>
                </a14:m>
                <a:r>
                  <a:rPr lang="en-US" sz="2400" b="1" dirty="0"/>
                  <a:t>, </a:t>
                </a:r>
                <a14:m>
                  <m:oMath xmlns:m="http://schemas.openxmlformats.org/officeDocument/2006/math">
                    <m:sSub>
                      <m:sSubPr>
                        <m:ctrlPr>
                          <a:rPr lang="en-US" sz="2400" b="1" i="1">
                            <a:latin typeface="Cambria Math"/>
                          </a:rPr>
                        </m:ctrlPr>
                      </m:sSubPr>
                      <m:e>
                        <m:r>
                          <a:rPr lang="en-US" sz="2400" b="1" i="1">
                            <a:latin typeface="Cambria Math"/>
                          </a:rPr>
                          <m:t>𝒄</m:t>
                        </m:r>
                      </m:e>
                      <m:sub>
                        <m:r>
                          <a:rPr lang="en-US" sz="2400" b="1" i="1">
                            <a:latin typeface="Cambria Math"/>
                          </a:rPr>
                          <m:t>𝟑</m:t>
                        </m:r>
                      </m:sub>
                    </m:sSub>
                    <m:r>
                      <a:rPr lang="en-US" sz="2400" b="1" i="1">
                        <a:latin typeface="Cambria Math"/>
                      </a:rPr>
                      <m:t>,  </m:t>
                    </m:r>
                    <m:sSub>
                      <m:sSubPr>
                        <m:ctrlPr>
                          <a:rPr lang="en-US" sz="2400" b="1" i="1">
                            <a:latin typeface="Cambria Math"/>
                          </a:rPr>
                        </m:ctrlPr>
                      </m:sSubPr>
                      <m:e>
                        <m:r>
                          <a:rPr lang="en-US" sz="2400" b="1" i="1">
                            <a:latin typeface="Cambria Math"/>
                          </a:rPr>
                          <m:t>𝒄</m:t>
                        </m:r>
                      </m:e>
                      <m:sub>
                        <m:r>
                          <a:rPr lang="en-US" sz="2400" b="1" i="1">
                            <a:latin typeface="Cambria Math"/>
                          </a:rPr>
                          <m:t>𝟒</m:t>
                        </m:r>
                      </m:sub>
                    </m:sSub>
                  </m:oMath>
                </a14:m>
                <a:r>
                  <a:rPr lang="en-US" sz="2400" b="1" dirty="0"/>
                  <a:t>, …. </a:t>
                </a:r>
                <a14:m>
                  <m:oMath xmlns:m="http://schemas.openxmlformats.org/officeDocument/2006/math">
                    <m:sSub>
                      <m:sSubPr>
                        <m:ctrlPr>
                          <a:rPr lang="en-US" sz="2400" b="1" i="1">
                            <a:latin typeface="Cambria Math"/>
                          </a:rPr>
                        </m:ctrlPr>
                      </m:sSubPr>
                      <m:e>
                        <m:r>
                          <a:rPr lang="en-US" sz="2400" b="1" i="1">
                            <a:latin typeface="Cambria Math"/>
                          </a:rPr>
                          <m:t>,</m:t>
                        </m:r>
                        <m:r>
                          <a:rPr lang="en-US" sz="2400" b="1" i="1">
                            <a:latin typeface="Cambria Math"/>
                          </a:rPr>
                          <m:t>𝒄</m:t>
                        </m:r>
                      </m:e>
                      <m:sub>
                        <m:r>
                          <a:rPr lang="en-US" sz="2400" b="1" i="1">
                            <a:latin typeface="Cambria Math"/>
                          </a:rPr>
                          <m:t>𝒏</m:t>
                        </m:r>
                      </m:sub>
                    </m:sSub>
                  </m:oMath>
                </a14:m>
                <a:r>
                  <a:rPr lang="en-US" sz="2400" b="1" dirty="0"/>
                  <a:t> </a:t>
                </a:r>
                <a:r>
                  <a:rPr lang="en-US" sz="2400" b="1" dirty="0" smtClean="0"/>
                  <a:t>.</a:t>
                </a:r>
              </a:p>
              <a:p>
                <a:pPr marL="0" indent="0">
                  <a:buNone/>
                </a:pPr>
                <a:r>
                  <a:rPr lang="en-US" sz="2400" b="1" dirty="0" smtClean="0">
                    <a:solidFill>
                      <a:srgbClr val="FF0000"/>
                    </a:solidFill>
                  </a:rPr>
                  <a:t>Note:</a:t>
                </a:r>
              </a:p>
              <a:p>
                <a:pPr marL="0" indent="0">
                  <a:buNone/>
                </a:pPr>
                <a:r>
                  <a:rPr lang="en-US" sz="2400" b="1" dirty="0">
                    <a:solidFill>
                      <a:srgbClr val="FF0000"/>
                    </a:solidFill>
                  </a:rPr>
                  <a:t>	</a:t>
                </a:r>
                <a:r>
                  <a:rPr lang="en-US" sz="2400" b="1" dirty="0" smtClean="0">
                    <a:solidFill>
                      <a:schemeClr val="tx1"/>
                    </a:solidFill>
                  </a:rPr>
                  <a:t>A vector y  in </a:t>
                </a:r>
                <a14:m>
                  <m:oMath xmlns:m="http://schemas.openxmlformats.org/officeDocument/2006/math">
                    <m:sSup>
                      <m:sSupPr>
                        <m:ctrlPr>
                          <a:rPr lang="en-US" sz="2400" b="1" i="1">
                            <a:solidFill>
                              <a:schemeClr val="tx1"/>
                            </a:solidFill>
                            <a:latin typeface="Cambria Math"/>
                          </a:rPr>
                        </m:ctrlPr>
                      </m:sSupPr>
                      <m:e>
                        <m:r>
                          <a:rPr lang="en-US" sz="2400" b="1" i="1">
                            <a:solidFill>
                              <a:schemeClr val="tx1"/>
                            </a:solidFill>
                            <a:latin typeface="Cambria Math"/>
                          </a:rPr>
                          <m:t>𝑹</m:t>
                        </m:r>
                      </m:e>
                      <m:sup>
                        <m:r>
                          <a:rPr lang="en-US" sz="2400" b="1" i="1">
                            <a:solidFill>
                              <a:schemeClr val="tx1"/>
                            </a:solidFill>
                            <a:latin typeface="Cambria Math"/>
                          </a:rPr>
                          <m:t>𝒏</m:t>
                        </m:r>
                      </m:sup>
                    </m:sSup>
                  </m:oMath>
                </a14:m>
                <a:r>
                  <a:rPr lang="en-US" sz="2400" b="1" dirty="0" smtClean="0">
                    <a:solidFill>
                      <a:schemeClr val="tx1"/>
                    </a:solidFill>
                  </a:rPr>
                  <a:t> is linear combination of vectors </a:t>
                </a:r>
                <a14:m>
                  <m:oMath xmlns:m="http://schemas.openxmlformats.org/officeDocument/2006/math">
                    <m:sSub>
                      <m:sSubPr>
                        <m:ctrlPr>
                          <a:rPr lang="en-US" sz="2400" b="1" i="1">
                            <a:solidFill>
                              <a:schemeClr val="tx1"/>
                            </a:solidFill>
                            <a:latin typeface="Cambria Math"/>
                          </a:rPr>
                        </m:ctrlPr>
                      </m:sSubPr>
                      <m:e>
                        <m:r>
                          <a:rPr lang="en-US" sz="2400" b="1" i="1">
                            <a:solidFill>
                              <a:schemeClr val="tx1"/>
                            </a:solidFill>
                            <a:latin typeface="Cambria Math"/>
                          </a:rPr>
                          <m:t>𝒖</m:t>
                        </m:r>
                      </m:e>
                      <m:sub>
                        <m:r>
                          <a:rPr lang="en-US" sz="2400" b="1" i="1">
                            <a:solidFill>
                              <a:schemeClr val="tx1"/>
                            </a:solidFill>
                            <a:latin typeface="Cambria Math"/>
                          </a:rPr>
                          <m:t>𝟏</m:t>
                        </m:r>
                      </m:sub>
                    </m:sSub>
                    <m:r>
                      <a:rPr lang="en-US" sz="2400" b="1" i="1">
                        <a:solidFill>
                          <a:schemeClr val="tx1"/>
                        </a:solidFill>
                        <a:latin typeface="Cambria Math"/>
                      </a:rPr>
                      <m:t>,  </m:t>
                    </m:r>
                    <m:sSub>
                      <m:sSubPr>
                        <m:ctrlPr>
                          <a:rPr lang="en-US" sz="2400" b="1" i="1">
                            <a:solidFill>
                              <a:schemeClr val="tx1"/>
                            </a:solidFill>
                            <a:latin typeface="Cambria Math"/>
                          </a:rPr>
                        </m:ctrlPr>
                      </m:sSubPr>
                      <m:e>
                        <m:r>
                          <a:rPr lang="en-US" sz="2400" b="1" i="1">
                            <a:solidFill>
                              <a:schemeClr val="tx1"/>
                            </a:solidFill>
                            <a:latin typeface="Cambria Math"/>
                          </a:rPr>
                          <m:t>𝒖</m:t>
                        </m:r>
                      </m:e>
                      <m:sub>
                        <m:r>
                          <a:rPr lang="en-US" sz="2400" b="1" i="1">
                            <a:solidFill>
                              <a:schemeClr val="tx1"/>
                            </a:solidFill>
                            <a:latin typeface="Cambria Math"/>
                          </a:rPr>
                          <m:t>𝟐</m:t>
                        </m:r>
                      </m:sub>
                    </m:sSub>
                  </m:oMath>
                </a14:m>
                <a:r>
                  <a:rPr lang="en-US" sz="2400" b="1" dirty="0">
                    <a:solidFill>
                      <a:schemeClr val="tx1"/>
                    </a:solidFill>
                  </a:rPr>
                  <a:t>, </a:t>
                </a:r>
                <a14:m>
                  <m:oMath xmlns:m="http://schemas.openxmlformats.org/officeDocument/2006/math">
                    <m:sSub>
                      <m:sSubPr>
                        <m:ctrlPr>
                          <a:rPr lang="en-US" sz="2400" b="1" i="1">
                            <a:solidFill>
                              <a:schemeClr val="tx1"/>
                            </a:solidFill>
                            <a:latin typeface="Cambria Math"/>
                          </a:rPr>
                        </m:ctrlPr>
                      </m:sSubPr>
                      <m:e>
                        <m:r>
                          <a:rPr lang="en-US" sz="2400" b="1" i="1">
                            <a:solidFill>
                              <a:schemeClr val="tx1"/>
                            </a:solidFill>
                            <a:latin typeface="Cambria Math"/>
                          </a:rPr>
                          <m:t>𝒖</m:t>
                        </m:r>
                      </m:e>
                      <m:sub>
                        <m:r>
                          <a:rPr lang="en-US" sz="2400" b="1" i="1">
                            <a:solidFill>
                              <a:schemeClr val="tx1"/>
                            </a:solidFill>
                            <a:latin typeface="Cambria Math"/>
                          </a:rPr>
                          <m:t>𝟑</m:t>
                        </m:r>
                      </m:sub>
                    </m:sSub>
                    <m:r>
                      <a:rPr lang="en-US" sz="2400" b="1" i="1">
                        <a:solidFill>
                          <a:schemeClr val="tx1"/>
                        </a:solidFill>
                        <a:latin typeface="Cambria Math"/>
                      </a:rPr>
                      <m:t>,  </m:t>
                    </m:r>
                    <m:sSub>
                      <m:sSubPr>
                        <m:ctrlPr>
                          <a:rPr lang="en-US" sz="2400" b="1" i="1">
                            <a:solidFill>
                              <a:schemeClr val="tx1"/>
                            </a:solidFill>
                            <a:latin typeface="Cambria Math"/>
                          </a:rPr>
                        </m:ctrlPr>
                      </m:sSubPr>
                      <m:e>
                        <m:r>
                          <a:rPr lang="en-US" sz="2400" b="1" i="1">
                            <a:solidFill>
                              <a:schemeClr val="tx1"/>
                            </a:solidFill>
                            <a:latin typeface="Cambria Math"/>
                          </a:rPr>
                          <m:t>𝒖</m:t>
                        </m:r>
                      </m:e>
                      <m:sub>
                        <m:r>
                          <a:rPr lang="en-US" sz="2400" b="1" i="1">
                            <a:solidFill>
                              <a:schemeClr val="tx1"/>
                            </a:solidFill>
                            <a:latin typeface="Cambria Math"/>
                          </a:rPr>
                          <m:t>𝟒</m:t>
                        </m:r>
                      </m:sub>
                    </m:sSub>
                  </m:oMath>
                </a14:m>
                <a:r>
                  <a:rPr lang="en-US" sz="2400" b="1" dirty="0">
                    <a:solidFill>
                      <a:schemeClr val="tx1"/>
                    </a:solidFill>
                  </a:rPr>
                  <a:t>, …. ,</a:t>
                </a:r>
                <a14:m>
                  <m:oMath xmlns:m="http://schemas.openxmlformats.org/officeDocument/2006/math">
                    <m:sSub>
                      <m:sSubPr>
                        <m:ctrlPr>
                          <a:rPr lang="en-US" sz="2400" b="1" i="1">
                            <a:solidFill>
                              <a:schemeClr val="tx1"/>
                            </a:solidFill>
                            <a:latin typeface="Cambria Math"/>
                          </a:rPr>
                        </m:ctrlPr>
                      </m:sSubPr>
                      <m:e>
                        <m:r>
                          <a:rPr lang="en-US" sz="2400" b="1" i="1">
                            <a:solidFill>
                              <a:schemeClr val="tx1"/>
                            </a:solidFill>
                            <a:latin typeface="Cambria Math"/>
                          </a:rPr>
                          <m:t>𝒖</m:t>
                        </m:r>
                      </m:e>
                      <m:sub>
                        <m:r>
                          <a:rPr lang="en-US" sz="2400" b="1" i="1">
                            <a:solidFill>
                              <a:schemeClr val="tx1"/>
                            </a:solidFill>
                            <a:latin typeface="Cambria Math"/>
                          </a:rPr>
                          <m:t>𝒏</m:t>
                        </m:r>
                      </m:sub>
                    </m:sSub>
                  </m:oMath>
                </a14:m>
                <a:r>
                  <a:rPr lang="en-US" sz="2400" b="1" dirty="0" smtClean="0">
                    <a:solidFill>
                      <a:schemeClr val="tx1"/>
                    </a:solidFill>
                  </a:rPr>
                  <a:t> </a:t>
                </a:r>
                <a:r>
                  <a:rPr lang="en-US" sz="2400" b="1" dirty="0">
                    <a:solidFill>
                      <a:schemeClr val="tx1"/>
                    </a:solidFill>
                  </a:rPr>
                  <a:t>in </a:t>
                </a:r>
                <a14:m>
                  <m:oMath xmlns:m="http://schemas.openxmlformats.org/officeDocument/2006/math">
                    <m:sSup>
                      <m:sSupPr>
                        <m:ctrlPr>
                          <a:rPr lang="en-US" sz="2400" b="1" i="1">
                            <a:solidFill>
                              <a:schemeClr val="tx1"/>
                            </a:solidFill>
                            <a:latin typeface="Cambria Math"/>
                          </a:rPr>
                        </m:ctrlPr>
                      </m:sSupPr>
                      <m:e>
                        <m:r>
                          <a:rPr lang="en-US" sz="2400" b="1" i="1">
                            <a:solidFill>
                              <a:schemeClr val="tx1"/>
                            </a:solidFill>
                            <a:latin typeface="Cambria Math"/>
                          </a:rPr>
                          <m:t>𝑹</m:t>
                        </m:r>
                      </m:e>
                      <m:sup>
                        <m:r>
                          <a:rPr lang="en-US" sz="2400" b="1" i="1">
                            <a:solidFill>
                              <a:schemeClr val="tx1"/>
                            </a:solidFill>
                            <a:latin typeface="Cambria Math"/>
                          </a:rPr>
                          <m:t>𝒏</m:t>
                        </m:r>
                      </m:sup>
                    </m:sSup>
                  </m:oMath>
                </a14:m>
                <a:r>
                  <a:rPr lang="en-US" sz="2400" b="1" dirty="0" smtClean="0">
                    <a:solidFill>
                      <a:schemeClr val="tx1"/>
                    </a:solidFill>
                  </a:rPr>
                  <a:t>, if the linear system with augmented matrix [</a:t>
                </a:r>
                <a14:m>
                  <m:oMath xmlns:m="http://schemas.openxmlformats.org/officeDocument/2006/math">
                    <m:sSub>
                      <m:sSubPr>
                        <m:ctrlPr>
                          <a:rPr lang="en-US" sz="2400" b="1" i="1">
                            <a:solidFill>
                              <a:schemeClr val="tx1"/>
                            </a:solidFill>
                            <a:latin typeface="Cambria Math"/>
                          </a:rPr>
                        </m:ctrlPr>
                      </m:sSubPr>
                      <m:e>
                        <m:r>
                          <a:rPr lang="en-US" sz="2400" b="1" i="1">
                            <a:solidFill>
                              <a:schemeClr val="tx1"/>
                            </a:solidFill>
                            <a:latin typeface="Cambria Math"/>
                          </a:rPr>
                          <m:t>𝒖</m:t>
                        </m:r>
                      </m:e>
                      <m:sub>
                        <m:r>
                          <a:rPr lang="en-US" sz="2400" b="1" i="1">
                            <a:solidFill>
                              <a:schemeClr val="tx1"/>
                            </a:solidFill>
                            <a:latin typeface="Cambria Math"/>
                          </a:rPr>
                          <m:t>𝟏</m:t>
                        </m:r>
                      </m:sub>
                    </m:sSub>
                    <m:r>
                      <a:rPr lang="en-US" sz="2400" b="1" i="1" smtClean="0">
                        <a:solidFill>
                          <a:schemeClr val="tx1"/>
                        </a:solidFill>
                        <a:latin typeface="Cambria Math"/>
                      </a:rPr>
                      <m:t>  </m:t>
                    </m:r>
                    <m:sSub>
                      <m:sSubPr>
                        <m:ctrlPr>
                          <a:rPr lang="en-US" sz="2400" b="1" i="1">
                            <a:solidFill>
                              <a:schemeClr val="tx1"/>
                            </a:solidFill>
                            <a:latin typeface="Cambria Math"/>
                          </a:rPr>
                        </m:ctrlPr>
                      </m:sSubPr>
                      <m:e>
                        <m:r>
                          <a:rPr lang="en-US" sz="2400" b="1" i="1">
                            <a:solidFill>
                              <a:schemeClr val="tx1"/>
                            </a:solidFill>
                            <a:latin typeface="Cambria Math"/>
                          </a:rPr>
                          <m:t>𝒖</m:t>
                        </m:r>
                      </m:e>
                      <m:sub>
                        <m:r>
                          <a:rPr lang="en-US" sz="2400" b="1" i="1">
                            <a:solidFill>
                              <a:schemeClr val="tx1"/>
                            </a:solidFill>
                            <a:latin typeface="Cambria Math"/>
                          </a:rPr>
                          <m:t>𝟐</m:t>
                        </m:r>
                      </m:sub>
                    </m:sSub>
                    <m:r>
                      <a:rPr lang="en-US" sz="2400" b="1" i="0" smtClean="0">
                        <a:solidFill>
                          <a:schemeClr val="tx1"/>
                        </a:solidFill>
                        <a:latin typeface="Cambria Math"/>
                      </a:rPr>
                      <m:t>  </m:t>
                    </m:r>
                    <m:sSub>
                      <m:sSubPr>
                        <m:ctrlPr>
                          <a:rPr lang="en-US" sz="2400" b="1" i="1">
                            <a:solidFill>
                              <a:schemeClr val="tx1"/>
                            </a:solidFill>
                            <a:latin typeface="Cambria Math"/>
                          </a:rPr>
                        </m:ctrlPr>
                      </m:sSubPr>
                      <m:e>
                        <m:r>
                          <a:rPr lang="en-US" sz="2400" b="1" i="1">
                            <a:solidFill>
                              <a:schemeClr val="tx1"/>
                            </a:solidFill>
                            <a:latin typeface="Cambria Math"/>
                          </a:rPr>
                          <m:t>𝒖</m:t>
                        </m:r>
                      </m:e>
                      <m:sub>
                        <m:r>
                          <a:rPr lang="en-US" sz="2400" b="1" i="1">
                            <a:solidFill>
                              <a:schemeClr val="tx1"/>
                            </a:solidFill>
                            <a:latin typeface="Cambria Math"/>
                          </a:rPr>
                          <m:t>𝟑</m:t>
                        </m:r>
                      </m:sub>
                    </m:sSub>
                    <m:r>
                      <a:rPr lang="en-US" sz="2400" b="1" i="1" smtClean="0">
                        <a:solidFill>
                          <a:schemeClr val="tx1"/>
                        </a:solidFill>
                        <a:latin typeface="Cambria Math"/>
                      </a:rPr>
                      <m:t>   </m:t>
                    </m:r>
                    <m:sSub>
                      <m:sSubPr>
                        <m:ctrlPr>
                          <a:rPr lang="en-US" sz="2400" b="1" i="1">
                            <a:solidFill>
                              <a:schemeClr val="tx1"/>
                            </a:solidFill>
                            <a:latin typeface="Cambria Math"/>
                          </a:rPr>
                        </m:ctrlPr>
                      </m:sSubPr>
                      <m:e>
                        <m:r>
                          <a:rPr lang="en-US" sz="2400" b="1" i="1">
                            <a:solidFill>
                              <a:schemeClr val="tx1"/>
                            </a:solidFill>
                            <a:latin typeface="Cambria Math"/>
                          </a:rPr>
                          <m:t>𝒖</m:t>
                        </m:r>
                      </m:e>
                      <m:sub>
                        <m:r>
                          <a:rPr lang="en-US" sz="2400" b="1" i="1">
                            <a:solidFill>
                              <a:schemeClr val="tx1"/>
                            </a:solidFill>
                            <a:latin typeface="Cambria Math"/>
                          </a:rPr>
                          <m:t>𝟒</m:t>
                        </m:r>
                      </m:sub>
                    </m:sSub>
                    <m:r>
                      <a:rPr lang="en-US" sz="2400" b="1" i="1" smtClean="0">
                        <a:solidFill>
                          <a:schemeClr val="tx1"/>
                        </a:solidFill>
                        <a:latin typeface="Cambria Math"/>
                      </a:rPr>
                      <m:t>   …</m:t>
                    </m:r>
                    <m:sSub>
                      <m:sSubPr>
                        <m:ctrlPr>
                          <a:rPr lang="en-US" sz="2400" b="1" i="1">
                            <a:solidFill>
                              <a:schemeClr val="tx1"/>
                            </a:solidFill>
                            <a:latin typeface="Cambria Math"/>
                          </a:rPr>
                        </m:ctrlPr>
                      </m:sSubPr>
                      <m:e>
                        <m:r>
                          <a:rPr lang="en-US" sz="2400" b="1" i="1">
                            <a:solidFill>
                              <a:schemeClr val="tx1"/>
                            </a:solidFill>
                            <a:latin typeface="Cambria Math"/>
                          </a:rPr>
                          <m:t>𝒖</m:t>
                        </m:r>
                      </m:e>
                      <m:sub>
                        <m:r>
                          <a:rPr lang="en-US" sz="2400" b="1" i="1">
                            <a:solidFill>
                              <a:schemeClr val="tx1"/>
                            </a:solidFill>
                            <a:latin typeface="Cambria Math"/>
                          </a:rPr>
                          <m:t>𝒏</m:t>
                        </m:r>
                      </m:sub>
                    </m:sSub>
                  </m:oMath>
                </a14:m>
                <a:r>
                  <a:rPr lang="en-US" sz="2400" b="1" dirty="0" smtClean="0">
                    <a:solidFill>
                      <a:schemeClr val="tx1"/>
                    </a:solidFill>
                  </a:rPr>
                  <a:t>   y] represents consistence system.</a:t>
                </a:r>
              </a:p>
              <a:p>
                <a:pPr marL="0" indent="0">
                  <a:buNone/>
                </a:pPr>
                <a:r>
                  <a:rPr lang="en-US" sz="2400" b="1" dirty="0" smtClean="0">
                    <a:solidFill>
                      <a:schemeClr val="tx1"/>
                    </a:solidFill>
                  </a:rPr>
                  <a:t>i.e.  The  equation</a:t>
                </a:r>
              </a:p>
              <a:p>
                <a:pPr marL="0" indent="0">
                  <a:buNone/>
                </a:pPr>
                <a:r>
                  <a:rPr lang="en-US" sz="2400" b="1" dirty="0">
                    <a:solidFill>
                      <a:schemeClr val="tx1"/>
                    </a:solidFill>
                  </a:rPr>
                  <a:t>	 y = </a:t>
                </a:r>
                <a14:m>
                  <m:oMath xmlns:m="http://schemas.openxmlformats.org/officeDocument/2006/math">
                    <m:sSub>
                      <m:sSubPr>
                        <m:ctrlPr>
                          <a:rPr lang="en-US" sz="2400" b="1" i="1">
                            <a:solidFill>
                              <a:schemeClr val="tx1"/>
                            </a:solidFill>
                            <a:latin typeface="Cambria Math"/>
                          </a:rPr>
                        </m:ctrlPr>
                      </m:sSubPr>
                      <m:e>
                        <m:r>
                          <a:rPr lang="en-US" sz="2400" b="1" i="1">
                            <a:solidFill>
                              <a:schemeClr val="tx1"/>
                            </a:solidFill>
                            <a:latin typeface="Cambria Math"/>
                          </a:rPr>
                          <m:t>𝒄</m:t>
                        </m:r>
                      </m:e>
                      <m:sub>
                        <m:r>
                          <a:rPr lang="en-US" sz="2400" b="1" i="1">
                            <a:solidFill>
                              <a:schemeClr val="tx1"/>
                            </a:solidFill>
                            <a:latin typeface="Cambria Math"/>
                          </a:rPr>
                          <m:t>𝟏</m:t>
                        </m:r>
                      </m:sub>
                    </m:sSub>
                    <m:sSub>
                      <m:sSubPr>
                        <m:ctrlPr>
                          <a:rPr lang="en-US" sz="2400" b="1" i="1">
                            <a:solidFill>
                              <a:schemeClr val="tx1"/>
                            </a:solidFill>
                            <a:latin typeface="Cambria Math"/>
                          </a:rPr>
                        </m:ctrlPr>
                      </m:sSubPr>
                      <m:e>
                        <m:r>
                          <a:rPr lang="en-US" sz="2400" b="1" i="1">
                            <a:solidFill>
                              <a:schemeClr val="tx1"/>
                            </a:solidFill>
                            <a:latin typeface="Cambria Math"/>
                          </a:rPr>
                          <m:t>𝒖</m:t>
                        </m:r>
                      </m:e>
                      <m:sub>
                        <m:r>
                          <a:rPr lang="en-US" sz="2400" b="1" i="1">
                            <a:solidFill>
                              <a:schemeClr val="tx1"/>
                            </a:solidFill>
                            <a:latin typeface="Cambria Math"/>
                          </a:rPr>
                          <m:t>𝟏</m:t>
                        </m:r>
                      </m:sub>
                    </m:sSub>
                    <m:r>
                      <a:rPr lang="en-US" sz="2400" b="1" i="1">
                        <a:solidFill>
                          <a:schemeClr val="tx1"/>
                        </a:solidFill>
                        <a:latin typeface="Cambria Math"/>
                      </a:rPr>
                      <m:t>+</m:t>
                    </m:r>
                    <m:sSub>
                      <m:sSubPr>
                        <m:ctrlPr>
                          <a:rPr lang="en-US" sz="2400" b="1" i="1">
                            <a:solidFill>
                              <a:schemeClr val="tx1"/>
                            </a:solidFill>
                            <a:latin typeface="Cambria Math"/>
                          </a:rPr>
                        </m:ctrlPr>
                      </m:sSubPr>
                      <m:e>
                        <m:r>
                          <a:rPr lang="en-US" sz="2400" b="1" i="1">
                            <a:solidFill>
                              <a:schemeClr val="tx1"/>
                            </a:solidFill>
                            <a:latin typeface="Cambria Math"/>
                          </a:rPr>
                          <m:t>𝒄</m:t>
                        </m:r>
                      </m:e>
                      <m:sub>
                        <m:r>
                          <a:rPr lang="en-US" sz="2400" b="1" i="1">
                            <a:solidFill>
                              <a:schemeClr val="tx1"/>
                            </a:solidFill>
                            <a:latin typeface="Cambria Math"/>
                          </a:rPr>
                          <m:t>𝟐</m:t>
                        </m:r>
                      </m:sub>
                    </m:sSub>
                    <m:sSub>
                      <m:sSubPr>
                        <m:ctrlPr>
                          <a:rPr lang="en-US" sz="2400" b="1" i="1">
                            <a:solidFill>
                              <a:schemeClr val="tx1"/>
                            </a:solidFill>
                            <a:latin typeface="Cambria Math"/>
                          </a:rPr>
                        </m:ctrlPr>
                      </m:sSubPr>
                      <m:e>
                        <m:r>
                          <a:rPr lang="en-US" sz="2400" b="1" i="1">
                            <a:solidFill>
                              <a:schemeClr val="tx1"/>
                            </a:solidFill>
                            <a:latin typeface="Cambria Math"/>
                          </a:rPr>
                          <m:t>𝒖</m:t>
                        </m:r>
                      </m:e>
                      <m:sub>
                        <m:r>
                          <a:rPr lang="en-US" sz="2400" b="1" i="1">
                            <a:solidFill>
                              <a:schemeClr val="tx1"/>
                            </a:solidFill>
                            <a:latin typeface="Cambria Math"/>
                          </a:rPr>
                          <m:t>𝟐</m:t>
                        </m:r>
                      </m:sub>
                    </m:sSub>
                    <m:r>
                      <a:rPr lang="en-US" sz="2400" b="1">
                        <a:solidFill>
                          <a:schemeClr val="tx1"/>
                        </a:solidFill>
                        <a:latin typeface="Cambria Math"/>
                      </a:rPr>
                      <m:t>+</m:t>
                    </m:r>
                  </m:oMath>
                </a14:m>
                <a:r>
                  <a:rPr lang="en-US" sz="2400" b="1" dirty="0">
                    <a:solidFill>
                      <a:schemeClr val="tx1"/>
                    </a:solidFill>
                  </a:rPr>
                  <a:t> </a:t>
                </a:r>
                <a14:m>
                  <m:oMath xmlns:m="http://schemas.openxmlformats.org/officeDocument/2006/math">
                    <m:sSub>
                      <m:sSubPr>
                        <m:ctrlPr>
                          <a:rPr lang="en-US" sz="2400" b="1" i="1">
                            <a:solidFill>
                              <a:schemeClr val="tx1"/>
                            </a:solidFill>
                            <a:latin typeface="Cambria Math"/>
                          </a:rPr>
                        </m:ctrlPr>
                      </m:sSubPr>
                      <m:e>
                        <m:r>
                          <a:rPr lang="en-US" sz="2400" b="1" i="1">
                            <a:solidFill>
                              <a:schemeClr val="tx1"/>
                            </a:solidFill>
                            <a:latin typeface="Cambria Math"/>
                          </a:rPr>
                          <m:t>𝒄</m:t>
                        </m:r>
                      </m:e>
                      <m:sub>
                        <m:r>
                          <a:rPr lang="en-US" sz="2400" b="1" i="1">
                            <a:solidFill>
                              <a:schemeClr val="tx1"/>
                            </a:solidFill>
                            <a:latin typeface="Cambria Math"/>
                          </a:rPr>
                          <m:t>𝟑</m:t>
                        </m:r>
                      </m:sub>
                    </m:sSub>
                  </m:oMath>
                </a14:m>
                <a:r>
                  <a:rPr lang="en-US" sz="2400" b="1" dirty="0">
                    <a:solidFill>
                      <a:schemeClr val="tx1"/>
                    </a:solidFill>
                  </a:rPr>
                  <a:t> </a:t>
                </a:r>
                <a14:m>
                  <m:oMath xmlns:m="http://schemas.openxmlformats.org/officeDocument/2006/math">
                    <m:sSub>
                      <m:sSubPr>
                        <m:ctrlPr>
                          <a:rPr lang="en-US" sz="2400" b="1" i="1">
                            <a:solidFill>
                              <a:schemeClr val="tx1"/>
                            </a:solidFill>
                            <a:latin typeface="Cambria Math"/>
                          </a:rPr>
                        </m:ctrlPr>
                      </m:sSubPr>
                      <m:e>
                        <m:r>
                          <a:rPr lang="en-US" sz="2400" b="1" i="1">
                            <a:solidFill>
                              <a:schemeClr val="tx1"/>
                            </a:solidFill>
                            <a:latin typeface="Cambria Math"/>
                          </a:rPr>
                          <m:t>𝒖</m:t>
                        </m:r>
                      </m:e>
                      <m:sub>
                        <m:r>
                          <a:rPr lang="en-US" sz="2400" b="1" i="1">
                            <a:solidFill>
                              <a:schemeClr val="tx1"/>
                            </a:solidFill>
                            <a:latin typeface="Cambria Math"/>
                          </a:rPr>
                          <m:t>𝟑</m:t>
                        </m:r>
                      </m:sub>
                    </m:sSub>
                    <m:r>
                      <a:rPr lang="en-US" sz="2400" b="1" i="1">
                        <a:solidFill>
                          <a:schemeClr val="tx1"/>
                        </a:solidFill>
                        <a:latin typeface="Cambria Math"/>
                      </a:rPr>
                      <m:t>+</m:t>
                    </m:r>
                    <m:sSub>
                      <m:sSubPr>
                        <m:ctrlPr>
                          <a:rPr lang="en-US" sz="2400" b="1" i="1">
                            <a:solidFill>
                              <a:schemeClr val="tx1"/>
                            </a:solidFill>
                            <a:latin typeface="Cambria Math"/>
                          </a:rPr>
                        </m:ctrlPr>
                      </m:sSubPr>
                      <m:e>
                        <m:sSub>
                          <m:sSubPr>
                            <m:ctrlPr>
                              <a:rPr lang="en-US" sz="2400" b="1" i="1">
                                <a:solidFill>
                                  <a:schemeClr val="tx1"/>
                                </a:solidFill>
                                <a:latin typeface="Cambria Math"/>
                              </a:rPr>
                            </m:ctrlPr>
                          </m:sSubPr>
                          <m:e>
                            <m:r>
                              <a:rPr lang="en-US" sz="2400" b="1" i="1">
                                <a:solidFill>
                                  <a:schemeClr val="tx1"/>
                                </a:solidFill>
                                <a:latin typeface="Cambria Math"/>
                              </a:rPr>
                              <m:t>𝒄</m:t>
                            </m:r>
                          </m:e>
                          <m:sub>
                            <m:r>
                              <a:rPr lang="en-US" sz="2400" b="1" i="1">
                                <a:solidFill>
                                  <a:schemeClr val="tx1"/>
                                </a:solidFill>
                                <a:latin typeface="Cambria Math"/>
                              </a:rPr>
                              <m:t>𝟒</m:t>
                            </m:r>
                          </m:sub>
                        </m:sSub>
                        <m:r>
                          <a:rPr lang="en-US" sz="2400" b="1" i="1">
                            <a:solidFill>
                              <a:schemeClr val="tx1"/>
                            </a:solidFill>
                            <a:latin typeface="Cambria Math"/>
                          </a:rPr>
                          <m:t>𝒖</m:t>
                        </m:r>
                      </m:e>
                      <m:sub>
                        <m:r>
                          <a:rPr lang="en-US" sz="2400" b="1" i="1">
                            <a:solidFill>
                              <a:schemeClr val="tx1"/>
                            </a:solidFill>
                            <a:latin typeface="Cambria Math"/>
                          </a:rPr>
                          <m:t>𝟒</m:t>
                        </m:r>
                      </m:sub>
                    </m:sSub>
                    <m:r>
                      <a:rPr lang="en-US" sz="2400" b="1">
                        <a:solidFill>
                          <a:schemeClr val="tx1"/>
                        </a:solidFill>
                        <a:latin typeface="Cambria Math"/>
                      </a:rPr>
                      <m:t>+</m:t>
                    </m:r>
                  </m:oMath>
                </a14:m>
                <a:r>
                  <a:rPr lang="en-US" sz="2400" b="1" dirty="0">
                    <a:solidFill>
                      <a:schemeClr val="tx1"/>
                    </a:solidFill>
                  </a:rPr>
                  <a:t> …. +</a:t>
                </a:r>
                <a14:m>
                  <m:oMath xmlns:m="http://schemas.openxmlformats.org/officeDocument/2006/math">
                    <m:sSub>
                      <m:sSubPr>
                        <m:ctrlPr>
                          <a:rPr lang="en-US" sz="2400" b="1" i="1">
                            <a:solidFill>
                              <a:schemeClr val="tx1"/>
                            </a:solidFill>
                            <a:latin typeface="Cambria Math"/>
                          </a:rPr>
                        </m:ctrlPr>
                      </m:sSubPr>
                      <m:e>
                        <m:sSub>
                          <m:sSubPr>
                            <m:ctrlPr>
                              <a:rPr lang="en-US" sz="2400" b="1" i="1">
                                <a:solidFill>
                                  <a:schemeClr val="tx1"/>
                                </a:solidFill>
                                <a:latin typeface="Cambria Math"/>
                              </a:rPr>
                            </m:ctrlPr>
                          </m:sSubPr>
                          <m:e>
                            <m:r>
                              <a:rPr lang="en-US" sz="2400" b="1" i="1">
                                <a:solidFill>
                                  <a:schemeClr val="tx1"/>
                                </a:solidFill>
                                <a:latin typeface="Cambria Math"/>
                              </a:rPr>
                              <m:t>𝒄</m:t>
                            </m:r>
                          </m:e>
                          <m:sub>
                            <m:r>
                              <a:rPr lang="en-US" sz="2400" b="1" i="1">
                                <a:solidFill>
                                  <a:schemeClr val="tx1"/>
                                </a:solidFill>
                                <a:latin typeface="Cambria Math"/>
                              </a:rPr>
                              <m:t>𝒏</m:t>
                            </m:r>
                          </m:sub>
                        </m:sSub>
                        <m:r>
                          <a:rPr lang="en-US" sz="2400" b="1" i="1">
                            <a:solidFill>
                              <a:schemeClr val="tx1"/>
                            </a:solidFill>
                            <a:latin typeface="Cambria Math"/>
                          </a:rPr>
                          <m:t>𝒖</m:t>
                        </m:r>
                      </m:e>
                      <m:sub>
                        <m:r>
                          <a:rPr lang="en-US" sz="2400" b="1" i="1">
                            <a:solidFill>
                              <a:schemeClr val="tx1"/>
                            </a:solidFill>
                            <a:latin typeface="Cambria Math"/>
                          </a:rPr>
                          <m:t>𝒏</m:t>
                        </m:r>
                      </m:sub>
                    </m:sSub>
                  </m:oMath>
                </a14:m>
                <a:endParaRPr lang="en-US" sz="2400" b="1" dirty="0" smtClean="0">
                  <a:solidFill>
                    <a:schemeClr val="tx1"/>
                  </a:solidFill>
                </a:endParaRPr>
              </a:p>
              <a:p>
                <a:pPr marL="0" indent="0">
                  <a:buNone/>
                </a:pPr>
                <a:r>
                  <a:rPr lang="en-US" sz="2400" b="1" dirty="0">
                    <a:solidFill>
                      <a:schemeClr val="tx1"/>
                    </a:solidFill>
                  </a:rPr>
                  <a:t> 	</a:t>
                </a:r>
                <a:r>
                  <a:rPr lang="en-US" sz="2400" b="1" dirty="0" smtClean="0">
                    <a:solidFill>
                      <a:schemeClr val="tx1"/>
                    </a:solidFill>
                  </a:rPr>
                  <a:t>	is consistence.  </a:t>
                </a:r>
                <a:endParaRPr lang="en-US" sz="2400" b="1"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533400"/>
                <a:ext cx="8229600" cy="5791200"/>
              </a:xfrm>
              <a:blipFill rotWithShape="1">
                <a:blip r:embed="rId2"/>
                <a:stretch>
                  <a:fillRect l="-1111" t="-1474" r="-200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7485380B-2C39-4DDC-AF28-BB07C47F1D9B}" type="datetime3">
              <a:rPr lang="en-US" smtClean="0"/>
              <a:t>5 December 2022</a:t>
            </a:fld>
            <a:endParaRPr lang="en-US"/>
          </a:p>
        </p:txBody>
      </p:sp>
      <p:sp>
        <p:nvSpPr>
          <p:cNvPr id="5" name="Footer Placeholder 4"/>
          <p:cNvSpPr>
            <a:spLocks noGrp="1"/>
          </p:cNvSpPr>
          <p:nvPr>
            <p:ph type="ftr" sz="quarter" idx="11"/>
          </p:nvPr>
        </p:nvSpPr>
        <p:spPr/>
        <p:txBody>
          <a:bodyPr/>
          <a:lstStyle/>
          <a:p>
            <a:r>
              <a:rPr lang="en-US" smtClean="0"/>
              <a:t>js</a:t>
            </a:r>
            <a:endParaRPr lang="en-US"/>
          </a:p>
        </p:txBody>
      </p:sp>
      <p:sp>
        <p:nvSpPr>
          <p:cNvPr id="6" name="Slide Number Placeholder 5"/>
          <p:cNvSpPr>
            <a:spLocks noGrp="1"/>
          </p:cNvSpPr>
          <p:nvPr>
            <p:ph type="sldNum" sz="quarter" idx="12"/>
          </p:nvPr>
        </p:nvSpPr>
        <p:spPr/>
        <p:txBody>
          <a:bodyPr/>
          <a:lstStyle/>
          <a:p>
            <a:fld id="{B4318AF5-1C7B-4860-8A05-F86E63C4D6B2}" type="slidenum">
              <a:rPr lang="en-US" smtClean="0"/>
              <a:t>25</a:t>
            </a:fld>
            <a:endParaRPr lang="en-US"/>
          </a:p>
        </p:txBody>
      </p:sp>
    </p:spTree>
    <p:extLst>
      <p:ext uri="{BB962C8B-B14F-4D97-AF65-F5344CB8AC3E}">
        <p14:creationId xmlns:p14="http://schemas.microsoft.com/office/powerpoint/2010/main" val="1315301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47800"/>
                <a:ext cx="8229600" cy="5562600"/>
              </a:xfrm>
            </p:spPr>
            <p:txBody>
              <a:bodyPr>
                <a:normAutofit/>
              </a:bodyPr>
              <a:lstStyle/>
              <a:p>
                <a:pPr marL="0" indent="0">
                  <a:buNone/>
                </a:pPr>
                <a:r>
                  <a:rPr lang="en-US" sz="2400" b="1" dirty="0" smtClean="0">
                    <a:solidFill>
                      <a:srgbClr val="FF0000"/>
                    </a:solidFill>
                  </a:rPr>
                  <a:t>Spanned by vectors:</a:t>
                </a:r>
              </a:p>
              <a:p>
                <a:pPr marL="0" indent="0">
                  <a:buNone/>
                </a:pPr>
                <a:r>
                  <a:rPr lang="en-US" sz="2400" b="1" dirty="0" smtClean="0"/>
                  <a:t>The span{</a:t>
                </a:r>
                <a14:m>
                  <m:oMath xmlns:m="http://schemas.openxmlformats.org/officeDocument/2006/math">
                    <m:sSub>
                      <m:sSubPr>
                        <m:ctrlPr>
                          <a:rPr lang="en-US" sz="2400" b="1" i="1">
                            <a:latin typeface="Cambria Math"/>
                          </a:rPr>
                        </m:ctrlPr>
                      </m:sSubPr>
                      <m:e>
                        <m:r>
                          <a:rPr lang="en-US" sz="2400" b="1" i="1">
                            <a:latin typeface="Cambria Math"/>
                          </a:rPr>
                          <m:t>𝒖</m:t>
                        </m:r>
                      </m:e>
                      <m:sub>
                        <m:r>
                          <a:rPr lang="en-US" sz="2400" b="1" i="1">
                            <a:latin typeface="Cambria Math"/>
                          </a:rPr>
                          <m:t>𝟏</m:t>
                        </m:r>
                      </m:sub>
                    </m:sSub>
                    <m:r>
                      <a:rPr lang="en-US" sz="2400" b="1" i="1">
                        <a:latin typeface="Cambria Math"/>
                      </a:rPr>
                      <m:t>,  </m:t>
                    </m:r>
                    <m:sSub>
                      <m:sSubPr>
                        <m:ctrlPr>
                          <a:rPr lang="en-US" sz="2400" b="1" i="1">
                            <a:latin typeface="Cambria Math"/>
                          </a:rPr>
                        </m:ctrlPr>
                      </m:sSubPr>
                      <m:e>
                        <m:r>
                          <a:rPr lang="en-US" sz="2400" b="1" i="1">
                            <a:latin typeface="Cambria Math"/>
                          </a:rPr>
                          <m:t>𝒖</m:t>
                        </m:r>
                      </m:e>
                      <m:sub>
                        <m:r>
                          <a:rPr lang="en-US" sz="2400" b="1" i="1">
                            <a:latin typeface="Cambria Math"/>
                          </a:rPr>
                          <m:t>𝟐</m:t>
                        </m:r>
                      </m:sub>
                    </m:sSub>
                  </m:oMath>
                </a14:m>
                <a:r>
                  <a:rPr lang="en-US" sz="2400" b="1" dirty="0"/>
                  <a:t>, </a:t>
                </a:r>
                <a14:m>
                  <m:oMath xmlns:m="http://schemas.openxmlformats.org/officeDocument/2006/math">
                    <m:sSub>
                      <m:sSubPr>
                        <m:ctrlPr>
                          <a:rPr lang="en-US" sz="2400" b="1" i="1">
                            <a:latin typeface="Cambria Math"/>
                          </a:rPr>
                        </m:ctrlPr>
                      </m:sSubPr>
                      <m:e>
                        <m:r>
                          <a:rPr lang="en-US" sz="2400" b="1" i="1">
                            <a:latin typeface="Cambria Math"/>
                          </a:rPr>
                          <m:t>𝒖</m:t>
                        </m:r>
                      </m:e>
                      <m:sub>
                        <m:r>
                          <a:rPr lang="en-US" sz="2400" b="1" i="1">
                            <a:latin typeface="Cambria Math"/>
                          </a:rPr>
                          <m:t>𝟑</m:t>
                        </m:r>
                      </m:sub>
                    </m:sSub>
                    <m:r>
                      <a:rPr lang="en-US" sz="2400" b="1" i="1">
                        <a:latin typeface="Cambria Math"/>
                      </a:rPr>
                      <m:t>,  </m:t>
                    </m:r>
                    <m:sSub>
                      <m:sSubPr>
                        <m:ctrlPr>
                          <a:rPr lang="en-US" sz="2400" b="1" i="1">
                            <a:latin typeface="Cambria Math"/>
                          </a:rPr>
                        </m:ctrlPr>
                      </m:sSubPr>
                      <m:e>
                        <m:r>
                          <a:rPr lang="en-US" sz="2400" b="1" i="1">
                            <a:latin typeface="Cambria Math"/>
                          </a:rPr>
                          <m:t>𝒖</m:t>
                        </m:r>
                      </m:e>
                      <m:sub>
                        <m:r>
                          <a:rPr lang="en-US" sz="2400" b="1" i="1">
                            <a:latin typeface="Cambria Math"/>
                          </a:rPr>
                          <m:t>𝟒</m:t>
                        </m:r>
                      </m:sub>
                    </m:sSub>
                  </m:oMath>
                </a14:m>
                <a:r>
                  <a:rPr lang="en-US" sz="2400" b="1" dirty="0"/>
                  <a:t>, …. ,</a:t>
                </a:r>
                <a14:m>
                  <m:oMath xmlns:m="http://schemas.openxmlformats.org/officeDocument/2006/math">
                    <m:sSub>
                      <m:sSubPr>
                        <m:ctrlPr>
                          <a:rPr lang="en-US" sz="2400" b="1" i="1">
                            <a:latin typeface="Cambria Math"/>
                          </a:rPr>
                        </m:ctrlPr>
                      </m:sSubPr>
                      <m:e>
                        <m:r>
                          <a:rPr lang="en-US" sz="2400" b="1" i="1">
                            <a:latin typeface="Cambria Math"/>
                          </a:rPr>
                          <m:t>𝒖</m:t>
                        </m:r>
                      </m:e>
                      <m:sub>
                        <m:r>
                          <a:rPr lang="en-US" sz="2400" b="1" i="1">
                            <a:latin typeface="Cambria Math"/>
                          </a:rPr>
                          <m:t>𝒏</m:t>
                        </m:r>
                      </m:sub>
                    </m:sSub>
                  </m:oMath>
                </a14:m>
                <a:r>
                  <a:rPr lang="en-US" sz="2400" b="1" dirty="0" smtClean="0"/>
                  <a:t>} can be written as linear combination with scalars </a:t>
                </a:r>
                <a14:m>
                  <m:oMath xmlns:m="http://schemas.openxmlformats.org/officeDocument/2006/math">
                    <m:sSub>
                      <m:sSubPr>
                        <m:ctrlPr>
                          <a:rPr lang="en-US" sz="2400" b="1" i="1">
                            <a:latin typeface="Cambria Math"/>
                          </a:rPr>
                        </m:ctrlPr>
                      </m:sSubPr>
                      <m:e>
                        <m:r>
                          <a:rPr lang="en-US" sz="2400" b="1" i="1">
                            <a:latin typeface="Cambria Math"/>
                          </a:rPr>
                          <m:t>𝒄</m:t>
                        </m:r>
                      </m:e>
                      <m:sub>
                        <m:r>
                          <a:rPr lang="en-US" sz="2400" b="1" i="1">
                            <a:latin typeface="Cambria Math"/>
                          </a:rPr>
                          <m:t>𝟏</m:t>
                        </m:r>
                      </m:sub>
                    </m:sSub>
                    <m:r>
                      <a:rPr lang="en-US" sz="2400" b="1" i="1">
                        <a:latin typeface="Cambria Math"/>
                      </a:rPr>
                      <m:t>,  </m:t>
                    </m:r>
                    <m:sSub>
                      <m:sSubPr>
                        <m:ctrlPr>
                          <a:rPr lang="en-US" sz="2400" b="1" i="1">
                            <a:latin typeface="Cambria Math"/>
                          </a:rPr>
                        </m:ctrlPr>
                      </m:sSubPr>
                      <m:e>
                        <m:r>
                          <a:rPr lang="en-US" sz="2400" b="1" i="1">
                            <a:latin typeface="Cambria Math"/>
                          </a:rPr>
                          <m:t>𝒄</m:t>
                        </m:r>
                      </m:e>
                      <m:sub>
                        <m:r>
                          <a:rPr lang="en-US" sz="2400" b="1" i="1">
                            <a:latin typeface="Cambria Math"/>
                          </a:rPr>
                          <m:t>𝟐</m:t>
                        </m:r>
                      </m:sub>
                    </m:sSub>
                  </m:oMath>
                </a14:m>
                <a:r>
                  <a:rPr lang="en-US" sz="2400" b="1" dirty="0"/>
                  <a:t>, </a:t>
                </a:r>
                <a14:m>
                  <m:oMath xmlns:m="http://schemas.openxmlformats.org/officeDocument/2006/math">
                    <m:sSub>
                      <m:sSubPr>
                        <m:ctrlPr>
                          <a:rPr lang="en-US" sz="2400" b="1" i="1">
                            <a:latin typeface="Cambria Math"/>
                          </a:rPr>
                        </m:ctrlPr>
                      </m:sSubPr>
                      <m:e>
                        <m:r>
                          <a:rPr lang="en-US" sz="2400" b="1" i="1">
                            <a:latin typeface="Cambria Math"/>
                          </a:rPr>
                          <m:t>𝒄</m:t>
                        </m:r>
                      </m:e>
                      <m:sub>
                        <m:r>
                          <a:rPr lang="en-US" sz="2400" b="1" i="1">
                            <a:latin typeface="Cambria Math"/>
                          </a:rPr>
                          <m:t>𝟑</m:t>
                        </m:r>
                      </m:sub>
                    </m:sSub>
                    <m:r>
                      <a:rPr lang="en-US" sz="2400" b="1" i="1">
                        <a:latin typeface="Cambria Math"/>
                      </a:rPr>
                      <m:t>,  </m:t>
                    </m:r>
                    <m:sSub>
                      <m:sSubPr>
                        <m:ctrlPr>
                          <a:rPr lang="en-US" sz="2400" b="1" i="1">
                            <a:latin typeface="Cambria Math"/>
                          </a:rPr>
                        </m:ctrlPr>
                      </m:sSubPr>
                      <m:e>
                        <m:r>
                          <a:rPr lang="en-US" sz="2400" b="1" i="1">
                            <a:latin typeface="Cambria Math"/>
                          </a:rPr>
                          <m:t>𝒄</m:t>
                        </m:r>
                      </m:e>
                      <m:sub>
                        <m:r>
                          <a:rPr lang="en-US" sz="2400" b="1" i="1">
                            <a:latin typeface="Cambria Math"/>
                          </a:rPr>
                          <m:t>𝟒</m:t>
                        </m:r>
                      </m:sub>
                    </m:sSub>
                  </m:oMath>
                </a14:m>
                <a:r>
                  <a:rPr lang="en-US" sz="2400" b="1" dirty="0"/>
                  <a:t>, …. </a:t>
                </a:r>
                <a14:m>
                  <m:oMath xmlns:m="http://schemas.openxmlformats.org/officeDocument/2006/math">
                    <m:sSub>
                      <m:sSubPr>
                        <m:ctrlPr>
                          <a:rPr lang="en-US" sz="2400" b="1" i="1">
                            <a:latin typeface="Cambria Math"/>
                          </a:rPr>
                        </m:ctrlPr>
                      </m:sSubPr>
                      <m:e>
                        <m:r>
                          <a:rPr lang="en-US" sz="2400" b="1" i="1">
                            <a:latin typeface="Cambria Math"/>
                          </a:rPr>
                          <m:t>,</m:t>
                        </m:r>
                        <m:r>
                          <a:rPr lang="en-US" sz="2400" b="1" i="1">
                            <a:latin typeface="Cambria Math"/>
                          </a:rPr>
                          <m:t>𝒄</m:t>
                        </m:r>
                      </m:e>
                      <m:sub>
                        <m:r>
                          <a:rPr lang="en-US" sz="2400" b="1" i="1">
                            <a:latin typeface="Cambria Math"/>
                          </a:rPr>
                          <m:t>𝒏</m:t>
                        </m:r>
                      </m:sub>
                    </m:sSub>
                  </m:oMath>
                </a14:m>
                <a:r>
                  <a:rPr lang="en-US" sz="2400" b="1" dirty="0" smtClean="0"/>
                  <a:t> as </a:t>
                </a:r>
              </a:p>
              <a:p>
                <a:pPr marL="0" indent="0">
                  <a:buNone/>
                </a:pPr>
                <a:r>
                  <a:rPr lang="en-US" sz="2400" b="1" dirty="0"/>
                  <a:t>	 </a:t>
                </a:r>
                <a14:m>
                  <m:oMath xmlns:m="http://schemas.openxmlformats.org/officeDocument/2006/math">
                    <m:sSub>
                      <m:sSubPr>
                        <m:ctrlPr>
                          <a:rPr lang="en-US" sz="2400" b="1" i="1">
                            <a:latin typeface="Cambria Math"/>
                          </a:rPr>
                        </m:ctrlPr>
                      </m:sSubPr>
                      <m:e>
                        <m:r>
                          <a:rPr lang="en-US" sz="2400" b="1" i="1">
                            <a:latin typeface="Cambria Math"/>
                          </a:rPr>
                          <m:t>𝒄</m:t>
                        </m:r>
                      </m:e>
                      <m:sub>
                        <m:r>
                          <a:rPr lang="en-US" sz="2400" b="1" i="1">
                            <a:latin typeface="Cambria Math"/>
                          </a:rPr>
                          <m:t>𝟏</m:t>
                        </m:r>
                      </m:sub>
                    </m:sSub>
                    <m:sSub>
                      <m:sSubPr>
                        <m:ctrlPr>
                          <a:rPr lang="en-US" sz="2400" b="1" i="1">
                            <a:latin typeface="Cambria Math"/>
                          </a:rPr>
                        </m:ctrlPr>
                      </m:sSubPr>
                      <m:e>
                        <m:r>
                          <a:rPr lang="en-US" sz="2400" b="1" i="1">
                            <a:latin typeface="Cambria Math"/>
                          </a:rPr>
                          <m:t>𝒖</m:t>
                        </m:r>
                      </m:e>
                      <m:sub>
                        <m:r>
                          <a:rPr lang="en-US" sz="2400" b="1" i="1">
                            <a:latin typeface="Cambria Math"/>
                          </a:rPr>
                          <m:t>𝟏</m:t>
                        </m:r>
                      </m:sub>
                    </m:sSub>
                    <m:r>
                      <a:rPr lang="en-US" sz="2400" b="1" i="1">
                        <a:latin typeface="Cambria Math"/>
                      </a:rPr>
                      <m:t>+</m:t>
                    </m:r>
                    <m:sSub>
                      <m:sSubPr>
                        <m:ctrlPr>
                          <a:rPr lang="en-US" sz="2400" b="1" i="1">
                            <a:latin typeface="Cambria Math"/>
                          </a:rPr>
                        </m:ctrlPr>
                      </m:sSubPr>
                      <m:e>
                        <m:r>
                          <a:rPr lang="en-US" sz="2400" b="1" i="1">
                            <a:latin typeface="Cambria Math"/>
                          </a:rPr>
                          <m:t>𝒄</m:t>
                        </m:r>
                      </m:e>
                      <m:sub>
                        <m:r>
                          <a:rPr lang="en-US" sz="2400" b="1" i="1">
                            <a:latin typeface="Cambria Math"/>
                          </a:rPr>
                          <m:t>𝟐</m:t>
                        </m:r>
                      </m:sub>
                    </m:sSub>
                    <m:sSub>
                      <m:sSubPr>
                        <m:ctrlPr>
                          <a:rPr lang="en-US" sz="2400" b="1" i="1">
                            <a:latin typeface="Cambria Math"/>
                          </a:rPr>
                        </m:ctrlPr>
                      </m:sSubPr>
                      <m:e>
                        <m:r>
                          <a:rPr lang="en-US" sz="2400" b="1" i="1">
                            <a:latin typeface="Cambria Math"/>
                          </a:rPr>
                          <m:t>𝒖</m:t>
                        </m:r>
                      </m:e>
                      <m:sub>
                        <m:r>
                          <a:rPr lang="en-US" sz="2400" b="1" i="1">
                            <a:latin typeface="Cambria Math"/>
                          </a:rPr>
                          <m:t>𝟐</m:t>
                        </m:r>
                      </m:sub>
                    </m:sSub>
                    <m:r>
                      <a:rPr lang="en-US" sz="2400" b="1">
                        <a:latin typeface="Cambria Math"/>
                      </a:rPr>
                      <m:t>+</m:t>
                    </m:r>
                  </m:oMath>
                </a14:m>
                <a:r>
                  <a:rPr lang="en-US" sz="2400" b="1" dirty="0"/>
                  <a:t> </a:t>
                </a:r>
                <a14:m>
                  <m:oMath xmlns:m="http://schemas.openxmlformats.org/officeDocument/2006/math">
                    <m:sSub>
                      <m:sSubPr>
                        <m:ctrlPr>
                          <a:rPr lang="en-US" sz="2400" b="1" i="1">
                            <a:latin typeface="Cambria Math"/>
                          </a:rPr>
                        </m:ctrlPr>
                      </m:sSubPr>
                      <m:e>
                        <m:r>
                          <a:rPr lang="en-US" sz="2400" b="1" i="1">
                            <a:latin typeface="Cambria Math"/>
                          </a:rPr>
                          <m:t>𝒄</m:t>
                        </m:r>
                      </m:e>
                      <m:sub>
                        <m:r>
                          <a:rPr lang="en-US" sz="2400" b="1" i="1">
                            <a:latin typeface="Cambria Math"/>
                          </a:rPr>
                          <m:t>𝟑</m:t>
                        </m:r>
                      </m:sub>
                    </m:sSub>
                  </m:oMath>
                </a14:m>
                <a:r>
                  <a:rPr lang="en-US" sz="2400" b="1" dirty="0"/>
                  <a:t> </a:t>
                </a:r>
                <a14:m>
                  <m:oMath xmlns:m="http://schemas.openxmlformats.org/officeDocument/2006/math">
                    <m:sSub>
                      <m:sSubPr>
                        <m:ctrlPr>
                          <a:rPr lang="en-US" sz="2400" b="1" i="1">
                            <a:latin typeface="Cambria Math"/>
                          </a:rPr>
                        </m:ctrlPr>
                      </m:sSubPr>
                      <m:e>
                        <m:r>
                          <a:rPr lang="en-US" sz="2400" b="1" i="1">
                            <a:latin typeface="Cambria Math"/>
                          </a:rPr>
                          <m:t>𝒖</m:t>
                        </m:r>
                      </m:e>
                      <m:sub>
                        <m:r>
                          <a:rPr lang="en-US" sz="2400" b="1" i="1">
                            <a:latin typeface="Cambria Math"/>
                          </a:rPr>
                          <m:t>𝟑</m:t>
                        </m:r>
                      </m:sub>
                    </m:sSub>
                    <m:r>
                      <a:rPr lang="en-US" sz="2400" b="1" i="1">
                        <a:latin typeface="Cambria Math"/>
                      </a:rPr>
                      <m:t>+</m:t>
                    </m:r>
                    <m:sSub>
                      <m:sSubPr>
                        <m:ctrlPr>
                          <a:rPr lang="en-US" sz="2400" b="1" i="1">
                            <a:latin typeface="Cambria Math"/>
                          </a:rPr>
                        </m:ctrlPr>
                      </m:sSubPr>
                      <m:e>
                        <m:sSub>
                          <m:sSubPr>
                            <m:ctrlPr>
                              <a:rPr lang="en-US" sz="2400" b="1" i="1">
                                <a:latin typeface="Cambria Math"/>
                              </a:rPr>
                            </m:ctrlPr>
                          </m:sSubPr>
                          <m:e>
                            <m:r>
                              <a:rPr lang="en-US" sz="2400" b="1" i="1">
                                <a:latin typeface="Cambria Math"/>
                              </a:rPr>
                              <m:t>𝒄</m:t>
                            </m:r>
                          </m:e>
                          <m:sub>
                            <m:r>
                              <a:rPr lang="en-US" sz="2400" b="1" i="1">
                                <a:latin typeface="Cambria Math"/>
                              </a:rPr>
                              <m:t>𝟒</m:t>
                            </m:r>
                          </m:sub>
                        </m:sSub>
                        <m:r>
                          <a:rPr lang="en-US" sz="2400" b="1" i="1">
                            <a:latin typeface="Cambria Math"/>
                          </a:rPr>
                          <m:t>𝒖</m:t>
                        </m:r>
                      </m:e>
                      <m:sub>
                        <m:r>
                          <a:rPr lang="en-US" sz="2400" b="1" i="1">
                            <a:latin typeface="Cambria Math"/>
                          </a:rPr>
                          <m:t>𝟒</m:t>
                        </m:r>
                      </m:sub>
                    </m:sSub>
                    <m:r>
                      <a:rPr lang="en-US" sz="2400" b="1">
                        <a:latin typeface="Cambria Math"/>
                      </a:rPr>
                      <m:t>+</m:t>
                    </m:r>
                  </m:oMath>
                </a14:m>
                <a:r>
                  <a:rPr lang="en-US" sz="2400" b="1" dirty="0"/>
                  <a:t> …. +</a:t>
                </a:r>
                <a14:m>
                  <m:oMath xmlns:m="http://schemas.openxmlformats.org/officeDocument/2006/math">
                    <m:sSub>
                      <m:sSubPr>
                        <m:ctrlPr>
                          <a:rPr lang="en-US" sz="2400" b="1" i="1">
                            <a:latin typeface="Cambria Math"/>
                          </a:rPr>
                        </m:ctrlPr>
                      </m:sSubPr>
                      <m:e>
                        <m:sSub>
                          <m:sSubPr>
                            <m:ctrlPr>
                              <a:rPr lang="en-US" sz="2400" b="1" i="1">
                                <a:latin typeface="Cambria Math"/>
                              </a:rPr>
                            </m:ctrlPr>
                          </m:sSubPr>
                          <m:e>
                            <m:r>
                              <a:rPr lang="en-US" sz="2400" b="1" i="1">
                                <a:latin typeface="Cambria Math"/>
                              </a:rPr>
                              <m:t>𝒄</m:t>
                            </m:r>
                          </m:e>
                          <m:sub>
                            <m:r>
                              <a:rPr lang="en-US" sz="2400" b="1" i="1">
                                <a:latin typeface="Cambria Math"/>
                              </a:rPr>
                              <m:t>𝒏</m:t>
                            </m:r>
                          </m:sub>
                        </m:sSub>
                        <m:r>
                          <a:rPr lang="en-US" sz="2400" b="1" i="1">
                            <a:latin typeface="Cambria Math"/>
                          </a:rPr>
                          <m:t>𝒖</m:t>
                        </m:r>
                      </m:e>
                      <m:sub>
                        <m:r>
                          <a:rPr lang="en-US" sz="2400" b="1" i="1">
                            <a:latin typeface="Cambria Math"/>
                          </a:rPr>
                          <m:t>𝒏</m:t>
                        </m:r>
                      </m:sub>
                    </m:sSub>
                  </m:oMath>
                </a14:m>
                <a:endParaRPr lang="en-US" sz="2400" b="1" dirty="0" smtClean="0"/>
              </a:p>
              <a:p>
                <a:pPr marL="0" indent="0">
                  <a:buNone/>
                </a:pPr>
                <a:r>
                  <a:rPr lang="en-US" sz="2400" b="1" dirty="0" smtClean="0">
                    <a:solidFill>
                      <a:srgbClr val="FF0000"/>
                    </a:solidFill>
                  </a:rPr>
                  <a:t>Note: </a:t>
                </a:r>
              </a:p>
              <a:p>
                <a:pPr marL="0" indent="0">
                  <a:buNone/>
                </a:pPr>
                <a:r>
                  <a:rPr lang="en-US" sz="2400" b="1" dirty="0" smtClean="0"/>
                  <a:t>A vector b is in </a:t>
                </a:r>
                <a:r>
                  <a:rPr lang="en-US" sz="2400" b="1" dirty="0"/>
                  <a:t>span{</a:t>
                </a:r>
                <a14:m>
                  <m:oMath xmlns:m="http://schemas.openxmlformats.org/officeDocument/2006/math">
                    <m:sSub>
                      <m:sSubPr>
                        <m:ctrlPr>
                          <a:rPr lang="en-US" sz="2400" b="1" i="1">
                            <a:latin typeface="Cambria Math"/>
                          </a:rPr>
                        </m:ctrlPr>
                      </m:sSubPr>
                      <m:e>
                        <m:r>
                          <a:rPr lang="en-US" sz="2400" b="1" i="1">
                            <a:latin typeface="Cambria Math"/>
                          </a:rPr>
                          <m:t>𝒖</m:t>
                        </m:r>
                      </m:e>
                      <m:sub>
                        <m:r>
                          <a:rPr lang="en-US" sz="2400" b="1" i="1">
                            <a:latin typeface="Cambria Math"/>
                          </a:rPr>
                          <m:t>𝟏</m:t>
                        </m:r>
                      </m:sub>
                    </m:sSub>
                    <m:r>
                      <a:rPr lang="en-US" sz="2400" b="1" i="1">
                        <a:latin typeface="Cambria Math"/>
                      </a:rPr>
                      <m:t>,  </m:t>
                    </m:r>
                    <m:sSub>
                      <m:sSubPr>
                        <m:ctrlPr>
                          <a:rPr lang="en-US" sz="2400" b="1" i="1">
                            <a:latin typeface="Cambria Math"/>
                          </a:rPr>
                        </m:ctrlPr>
                      </m:sSubPr>
                      <m:e>
                        <m:r>
                          <a:rPr lang="en-US" sz="2400" b="1" i="1">
                            <a:latin typeface="Cambria Math"/>
                          </a:rPr>
                          <m:t>𝒖</m:t>
                        </m:r>
                      </m:e>
                      <m:sub>
                        <m:r>
                          <a:rPr lang="en-US" sz="2400" b="1" i="1">
                            <a:latin typeface="Cambria Math"/>
                          </a:rPr>
                          <m:t>𝟐</m:t>
                        </m:r>
                      </m:sub>
                    </m:sSub>
                  </m:oMath>
                </a14:m>
                <a:r>
                  <a:rPr lang="en-US" sz="2400" b="1" dirty="0"/>
                  <a:t>, </a:t>
                </a:r>
                <a14:m>
                  <m:oMath xmlns:m="http://schemas.openxmlformats.org/officeDocument/2006/math">
                    <m:sSub>
                      <m:sSubPr>
                        <m:ctrlPr>
                          <a:rPr lang="en-US" sz="2400" b="1" i="1">
                            <a:latin typeface="Cambria Math"/>
                          </a:rPr>
                        </m:ctrlPr>
                      </m:sSubPr>
                      <m:e>
                        <m:r>
                          <a:rPr lang="en-US" sz="2400" b="1" i="1">
                            <a:latin typeface="Cambria Math"/>
                          </a:rPr>
                          <m:t>𝒖</m:t>
                        </m:r>
                      </m:e>
                      <m:sub>
                        <m:r>
                          <a:rPr lang="en-US" sz="2400" b="1" i="1">
                            <a:latin typeface="Cambria Math"/>
                          </a:rPr>
                          <m:t>𝟑</m:t>
                        </m:r>
                      </m:sub>
                    </m:sSub>
                    <m:r>
                      <a:rPr lang="en-US" sz="2400" b="1" i="1">
                        <a:latin typeface="Cambria Math"/>
                      </a:rPr>
                      <m:t>,  </m:t>
                    </m:r>
                    <m:sSub>
                      <m:sSubPr>
                        <m:ctrlPr>
                          <a:rPr lang="en-US" sz="2400" b="1" i="1">
                            <a:latin typeface="Cambria Math"/>
                          </a:rPr>
                        </m:ctrlPr>
                      </m:sSubPr>
                      <m:e>
                        <m:r>
                          <a:rPr lang="en-US" sz="2400" b="1" i="1">
                            <a:latin typeface="Cambria Math"/>
                          </a:rPr>
                          <m:t>𝒖</m:t>
                        </m:r>
                      </m:e>
                      <m:sub>
                        <m:r>
                          <a:rPr lang="en-US" sz="2400" b="1" i="1">
                            <a:latin typeface="Cambria Math"/>
                          </a:rPr>
                          <m:t>𝟒</m:t>
                        </m:r>
                      </m:sub>
                    </m:sSub>
                  </m:oMath>
                </a14:m>
                <a:r>
                  <a:rPr lang="en-US" sz="2400" b="1" dirty="0"/>
                  <a:t>, …. ,</a:t>
                </a:r>
                <a14:m>
                  <m:oMath xmlns:m="http://schemas.openxmlformats.org/officeDocument/2006/math">
                    <m:sSub>
                      <m:sSubPr>
                        <m:ctrlPr>
                          <a:rPr lang="en-US" sz="2400" b="1" i="1">
                            <a:latin typeface="Cambria Math"/>
                          </a:rPr>
                        </m:ctrlPr>
                      </m:sSubPr>
                      <m:e>
                        <m:r>
                          <a:rPr lang="en-US" sz="2400" b="1" i="1">
                            <a:latin typeface="Cambria Math"/>
                          </a:rPr>
                          <m:t>𝒖</m:t>
                        </m:r>
                      </m:e>
                      <m:sub>
                        <m:r>
                          <a:rPr lang="en-US" sz="2400" b="1" i="1">
                            <a:latin typeface="Cambria Math"/>
                          </a:rPr>
                          <m:t>𝒏</m:t>
                        </m:r>
                      </m:sub>
                    </m:sSub>
                  </m:oMath>
                </a14:m>
                <a:r>
                  <a:rPr lang="en-US" sz="2400" b="1" dirty="0" smtClean="0"/>
                  <a:t>} if linear system with augmented matrix </a:t>
                </a:r>
              </a:p>
              <a:p>
                <a:pPr marL="0" indent="0">
                  <a:buNone/>
                </a:pPr>
                <a:r>
                  <a:rPr lang="en-US" sz="2400" b="1" dirty="0"/>
                  <a:t>	</a:t>
                </a:r>
                <a:r>
                  <a:rPr lang="en-US" sz="2400" b="1" dirty="0" smtClean="0"/>
                  <a:t>	</a:t>
                </a:r>
                <a:r>
                  <a:rPr lang="en-US" sz="2400" b="1" dirty="0"/>
                  <a:t> [</a:t>
                </a:r>
                <a14:m>
                  <m:oMath xmlns:m="http://schemas.openxmlformats.org/officeDocument/2006/math">
                    <m:sSub>
                      <m:sSubPr>
                        <m:ctrlPr>
                          <a:rPr lang="en-US" sz="2400" b="1" i="1">
                            <a:latin typeface="Cambria Math"/>
                          </a:rPr>
                        </m:ctrlPr>
                      </m:sSubPr>
                      <m:e>
                        <m:r>
                          <a:rPr lang="en-US" sz="2400" b="1" i="1">
                            <a:latin typeface="Cambria Math"/>
                          </a:rPr>
                          <m:t>𝒖</m:t>
                        </m:r>
                      </m:e>
                      <m:sub>
                        <m:r>
                          <a:rPr lang="en-US" sz="2400" b="1" i="1">
                            <a:latin typeface="Cambria Math"/>
                          </a:rPr>
                          <m:t>𝟏</m:t>
                        </m:r>
                      </m:sub>
                    </m:sSub>
                    <m:r>
                      <a:rPr lang="en-US" sz="2400" b="1" i="1">
                        <a:latin typeface="Cambria Math"/>
                      </a:rPr>
                      <m:t>  </m:t>
                    </m:r>
                    <m:sSub>
                      <m:sSubPr>
                        <m:ctrlPr>
                          <a:rPr lang="en-US" sz="2400" b="1" i="1">
                            <a:latin typeface="Cambria Math"/>
                          </a:rPr>
                        </m:ctrlPr>
                      </m:sSubPr>
                      <m:e>
                        <m:r>
                          <a:rPr lang="en-US" sz="2400" b="1" i="1">
                            <a:latin typeface="Cambria Math"/>
                          </a:rPr>
                          <m:t>𝒖</m:t>
                        </m:r>
                      </m:e>
                      <m:sub>
                        <m:r>
                          <a:rPr lang="en-US" sz="2400" b="1" i="1">
                            <a:latin typeface="Cambria Math"/>
                          </a:rPr>
                          <m:t>𝟐</m:t>
                        </m:r>
                      </m:sub>
                    </m:sSub>
                    <m:r>
                      <a:rPr lang="en-US" sz="2400" b="1">
                        <a:latin typeface="Cambria Math"/>
                      </a:rPr>
                      <m:t>  </m:t>
                    </m:r>
                    <m:sSub>
                      <m:sSubPr>
                        <m:ctrlPr>
                          <a:rPr lang="en-US" sz="2400" b="1" i="1">
                            <a:latin typeface="Cambria Math"/>
                          </a:rPr>
                        </m:ctrlPr>
                      </m:sSubPr>
                      <m:e>
                        <m:r>
                          <a:rPr lang="en-US" sz="2400" b="1" i="1">
                            <a:latin typeface="Cambria Math"/>
                          </a:rPr>
                          <m:t>𝒖</m:t>
                        </m:r>
                      </m:e>
                      <m:sub>
                        <m:r>
                          <a:rPr lang="en-US" sz="2400" b="1" i="1">
                            <a:latin typeface="Cambria Math"/>
                          </a:rPr>
                          <m:t>𝟑</m:t>
                        </m:r>
                      </m:sub>
                    </m:sSub>
                    <m:r>
                      <a:rPr lang="en-US" sz="2400" b="1" i="1">
                        <a:latin typeface="Cambria Math"/>
                      </a:rPr>
                      <m:t>   </m:t>
                    </m:r>
                    <m:sSub>
                      <m:sSubPr>
                        <m:ctrlPr>
                          <a:rPr lang="en-US" sz="2400" b="1" i="1">
                            <a:latin typeface="Cambria Math"/>
                          </a:rPr>
                        </m:ctrlPr>
                      </m:sSubPr>
                      <m:e>
                        <m:r>
                          <a:rPr lang="en-US" sz="2400" b="1" i="1">
                            <a:latin typeface="Cambria Math"/>
                          </a:rPr>
                          <m:t>𝒖</m:t>
                        </m:r>
                      </m:e>
                      <m:sub>
                        <m:r>
                          <a:rPr lang="en-US" sz="2400" b="1" i="1">
                            <a:latin typeface="Cambria Math"/>
                          </a:rPr>
                          <m:t>𝟒</m:t>
                        </m:r>
                      </m:sub>
                    </m:sSub>
                    <m:r>
                      <a:rPr lang="en-US" sz="2400" b="1" i="1">
                        <a:latin typeface="Cambria Math"/>
                      </a:rPr>
                      <m:t>   …</m:t>
                    </m:r>
                    <m:sSub>
                      <m:sSubPr>
                        <m:ctrlPr>
                          <a:rPr lang="en-US" sz="2400" b="1" i="1">
                            <a:latin typeface="Cambria Math"/>
                          </a:rPr>
                        </m:ctrlPr>
                      </m:sSubPr>
                      <m:e>
                        <m:r>
                          <a:rPr lang="en-US" sz="2400" b="1" i="1">
                            <a:latin typeface="Cambria Math"/>
                          </a:rPr>
                          <m:t>𝒖</m:t>
                        </m:r>
                      </m:e>
                      <m:sub>
                        <m:r>
                          <a:rPr lang="en-US" sz="2400" b="1" i="1">
                            <a:latin typeface="Cambria Math"/>
                          </a:rPr>
                          <m:t>𝒏</m:t>
                        </m:r>
                      </m:sub>
                    </m:sSub>
                  </m:oMath>
                </a14:m>
                <a:r>
                  <a:rPr lang="en-US" sz="2400" b="1" dirty="0"/>
                  <a:t>   </a:t>
                </a:r>
                <a:r>
                  <a:rPr lang="en-US" sz="2400" b="1" dirty="0" smtClean="0"/>
                  <a:t>b]  represents the consistence system.</a:t>
                </a:r>
                <a:endParaRPr lang="en-US" sz="24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47800"/>
                <a:ext cx="8229600" cy="5562600"/>
              </a:xfrm>
              <a:blipFill rotWithShape="1">
                <a:blip r:embed="rId2"/>
                <a:stretch>
                  <a:fillRect l="-1111" t="-87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7485380B-2C39-4DDC-AF28-BB07C47F1D9B}" type="datetime3">
              <a:rPr lang="en-US" smtClean="0"/>
              <a:t>5 December 2022</a:t>
            </a:fld>
            <a:endParaRPr lang="en-US"/>
          </a:p>
        </p:txBody>
      </p:sp>
      <p:sp>
        <p:nvSpPr>
          <p:cNvPr id="5" name="Footer Placeholder 4"/>
          <p:cNvSpPr>
            <a:spLocks noGrp="1"/>
          </p:cNvSpPr>
          <p:nvPr>
            <p:ph type="ftr" sz="quarter" idx="11"/>
          </p:nvPr>
        </p:nvSpPr>
        <p:spPr/>
        <p:txBody>
          <a:bodyPr/>
          <a:lstStyle/>
          <a:p>
            <a:r>
              <a:rPr lang="en-US" smtClean="0"/>
              <a:t>js</a:t>
            </a:r>
            <a:endParaRPr lang="en-US"/>
          </a:p>
        </p:txBody>
      </p:sp>
      <p:sp>
        <p:nvSpPr>
          <p:cNvPr id="6" name="Slide Number Placeholder 5"/>
          <p:cNvSpPr>
            <a:spLocks noGrp="1"/>
          </p:cNvSpPr>
          <p:nvPr>
            <p:ph type="sldNum" sz="quarter" idx="12"/>
          </p:nvPr>
        </p:nvSpPr>
        <p:spPr/>
        <p:txBody>
          <a:bodyPr/>
          <a:lstStyle/>
          <a:p>
            <a:fld id="{B4318AF5-1C7B-4860-8A05-F86E63C4D6B2}" type="slidenum">
              <a:rPr lang="en-US" smtClean="0"/>
              <a:t>26</a:t>
            </a:fld>
            <a:endParaRPr lang="en-US" dirty="0"/>
          </a:p>
        </p:txBody>
      </p:sp>
    </p:spTree>
    <p:extLst>
      <p:ext uri="{BB962C8B-B14F-4D97-AF65-F5344CB8AC3E}">
        <p14:creationId xmlns:p14="http://schemas.microsoft.com/office/powerpoint/2010/main" val="65439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533400"/>
                <a:ext cx="8686800" cy="6019800"/>
              </a:xfrm>
            </p:spPr>
            <p:txBody>
              <a:bodyPr>
                <a:normAutofit/>
              </a:bodyPr>
              <a:lstStyle/>
              <a:p>
                <a:pPr marL="0" indent="0">
                  <a:buNone/>
                </a:pPr>
                <a:r>
                  <a:rPr lang="en-US" sz="2400" b="1" dirty="0" smtClean="0"/>
                  <a:t>Exercise 1.2</a:t>
                </a:r>
              </a:p>
              <a:p>
                <a:pPr marL="0" indent="0">
                  <a:buNone/>
                </a:pPr>
                <a:r>
                  <a:rPr lang="en-US" sz="2400" b="1" dirty="0" smtClean="0"/>
                  <a:t>2. Determine if b is a linear combination of </a:t>
                </a:r>
                <a14:m>
                  <m:oMath xmlns:m="http://schemas.openxmlformats.org/officeDocument/2006/math">
                    <m:sSub>
                      <m:sSubPr>
                        <m:ctrlPr>
                          <a:rPr lang="en-US" sz="2400" b="1" i="1">
                            <a:latin typeface="Cambria Math"/>
                          </a:rPr>
                        </m:ctrlPr>
                      </m:sSubPr>
                      <m:e>
                        <m:r>
                          <a:rPr lang="en-US" sz="2400" b="1" i="1" smtClean="0">
                            <a:latin typeface="Cambria Math"/>
                          </a:rPr>
                          <m:t>𝒂</m:t>
                        </m:r>
                      </m:e>
                      <m:sub>
                        <m:r>
                          <a:rPr lang="en-US" sz="2400" b="1" i="1">
                            <a:latin typeface="Cambria Math"/>
                          </a:rPr>
                          <m:t>𝟏</m:t>
                        </m:r>
                      </m:sub>
                    </m:sSub>
                    <m:r>
                      <a:rPr lang="en-US" sz="2400" b="1" i="1">
                        <a:latin typeface="Cambria Math"/>
                      </a:rPr>
                      <m:t>,  </m:t>
                    </m:r>
                    <m:sSub>
                      <m:sSubPr>
                        <m:ctrlPr>
                          <a:rPr lang="en-US" sz="2400" b="1" i="1">
                            <a:latin typeface="Cambria Math"/>
                          </a:rPr>
                        </m:ctrlPr>
                      </m:sSubPr>
                      <m:e>
                        <m:r>
                          <a:rPr lang="en-US" sz="2400" b="1" i="1" smtClean="0">
                            <a:latin typeface="Cambria Math"/>
                          </a:rPr>
                          <m:t>𝒂</m:t>
                        </m:r>
                      </m:e>
                      <m:sub>
                        <m:r>
                          <a:rPr lang="en-US" sz="2400" b="1" i="1">
                            <a:latin typeface="Cambria Math"/>
                          </a:rPr>
                          <m:t>𝟐</m:t>
                        </m:r>
                      </m:sub>
                    </m:sSub>
                    <m:r>
                      <a:rPr lang="en-US" sz="2400" b="1" i="0" smtClean="0">
                        <a:latin typeface="Cambria Math"/>
                      </a:rPr>
                      <m:t> </m:t>
                    </m:r>
                    <m:r>
                      <a:rPr lang="en-US" sz="2400" b="1" i="0" smtClean="0">
                        <a:latin typeface="Cambria Math"/>
                      </a:rPr>
                      <m:t>𝐚𝐧𝐝</m:t>
                    </m:r>
                    <m:r>
                      <a:rPr lang="en-US" sz="2400" b="1" i="0" smtClean="0">
                        <a:latin typeface="Cambria Math"/>
                      </a:rPr>
                      <m:t> </m:t>
                    </m:r>
                    <m:sSub>
                      <m:sSubPr>
                        <m:ctrlPr>
                          <a:rPr lang="en-US" sz="2400" b="1" i="1">
                            <a:latin typeface="Cambria Math"/>
                          </a:rPr>
                        </m:ctrlPr>
                      </m:sSubPr>
                      <m:e>
                        <m:r>
                          <a:rPr lang="en-US" sz="2400" b="1" i="1" smtClean="0">
                            <a:latin typeface="Cambria Math"/>
                          </a:rPr>
                          <m:t>𝒂</m:t>
                        </m:r>
                      </m:e>
                      <m:sub>
                        <m:r>
                          <a:rPr lang="en-US" sz="2400" b="1" i="1">
                            <a:latin typeface="Cambria Math"/>
                          </a:rPr>
                          <m:t>𝟑</m:t>
                        </m:r>
                      </m:sub>
                    </m:sSub>
                    <m:r>
                      <a:rPr lang="en-US" sz="2400" b="1" i="1" smtClean="0">
                        <a:latin typeface="Cambria Math"/>
                      </a:rPr>
                      <m:t>.</m:t>
                    </m:r>
                  </m:oMath>
                </a14:m>
                <a:endParaRPr lang="en-US" sz="2400" b="1" dirty="0" smtClean="0"/>
              </a:p>
              <a:p>
                <a:pPr marL="571500" indent="-571500">
                  <a:buAutoNum type="romanLcParenR"/>
                </a:pPr>
                <a:r>
                  <a:rPr lang="en-US" sz="2400" b="1" dirty="0" smtClean="0"/>
                  <a:t> </a:t>
                </a:r>
                <a14:m>
                  <m:oMath xmlns:m="http://schemas.openxmlformats.org/officeDocument/2006/math">
                    <m:sSub>
                      <m:sSubPr>
                        <m:ctrlPr>
                          <a:rPr lang="en-US" sz="2400" b="1" i="1">
                            <a:latin typeface="Cambria Math"/>
                          </a:rPr>
                        </m:ctrlPr>
                      </m:sSubPr>
                      <m:e>
                        <m:r>
                          <a:rPr lang="en-US" sz="2400" b="1" i="1" smtClean="0">
                            <a:latin typeface="Cambria Math"/>
                          </a:rPr>
                          <m:t>𝒂</m:t>
                        </m:r>
                      </m:e>
                      <m:sub>
                        <m:r>
                          <a:rPr lang="en-US" sz="2400" b="1" i="1">
                            <a:latin typeface="Cambria Math"/>
                          </a:rPr>
                          <m:t>𝟏</m:t>
                        </m:r>
                      </m:sub>
                    </m:sSub>
                    <m:r>
                      <a:rPr lang="en-US" sz="2400" b="1" i="1" smtClean="0">
                        <a:latin typeface="Cambria Math"/>
                      </a:rPr>
                      <m:t>= </m:t>
                    </m:r>
                    <m:d>
                      <m:dPr>
                        <m:begChr m:val="["/>
                        <m:endChr m:val="]"/>
                        <m:ctrlPr>
                          <a:rPr lang="en-US" sz="2400" b="1" i="1" smtClean="0">
                            <a:latin typeface="Cambria Math"/>
                          </a:rPr>
                        </m:ctrlPr>
                      </m:dPr>
                      <m:e>
                        <m:m>
                          <m:mPr>
                            <m:mcs>
                              <m:mc>
                                <m:mcPr>
                                  <m:count m:val="1"/>
                                  <m:mcJc m:val="center"/>
                                </m:mcPr>
                              </m:mc>
                            </m:mcs>
                            <m:ctrlPr>
                              <a:rPr lang="en-US" sz="2400" b="1" i="1" smtClean="0">
                                <a:latin typeface="Cambria Math"/>
                              </a:rPr>
                            </m:ctrlPr>
                          </m:mPr>
                          <m:mr>
                            <m:e>
                              <m:r>
                                <m:rPr>
                                  <m:brk m:alnAt="7"/>
                                </m:rPr>
                                <a:rPr lang="en-US" sz="2400" b="1" i="1" smtClean="0">
                                  <a:latin typeface="Cambria Math"/>
                                </a:rPr>
                                <m:t>𝟏</m:t>
                              </m:r>
                            </m:e>
                          </m:mr>
                          <m:mr>
                            <m:e>
                              <m:r>
                                <a:rPr lang="en-US" sz="2400" b="1" i="1" smtClean="0">
                                  <a:latin typeface="Cambria Math"/>
                                </a:rPr>
                                <m:t>−</m:t>
                              </m:r>
                              <m:r>
                                <a:rPr lang="en-US" sz="2400" b="1" i="1" smtClean="0">
                                  <a:latin typeface="Cambria Math"/>
                                </a:rPr>
                                <m:t>𝟐</m:t>
                              </m:r>
                            </m:e>
                          </m:mr>
                          <m:mr>
                            <m:e>
                              <m:r>
                                <a:rPr lang="en-US" sz="2400" b="1" i="1" smtClean="0">
                                  <a:latin typeface="Cambria Math"/>
                                </a:rPr>
                                <m:t>𝟎</m:t>
                              </m:r>
                            </m:e>
                          </m:mr>
                        </m:m>
                      </m:e>
                    </m:d>
                    <m:r>
                      <a:rPr lang="en-US" sz="2400" b="1" i="1">
                        <a:latin typeface="Cambria Math"/>
                      </a:rPr>
                      <m:t>,  </m:t>
                    </m:r>
                    <m:sSub>
                      <m:sSubPr>
                        <m:ctrlPr>
                          <a:rPr lang="en-US" sz="2400" b="1" i="1">
                            <a:latin typeface="Cambria Math"/>
                          </a:rPr>
                        </m:ctrlPr>
                      </m:sSubPr>
                      <m:e>
                        <m:r>
                          <a:rPr lang="en-US" sz="2400" b="1" i="1" smtClean="0">
                            <a:latin typeface="Cambria Math"/>
                          </a:rPr>
                          <m:t>𝒂</m:t>
                        </m:r>
                      </m:e>
                      <m:sub>
                        <m:r>
                          <a:rPr lang="en-US" sz="2400" b="1" i="1">
                            <a:latin typeface="Cambria Math"/>
                          </a:rPr>
                          <m:t>𝟐</m:t>
                        </m:r>
                      </m:sub>
                    </m:sSub>
                    <m:r>
                      <a:rPr lang="en-US" sz="2400" b="1" i="1" smtClean="0">
                        <a:latin typeface="Cambria Math"/>
                      </a:rPr>
                      <m:t>=</m:t>
                    </m:r>
                    <m:d>
                      <m:dPr>
                        <m:begChr m:val="["/>
                        <m:endChr m:val="]"/>
                        <m:ctrlPr>
                          <a:rPr lang="en-US" sz="2400" b="1" i="1">
                            <a:latin typeface="Cambria Math"/>
                          </a:rPr>
                        </m:ctrlPr>
                      </m:dPr>
                      <m:e>
                        <m:m>
                          <m:mPr>
                            <m:mcs>
                              <m:mc>
                                <m:mcPr>
                                  <m:count m:val="1"/>
                                  <m:mcJc m:val="center"/>
                                </m:mcPr>
                              </m:mc>
                            </m:mcs>
                            <m:ctrlPr>
                              <a:rPr lang="en-US" sz="2400" b="1" i="1">
                                <a:latin typeface="Cambria Math"/>
                              </a:rPr>
                            </m:ctrlPr>
                          </m:mPr>
                          <m:mr>
                            <m:e>
                              <m:r>
                                <m:rPr>
                                  <m:brk m:alnAt="7"/>
                                </m:rPr>
                                <a:rPr lang="en-US" sz="2400" b="1" i="1" smtClean="0">
                                  <a:latin typeface="Cambria Math"/>
                                </a:rPr>
                                <m:t>𝟎</m:t>
                              </m:r>
                            </m:e>
                          </m:mr>
                          <m:mr>
                            <m:e>
                              <m:r>
                                <a:rPr lang="en-US" sz="2400" b="1" i="1" smtClean="0">
                                  <a:latin typeface="Cambria Math"/>
                                </a:rPr>
                                <m:t>𝟏</m:t>
                              </m:r>
                            </m:e>
                          </m:mr>
                          <m:mr>
                            <m:e>
                              <m:r>
                                <a:rPr lang="en-US" sz="2400" b="1" i="1" smtClean="0">
                                  <a:latin typeface="Cambria Math"/>
                                </a:rPr>
                                <m:t>𝟐</m:t>
                              </m:r>
                            </m:e>
                          </m:mr>
                        </m:m>
                      </m:e>
                    </m:d>
                  </m:oMath>
                </a14:m>
                <a:r>
                  <a:rPr lang="en-US" sz="2400" b="1" dirty="0"/>
                  <a:t>, </a:t>
                </a:r>
                <a14:m>
                  <m:oMath xmlns:m="http://schemas.openxmlformats.org/officeDocument/2006/math">
                    <m:sSub>
                      <m:sSubPr>
                        <m:ctrlPr>
                          <a:rPr lang="en-US" sz="2400" b="1" i="1">
                            <a:latin typeface="Cambria Math"/>
                          </a:rPr>
                        </m:ctrlPr>
                      </m:sSubPr>
                      <m:e>
                        <m:r>
                          <a:rPr lang="en-US" sz="2400" b="1" i="1" smtClean="0">
                            <a:latin typeface="Cambria Math"/>
                          </a:rPr>
                          <m:t>𝒂</m:t>
                        </m:r>
                      </m:e>
                      <m:sub>
                        <m:r>
                          <a:rPr lang="en-US" sz="2400" b="1" i="1">
                            <a:latin typeface="Cambria Math"/>
                          </a:rPr>
                          <m:t>𝟑</m:t>
                        </m:r>
                      </m:sub>
                    </m:sSub>
                    <m:r>
                      <a:rPr lang="en-US" sz="2400" b="1" i="1" smtClean="0">
                        <a:latin typeface="Cambria Math"/>
                      </a:rPr>
                      <m:t>=</m:t>
                    </m:r>
                    <m:d>
                      <m:dPr>
                        <m:begChr m:val="["/>
                        <m:endChr m:val="]"/>
                        <m:ctrlPr>
                          <a:rPr lang="en-US" sz="2400" b="1" i="1">
                            <a:latin typeface="Cambria Math"/>
                          </a:rPr>
                        </m:ctrlPr>
                      </m:dPr>
                      <m:e>
                        <m:m>
                          <m:mPr>
                            <m:mcs>
                              <m:mc>
                                <m:mcPr>
                                  <m:count m:val="1"/>
                                  <m:mcJc m:val="center"/>
                                </m:mcPr>
                              </m:mc>
                            </m:mcs>
                            <m:ctrlPr>
                              <a:rPr lang="en-US" sz="2400" b="1" i="1">
                                <a:latin typeface="Cambria Math"/>
                              </a:rPr>
                            </m:ctrlPr>
                          </m:mPr>
                          <m:mr>
                            <m:e>
                              <m:r>
                                <m:rPr>
                                  <m:brk m:alnAt="7"/>
                                </m:rPr>
                                <a:rPr lang="en-US" sz="2400" b="1" i="1" smtClean="0">
                                  <a:latin typeface="Cambria Math"/>
                                </a:rPr>
                                <m:t>𝟓</m:t>
                              </m:r>
                            </m:e>
                          </m:mr>
                          <m:mr>
                            <m:e>
                              <m:r>
                                <a:rPr lang="en-US" sz="2400" b="1" i="1" smtClean="0">
                                  <a:latin typeface="Cambria Math"/>
                                </a:rPr>
                                <m:t>−</m:t>
                              </m:r>
                              <m:r>
                                <a:rPr lang="en-US" sz="2400" b="1" i="1" smtClean="0">
                                  <a:latin typeface="Cambria Math"/>
                                </a:rPr>
                                <m:t>𝟔</m:t>
                              </m:r>
                            </m:e>
                          </m:mr>
                          <m:mr>
                            <m:e>
                              <m:r>
                                <a:rPr lang="en-US" sz="2400" b="1" i="1" smtClean="0">
                                  <a:latin typeface="Cambria Math"/>
                                </a:rPr>
                                <m:t>𝟖</m:t>
                              </m:r>
                            </m:e>
                          </m:mr>
                        </m:m>
                      </m:e>
                    </m:d>
                  </m:oMath>
                </a14:m>
                <a:r>
                  <a:rPr lang="en-US" sz="2400" b="1" dirty="0" smtClean="0"/>
                  <a:t>, b = </a:t>
                </a:r>
                <a14:m>
                  <m:oMath xmlns:m="http://schemas.openxmlformats.org/officeDocument/2006/math">
                    <m:d>
                      <m:dPr>
                        <m:begChr m:val="["/>
                        <m:endChr m:val="]"/>
                        <m:ctrlPr>
                          <a:rPr lang="en-US" sz="2400" b="1" i="1">
                            <a:latin typeface="Cambria Math"/>
                          </a:rPr>
                        </m:ctrlPr>
                      </m:dPr>
                      <m:e>
                        <m:m>
                          <m:mPr>
                            <m:mcs>
                              <m:mc>
                                <m:mcPr>
                                  <m:count m:val="1"/>
                                  <m:mcJc m:val="center"/>
                                </m:mcPr>
                              </m:mc>
                            </m:mcs>
                            <m:ctrlPr>
                              <a:rPr lang="en-US" sz="2400" b="1" i="1">
                                <a:latin typeface="Cambria Math"/>
                              </a:rPr>
                            </m:ctrlPr>
                          </m:mPr>
                          <m:mr>
                            <m:e>
                              <m:r>
                                <m:rPr>
                                  <m:brk m:alnAt="7"/>
                                </m:rPr>
                                <a:rPr lang="en-US" sz="2400" b="1" i="1" smtClean="0">
                                  <a:latin typeface="Cambria Math"/>
                                </a:rPr>
                                <m:t>𝟐</m:t>
                              </m:r>
                            </m:e>
                          </m:mr>
                          <m:mr>
                            <m:e>
                              <m:r>
                                <a:rPr lang="en-US" sz="2400" b="1" i="1" smtClean="0">
                                  <a:latin typeface="Cambria Math"/>
                                </a:rPr>
                                <m:t>−</m:t>
                              </m:r>
                              <m:r>
                                <a:rPr lang="en-US" sz="2400" b="1" i="1" smtClean="0">
                                  <a:latin typeface="Cambria Math"/>
                                </a:rPr>
                                <m:t>𝟏</m:t>
                              </m:r>
                            </m:e>
                          </m:mr>
                          <m:mr>
                            <m:e>
                              <m:r>
                                <a:rPr lang="en-US" sz="2400" b="1" i="1" smtClean="0">
                                  <a:latin typeface="Cambria Math"/>
                                </a:rPr>
                                <m:t>𝟔</m:t>
                              </m:r>
                            </m:e>
                          </m:mr>
                        </m:m>
                      </m:e>
                    </m:d>
                  </m:oMath>
                </a14:m>
                <a:endParaRPr lang="en-US" sz="2400" b="1" dirty="0" smtClean="0"/>
              </a:p>
              <a:p>
                <a:pPr marL="0" indent="0">
                  <a:buNone/>
                </a:pPr>
                <a:r>
                  <a:rPr lang="en-US" sz="2400" b="1" dirty="0" smtClean="0"/>
                  <a:t>Solution: Here,</a:t>
                </a:r>
              </a:p>
              <a:p>
                <a:pPr marL="0" indent="0">
                  <a:buNone/>
                </a:pPr>
                <a:r>
                  <a:rPr lang="en-US" sz="2400" b="1" dirty="0"/>
                  <a:t>	</a:t>
                </a:r>
                <a:r>
                  <a:rPr lang="en-US" sz="2400" b="1" dirty="0" smtClean="0"/>
                  <a:t>[</a:t>
                </a:r>
                <a14:m>
                  <m:oMath xmlns:m="http://schemas.openxmlformats.org/officeDocument/2006/math">
                    <m:sSub>
                      <m:sSubPr>
                        <m:ctrlPr>
                          <a:rPr lang="en-US" sz="2400" b="1" i="1">
                            <a:latin typeface="Cambria Math"/>
                          </a:rPr>
                        </m:ctrlPr>
                      </m:sSubPr>
                      <m:e>
                        <m:r>
                          <a:rPr lang="en-US" sz="2400" b="1" i="1">
                            <a:latin typeface="Cambria Math"/>
                          </a:rPr>
                          <m:t>𝒂</m:t>
                        </m:r>
                      </m:e>
                      <m:sub>
                        <m:r>
                          <a:rPr lang="en-US" sz="2400" b="1" i="1">
                            <a:latin typeface="Cambria Math"/>
                          </a:rPr>
                          <m:t>𝟏</m:t>
                        </m:r>
                      </m:sub>
                    </m:sSub>
                    <m:r>
                      <a:rPr lang="en-US" sz="2400" b="1" i="1" smtClean="0">
                        <a:latin typeface="Cambria Math"/>
                      </a:rPr>
                      <m:t>  </m:t>
                    </m:r>
                    <m:sSub>
                      <m:sSubPr>
                        <m:ctrlPr>
                          <a:rPr lang="en-US" sz="2400" b="1" i="1">
                            <a:latin typeface="Cambria Math"/>
                          </a:rPr>
                        </m:ctrlPr>
                      </m:sSubPr>
                      <m:e>
                        <m:r>
                          <a:rPr lang="en-US" sz="2400" b="1" i="1">
                            <a:latin typeface="Cambria Math"/>
                          </a:rPr>
                          <m:t>𝒂</m:t>
                        </m:r>
                      </m:e>
                      <m:sub>
                        <m:r>
                          <a:rPr lang="en-US" sz="2400" b="1" i="1">
                            <a:latin typeface="Cambria Math"/>
                          </a:rPr>
                          <m:t>𝟐</m:t>
                        </m:r>
                      </m:sub>
                    </m:sSub>
                    <m:r>
                      <a:rPr lang="en-US" sz="2400" b="1">
                        <a:latin typeface="Cambria Math"/>
                      </a:rPr>
                      <m:t> </m:t>
                    </m:r>
                    <m:r>
                      <a:rPr lang="en-US" sz="2400" b="1" i="1" smtClean="0">
                        <a:latin typeface="Cambria Math"/>
                      </a:rPr>
                      <m:t> </m:t>
                    </m:r>
                    <m:sSub>
                      <m:sSubPr>
                        <m:ctrlPr>
                          <a:rPr lang="en-US" sz="2400" b="1" i="1">
                            <a:latin typeface="Cambria Math"/>
                          </a:rPr>
                        </m:ctrlPr>
                      </m:sSubPr>
                      <m:e>
                        <m:r>
                          <a:rPr lang="en-US" sz="2400" b="1" i="1">
                            <a:latin typeface="Cambria Math"/>
                          </a:rPr>
                          <m:t>𝒂</m:t>
                        </m:r>
                      </m:e>
                      <m:sub>
                        <m:r>
                          <a:rPr lang="en-US" sz="2400" b="1" i="1">
                            <a:latin typeface="Cambria Math"/>
                          </a:rPr>
                          <m:t>𝟑</m:t>
                        </m:r>
                      </m:sub>
                    </m:sSub>
                  </m:oMath>
                </a14:m>
                <a:r>
                  <a:rPr lang="en-US" sz="2400" b="1" dirty="0" smtClean="0"/>
                  <a:t>   b] = </a:t>
                </a:r>
                <a14:m>
                  <m:oMath xmlns:m="http://schemas.openxmlformats.org/officeDocument/2006/math">
                    <m:d>
                      <m:dPr>
                        <m:begChr m:val="["/>
                        <m:endChr m:val="]"/>
                        <m:ctrlPr>
                          <a:rPr lang="en-US" sz="2400" b="1" i="1" smtClean="0">
                            <a:latin typeface="Cambria Math"/>
                          </a:rPr>
                        </m:ctrlPr>
                      </m:dPr>
                      <m:e>
                        <m:m>
                          <m:mPr>
                            <m:mcs>
                              <m:mc>
                                <m:mcPr>
                                  <m:count m:val="4"/>
                                  <m:mcJc m:val="center"/>
                                </m:mcPr>
                              </m:mc>
                            </m:mcs>
                            <m:ctrlPr>
                              <a:rPr lang="en-US" sz="2400" b="1" i="1" smtClean="0">
                                <a:latin typeface="Cambria Math"/>
                              </a:rPr>
                            </m:ctrlPr>
                          </m:mPr>
                          <m:mr>
                            <m:e>
                              <m:r>
                                <m:rPr>
                                  <m:brk m:alnAt="7"/>
                                </m:rPr>
                                <a:rPr lang="en-US" sz="2400" b="1" i="1" smtClean="0">
                                  <a:latin typeface="Cambria Math"/>
                                </a:rPr>
                                <m:t>𝟏</m:t>
                              </m:r>
                            </m:e>
                            <m:e>
                              <m:r>
                                <a:rPr lang="en-US" sz="2400" b="1" i="1" smtClean="0">
                                  <a:latin typeface="Cambria Math"/>
                                </a:rPr>
                                <m:t>𝟎</m:t>
                              </m:r>
                            </m:e>
                            <m:e>
                              <m:r>
                                <a:rPr lang="en-US" sz="2400" b="1" i="1" smtClean="0">
                                  <a:latin typeface="Cambria Math"/>
                                </a:rPr>
                                <m:t>𝟓</m:t>
                              </m:r>
                            </m:e>
                            <m:e>
                              <m:r>
                                <a:rPr lang="en-US" sz="2400" b="1" i="1" smtClean="0">
                                  <a:latin typeface="Cambria Math"/>
                                </a:rPr>
                                <m:t>𝟐</m:t>
                              </m:r>
                            </m:e>
                          </m:mr>
                          <m:mr>
                            <m:e>
                              <m:r>
                                <a:rPr lang="en-US" sz="2400" b="1" i="1" smtClean="0">
                                  <a:latin typeface="Cambria Math"/>
                                </a:rPr>
                                <m:t>−</m:t>
                              </m:r>
                              <m:r>
                                <a:rPr lang="en-US" sz="2400" b="1" i="1" smtClean="0">
                                  <a:latin typeface="Cambria Math"/>
                                </a:rPr>
                                <m:t>𝟐</m:t>
                              </m:r>
                            </m:e>
                            <m:e>
                              <m:r>
                                <a:rPr lang="en-US" sz="2400" b="1" i="1" smtClean="0">
                                  <a:latin typeface="Cambria Math"/>
                                </a:rPr>
                                <m:t>𝟏</m:t>
                              </m:r>
                            </m:e>
                            <m:e>
                              <m:r>
                                <a:rPr lang="en-US" sz="2400" b="1" i="1" smtClean="0">
                                  <a:latin typeface="Cambria Math"/>
                                </a:rPr>
                                <m:t>−</m:t>
                              </m:r>
                              <m:r>
                                <a:rPr lang="en-US" sz="2400" b="1" i="1" smtClean="0">
                                  <a:latin typeface="Cambria Math"/>
                                </a:rPr>
                                <m:t>𝟔</m:t>
                              </m:r>
                            </m:e>
                            <m:e>
                              <m:r>
                                <a:rPr lang="en-US" sz="2400" b="1" i="1" smtClean="0">
                                  <a:latin typeface="Cambria Math"/>
                                </a:rPr>
                                <m:t>−</m:t>
                              </m:r>
                              <m:r>
                                <a:rPr lang="en-US" sz="2400" b="1" i="1" smtClean="0">
                                  <a:latin typeface="Cambria Math"/>
                                </a:rPr>
                                <m:t>𝟏</m:t>
                              </m:r>
                            </m:e>
                          </m:mr>
                          <m:mr>
                            <m:e>
                              <m:r>
                                <a:rPr lang="en-US" sz="2400" b="1" i="1" smtClean="0">
                                  <a:latin typeface="Cambria Math"/>
                                </a:rPr>
                                <m:t>𝟎</m:t>
                              </m:r>
                            </m:e>
                            <m:e>
                              <m:r>
                                <a:rPr lang="en-US" sz="2400" b="1" i="1" smtClean="0">
                                  <a:latin typeface="Cambria Math"/>
                                </a:rPr>
                                <m:t>𝟐</m:t>
                              </m:r>
                            </m:e>
                            <m:e>
                              <m:r>
                                <a:rPr lang="en-US" sz="2400" b="1" i="1" smtClean="0">
                                  <a:latin typeface="Cambria Math"/>
                                </a:rPr>
                                <m:t>𝟖</m:t>
                              </m:r>
                            </m:e>
                            <m:e>
                              <m:r>
                                <a:rPr lang="en-US" sz="2400" b="1" i="1" smtClean="0">
                                  <a:latin typeface="Cambria Math"/>
                                </a:rPr>
                                <m:t>𝟔</m:t>
                              </m:r>
                            </m:e>
                          </m:mr>
                        </m:m>
                      </m:e>
                    </m:d>
                  </m:oMath>
                </a14:m>
                <a:endParaRPr lang="en-US" sz="2400" b="1" dirty="0" smtClean="0"/>
              </a:p>
              <a:p>
                <a:pPr marL="0" indent="0">
                  <a:buNone/>
                </a:pPr>
                <a:r>
                  <a:rPr lang="en-US" sz="2400" b="1" dirty="0"/>
                  <a:t>	</a:t>
                </a:r>
                <a:r>
                  <a:rPr lang="en-US" sz="2400" b="1" dirty="0" smtClean="0"/>
                  <a:t>operating </a:t>
                </a:r>
                <a:r>
                  <a:rPr lang="en-US" sz="2400" b="1" dirty="0"/>
                  <a:t>as </a:t>
                </a:r>
                <a14:m>
                  <m:oMath xmlns:m="http://schemas.openxmlformats.org/officeDocument/2006/math">
                    <m:sSub>
                      <m:sSubPr>
                        <m:ctrlPr>
                          <a:rPr lang="en-US" sz="2400" b="1" i="1">
                            <a:latin typeface="Cambria Math"/>
                          </a:rPr>
                        </m:ctrlPr>
                      </m:sSubPr>
                      <m:e>
                        <m:r>
                          <a:rPr lang="en-US" sz="2400" b="1" i="1">
                            <a:latin typeface="Cambria Math"/>
                          </a:rPr>
                          <m:t>𝑹</m:t>
                        </m:r>
                      </m:e>
                      <m:sub>
                        <m:r>
                          <a:rPr lang="en-US" sz="2400" b="1" i="1" smtClean="0">
                            <a:latin typeface="Cambria Math"/>
                          </a:rPr>
                          <m:t>𝟐</m:t>
                        </m:r>
                      </m:sub>
                    </m:sSub>
                    <m:r>
                      <a:rPr lang="en-US" sz="2400" b="1" i="1">
                        <a:latin typeface="Cambria Math"/>
                        <a:ea typeface="Cambria Math"/>
                      </a:rPr>
                      <m:t>→</m:t>
                    </m:r>
                    <m:sSub>
                      <m:sSubPr>
                        <m:ctrlPr>
                          <a:rPr lang="en-US" sz="2400" b="1" i="1">
                            <a:latin typeface="Cambria Math"/>
                          </a:rPr>
                        </m:ctrlPr>
                      </m:sSubPr>
                      <m:e>
                        <m:r>
                          <a:rPr lang="en-US" sz="2400" b="1" i="1">
                            <a:latin typeface="Cambria Math"/>
                          </a:rPr>
                          <m:t>𝑹</m:t>
                        </m:r>
                      </m:e>
                      <m:sub>
                        <m:r>
                          <a:rPr lang="en-US" sz="2400" b="1" i="1" smtClean="0">
                            <a:latin typeface="Cambria Math"/>
                          </a:rPr>
                          <m:t>𝟐</m:t>
                        </m:r>
                      </m:sub>
                    </m:sSub>
                    <m:r>
                      <a:rPr lang="en-US" sz="2400" b="1" i="1">
                        <a:latin typeface="Cambria Math"/>
                      </a:rPr>
                      <m:t>+</m:t>
                    </m:r>
                    <m:r>
                      <a:rPr lang="en-US" sz="2400" b="1" i="1">
                        <a:latin typeface="Cambria Math"/>
                      </a:rPr>
                      <m:t>𝟐</m:t>
                    </m:r>
                    <m:sSub>
                      <m:sSubPr>
                        <m:ctrlPr>
                          <a:rPr lang="en-US" sz="2400" b="1" i="1">
                            <a:latin typeface="Cambria Math"/>
                          </a:rPr>
                        </m:ctrlPr>
                      </m:sSubPr>
                      <m:e>
                        <m:r>
                          <a:rPr lang="en-US" sz="2400" b="1" i="1">
                            <a:latin typeface="Cambria Math"/>
                          </a:rPr>
                          <m:t>𝑹</m:t>
                        </m:r>
                      </m:e>
                      <m:sub>
                        <m:r>
                          <a:rPr lang="en-US" sz="2400" b="1" i="1" smtClean="0">
                            <a:latin typeface="Cambria Math"/>
                          </a:rPr>
                          <m:t>𝟏</m:t>
                        </m:r>
                      </m:sub>
                    </m:sSub>
                  </m:oMath>
                </a14:m>
                <a:endParaRPr lang="en-US" sz="2400" b="1" dirty="0" smtClean="0"/>
              </a:p>
              <a:p>
                <a:pPr marL="0" indent="0">
                  <a:buNone/>
                </a:pPr>
                <a:r>
                  <a:rPr lang="en-US" sz="2400" b="1" dirty="0"/>
                  <a:t>	</a:t>
                </a:r>
                <a:r>
                  <a:rPr lang="en-US" sz="2400" b="1" dirty="0" smtClean="0"/>
                  <a:t>		</a:t>
                </a:r>
                <a:r>
                  <a:rPr lang="en-US" sz="2400" b="1" dirty="0">
                    <a:ea typeface="Cambria Math"/>
                  </a:rPr>
                  <a:t> </a:t>
                </a:r>
                <a14:m>
                  <m:oMath xmlns:m="http://schemas.openxmlformats.org/officeDocument/2006/math">
                    <m:r>
                      <a:rPr lang="en-US" sz="2400" b="1" i="1">
                        <a:latin typeface="Cambria Math"/>
                        <a:ea typeface="Cambria Math"/>
                      </a:rPr>
                      <m:t>~</m:t>
                    </m:r>
                  </m:oMath>
                </a14:m>
                <a:r>
                  <a:rPr lang="en-US" sz="2400" b="1" dirty="0" smtClean="0"/>
                  <a:t> </a:t>
                </a:r>
                <a14:m>
                  <m:oMath xmlns:m="http://schemas.openxmlformats.org/officeDocument/2006/math">
                    <m:d>
                      <m:dPr>
                        <m:begChr m:val="["/>
                        <m:endChr m:val="]"/>
                        <m:ctrlPr>
                          <a:rPr lang="en-US" sz="2400" b="1" i="1">
                            <a:latin typeface="Cambria Math"/>
                          </a:rPr>
                        </m:ctrlPr>
                      </m:dPr>
                      <m:e>
                        <m:m>
                          <m:mPr>
                            <m:mcs>
                              <m:mc>
                                <m:mcPr>
                                  <m:count m:val="4"/>
                                  <m:mcJc m:val="center"/>
                                </m:mcPr>
                              </m:mc>
                            </m:mcs>
                            <m:ctrlPr>
                              <a:rPr lang="en-US" sz="2400" b="1" i="1">
                                <a:latin typeface="Cambria Math"/>
                              </a:rPr>
                            </m:ctrlPr>
                          </m:mPr>
                          <m:mr>
                            <m:e>
                              <m:r>
                                <m:rPr>
                                  <m:brk m:alnAt="7"/>
                                </m:rPr>
                                <a:rPr lang="en-US" sz="2400" b="1" i="1">
                                  <a:latin typeface="Cambria Math"/>
                                </a:rPr>
                                <m:t>𝟏</m:t>
                              </m:r>
                            </m:e>
                            <m:e>
                              <m:r>
                                <a:rPr lang="en-US" sz="2400" b="1" i="1">
                                  <a:latin typeface="Cambria Math"/>
                                </a:rPr>
                                <m:t>𝟎</m:t>
                              </m:r>
                            </m:e>
                            <m:e>
                              <m:r>
                                <a:rPr lang="en-US" sz="2400" b="1" i="1">
                                  <a:latin typeface="Cambria Math"/>
                                </a:rPr>
                                <m:t>𝟓</m:t>
                              </m:r>
                            </m:e>
                            <m:e>
                              <m:r>
                                <a:rPr lang="en-US" sz="2400" b="1" i="1">
                                  <a:latin typeface="Cambria Math"/>
                                </a:rPr>
                                <m:t>𝟐</m:t>
                              </m:r>
                            </m:e>
                          </m:mr>
                          <m:mr>
                            <m:e>
                              <m:r>
                                <a:rPr lang="en-US" sz="2400" b="1" i="1" smtClean="0">
                                  <a:latin typeface="Cambria Math"/>
                                </a:rPr>
                                <m:t>𝟎</m:t>
                              </m:r>
                            </m:e>
                            <m:e>
                              <m:r>
                                <a:rPr lang="en-US" sz="2400" b="1" i="1">
                                  <a:latin typeface="Cambria Math"/>
                                </a:rPr>
                                <m:t>𝟏</m:t>
                              </m:r>
                            </m:e>
                            <m:e>
                              <m:r>
                                <a:rPr lang="en-US" sz="2400" b="1" i="1" smtClean="0">
                                  <a:latin typeface="Cambria Math"/>
                                </a:rPr>
                                <m:t>𝟒</m:t>
                              </m:r>
                            </m:e>
                            <m:e>
                              <m:r>
                                <a:rPr lang="en-US" sz="2400" b="1" i="1" smtClean="0">
                                  <a:latin typeface="Cambria Math"/>
                                </a:rPr>
                                <m:t>𝟑</m:t>
                              </m:r>
                            </m:e>
                          </m:mr>
                          <m:mr>
                            <m:e>
                              <m:r>
                                <a:rPr lang="en-US" sz="2400" b="1" i="1">
                                  <a:latin typeface="Cambria Math"/>
                                </a:rPr>
                                <m:t>𝟎</m:t>
                              </m:r>
                            </m:e>
                            <m:e>
                              <m:r>
                                <a:rPr lang="en-US" sz="2400" b="1" i="1">
                                  <a:latin typeface="Cambria Math"/>
                                </a:rPr>
                                <m:t>𝟐</m:t>
                              </m:r>
                            </m:e>
                            <m:e>
                              <m:r>
                                <a:rPr lang="en-US" sz="2400" b="1" i="1" smtClean="0">
                                  <a:latin typeface="Cambria Math"/>
                                </a:rPr>
                                <m:t>𝟖</m:t>
                              </m:r>
                            </m:e>
                            <m:e>
                              <m:r>
                                <a:rPr lang="en-US" sz="2400" b="1" i="1">
                                  <a:latin typeface="Cambria Math"/>
                                </a:rPr>
                                <m:t>𝟔</m:t>
                              </m:r>
                            </m:e>
                          </m:mr>
                        </m:m>
                      </m:e>
                    </m:d>
                  </m:oMath>
                </a14:m>
                <a:endParaRPr lang="en-US" sz="2400" b="1" dirty="0" smtClean="0"/>
              </a:p>
              <a:p>
                <a:pPr marL="0" indent="0">
                  <a:buNone/>
                </a:pPr>
                <a:r>
                  <a:rPr lang="en-US" sz="2400" b="1" dirty="0"/>
                  <a:t>	 operating as </a:t>
                </a:r>
                <a14:m>
                  <m:oMath xmlns:m="http://schemas.openxmlformats.org/officeDocument/2006/math">
                    <m:sSub>
                      <m:sSubPr>
                        <m:ctrlPr>
                          <a:rPr lang="en-US" sz="2400" b="1" i="1">
                            <a:latin typeface="Cambria Math"/>
                          </a:rPr>
                        </m:ctrlPr>
                      </m:sSubPr>
                      <m:e>
                        <m:r>
                          <a:rPr lang="en-US" sz="2400" b="1" i="1">
                            <a:latin typeface="Cambria Math"/>
                          </a:rPr>
                          <m:t>𝑹</m:t>
                        </m:r>
                      </m:e>
                      <m:sub>
                        <m:r>
                          <a:rPr lang="en-US" sz="2400" b="1" i="1" smtClean="0">
                            <a:latin typeface="Cambria Math"/>
                          </a:rPr>
                          <m:t>𝟑</m:t>
                        </m:r>
                      </m:sub>
                    </m:sSub>
                    <m:r>
                      <a:rPr lang="en-US" sz="2400" b="1" i="1">
                        <a:latin typeface="Cambria Math"/>
                        <a:ea typeface="Cambria Math"/>
                      </a:rPr>
                      <m:t>→</m:t>
                    </m:r>
                    <m:sSub>
                      <m:sSubPr>
                        <m:ctrlPr>
                          <a:rPr lang="en-US" sz="2400" b="1" i="1">
                            <a:latin typeface="Cambria Math"/>
                          </a:rPr>
                        </m:ctrlPr>
                      </m:sSubPr>
                      <m:e>
                        <m:r>
                          <a:rPr lang="en-US" sz="2400" b="1" i="1">
                            <a:latin typeface="Cambria Math"/>
                          </a:rPr>
                          <m:t>𝑹</m:t>
                        </m:r>
                      </m:e>
                      <m:sub>
                        <m:r>
                          <a:rPr lang="en-US" sz="2400" b="1" i="1" smtClean="0">
                            <a:latin typeface="Cambria Math"/>
                          </a:rPr>
                          <m:t>𝟑</m:t>
                        </m:r>
                      </m:sub>
                    </m:sSub>
                    <m:r>
                      <a:rPr lang="en-US" sz="2400" b="1" i="1" smtClean="0">
                        <a:latin typeface="Cambria Math"/>
                      </a:rPr>
                      <m:t>−</m:t>
                    </m:r>
                    <m:r>
                      <a:rPr lang="en-US" sz="2400" b="1" i="1">
                        <a:latin typeface="Cambria Math"/>
                      </a:rPr>
                      <m:t>𝟐</m:t>
                    </m:r>
                    <m:sSub>
                      <m:sSubPr>
                        <m:ctrlPr>
                          <a:rPr lang="en-US" sz="2400" b="1" i="1">
                            <a:latin typeface="Cambria Math"/>
                          </a:rPr>
                        </m:ctrlPr>
                      </m:sSubPr>
                      <m:e>
                        <m:r>
                          <a:rPr lang="en-US" sz="2400" b="1" i="1">
                            <a:latin typeface="Cambria Math"/>
                          </a:rPr>
                          <m:t>𝑹</m:t>
                        </m:r>
                      </m:e>
                      <m:sub>
                        <m:r>
                          <a:rPr lang="en-US" sz="2400" b="1" i="1" smtClean="0">
                            <a:latin typeface="Cambria Math"/>
                          </a:rPr>
                          <m:t>𝟐</m:t>
                        </m:r>
                      </m:sub>
                    </m:sSub>
                  </m:oMath>
                </a14:m>
                <a:endParaRPr lang="en-US" sz="24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533400"/>
                <a:ext cx="8686800" cy="6019800"/>
              </a:xfrm>
              <a:blipFill rotWithShape="1">
                <a:blip r:embed="rId2"/>
                <a:stretch>
                  <a:fillRect l="-1123" t="-81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7485380B-2C39-4DDC-AF28-BB07C47F1D9B}" type="datetime3">
              <a:rPr lang="en-US" smtClean="0"/>
              <a:t>5 December 2022</a:t>
            </a:fld>
            <a:endParaRPr lang="en-US"/>
          </a:p>
        </p:txBody>
      </p:sp>
      <p:sp>
        <p:nvSpPr>
          <p:cNvPr id="5" name="Footer Placeholder 4"/>
          <p:cNvSpPr>
            <a:spLocks noGrp="1"/>
          </p:cNvSpPr>
          <p:nvPr>
            <p:ph type="ftr" sz="quarter" idx="11"/>
          </p:nvPr>
        </p:nvSpPr>
        <p:spPr/>
        <p:txBody>
          <a:bodyPr/>
          <a:lstStyle/>
          <a:p>
            <a:r>
              <a:rPr lang="en-US" smtClean="0"/>
              <a:t>js</a:t>
            </a:r>
            <a:endParaRPr lang="en-US"/>
          </a:p>
        </p:txBody>
      </p:sp>
      <p:sp>
        <p:nvSpPr>
          <p:cNvPr id="6" name="Slide Number Placeholder 5"/>
          <p:cNvSpPr>
            <a:spLocks noGrp="1"/>
          </p:cNvSpPr>
          <p:nvPr>
            <p:ph type="sldNum" sz="quarter" idx="12"/>
          </p:nvPr>
        </p:nvSpPr>
        <p:spPr/>
        <p:txBody>
          <a:bodyPr/>
          <a:lstStyle/>
          <a:p>
            <a:fld id="{B4318AF5-1C7B-4860-8A05-F86E63C4D6B2}" type="slidenum">
              <a:rPr lang="en-US" smtClean="0"/>
              <a:t>27</a:t>
            </a:fld>
            <a:endParaRPr lang="en-US"/>
          </a:p>
        </p:txBody>
      </p:sp>
    </p:spTree>
    <p:extLst>
      <p:ext uri="{BB962C8B-B14F-4D97-AF65-F5344CB8AC3E}">
        <p14:creationId xmlns:p14="http://schemas.microsoft.com/office/powerpoint/2010/main" val="77053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534400" cy="5334000"/>
              </a:xfrm>
            </p:spPr>
            <p:txBody>
              <a:bodyPr>
                <a:normAutofit/>
              </a:bodyPr>
              <a:lstStyle/>
              <a:p>
                <a:pPr marL="0" indent="0">
                  <a:buNone/>
                </a:pPr>
                <a:r>
                  <a:rPr lang="en-US" sz="2400" b="1" dirty="0" smtClean="0">
                    <a:ea typeface="Cambria Math"/>
                  </a:rPr>
                  <a:t> 	</a:t>
                </a:r>
                <a14:m>
                  <m:oMath xmlns:m="http://schemas.openxmlformats.org/officeDocument/2006/math">
                    <m:r>
                      <a:rPr lang="en-US" sz="2400" b="1" i="1">
                        <a:latin typeface="Cambria Math"/>
                        <a:ea typeface="Cambria Math"/>
                      </a:rPr>
                      <m:t>~</m:t>
                    </m:r>
                  </m:oMath>
                </a14:m>
                <a:r>
                  <a:rPr lang="en-US" sz="2400" b="1" dirty="0"/>
                  <a:t> </a:t>
                </a:r>
                <a14:m>
                  <m:oMath xmlns:m="http://schemas.openxmlformats.org/officeDocument/2006/math">
                    <m:d>
                      <m:dPr>
                        <m:begChr m:val="["/>
                        <m:endChr m:val="]"/>
                        <m:ctrlPr>
                          <a:rPr lang="en-US" sz="2400" b="1" i="1">
                            <a:latin typeface="Cambria Math"/>
                          </a:rPr>
                        </m:ctrlPr>
                      </m:dPr>
                      <m:e>
                        <m:m>
                          <m:mPr>
                            <m:mcs>
                              <m:mc>
                                <m:mcPr>
                                  <m:count m:val="4"/>
                                  <m:mcJc m:val="center"/>
                                </m:mcPr>
                              </m:mc>
                            </m:mcs>
                            <m:ctrlPr>
                              <a:rPr lang="en-US" sz="2400" b="1" i="1">
                                <a:latin typeface="Cambria Math"/>
                              </a:rPr>
                            </m:ctrlPr>
                          </m:mPr>
                          <m:mr>
                            <m:e>
                              <m:r>
                                <m:rPr>
                                  <m:brk m:alnAt="7"/>
                                </m:rPr>
                                <a:rPr lang="en-US" sz="2400" b="1" i="1">
                                  <a:latin typeface="Cambria Math"/>
                                </a:rPr>
                                <m:t>𝟏</m:t>
                              </m:r>
                            </m:e>
                            <m:e>
                              <m:r>
                                <a:rPr lang="en-US" sz="2400" b="1" i="1">
                                  <a:latin typeface="Cambria Math"/>
                                </a:rPr>
                                <m:t>𝟎</m:t>
                              </m:r>
                            </m:e>
                            <m:e>
                              <m:r>
                                <a:rPr lang="en-US" sz="2400" b="1" i="1">
                                  <a:latin typeface="Cambria Math"/>
                                </a:rPr>
                                <m:t>𝟓</m:t>
                              </m:r>
                            </m:e>
                            <m:e>
                              <m:r>
                                <a:rPr lang="en-US" sz="2400" b="1" i="1">
                                  <a:latin typeface="Cambria Math"/>
                                </a:rPr>
                                <m:t>𝟐</m:t>
                              </m:r>
                            </m:e>
                          </m:mr>
                          <m:mr>
                            <m:e>
                              <m:r>
                                <a:rPr lang="en-US" sz="2400" b="1" i="1">
                                  <a:latin typeface="Cambria Math"/>
                                </a:rPr>
                                <m:t>𝟎</m:t>
                              </m:r>
                            </m:e>
                            <m:e>
                              <m:r>
                                <a:rPr lang="en-US" sz="2400" b="1" i="1">
                                  <a:latin typeface="Cambria Math"/>
                                </a:rPr>
                                <m:t>𝟏</m:t>
                              </m:r>
                            </m:e>
                            <m:e>
                              <m:r>
                                <a:rPr lang="en-US" sz="2400" b="1" i="1">
                                  <a:latin typeface="Cambria Math"/>
                                </a:rPr>
                                <m:t>𝟒</m:t>
                              </m:r>
                            </m:e>
                            <m:e>
                              <m:r>
                                <a:rPr lang="en-US" sz="2400" b="1" i="1">
                                  <a:latin typeface="Cambria Math"/>
                                </a:rPr>
                                <m:t>𝟑</m:t>
                              </m:r>
                            </m:e>
                          </m:mr>
                          <m:mr>
                            <m:e>
                              <m:r>
                                <a:rPr lang="en-US" sz="2400" b="1" i="1">
                                  <a:latin typeface="Cambria Math"/>
                                </a:rPr>
                                <m:t>𝟎</m:t>
                              </m:r>
                            </m:e>
                            <m:e>
                              <m:r>
                                <a:rPr lang="en-US" sz="2400" b="1" i="1" smtClean="0">
                                  <a:latin typeface="Cambria Math"/>
                                </a:rPr>
                                <m:t>𝟎</m:t>
                              </m:r>
                            </m:e>
                            <m:e>
                              <m:r>
                                <a:rPr lang="en-US" sz="2400" b="1" i="1" smtClean="0">
                                  <a:latin typeface="Cambria Math"/>
                                </a:rPr>
                                <m:t>𝟎</m:t>
                              </m:r>
                            </m:e>
                            <m:e>
                              <m:r>
                                <a:rPr lang="en-US" sz="2400" b="1" i="1" smtClean="0">
                                  <a:latin typeface="Cambria Math"/>
                                </a:rPr>
                                <m:t>𝟎</m:t>
                              </m:r>
                            </m:e>
                          </m:mr>
                        </m:m>
                      </m:e>
                    </m:d>
                  </m:oMath>
                </a14:m>
                <a:endParaRPr lang="en-US" sz="2400" b="1" dirty="0" smtClean="0"/>
              </a:p>
              <a:p>
                <a:pPr marL="0" indent="0">
                  <a:buNone/>
                </a:pPr>
                <a:r>
                  <a:rPr lang="en-US" sz="2400" b="1" dirty="0" smtClean="0"/>
                  <a:t>Thus the system </a:t>
                </a:r>
                <a14:m>
                  <m:oMath xmlns:m="http://schemas.openxmlformats.org/officeDocument/2006/math">
                    <m:sSub>
                      <m:sSubPr>
                        <m:ctrlPr>
                          <a:rPr lang="en-US" sz="2400" b="1" i="1">
                            <a:latin typeface="Cambria Math"/>
                          </a:rPr>
                        </m:ctrlPr>
                      </m:sSubPr>
                      <m:e>
                        <m:r>
                          <a:rPr lang="en-US" sz="2400" b="1" i="1" smtClean="0">
                            <a:latin typeface="Cambria Math"/>
                          </a:rPr>
                          <m:t>𝒂</m:t>
                        </m:r>
                      </m:e>
                      <m:sub>
                        <m:r>
                          <a:rPr lang="en-US" sz="2400" b="1" i="1">
                            <a:latin typeface="Cambria Math"/>
                          </a:rPr>
                          <m:t>𝟏</m:t>
                        </m:r>
                      </m:sub>
                    </m:sSub>
                    <m:sSub>
                      <m:sSubPr>
                        <m:ctrlPr>
                          <a:rPr lang="en-US" sz="2400" b="1" i="1">
                            <a:latin typeface="Cambria Math"/>
                          </a:rPr>
                        </m:ctrlPr>
                      </m:sSubPr>
                      <m:e>
                        <m:r>
                          <a:rPr lang="en-US" sz="2400" b="1" i="1" smtClean="0">
                            <a:latin typeface="Cambria Math"/>
                          </a:rPr>
                          <m:t>𝒙</m:t>
                        </m:r>
                      </m:e>
                      <m:sub>
                        <m:r>
                          <a:rPr lang="en-US" sz="2400" b="1" i="1">
                            <a:latin typeface="Cambria Math"/>
                          </a:rPr>
                          <m:t>𝟏</m:t>
                        </m:r>
                      </m:sub>
                    </m:sSub>
                    <m:r>
                      <a:rPr lang="en-US" sz="2400" b="1" i="1">
                        <a:latin typeface="Cambria Math"/>
                      </a:rPr>
                      <m:t>+</m:t>
                    </m:r>
                    <m:sSub>
                      <m:sSubPr>
                        <m:ctrlPr>
                          <a:rPr lang="en-US" sz="2400" b="1" i="1">
                            <a:latin typeface="Cambria Math"/>
                          </a:rPr>
                        </m:ctrlPr>
                      </m:sSubPr>
                      <m:e>
                        <m:r>
                          <a:rPr lang="en-US" sz="2400" b="1" i="1" smtClean="0">
                            <a:latin typeface="Cambria Math"/>
                          </a:rPr>
                          <m:t>𝒂</m:t>
                        </m:r>
                      </m:e>
                      <m:sub>
                        <m:r>
                          <a:rPr lang="en-US" sz="2400" b="1" i="1">
                            <a:latin typeface="Cambria Math"/>
                          </a:rPr>
                          <m:t>𝟐</m:t>
                        </m:r>
                      </m:sub>
                    </m:sSub>
                    <m:sSub>
                      <m:sSubPr>
                        <m:ctrlPr>
                          <a:rPr lang="en-US" sz="2400" b="1" i="1">
                            <a:latin typeface="Cambria Math"/>
                          </a:rPr>
                        </m:ctrlPr>
                      </m:sSubPr>
                      <m:e>
                        <m:r>
                          <a:rPr lang="en-US" sz="2400" b="1" i="1" smtClean="0">
                            <a:latin typeface="Cambria Math"/>
                          </a:rPr>
                          <m:t>𝒙</m:t>
                        </m:r>
                      </m:e>
                      <m:sub>
                        <m:r>
                          <a:rPr lang="en-US" sz="2400" b="1" i="1">
                            <a:latin typeface="Cambria Math"/>
                          </a:rPr>
                          <m:t>𝟐</m:t>
                        </m:r>
                      </m:sub>
                    </m:sSub>
                    <m:r>
                      <a:rPr lang="en-US" sz="2400" b="1">
                        <a:latin typeface="Cambria Math"/>
                      </a:rPr>
                      <m:t>+</m:t>
                    </m:r>
                  </m:oMath>
                </a14:m>
                <a:r>
                  <a:rPr lang="en-US" sz="2400" b="1" dirty="0"/>
                  <a:t> </a:t>
                </a:r>
                <a14:m>
                  <m:oMath xmlns:m="http://schemas.openxmlformats.org/officeDocument/2006/math">
                    <m:sSub>
                      <m:sSubPr>
                        <m:ctrlPr>
                          <a:rPr lang="en-US" sz="2400" b="1" i="1">
                            <a:latin typeface="Cambria Math"/>
                          </a:rPr>
                        </m:ctrlPr>
                      </m:sSubPr>
                      <m:e>
                        <m:r>
                          <a:rPr lang="en-US" sz="2400" b="1" i="1" smtClean="0">
                            <a:latin typeface="Cambria Math"/>
                          </a:rPr>
                          <m:t>𝒂</m:t>
                        </m:r>
                      </m:e>
                      <m:sub>
                        <m:r>
                          <a:rPr lang="en-US" sz="2400" b="1" i="1">
                            <a:latin typeface="Cambria Math"/>
                          </a:rPr>
                          <m:t>𝟑</m:t>
                        </m:r>
                      </m:sub>
                    </m:sSub>
                  </m:oMath>
                </a14:m>
                <a:r>
                  <a:rPr lang="en-US" sz="2400" b="1" dirty="0"/>
                  <a:t> </a:t>
                </a:r>
                <a14:m>
                  <m:oMath xmlns:m="http://schemas.openxmlformats.org/officeDocument/2006/math">
                    <m:sSub>
                      <m:sSubPr>
                        <m:ctrlPr>
                          <a:rPr lang="en-US" sz="2400" b="1" i="1">
                            <a:latin typeface="Cambria Math"/>
                          </a:rPr>
                        </m:ctrlPr>
                      </m:sSubPr>
                      <m:e>
                        <m:r>
                          <a:rPr lang="en-US" sz="2400" b="1" i="1" smtClean="0">
                            <a:latin typeface="Cambria Math"/>
                          </a:rPr>
                          <m:t>𝒙</m:t>
                        </m:r>
                      </m:e>
                      <m:sub>
                        <m:r>
                          <a:rPr lang="en-US" sz="2400" b="1" i="1">
                            <a:latin typeface="Cambria Math"/>
                          </a:rPr>
                          <m:t>𝟑</m:t>
                        </m:r>
                      </m:sub>
                    </m:sSub>
                    <m:r>
                      <a:rPr lang="en-US" sz="2400" b="1" i="1" smtClean="0">
                        <a:latin typeface="Cambria Math"/>
                      </a:rPr>
                      <m:t>=</m:t>
                    </m:r>
                    <m:r>
                      <a:rPr lang="en-US" sz="2400" b="1" i="1" smtClean="0">
                        <a:latin typeface="Cambria Math"/>
                      </a:rPr>
                      <m:t>𝒃</m:t>
                    </m:r>
                  </m:oMath>
                </a14:m>
                <a:r>
                  <a:rPr lang="en-US" sz="2400" b="1" dirty="0" smtClean="0"/>
                  <a:t> </a:t>
                </a:r>
                <a:r>
                  <a:rPr lang="en-US" sz="2400" b="1" dirty="0"/>
                  <a:t>is  consistent </a:t>
                </a:r>
                <a:r>
                  <a:rPr lang="en-US" sz="2400" b="1" dirty="0" smtClean="0"/>
                  <a:t>. Hence, b is linear combination of  </a:t>
                </a:r>
                <a14:m>
                  <m:oMath xmlns:m="http://schemas.openxmlformats.org/officeDocument/2006/math">
                    <m:sSub>
                      <m:sSubPr>
                        <m:ctrlPr>
                          <a:rPr lang="en-US" sz="2400" b="1" i="1">
                            <a:latin typeface="Cambria Math"/>
                          </a:rPr>
                        </m:ctrlPr>
                      </m:sSubPr>
                      <m:e>
                        <m:r>
                          <a:rPr lang="en-US" sz="2400" b="1" i="1">
                            <a:latin typeface="Cambria Math"/>
                          </a:rPr>
                          <m:t>𝒂</m:t>
                        </m:r>
                      </m:e>
                      <m:sub>
                        <m:r>
                          <a:rPr lang="en-US" sz="2400" b="1" i="1">
                            <a:latin typeface="Cambria Math"/>
                          </a:rPr>
                          <m:t>𝟏</m:t>
                        </m:r>
                      </m:sub>
                    </m:sSub>
                    <m:r>
                      <a:rPr lang="en-US" sz="2400" b="1" i="1">
                        <a:latin typeface="Cambria Math"/>
                      </a:rPr>
                      <m:t>,  </m:t>
                    </m:r>
                    <m:sSub>
                      <m:sSubPr>
                        <m:ctrlPr>
                          <a:rPr lang="en-US" sz="2400" b="1" i="1">
                            <a:latin typeface="Cambria Math"/>
                          </a:rPr>
                        </m:ctrlPr>
                      </m:sSubPr>
                      <m:e>
                        <m:r>
                          <a:rPr lang="en-US" sz="2400" b="1" i="1">
                            <a:latin typeface="Cambria Math"/>
                          </a:rPr>
                          <m:t>𝒂</m:t>
                        </m:r>
                      </m:e>
                      <m:sub>
                        <m:r>
                          <a:rPr lang="en-US" sz="2400" b="1" i="1">
                            <a:latin typeface="Cambria Math"/>
                          </a:rPr>
                          <m:t>𝟐</m:t>
                        </m:r>
                      </m:sub>
                    </m:sSub>
                    <m:r>
                      <a:rPr lang="en-US" sz="2400" b="1">
                        <a:latin typeface="Cambria Math"/>
                      </a:rPr>
                      <m:t> </m:t>
                    </m:r>
                    <m:r>
                      <a:rPr lang="en-US" sz="2400" b="1" i="1">
                        <a:latin typeface="Cambria Math"/>
                      </a:rPr>
                      <m:t>𝒂𝒏𝒅</m:t>
                    </m:r>
                    <m:r>
                      <a:rPr lang="en-US" sz="2400" b="1">
                        <a:latin typeface="Cambria Math"/>
                      </a:rPr>
                      <m:t> </m:t>
                    </m:r>
                    <m:sSub>
                      <m:sSubPr>
                        <m:ctrlPr>
                          <a:rPr lang="en-US" sz="2400" b="1" i="1">
                            <a:latin typeface="Cambria Math"/>
                          </a:rPr>
                        </m:ctrlPr>
                      </m:sSubPr>
                      <m:e>
                        <m:r>
                          <a:rPr lang="en-US" sz="2400" b="1" i="1">
                            <a:latin typeface="Cambria Math"/>
                          </a:rPr>
                          <m:t>𝒂</m:t>
                        </m:r>
                      </m:e>
                      <m:sub>
                        <m:r>
                          <a:rPr lang="en-US" sz="2400" b="1" i="1">
                            <a:latin typeface="Cambria Math"/>
                          </a:rPr>
                          <m:t>𝟑</m:t>
                        </m:r>
                      </m:sub>
                    </m:sSub>
                  </m:oMath>
                </a14:m>
                <a:r>
                  <a:rPr lang="en-US" sz="2400" b="1" dirty="0" smtClean="0"/>
                  <a:t>. </a:t>
                </a:r>
              </a:p>
              <a:p>
                <a:pPr marL="0" indent="0">
                  <a:buNone/>
                </a:pPr>
                <a:endParaRPr lang="en-US" sz="2400" b="1"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534400" cy="5334000"/>
              </a:xfrm>
              <a:blipFill rotWithShape="1">
                <a:blip r:embed="rId2"/>
                <a:stretch>
                  <a:fillRect l="-107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7485380B-2C39-4DDC-AF28-BB07C47F1D9B}" type="datetime3">
              <a:rPr lang="en-US" smtClean="0"/>
              <a:t>5 December 2022</a:t>
            </a:fld>
            <a:endParaRPr lang="en-US"/>
          </a:p>
        </p:txBody>
      </p:sp>
      <p:sp>
        <p:nvSpPr>
          <p:cNvPr id="5" name="Footer Placeholder 4"/>
          <p:cNvSpPr>
            <a:spLocks noGrp="1"/>
          </p:cNvSpPr>
          <p:nvPr>
            <p:ph type="ftr" sz="quarter" idx="11"/>
          </p:nvPr>
        </p:nvSpPr>
        <p:spPr/>
        <p:txBody>
          <a:bodyPr/>
          <a:lstStyle/>
          <a:p>
            <a:r>
              <a:rPr lang="en-US" smtClean="0"/>
              <a:t>js</a:t>
            </a:r>
            <a:endParaRPr lang="en-US"/>
          </a:p>
        </p:txBody>
      </p:sp>
      <p:sp>
        <p:nvSpPr>
          <p:cNvPr id="6" name="Slide Number Placeholder 5"/>
          <p:cNvSpPr>
            <a:spLocks noGrp="1"/>
          </p:cNvSpPr>
          <p:nvPr>
            <p:ph type="sldNum" sz="quarter" idx="12"/>
          </p:nvPr>
        </p:nvSpPr>
        <p:spPr/>
        <p:txBody>
          <a:bodyPr/>
          <a:lstStyle/>
          <a:p>
            <a:fld id="{B4318AF5-1C7B-4860-8A05-F86E63C4D6B2}" type="slidenum">
              <a:rPr lang="en-US" smtClean="0"/>
              <a:t>28</a:t>
            </a:fld>
            <a:endParaRPr lang="en-US"/>
          </a:p>
        </p:txBody>
      </p:sp>
    </p:spTree>
    <p:extLst>
      <p:ext uri="{BB962C8B-B14F-4D97-AF65-F5344CB8AC3E}">
        <p14:creationId xmlns:p14="http://schemas.microsoft.com/office/powerpoint/2010/main" val="1479297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457200"/>
                <a:ext cx="8229600" cy="5867400"/>
              </a:xfrm>
            </p:spPr>
            <p:txBody>
              <a:bodyPr>
                <a:normAutofit lnSpcReduction="10000"/>
              </a:bodyPr>
              <a:lstStyle/>
              <a:p>
                <a:pPr marL="457200" indent="-457200">
                  <a:buAutoNum type="arabicPeriod" startAt="3"/>
                </a:pPr>
                <a:r>
                  <a:rPr lang="en-US" sz="2400" b="1" dirty="0" smtClean="0">
                    <a:solidFill>
                      <a:srgbClr val="FF0000"/>
                    </a:solidFill>
                  </a:rPr>
                  <a:t>Determine if b is linear combination of the vectors 	of the column of the matrix A.</a:t>
                </a:r>
              </a:p>
              <a:p>
                <a:pPr marL="514350" indent="-514350">
                  <a:buAutoNum type="romanLcParenR"/>
                </a:pPr>
                <a:r>
                  <a:rPr lang="en-US" sz="2400" b="1" dirty="0"/>
                  <a:t>A= </a:t>
                </a:r>
                <a14:m>
                  <m:oMath xmlns:m="http://schemas.openxmlformats.org/officeDocument/2006/math">
                    <m:d>
                      <m:dPr>
                        <m:begChr m:val="["/>
                        <m:endChr m:val="]"/>
                        <m:ctrlPr>
                          <a:rPr lang="en-US" sz="2400" b="1" i="1">
                            <a:latin typeface="Cambria Math"/>
                          </a:rPr>
                        </m:ctrlPr>
                      </m:dPr>
                      <m:e>
                        <m:m>
                          <m:mPr>
                            <m:mcs>
                              <m:mc>
                                <m:mcPr>
                                  <m:count m:val="3"/>
                                  <m:mcJc m:val="center"/>
                                </m:mcPr>
                              </m:mc>
                            </m:mcs>
                            <m:ctrlPr>
                              <a:rPr lang="en-US" sz="2400" b="1" i="1">
                                <a:latin typeface="Cambria Math"/>
                              </a:rPr>
                            </m:ctrlPr>
                          </m:mPr>
                          <m:mr>
                            <m:e>
                              <m:r>
                                <m:rPr>
                                  <m:brk m:alnAt="7"/>
                                </m:rPr>
                                <a:rPr lang="en-US" sz="2400" b="1" i="1">
                                  <a:latin typeface="Cambria Math"/>
                                </a:rPr>
                                <m:t>𝟏</m:t>
                              </m:r>
                            </m:e>
                            <m:e>
                              <m:r>
                                <a:rPr lang="en-US" sz="2400" b="1" i="1">
                                  <a:latin typeface="Cambria Math"/>
                                </a:rPr>
                                <m:t>−</m:t>
                              </m:r>
                              <m:r>
                                <a:rPr lang="en-US" sz="2400" b="1" i="1">
                                  <a:latin typeface="Cambria Math"/>
                                </a:rPr>
                                <m:t>𝟒</m:t>
                              </m:r>
                            </m:e>
                            <m:e>
                              <m:r>
                                <a:rPr lang="en-US" sz="2400" b="1" i="1">
                                  <a:latin typeface="Cambria Math"/>
                                </a:rPr>
                                <m:t>𝟐</m:t>
                              </m:r>
                            </m:e>
                          </m:mr>
                          <m:mr>
                            <m:e>
                              <m:r>
                                <a:rPr lang="en-US" sz="2400" b="1" i="1">
                                  <a:latin typeface="Cambria Math"/>
                                </a:rPr>
                                <m:t>𝟎</m:t>
                              </m:r>
                            </m:e>
                            <m:e>
                              <m:r>
                                <a:rPr lang="en-US" sz="2400" b="1" i="1">
                                  <a:latin typeface="Cambria Math"/>
                                </a:rPr>
                                <m:t>𝟑</m:t>
                              </m:r>
                            </m:e>
                            <m:e>
                              <m:r>
                                <a:rPr lang="en-US" sz="2400" b="1" i="1">
                                  <a:latin typeface="Cambria Math"/>
                                </a:rPr>
                                <m:t>𝟓</m:t>
                              </m:r>
                            </m:e>
                          </m:mr>
                          <m:mr>
                            <m:e>
                              <m:r>
                                <a:rPr lang="en-US" sz="2400" b="1" i="1">
                                  <a:latin typeface="Cambria Math"/>
                                </a:rPr>
                                <m:t>−</m:t>
                              </m:r>
                              <m:r>
                                <a:rPr lang="en-US" sz="2400" b="1" i="1">
                                  <a:latin typeface="Cambria Math"/>
                                </a:rPr>
                                <m:t>𝟐</m:t>
                              </m:r>
                            </m:e>
                            <m:e>
                              <m:r>
                                <a:rPr lang="en-US" sz="2400" b="1" i="1">
                                  <a:latin typeface="Cambria Math"/>
                                </a:rPr>
                                <m:t>𝟖</m:t>
                              </m:r>
                            </m:e>
                            <m:e>
                              <m:r>
                                <a:rPr lang="en-US" sz="2400" b="1" i="1">
                                  <a:latin typeface="Cambria Math"/>
                                </a:rPr>
                                <m:t>−</m:t>
                              </m:r>
                              <m:r>
                                <a:rPr lang="en-US" sz="2400" b="1" i="1">
                                  <a:latin typeface="Cambria Math"/>
                                </a:rPr>
                                <m:t>𝟒</m:t>
                              </m:r>
                            </m:e>
                          </m:mr>
                        </m:m>
                      </m:e>
                    </m:d>
                  </m:oMath>
                </a14:m>
                <a:r>
                  <a:rPr lang="en-US" sz="2400" b="1" dirty="0"/>
                  <a:t>, b = </a:t>
                </a:r>
                <a14:m>
                  <m:oMath xmlns:m="http://schemas.openxmlformats.org/officeDocument/2006/math">
                    <m:d>
                      <m:dPr>
                        <m:begChr m:val="["/>
                        <m:endChr m:val="]"/>
                        <m:ctrlPr>
                          <a:rPr lang="en-US" sz="2400" b="1" i="1">
                            <a:latin typeface="Cambria Math"/>
                          </a:rPr>
                        </m:ctrlPr>
                      </m:dPr>
                      <m:e>
                        <m:m>
                          <m:mPr>
                            <m:mcs>
                              <m:mc>
                                <m:mcPr>
                                  <m:count m:val="1"/>
                                  <m:mcJc m:val="center"/>
                                </m:mcPr>
                              </m:mc>
                            </m:mcs>
                            <m:ctrlPr>
                              <a:rPr lang="en-US" sz="2400" b="1" i="1">
                                <a:latin typeface="Cambria Math"/>
                              </a:rPr>
                            </m:ctrlPr>
                          </m:mPr>
                          <m:mr>
                            <m:e>
                              <m:r>
                                <m:rPr>
                                  <m:brk m:alnAt="7"/>
                                </m:rPr>
                                <a:rPr lang="en-US" sz="2400" b="1" i="1">
                                  <a:latin typeface="Cambria Math"/>
                                </a:rPr>
                                <m:t>𝟑</m:t>
                              </m:r>
                            </m:e>
                          </m:mr>
                          <m:mr>
                            <m:e>
                              <m:r>
                                <a:rPr lang="en-US" sz="2400" b="1" i="1">
                                  <a:latin typeface="Cambria Math"/>
                                </a:rPr>
                                <m:t>−</m:t>
                              </m:r>
                              <m:r>
                                <a:rPr lang="en-US" sz="2400" b="1" i="1">
                                  <a:latin typeface="Cambria Math"/>
                                </a:rPr>
                                <m:t>𝟕</m:t>
                              </m:r>
                            </m:e>
                          </m:mr>
                          <m:mr>
                            <m:e>
                              <m:r>
                                <a:rPr lang="en-US" sz="2400" b="1" i="1">
                                  <a:latin typeface="Cambria Math"/>
                                </a:rPr>
                                <m:t>−</m:t>
                              </m:r>
                              <m:r>
                                <a:rPr lang="en-US" sz="2400" b="1" i="1">
                                  <a:latin typeface="Cambria Math"/>
                                </a:rPr>
                                <m:t>𝟑</m:t>
                              </m:r>
                            </m:e>
                          </m:mr>
                        </m:m>
                      </m:e>
                    </m:d>
                  </m:oMath>
                </a14:m>
                <a:endParaRPr lang="en-US" sz="2400" b="1" dirty="0"/>
              </a:p>
              <a:p>
                <a:pPr marL="0" indent="0">
                  <a:buNone/>
                </a:pPr>
                <a:r>
                  <a:rPr lang="en-US" sz="2400" b="1" dirty="0" smtClean="0"/>
                  <a:t>Solution: Augmented matrix is</a:t>
                </a:r>
              </a:p>
              <a:p>
                <a:pPr marL="0" indent="0">
                  <a:buNone/>
                </a:pPr>
                <a:r>
                  <a:rPr lang="en-US" sz="2400" b="1" dirty="0"/>
                  <a:t>	</a:t>
                </a:r>
                <a14:m>
                  <m:oMath xmlns:m="http://schemas.openxmlformats.org/officeDocument/2006/math">
                    <m:d>
                      <m:dPr>
                        <m:begChr m:val="["/>
                        <m:endChr m:val="]"/>
                        <m:ctrlPr>
                          <a:rPr lang="en-US" sz="2400" b="1" i="1">
                            <a:latin typeface="Cambria Math"/>
                          </a:rPr>
                        </m:ctrlPr>
                      </m:dPr>
                      <m:e>
                        <m:m>
                          <m:mPr>
                            <m:mcs>
                              <m:mc>
                                <m:mcPr>
                                  <m:count m:val="4"/>
                                  <m:mcJc m:val="center"/>
                                </m:mcPr>
                              </m:mc>
                            </m:mcs>
                            <m:ctrlPr>
                              <a:rPr lang="en-US" sz="2400" b="1" i="1" smtClean="0">
                                <a:latin typeface="Cambria Math"/>
                              </a:rPr>
                            </m:ctrlPr>
                          </m:mPr>
                          <m:mr>
                            <m:e>
                              <m:r>
                                <m:rPr>
                                  <m:brk m:alnAt="7"/>
                                </m:rPr>
                                <a:rPr lang="en-US" sz="2400" b="1" i="1">
                                  <a:latin typeface="Cambria Math"/>
                                </a:rPr>
                                <m:t>𝟏</m:t>
                              </m:r>
                            </m:e>
                            <m:e>
                              <m:r>
                                <a:rPr lang="en-US" sz="2400" b="1" i="1">
                                  <a:latin typeface="Cambria Math"/>
                                </a:rPr>
                                <m:t>−</m:t>
                              </m:r>
                              <m:r>
                                <a:rPr lang="en-US" sz="2400" b="1" i="1">
                                  <a:latin typeface="Cambria Math"/>
                                </a:rPr>
                                <m:t>𝟒</m:t>
                              </m:r>
                            </m:e>
                            <m:e>
                              <m:r>
                                <a:rPr lang="en-US" sz="2400" b="1" i="1">
                                  <a:latin typeface="Cambria Math"/>
                                </a:rPr>
                                <m:t>𝟐</m:t>
                              </m:r>
                            </m:e>
                            <m:e>
                              <m:r>
                                <a:rPr lang="en-US" sz="2400" b="1" i="1" smtClean="0">
                                  <a:latin typeface="Cambria Math"/>
                                </a:rPr>
                                <m:t>𝟑</m:t>
                              </m:r>
                            </m:e>
                          </m:mr>
                          <m:mr>
                            <m:e>
                              <m:r>
                                <a:rPr lang="en-US" sz="2400" b="1" i="1">
                                  <a:latin typeface="Cambria Math"/>
                                </a:rPr>
                                <m:t>𝟎</m:t>
                              </m:r>
                            </m:e>
                            <m:e>
                              <m:r>
                                <a:rPr lang="en-US" sz="2400" b="1" i="1">
                                  <a:latin typeface="Cambria Math"/>
                                </a:rPr>
                                <m:t>𝟑</m:t>
                              </m:r>
                            </m:e>
                            <m:e>
                              <m:r>
                                <a:rPr lang="en-US" sz="2400" b="1" i="1">
                                  <a:latin typeface="Cambria Math"/>
                                </a:rPr>
                                <m:t>𝟓</m:t>
                              </m:r>
                            </m:e>
                            <m:e>
                              <m:r>
                                <a:rPr lang="en-US" sz="2400" b="1" i="1" smtClean="0">
                                  <a:latin typeface="Cambria Math"/>
                                </a:rPr>
                                <m:t>−</m:t>
                              </m:r>
                              <m:r>
                                <a:rPr lang="en-US" sz="2400" b="1" i="1" smtClean="0">
                                  <a:latin typeface="Cambria Math"/>
                                </a:rPr>
                                <m:t>𝟕</m:t>
                              </m:r>
                            </m:e>
                          </m:mr>
                          <m:mr>
                            <m:e>
                              <m:r>
                                <a:rPr lang="en-US" sz="2400" b="1" i="1" smtClean="0">
                                  <a:latin typeface="Cambria Math"/>
                                </a:rPr>
                                <m:t>−</m:t>
                              </m:r>
                              <m:r>
                                <a:rPr lang="en-US" sz="2400" b="1" i="1" smtClean="0">
                                  <a:latin typeface="Cambria Math"/>
                                </a:rPr>
                                <m:t>𝟐</m:t>
                              </m:r>
                            </m:e>
                            <m:e>
                              <m:r>
                                <a:rPr lang="en-US" sz="2400" b="1" i="1">
                                  <a:latin typeface="Cambria Math"/>
                                </a:rPr>
                                <m:t>𝟖</m:t>
                              </m:r>
                            </m:e>
                            <m:e>
                              <m:r>
                                <a:rPr lang="en-US" sz="2400" b="1" i="1">
                                  <a:latin typeface="Cambria Math"/>
                                </a:rPr>
                                <m:t>−</m:t>
                              </m:r>
                              <m:r>
                                <a:rPr lang="en-US" sz="2400" b="1" i="1">
                                  <a:latin typeface="Cambria Math"/>
                                </a:rPr>
                                <m:t>𝟒</m:t>
                              </m:r>
                            </m:e>
                            <m:e>
                              <m:r>
                                <a:rPr lang="en-US" sz="2400" b="1" i="1" smtClean="0">
                                  <a:latin typeface="Cambria Math"/>
                                </a:rPr>
                                <m:t>−</m:t>
                              </m:r>
                              <m:r>
                                <a:rPr lang="en-US" sz="2400" b="1" i="1" smtClean="0">
                                  <a:latin typeface="Cambria Math"/>
                                </a:rPr>
                                <m:t>𝟑</m:t>
                              </m:r>
                            </m:e>
                          </m:mr>
                        </m:m>
                      </m:e>
                    </m:d>
                  </m:oMath>
                </a14:m>
                <a:endParaRPr lang="en-US" sz="2400" b="1" dirty="0" smtClean="0"/>
              </a:p>
              <a:p>
                <a:pPr marL="0" indent="0">
                  <a:buNone/>
                </a:pPr>
                <a:r>
                  <a:rPr lang="en-US" sz="2400" b="1" dirty="0"/>
                  <a:t>operating as </a:t>
                </a:r>
                <a14:m>
                  <m:oMath xmlns:m="http://schemas.openxmlformats.org/officeDocument/2006/math">
                    <m:sSub>
                      <m:sSubPr>
                        <m:ctrlPr>
                          <a:rPr lang="en-US" sz="2400" b="1" i="1">
                            <a:latin typeface="Cambria Math"/>
                          </a:rPr>
                        </m:ctrlPr>
                      </m:sSubPr>
                      <m:e>
                        <m:r>
                          <a:rPr lang="en-US" sz="2400" b="1" i="1">
                            <a:latin typeface="Cambria Math"/>
                          </a:rPr>
                          <m:t>𝑹</m:t>
                        </m:r>
                      </m:e>
                      <m:sub>
                        <m:r>
                          <a:rPr lang="en-US" sz="2400" b="1" i="1" smtClean="0">
                            <a:latin typeface="Cambria Math"/>
                          </a:rPr>
                          <m:t>𝟑</m:t>
                        </m:r>
                      </m:sub>
                    </m:sSub>
                    <m:r>
                      <a:rPr lang="en-US" sz="2400" b="1" i="1">
                        <a:latin typeface="Cambria Math"/>
                        <a:ea typeface="Cambria Math"/>
                      </a:rPr>
                      <m:t>→</m:t>
                    </m:r>
                    <m:sSub>
                      <m:sSubPr>
                        <m:ctrlPr>
                          <a:rPr lang="en-US" sz="2400" b="1" i="1">
                            <a:latin typeface="Cambria Math"/>
                          </a:rPr>
                        </m:ctrlPr>
                      </m:sSubPr>
                      <m:e>
                        <m:r>
                          <a:rPr lang="en-US" sz="2400" b="1" i="1">
                            <a:latin typeface="Cambria Math"/>
                          </a:rPr>
                          <m:t>𝑹</m:t>
                        </m:r>
                      </m:e>
                      <m:sub>
                        <m:r>
                          <a:rPr lang="en-US" sz="2400" b="1" i="1" smtClean="0">
                            <a:latin typeface="Cambria Math"/>
                          </a:rPr>
                          <m:t>𝟑</m:t>
                        </m:r>
                      </m:sub>
                    </m:sSub>
                    <m:r>
                      <a:rPr lang="en-US" sz="2400" b="1" i="1">
                        <a:latin typeface="Cambria Math"/>
                      </a:rPr>
                      <m:t>+</m:t>
                    </m:r>
                    <m:r>
                      <a:rPr lang="en-US" sz="2400" b="1" i="1">
                        <a:latin typeface="Cambria Math"/>
                      </a:rPr>
                      <m:t>𝟐</m:t>
                    </m:r>
                    <m:sSub>
                      <m:sSubPr>
                        <m:ctrlPr>
                          <a:rPr lang="en-US" sz="2400" b="1" i="1">
                            <a:latin typeface="Cambria Math"/>
                          </a:rPr>
                        </m:ctrlPr>
                      </m:sSubPr>
                      <m:e>
                        <m:r>
                          <a:rPr lang="en-US" sz="2400" b="1" i="1">
                            <a:latin typeface="Cambria Math"/>
                          </a:rPr>
                          <m:t>𝑹</m:t>
                        </m:r>
                      </m:e>
                      <m:sub>
                        <m:r>
                          <a:rPr lang="en-US" sz="2400" b="1" i="1">
                            <a:latin typeface="Cambria Math"/>
                          </a:rPr>
                          <m:t>𝟏</m:t>
                        </m:r>
                      </m:sub>
                    </m:sSub>
                  </m:oMath>
                </a14:m>
                <a:endParaRPr lang="en-US" sz="2400" b="1" dirty="0"/>
              </a:p>
              <a:p>
                <a:pPr marL="0" indent="0">
                  <a:buNone/>
                </a:pPr>
                <a:r>
                  <a:rPr lang="en-US" sz="2400" b="1" dirty="0"/>
                  <a:t>	</a:t>
                </a:r>
                <a:r>
                  <a:rPr lang="en-US" sz="2400" b="1" dirty="0" smtClean="0">
                    <a:ea typeface="Cambria Math"/>
                  </a:rPr>
                  <a:t> </a:t>
                </a:r>
                <a14:m>
                  <m:oMath xmlns:m="http://schemas.openxmlformats.org/officeDocument/2006/math">
                    <m:r>
                      <a:rPr lang="en-US" sz="2400" b="1" i="1">
                        <a:latin typeface="Cambria Math"/>
                        <a:ea typeface="Cambria Math"/>
                      </a:rPr>
                      <m:t>~</m:t>
                    </m:r>
                  </m:oMath>
                </a14:m>
                <a:r>
                  <a:rPr lang="en-US" sz="2400" b="1" dirty="0"/>
                  <a:t> </a:t>
                </a:r>
                <a14:m>
                  <m:oMath xmlns:m="http://schemas.openxmlformats.org/officeDocument/2006/math">
                    <m:d>
                      <m:dPr>
                        <m:begChr m:val="["/>
                        <m:endChr m:val="]"/>
                        <m:ctrlPr>
                          <a:rPr lang="en-US" sz="2400" b="1" i="1">
                            <a:latin typeface="Cambria Math"/>
                          </a:rPr>
                        </m:ctrlPr>
                      </m:dPr>
                      <m:e>
                        <m:m>
                          <m:mPr>
                            <m:mcs>
                              <m:mc>
                                <m:mcPr>
                                  <m:count m:val="4"/>
                                  <m:mcJc m:val="center"/>
                                </m:mcPr>
                              </m:mc>
                            </m:mcs>
                            <m:ctrlPr>
                              <a:rPr lang="en-US" sz="2400" b="1" i="1">
                                <a:latin typeface="Cambria Math"/>
                              </a:rPr>
                            </m:ctrlPr>
                          </m:mPr>
                          <m:mr>
                            <m:e>
                              <m:r>
                                <m:rPr>
                                  <m:brk m:alnAt="7"/>
                                </m:rPr>
                                <a:rPr lang="en-US" sz="2400" b="1" i="1">
                                  <a:latin typeface="Cambria Math"/>
                                </a:rPr>
                                <m:t>𝟏</m:t>
                              </m:r>
                            </m:e>
                            <m:e>
                              <m:r>
                                <a:rPr lang="en-US" sz="2400" b="1" i="1">
                                  <a:latin typeface="Cambria Math"/>
                                </a:rPr>
                                <m:t>−</m:t>
                              </m:r>
                              <m:r>
                                <a:rPr lang="en-US" sz="2400" b="1" i="1">
                                  <a:latin typeface="Cambria Math"/>
                                </a:rPr>
                                <m:t>𝟒</m:t>
                              </m:r>
                            </m:e>
                            <m:e>
                              <m:r>
                                <a:rPr lang="en-US" sz="2400" b="1" i="1">
                                  <a:latin typeface="Cambria Math"/>
                                </a:rPr>
                                <m:t>𝟐</m:t>
                              </m:r>
                            </m:e>
                            <m:e>
                              <m:r>
                                <a:rPr lang="en-US" sz="2400" b="1" i="1">
                                  <a:latin typeface="Cambria Math"/>
                                </a:rPr>
                                <m:t>𝟑</m:t>
                              </m:r>
                            </m:e>
                          </m:mr>
                          <m:mr>
                            <m:e>
                              <m:r>
                                <a:rPr lang="en-US" sz="2400" b="1" i="1">
                                  <a:latin typeface="Cambria Math"/>
                                </a:rPr>
                                <m:t>𝟎</m:t>
                              </m:r>
                            </m:e>
                            <m:e>
                              <m:r>
                                <a:rPr lang="en-US" sz="2400" b="1" i="1">
                                  <a:latin typeface="Cambria Math"/>
                                </a:rPr>
                                <m:t>𝟑</m:t>
                              </m:r>
                            </m:e>
                            <m:e>
                              <m:r>
                                <a:rPr lang="en-US" sz="2400" b="1" i="1">
                                  <a:latin typeface="Cambria Math"/>
                                </a:rPr>
                                <m:t>𝟓</m:t>
                              </m:r>
                            </m:e>
                            <m:e>
                              <m:r>
                                <a:rPr lang="en-US" sz="2400" b="1" i="1">
                                  <a:latin typeface="Cambria Math"/>
                                </a:rPr>
                                <m:t>−</m:t>
                              </m:r>
                              <m:r>
                                <a:rPr lang="en-US" sz="2400" b="1" i="1">
                                  <a:latin typeface="Cambria Math"/>
                                </a:rPr>
                                <m:t>𝟕</m:t>
                              </m:r>
                            </m:e>
                          </m:mr>
                          <m:mr>
                            <m:e>
                              <m:r>
                                <a:rPr lang="en-US" sz="2400" b="1" i="1" smtClean="0">
                                  <a:latin typeface="Cambria Math"/>
                                </a:rPr>
                                <m:t>𝟎</m:t>
                              </m:r>
                            </m:e>
                            <m:e>
                              <m:r>
                                <a:rPr lang="en-US" sz="2400" b="1" i="1" smtClean="0">
                                  <a:latin typeface="Cambria Math"/>
                                </a:rPr>
                                <m:t>𝟎</m:t>
                              </m:r>
                            </m:e>
                            <m:e>
                              <m:r>
                                <a:rPr lang="en-US" sz="2400" b="1" i="1" smtClean="0">
                                  <a:latin typeface="Cambria Math"/>
                                </a:rPr>
                                <m:t>𝟎</m:t>
                              </m:r>
                            </m:e>
                            <m:e>
                              <m:r>
                                <a:rPr lang="en-US" sz="2400" b="1" i="1" smtClean="0">
                                  <a:latin typeface="Cambria Math"/>
                                </a:rPr>
                                <m:t>𝟑</m:t>
                              </m:r>
                            </m:e>
                          </m:mr>
                        </m:m>
                      </m:e>
                    </m:d>
                  </m:oMath>
                </a14:m>
                <a:endParaRPr lang="en-US" sz="2400" b="1" dirty="0"/>
              </a:p>
              <a:p>
                <a:pPr marL="0" indent="0">
                  <a:buNone/>
                </a:pPr>
                <a:r>
                  <a:rPr lang="en-US" sz="2400" b="1" dirty="0"/>
                  <a:t>	</a:t>
                </a:r>
                <a:r>
                  <a:rPr lang="en-US" sz="2400" b="1" dirty="0" smtClean="0"/>
                  <a:t>This system is inconsistence. Hence b is not the linear combination of columns of A.</a:t>
                </a:r>
                <a:endParaRPr lang="en-US" sz="2400" b="1" dirty="0"/>
              </a:p>
              <a:p>
                <a:pPr marL="0" indent="0">
                  <a:buNone/>
                </a:pPr>
                <a:endParaRPr lang="en-US" sz="24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457200"/>
                <a:ext cx="8229600" cy="5867400"/>
              </a:xfrm>
              <a:blipFill rotWithShape="1">
                <a:blip r:embed="rId2"/>
                <a:stretch>
                  <a:fillRect l="-1111" t="-145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7485380B-2C39-4DDC-AF28-BB07C47F1D9B}" type="datetime3">
              <a:rPr lang="en-US" smtClean="0"/>
              <a:t>5 December 2022</a:t>
            </a:fld>
            <a:endParaRPr lang="en-US"/>
          </a:p>
        </p:txBody>
      </p:sp>
      <p:sp>
        <p:nvSpPr>
          <p:cNvPr id="5" name="Footer Placeholder 4"/>
          <p:cNvSpPr>
            <a:spLocks noGrp="1"/>
          </p:cNvSpPr>
          <p:nvPr>
            <p:ph type="ftr" sz="quarter" idx="11"/>
          </p:nvPr>
        </p:nvSpPr>
        <p:spPr/>
        <p:txBody>
          <a:bodyPr/>
          <a:lstStyle/>
          <a:p>
            <a:r>
              <a:rPr lang="en-US" smtClean="0"/>
              <a:t>js</a:t>
            </a:r>
            <a:endParaRPr lang="en-US"/>
          </a:p>
        </p:txBody>
      </p:sp>
      <p:sp>
        <p:nvSpPr>
          <p:cNvPr id="6" name="Slide Number Placeholder 5"/>
          <p:cNvSpPr>
            <a:spLocks noGrp="1"/>
          </p:cNvSpPr>
          <p:nvPr>
            <p:ph type="sldNum" sz="quarter" idx="12"/>
          </p:nvPr>
        </p:nvSpPr>
        <p:spPr/>
        <p:txBody>
          <a:bodyPr/>
          <a:lstStyle/>
          <a:p>
            <a:fld id="{B4318AF5-1C7B-4860-8A05-F86E63C4D6B2}" type="slidenum">
              <a:rPr lang="en-US" smtClean="0"/>
              <a:t>29</a:t>
            </a:fld>
            <a:endParaRPr lang="en-US"/>
          </a:p>
        </p:txBody>
      </p:sp>
    </p:spTree>
    <p:extLst>
      <p:ext uri="{BB962C8B-B14F-4D97-AF65-F5344CB8AC3E}">
        <p14:creationId xmlns:p14="http://schemas.microsoft.com/office/powerpoint/2010/main" val="2960425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81000" y="381000"/>
            <a:ext cx="8534400" cy="6172200"/>
          </a:xfrm>
        </p:spPr>
        <p:txBody>
          <a:bodyPr>
            <a:normAutofit lnSpcReduction="10000"/>
          </a:bodyPr>
          <a:lstStyle/>
          <a:p>
            <a:pPr marL="0" indent="0">
              <a:buNone/>
            </a:pPr>
            <a:r>
              <a:rPr lang="en-US" b="1" dirty="0" smtClean="0">
                <a:solidFill>
                  <a:srgbClr val="0070C0"/>
                </a:solidFill>
              </a:rPr>
              <a:t>Consistent and inconsistent :</a:t>
            </a:r>
          </a:p>
          <a:p>
            <a:pPr marL="0" indent="0">
              <a:buNone/>
            </a:pPr>
            <a:r>
              <a:rPr lang="en-US" b="1" dirty="0" smtClean="0"/>
              <a:t>A system of linear equations is called consistent if it has one or more than one or infinitely many solutions and called inconsistent if it has no solution.</a:t>
            </a:r>
          </a:p>
          <a:p>
            <a:pPr marL="0" indent="0">
              <a:buNone/>
            </a:pPr>
            <a:r>
              <a:rPr lang="en-US" b="1" dirty="0" smtClean="0">
                <a:solidFill>
                  <a:srgbClr val="0070C0"/>
                </a:solidFill>
              </a:rPr>
              <a:t>Matrix notation of the system:</a:t>
            </a:r>
          </a:p>
          <a:p>
            <a:pPr marL="0" indent="0">
              <a:buNone/>
            </a:pPr>
            <a:r>
              <a:rPr lang="en-US" b="1" dirty="0" smtClean="0"/>
              <a:t>A matrix form of coefficients and the constant values of a linear system of equations is known as matrix notation of the system.</a:t>
            </a:r>
          </a:p>
          <a:p>
            <a:pPr marL="0" indent="0">
              <a:buNone/>
            </a:pPr>
            <a:r>
              <a:rPr lang="en-US" b="1" dirty="0" smtClean="0"/>
              <a:t>If the matrix notation involves only the coefficients of variable then the system is called coefficient matrix. And if, the matrix notation involves the coefficients of linear system as well as constant value then the matrix is called augmented matrix of the system.</a:t>
            </a:r>
          </a:p>
          <a:p>
            <a:pPr marL="0" indent="0">
              <a:buNone/>
            </a:pPr>
            <a:r>
              <a:rPr lang="en-US" b="1" dirty="0"/>
              <a:t>	</a:t>
            </a:r>
          </a:p>
          <a:p>
            <a:pPr marL="0" indent="0">
              <a:buNone/>
            </a:pPr>
            <a:endParaRPr lang="en-US" b="1" dirty="0" smtClean="0"/>
          </a:p>
          <a:p>
            <a:pPr marL="0" indent="0">
              <a:buNone/>
            </a:pPr>
            <a:endParaRPr lang="en-US" b="1" dirty="0"/>
          </a:p>
        </p:txBody>
      </p:sp>
      <p:sp>
        <p:nvSpPr>
          <p:cNvPr id="3" name="Date Placeholder 2"/>
          <p:cNvSpPr>
            <a:spLocks noGrp="1"/>
          </p:cNvSpPr>
          <p:nvPr>
            <p:ph type="dt" sz="half" idx="10"/>
          </p:nvPr>
        </p:nvSpPr>
        <p:spPr/>
        <p:txBody>
          <a:bodyPr/>
          <a:lstStyle/>
          <a:p>
            <a:fld id="{6E30A3A8-4B0D-4B70-A684-2D842DFC59E5}" type="datetime3">
              <a:rPr lang="en-US" smtClean="0"/>
              <a:t>5 December 2022</a:t>
            </a:fld>
            <a:endParaRPr lang="en-US"/>
          </a:p>
        </p:txBody>
      </p:sp>
      <p:sp>
        <p:nvSpPr>
          <p:cNvPr id="4" name="Footer Placeholder 3"/>
          <p:cNvSpPr>
            <a:spLocks noGrp="1"/>
          </p:cNvSpPr>
          <p:nvPr>
            <p:ph type="ftr" sz="quarter" idx="11"/>
          </p:nvPr>
        </p:nvSpPr>
        <p:spPr/>
        <p:txBody>
          <a:bodyPr/>
          <a:lstStyle/>
          <a:p>
            <a:r>
              <a:rPr lang="en-US" smtClean="0"/>
              <a:t>js</a:t>
            </a:r>
            <a:endParaRPr lang="en-US"/>
          </a:p>
        </p:txBody>
      </p:sp>
      <p:sp>
        <p:nvSpPr>
          <p:cNvPr id="5" name="Slide Number Placeholder 4"/>
          <p:cNvSpPr>
            <a:spLocks noGrp="1"/>
          </p:cNvSpPr>
          <p:nvPr>
            <p:ph type="sldNum" sz="quarter" idx="12"/>
          </p:nvPr>
        </p:nvSpPr>
        <p:spPr/>
        <p:txBody>
          <a:bodyPr/>
          <a:lstStyle/>
          <a:p>
            <a:fld id="{B4318AF5-1C7B-4860-8A05-F86E63C4D6B2}" type="slidenum">
              <a:rPr lang="en-US" smtClean="0"/>
              <a:t>3</a:t>
            </a:fld>
            <a:endParaRPr lang="en-US"/>
          </a:p>
        </p:txBody>
      </p:sp>
    </p:spTree>
    <p:extLst>
      <p:ext uri="{BB962C8B-B14F-4D97-AF65-F5344CB8AC3E}">
        <p14:creationId xmlns:p14="http://schemas.microsoft.com/office/powerpoint/2010/main" val="304636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685800"/>
                <a:ext cx="8229600" cy="5638800"/>
              </a:xfrm>
            </p:spPr>
            <p:txBody>
              <a:bodyPr>
                <a:normAutofit fontScale="92500" lnSpcReduction="10000"/>
              </a:bodyPr>
              <a:lstStyle/>
              <a:p>
                <a:pPr marL="0" indent="0">
                  <a:buNone/>
                </a:pPr>
                <a:r>
                  <a:rPr lang="en-US" sz="2400" b="1" dirty="0" smtClean="0">
                    <a:solidFill>
                      <a:srgbClr val="FF0000"/>
                    </a:solidFill>
                  </a:rPr>
                  <a:t>Exercise 1.3</a:t>
                </a:r>
              </a:p>
              <a:p>
                <a:pPr marL="514350" indent="-514350">
                  <a:buAutoNum type="alphaUcPeriod"/>
                </a:pPr>
                <a:r>
                  <a:rPr lang="en-US" sz="2400" b="1" dirty="0" smtClean="0">
                    <a:solidFill>
                      <a:srgbClr val="FF0000"/>
                    </a:solidFill>
                  </a:rPr>
                  <a:t>Solve the following systems of linear equation and write the solution in parametric form, if possible.</a:t>
                </a:r>
              </a:p>
              <a:p>
                <a:pPr marL="457200" indent="-457200">
                  <a:buAutoNum type="arabicPeriod"/>
                </a:pPr>
                <a:r>
                  <a:rPr lang="en-US" sz="2400" b="1" dirty="0" smtClean="0"/>
                  <a:t>      6x + 4y = 2</a:t>
                </a:r>
              </a:p>
              <a:p>
                <a:pPr marL="0" indent="0">
                  <a:buNone/>
                </a:pPr>
                <a:r>
                  <a:rPr lang="en-US" sz="2400" b="1" dirty="0"/>
                  <a:t>	</a:t>
                </a:r>
                <a:r>
                  <a:rPr lang="en-US" sz="2400" b="1" dirty="0" smtClean="0"/>
                  <a:t>3x – 5y = -34</a:t>
                </a:r>
              </a:p>
              <a:p>
                <a:pPr marL="0" indent="0">
                  <a:buNone/>
                </a:pPr>
                <a:r>
                  <a:rPr lang="en-US" sz="2400" b="1" dirty="0" smtClean="0"/>
                  <a:t>Solution: Augmented matrix is</a:t>
                </a:r>
              </a:p>
              <a:p>
                <a:pPr marL="0" indent="0">
                  <a:buNone/>
                </a:pPr>
                <a:r>
                  <a:rPr lang="en-US" sz="2400" b="1" dirty="0"/>
                  <a:t>	</a:t>
                </a:r>
                <a14:m>
                  <m:oMath xmlns:m="http://schemas.openxmlformats.org/officeDocument/2006/math">
                    <m:d>
                      <m:dPr>
                        <m:begChr m:val="["/>
                        <m:endChr m:val="]"/>
                        <m:ctrlPr>
                          <a:rPr lang="en-US" sz="2400" b="1" i="1" smtClean="0">
                            <a:latin typeface="Cambria Math"/>
                          </a:rPr>
                        </m:ctrlPr>
                      </m:dPr>
                      <m:e>
                        <m:m>
                          <m:mPr>
                            <m:mcs>
                              <m:mc>
                                <m:mcPr>
                                  <m:count m:val="3"/>
                                  <m:mcJc m:val="center"/>
                                </m:mcPr>
                              </m:mc>
                            </m:mcs>
                            <m:ctrlPr>
                              <a:rPr lang="en-US" sz="2400" b="1" i="1" smtClean="0">
                                <a:latin typeface="Cambria Math"/>
                              </a:rPr>
                            </m:ctrlPr>
                          </m:mPr>
                          <m:mr>
                            <m:e>
                              <m:r>
                                <m:rPr>
                                  <m:brk m:alnAt="7"/>
                                </m:rPr>
                                <a:rPr lang="en-US" sz="2400" b="1" i="1" smtClean="0">
                                  <a:latin typeface="Cambria Math"/>
                                </a:rPr>
                                <m:t>𝟔</m:t>
                              </m:r>
                            </m:e>
                            <m:e>
                              <m:r>
                                <a:rPr lang="en-US" sz="2400" b="1" i="1" smtClean="0">
                                  <a:latin typeface="Cambria Math"/>
                                </a:rPr>
                                <m:t>𝟒</m:t>
                              </m:r>
                            </m:e>
                            <m:e>
                              <m:r>
                                <a:rPr lang="en-US" sz="2400" b="1" i="1" smtClean="0">
                                  <a:latin typeface="Cambria Math"/>
                                </a:rPr>
                                <m:t>𝟐</m:t>
                              </m:r>
                            </m:e>
                          </m:mr>
                          <m:mr>
                            <m:e>
                              <m:r>
                                <a:rPr lang="en-US" sz="2400" b="1" i="1" smtClean="0">
                                  <a:latin typeface="Cambria Math"/>
                                </a:rPr>
                                <m:t>𝟑</m:t>
                              </m:r>
                            </m:e>
                            <m:e>
                              <m:r>
                                <a:rPr lang="en-US" sz="2400" b="1" i="1" smtClean="0">
                                  <a:latin typeface="Cambria Math"/>
                                </a:rPr>
                                <m:t>−</m:t>
                              </m:r>
                              <m:r>
                                <a:rPr lang="en-US" sz="2400" b="1" i="1" smtClean="0">
                                  <a:latin typeface="Cambria Math"/>
                                </a:rPr>
                                <m:t>𝟓</m:t>
                              </m:r>
                            </m:e>
                            <m:e>
                              <m:r>
                                <a:rPr lang="en-US" sz="2400" b="1" i="1" smtClean="0">
                                  <a:latin typeface="Cambria Math"/>
                                </a:rPr>
                                <m:t>−</m:t>
                              </m:r>
                              <m:r>
                                <a:rPr lang="en-US" sz="2400" b="1" i="1" smtClean="0">
                                  <a:latin typeface="Cambria Math"/>
                                </a:rPr>
                                <m:t>𝟑𝟒</m:t>
                              </m:r>
                            </m:e>
                          </m:mr>
                        </m:m>
                      </m:e>
                    </m:d>
                  </m:oMath>
                </a14:m>
                <a:endParaRPr lang="en-US" sz="2400" b="1" dirty="0" smtClean="0"/>
              </a:p>
              <a:p>
                <a:pPr marL="0" indent="0">
                  <a:buNone/>
                </a:pPr>
                <a:r>
                  <a:rPr lang="en-US" sz="2400" b="1" dirty="0">
                    <a:ea typeface="Cambria Math"/>
                  </a:rPr>
                  <a:t> </a:t>
                </a:r>
                <a:r>
                  <a:rPr lang="en-US" sz="2400" b="1" dirty="0" smtClean="0"/>
                  <a:t>Operating </a:t>
                </a:r>
                <a:r>
                  <a:rPr lang="en-US" sz="2400" b="1" dirty="0"/>
                  <a:t>as </a:t>
                </a:r>
                <a14:m>
                  <m:oMath xmlns:m="http://schemas.openxmlformats.org/officeDocument/2006/math">
                    <m:sSub>
                      <m:sSubPr>
                        <m:ctrlPr>
                          <a:rPr lang="en-US" sz="2400" b="1" i="1">
                            <a:latin typeface="Cambria Math"/>
                          </a:rPr>
                        </m:ctrlPr>
                      </m:sSubPr>
                      <m:e>
                        <m:r>
                          <a:rPr lang="en-US" sz="2400" b="1" i="1">
                            <a:latin typeface="Cambria Math"/>
                          </a:rPr>
                          <m:t>𝑹</m:t>
                        </m:r>
                      </m:e>
                      <m:sub>
                        <m:r>
                          <a:rPr lang="en-US" sz="2400" b="1" i="1" smtClean="0">
                            <a:latin typeface="Cambria Math"/>
                          </a:rPr>
                          <m:t>𝟐</m:t>
                        </m:r>
                      </m:sub>
                    </m:sSub>
                    <m:r>
                      <a:rPr lang="en-US" sz="2400" b="1" i="1">
                        <a:latin typeface="Cambria Math"/>
                        <a:ea typeface="Cambria Math"/>
                      </a:rPr>
                      <m:t>→</m:t>
                    </m:r>
                    <m:sSub>
                      <m:sSubPr>
                        <m:ctrlPr>
                          <a:rPr lang="en-US" sz="2400" b="1" i="1">
                            <a:latin typeface="Cambria Math"/>
                          </a:rPr>
                        </m:ctrlPr>
                      </m:sSubPr>
                      <m:e>
                        <m:r>
                          <a:rPr lang="en-US" sz="2400" b="1" i="1" smtClean="0">
                            <a:latin typeface="Cambria Math"/>
                          </a:rPr>
                          <m:t>𝟐</m:t>
                        </m:r>
                        <m:r>
                          <a:rPr lang="en-US" sz="2400" b="1" i="1">
                            <a:latin typeface="Cambria Math"/>
                          </a:rPr>
                          <m:t>𝑹</m:t>
                        </m:r>
                      </m:e>
                      <m:sub>
                        <m:r>
                          <a:rPr lang="en-US" sz="2400" b="1" i="1" smtClean="0">
                            <a:latin typeface="Cambria Math"/>
                          </a:rPr>
                          <m:t>𝟐</m:t>
                        </m:r>
                      </m:sub>
                    </m:sSub>
                    <m:r>
                      <a:rPr lang="en-US" sz="2400" b="1" i="1" smtClean="0">
                        <a:latin typeface="Cambria Math"/>
                      </a:rPr>
                      <m:t>−</m:t>
                    </m:r>
                    <m:sSub>
                      <m:sSubPr>
                        <m:ctrlPr>
                          <a:rPr lang="en-US" sz="2400" b="1" i="1">
                            <a:latin typeface="Cambria Math"/>
                          </a:rPr>
                        </m:ctrlPr>
                      </m:sSubPr>
                      <m:e>
                        <m:r>
                          <a:rPr lang="en-US" sz="2400" b="1" i="1">
                            <a:latin typeface="Cambria Math"/>
                          </a:rPr>
                          <m:t>𝑹</m:t>
                        </m:r>
                      </m:e>
                      <m:sub>
                        <m:r>
                          <a:rPr lang="en-US" sz="2400" b="1" i="1">
                            <a:latin typeface="Cambria Math"/>
                          </a:rPr>
                          <m:t>𝟏</m:t>
                        </m:r>
                      </m:sub>
                    </m:sSub>
                  </m:oMath>
                </a14:m>
                <a:endParaRPr lang="en-US" sz="2400" b="1" dirty="0" smtClean="0">
                  <a:ea typeface="Cambria Math"/>
                </a:endParaRPr>
              </a:p>
              <a:p>
                <a:pPr marL="0" indent="0">
                  <a:buNone/>
                </a:pPr>
                <a:r>
                  <a:rPr lang="en-US" sz="2400" b="1" dirty="0" smtClean="0">
                    <a:ea typeface="Cambria Math"/>
                  </a:rPr>
                  <a:t>	</a:t>
                </a:r>
                <a14:m>
                  <m:oMath xmlns:m="http://schemas.openxmlformats.org/officeDocument/2006/math">
                    <m:r>
                      <a:rPr lang="en-US" sz="2400" b="1" i="1">
                        <a:latin typeface="Cambria Math"/>
                        <a:ea typeface="Cambria Math"/>
                      </a:rPr>
                      <m:t>~</m:t>
                    </m:r>
                  </m:oMath>
                </a14:m>
                <a:r>
                  <a:rPr lang="en-US" sz="2400" b="1" dirty="0"/>
                  <a:t> </a:t>
                </a:r>
                <a14:m>
                  <m:oMath xmlns:m="http://schemas.openxmlformats.org/officeDocument/2006/math">
                    <m:d>
                      <m:dPr>
                        <m:begChr m:val="["/>
                        <m:endChr m:val="]"/>
                        <m:ctrlPr>
                          <a:rPr lang="en-US" sz="2400" b="1" i="1">
                            <a:latin typeface="Cambria Math"/>
                          </a:rPr>
                        </m:ctrlPr>
                      </m:dPr>
                      <m:e>
                        <m:m>
                          <m:mPr>
                            <m:mcs>
                              <m:mc>
                                <m:mcPr>
                                  <m:count m:val="3"/>
                                  <m:mcJc m:val="center"/>
                                </m:mcPr>
                              </m:mc>
                            </m:mcs>
                            <m:ctrlPr>
                              <a:rPr lang="en-US" sz="2400" b="1" i="1">
                                <a:latin typeface="Cambria Math"/>
                              </a:rPr>
                            </m:ctrlPr>
                          </m:mPr>
                          <m:mr>
                            <m:e>
                              <m:r>
                                <m:rPr>
                                  <m:brk m:alnAt="7"/>
                                </m:rPr>
                                <a:rPr lang="en-US" sz="2400" b="1" i="1">
                                  <a:latin typeface="Cambria Math"/>
                                </a:rPr>
                                <m:t>𝟔</m:t>
                              </m:r>
                            </m:e>
                            <m:e>
                              <m:r>
                                <a:rPr lang="en-US" sz="2400" b="1" i="1">
                                  <a:latin typeface="Cambria Math"/>
                                </a:rPr>
                                <m:t>𝟒</m:t>
                              </m:r>
                            </m:e>
                            <m:e>
                              <m:r>
                                <a:rPr lang="en-US" sz="2400" b="1" i="1">
                                  <a:latin typeface="Cambria Math"/>
                                </a:rPr>
                                <m:t>𝟐</m:t>
                              </m:r>
                            </m:e>
                          </m:mr>
                          <m:mr>
                            <m:e>
                              <m:r>
                                <a:rPr lang="en-US" sz="2400" b="1" i="1" smtClean="0">
                                  <a:latin typeface="Cambria Math"/>
                                </a:rPr>
                                <m:t>𝟎</m:t>
                              </m:r>
                            </m:e>
                            <m:e>
                              <m:r>
                                <a:rPr lang="en-US" sz="2400" b="1" i="1">
                                  <a:latin typeface="Cambria Math"/>
                                </a:rPr>
                                <m:t>−</m:t>
                              </m:r>
                              <m:r>
                                <a:rPr lang="en-US" sz="2400" b="1" i="1" smtClean="0">
                                  <a:latin typeface="Cambria Math"/>
                                </a:rPr>
                                <m:t>𝟏𝟒</m:t>
                              </m:r>
                            </m:e>
                            <m:e>
                              <m:r>
                                <a:rPr lang="en-US" sz="2400" b="1" i="1">
                                  <a:latin typeface="Cambria Math"/>
                                </a:rPr>
                                <m:t>−</m:t>
                              </m:r>
                              <m:r>
                                <a:rPr lang="en-US" sz="2400" b="1" i="1" smtClean="0">
                                  <a:latin typeface="Cambria Math"/>
                                </a:rPr>
                                <m:t>𝟕𝟎</m:t>
                              </m:r>
                            </m:e>
                          </m:mr>
                        </m:m>
                      </m:e>
                    </m:d>
                  </m:oMath>
                </a14:m>
                <a:endParaRPr lang="en-US" sz="2400" b="1" dirty="0" smtClean="0"/>
              </a:p>
              <a:p>
                <a:pPr marL="0" indent="0">
                  <a:buNone/>
                </a:pPr>
                <a:r>
                  <a:rPr lang="en-US" sz="2400" b="1" dirty="0"/>
                  <a:t>C</a:t>
                </a:r>
                <a:r>
                  <a:rPr lang="en-US" sz="2400" b="1" dirty="0" smtClean="0"/>
                  <a:t>orresponding equation is</a:t>
                </a:r>
              </a:p>
              <a:p>
                <a:pPr marL="0" indent="0">
                  <a:buNone/>
                </a:pPr>
                <a:r>
                  <a:rPr lang="en-US" sz="2400" b="1" dirty="0"/>
                  <a:t>	 6x + 4y = </a:t>
                </a:r>
                <a:r>
                  <a:rPr lang="en-US" sz="2400" b="1" dirty="0" smtClean="0"/>
                  <a:t>2</a:t>
                </a:r>
              </a:p>
              <a:p>
                <a:pPr marL="0" indent="0">
                  <a:buNone/>
                </a:pPr>
                <a:r>
                  <a:rPr lang="en-US" sz="2400" b="1" dirty="0"/>
                  <a:t>	 </a:t>
                </a:r>
                <a:r>
                  <a:rPr lang="en-US" sz="2400" b="1" dirty="0" smtClean="0"/>
                  <a:t>- 14y </a:t>
                </a:r>
                <a:r>
                  <a:rPr lang="en-US" sz="2400" b="1" dirty="0"/>
                  <a:t>= </a:t>
                </a:r>
                <a:r>
                  <a:rPr lang="en-US" sz="2400" b="1" dirty="0" smtClean="0"/>
                  <a:t>- 70</a:t>
                </a:r>
              </a:p>
              <a:p>
                <a:pPr marL="0" indent="0">
                  <a:buNone/>
                </a:pPr>
                <a:r>
                  <a:rPr lang="en-US" sz="2400" b="1" dirty="0" smtClean="0"/>
                  <a:t>Using back substitution, </a:t>
                </a:r>
              </a:p>
              <a:p>
                <a:pPr marL="0" indent="0">
                  <a:buNone/>
                </a:pPr>
                <a:r>
                  <a:rPr lang="en-US" sz="2400" b="1" dirty="0"/>
                  <a:t>	</a:t>
                </a:r>
                <a:r>
                  <a:rPr lang="en-US" sz="2400" b="1" dirty="0" smtClean="0"/>
                  <a:t>x = -3, 	y = 5</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85800"/>
                <a:ext cx="8229600" cy="5638800"/>
              </a:xfrm>
              <a:blipFill rotWithShape="1">
                <a:blip r:embed="rId2"/>
                <a:stretch>
                  <a:fillRect l="-889" t="-1297" b="-162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7485380B-2C39-4DDC-AF28-BB07C47F1D9B}" type="datetime3">
              <a:rPr lang="en-US" smtClean="0"/>
              <a:t>5 December 2022</a:t>
            </a:fld>
            <a:endParaRPr lang="en-US"/>
          </a:p>
        </p:txBody>
      </p:sp>
      <p:sp>
        <p:nvSpPr>
          <p:cNvPr id="5" name="Footer Placeholder 4"/>
          <p:cNvSpPr>
            <a:spLocks noGrp="1"/>
          </p:cNvSpPr>
          <p:nvPr>
            <p:ph type="ftr" sz="quarter" idx="11"/>
          </p:nvPr>
        </p:nvSpPr>
        <p:spPr/>
        <p:txBody>
          <a:bodyPr/>
          <a:lstStyle/>
          <a:p>
            <a:r>
              <a:rPr lang="en-US" smtClean="0"/>
              <a:t>js</a:t>
            </a:r>
            <a:endParaRPr lang="en-US"/>
          </a:p>
        </p:txBody>
      </p:sp>
      <p:sp>
        <p:nvSpPr>
          <p:cNvPr id="6" name="Slide Number Placeholder 5"/>
          <p:cNvSpPr>
            <a:spLocks noGrp="1"/>
          </p:cNvSpPr>
          <p:nvPr>
            <p:ph type="sldNum" sz="quarter" idx="12"/>
          </p:nvPr>
        </p:nvSpPr>
        <p:spPr/>
        <p:txBody>
          <a:bodyPr/>
          <a:lstStyle/>
          <a:p>
            <a:fld id="{B4318AF5-1C7B-4860-8A05-F86E63C4D6B2}" type="slidenum">
              <a:rPr lang="en-US" smtClean="0"/>
              <a:t>30</a:t>
            </a:fld>
            <a:endParaRPr lang="en-US"/>
          </a:p>
        </p:txBody>
      </p:sp>
    </p:spTree>
    <p:extLst>
      <p:ext uri="{BB962C8B-B14F-4D97-AF65-F5344CB8AC3E}">
        <p14:creationId xmlns:p14="http://schemas.microsoft.com/office/powerpoint/2010/main" val="2542885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685800"/>
                <a:ext cx="8458200" cy="5867400"/>
              </a:xfrm>
            </p:spPr>
            <p:txBody>
              <a:bodyPr numCol="2">
                <a:normAutofit/>
              </a:bodyPr>
              <a:lstStyle/>
              <a:p>
                <a:pPr marL="0" indent="0">
                  <a:buNone/>
                </a:pPr>
                <a:r>
                  <a:rPr lang="en-US" sz="2000" b="1" dirty="0" smtClean="0"/>
                  <a:t>6.	</a:t>
                </a:r>
                <a14:m>
                  <m:oMath xmlns:m="http://schemas.openxmlformats.org/officeDocument/2006/math">
                    <m:sSub>
                      <m:sSubPr>
                        <m:ctrlPr>
                          <a:rPr lang="en-US" sz="2000" b="1" i="1">
                            <a:latin typeface="Cambria Math"/>
                          </a:rPr>
                        </m:ctrlPr>
                      </m:sSubPr>
                      <m:e>
                        <m:r>
                          <a:rPr lang="en-US" sz="2000" b="1" i="1" smtClean="0">
                            <a:latin typeface="Cambria Math"/>
                          </a:rPr>
                          <m:t>𝟐</m:t>
                        </m:r>
                        <m:r>
                          <a:rPr lang="en-US" sz="2000" b="1" i="1">
                            <a:latin typeface="Cambria Math"/>
                          </a:rPr>
                          <m:t>𝒙</m:t>
                        </m:r>
                      </m:e>
                      <m:sub>
                        <m:r>
                          <a:rPr lang="en-US" sz="2000" b="1" i="1">
                            <a:latin typeface="Cambria Math"/>
                          </a:rPr>
                          <m:t>𝟏</m:t>
                        </m:r>
                      </m:sub>
                    </m:sSub>
                    <m:r>
                      <a:rPr lang="en-US" sz="2000" b="1" i="1">
                        <a:latin typeface="Cambria Math"/>
                      </a:rPr>
                      <m:t>+</m:t>
                    </m:r>
                    <m:r>
                      <a:rPr lang="en-US" sz="2000" b="1" i="1" smtClean="0">
                        <a:latin typeface="Cambria Math"/>
                      </a:rPr>
                      <m:t>𝟓</m:t>
                    </m:r>
                    <m:sSub>
                      <m:sSubPr>
                        <m:ctrlPr>
                          <a:rPr lang="en-US" sz="2000" b="1" i="1">
                            <a:latin typeface="Cambria Math"/>
                          </a:rPr>
                        </m:ctrlPr>
                      </m:sSubPr>
                      <m:e>
                        <m:r>
                          <a:rPr lang="en-US" sz="2000" b="1" i="1">
                            <a:latin typeface="Cambria Math"/>
                          </a:rPr>
                          <m:t>𝒙</m:t>
                        </m:r>
                      </m:e>
                      <m:sub>
                        <m:r>
                          <a:rPr lang="en-US" sz="2000" b="1" i="1">
                            <a:latin typeface="Cambria Math"/>
                          </a:rPr>
                          <m:t>𝟐</m:t>
                        </m:r>
                      </m:sub>
                    </m:sSub>
                    <m:r>
                      <a:rPr lang="en-US" sz="2000" b="1" i="1" smtClean="0">
                        <a:latin typeface="Cambria Math"/>
                      </a:rPr>
                      <m:t>+</m:t>
                    </m:r>
                    <m:r>
                      <a:rPr lang="en-US" sz="2000" b="1" i="1" smtClean="0">
                        <a:latin typeface="Cambria Math"/>
                      </a:rPr>
                      <m:t>𝟔</m:t>
                    </m:r>
                    <m:sSub>
                      <m:sSubPr>
                        <m:ctrlPr>
                          <a:rPr lang="en-US" sz="2000" b="1" i="1">
                            <a:latin typeface="Cambria Math"/>
                          </a:rPr>
                        </m:ctrlPr>
                      </m:sSubPr>
                      <m:e>
                        <m:r>
                          <a:rPr lang="en-US" sz="2000" b="1" i="1">
                            <a:latin typeface="Cambria Math"/>
                          </a:rPr>
                          <m:t>𝒙</m:t>
                        </m:r>
                      </m:e>
                      <m:sub>
                        <m:r>
                          <a:rPr lang="en-US" sz="2000" b="1" i="1">
                            <a:latin typeface="Cambria Math"/>
                          </a:rPr>
                          <m:t>𝟑</m:t>
                        </m:r>
                      </m:sub>
                    </m:sSub>
                    <m:r>
                      <m:rPr>
                        <m:nor/>
                      </m:rPr>
                      <a:rPr lang="en-US" sz="2000" b="1" dirty="0"/>
                      <m:t> = </m:t>
                    </m:r>
                    <m:r>
                      <m:rPr>
                        <m:nor/>
                      </m:rPr>
                      <a:rPr lang="en-US" sz="2000" b="1" i="0" dirty="0" smtClean="0"/>
                      <m:t>13</m:t>
                    </m:r>
                  </m:oMath>
                </a14:m>
                <a:endParaRPr lang="en-US" sz="2000" b="1" dirty="0"/>
              </a:p>
              <a:p>
                <a:pPr marL="0" indent="0">
                  <a:buNone/>
                </a:pPr>
                <a:r>
                  <a:rPr lang="en-US" sz="2000" b="1" dirty="0"/>
                  <a:t>	</a:t>
                </a:r>
                <a14:m>
                  <m:oMath xmlns:m="http://schemas.openxmlformats.org/officeDocument/2006/math">
                    <m:r>
                      <a:rPr lang="en-US" sz="2000" b="1" i="1" dirty="0">
                        <a:latin typeface="Cambria Math"/>
                      </a:rPr>
                      <m:t>𝟑</m:t>
                    </m:r>
                    <m:sSub>
                      <m:sSubPr>
                        <m:ctrlPr>
                          <a:rPr lang="en-US" sz="2000" b="1" i="1">
                            <a:latin typeface="Cambria Math"/>
                          </a:rPr>
                        </m:ctrlPr>
                      </m:sSubPr>
                      <m:e>
                        <m:r>
                          <a:rPr lang="en-US" sz="2000" b="1" i="1">
                            <a:latin typeface="Cambria Math"/>
                          </a:rPr>
                          <m:t>𝒙</m:t>
                        </m:r>
                      </m:e>
                      <m:sub>
                        <m:r>
                          <a:rPr lang="en-US" sz="2000" b="1" i="1" smtClean="0">
                            <a:latin typeface="Cambria Math"/>
                          </a:rPr>
                          <m:t>𝟏</m:t>
                        </m:r>
                      </m:sub>
                    </m:sSub>
                    <m:r>
                      <a:rPr lang="en-US" sz="2000" b="1" i="1" smtClean="0">
                        <a:latin typeface="Cambria Math"/>
                      </a:rPr>
                      <m:t>+</m:t>
                    </m:r>
                    <m:sSub>
                      <m:sSubPr>
                        <m:ctrlPr>
                          <a:rPr lang="en-US" sz="2000" b="1" i="1">
                            <a:latin typeface="Cambria Math"/>
                          </a:rPr>
                        </m:ctrlPr>
                      </m:sSubPr>
                      <m:e>
                        <m:r>
                          <a:rPr lang="en-US" sz="2000" b="1" i="1">
                            <a:latin typeface="Cambria Math"/>
                          </a:rPr>
                          <m:t>𝒙</m:t>
                        </m:r>
                      </m:e>
                      <m:sub>
                        <m:r>
                          <a:rPr lang="en-US" sz="2000" b="1" i="1">
                            <a:latin typeface="Cambria Math"/>
                          </a:rPr>
                          <m:t>𝟐</m:t>
                        </m:r>
                      </m:sub>
                    </m:sSub>
                    <m:r>
                      <m:rPr>
                        <m:nor/>
                      </m:rPr>
                      <a:rPr lang="en-US" sz="2000" b="1">
                        <a:latin typeface="Cambria Math"/>
                      </a:rPr>
                      <m:t>− </m:t>
                    </m:r>
                    <m:r>
                      <a:rPr lang="en-US" sz="2000" b="1" i="1" smtClean="0">
                        <a:latin typeface="Cambria Math"/>
                      </a:rPr>
                      <m:t>𝟒</m:t>
                    </m:r>
                    <m:sSub>
                      <m:sSubPr>
                        <m:ctrlPr>
                          <a:rPr lang="en-US" sz="2000" b="1" i="1">
                            <a:latin typeface="Cambria Math"/>
                          </a:rPr>
                        </m:ctrlPr>
                      </m:sSubPr>
                      <m:e>
                        <m:r>
                          <a:rPr lang="en-US" sz="2000" b="1" i="1">
                            <a:latin typeface="Cambria Math"/>
                          </a:rPr>
                          <m:t>𝒙</m:t>
                        </m:r>
                      </m:e>
                      <m:sub>
                        <m:r>
                          <a:rPr lang="en-US" sz="2000" b="1" i="1">
                            <a:latin typeface="Cambria Math"/>
                          </a:rPr>
                          <m:t>𝟑</m:t>
                        </m:r>
                      </m:sub>
                    </m:sSub>
                    <m:r>
                      <m:rPr>
                        <m:nor/>
                      </m:rPr>
                      <a:rPr lang="en-US" sz="2000" b="1" dirty="0"/>
                      <m:t> = </m:t>
                    </m:r>
                    <m:r>
                      <m:rPr>
                        <m:nor/>
                      </m:rPr>
                      <a:rPr lang="en-US" sz="2000" b="1" i="0" dirty="0" smtClean="0"/>
                      <m:t>0</m:t>
                    </m:r>
                  </m:oMath>
                </a14:m>
                <a:endParaRPr lang="en-US" sz="2000" b="1" dirty="0"/>
              </a:p>
              <a:p>
                <a:pPr marL="0" indent="0">
                  <a:buNone/>
                </a:pPr>
                <a:r>
                  <a:rPr lang="en-US" sz="2000" b="1" dirty="0"/>
                  <a:t>	</a:t>
                </a:r>
                <a14:m>
                  <m:oMath xmlns:m="http://schemas.openxmlformats.org/officeDocument/2006/math">
                    <m:sSub>
                      <m:sSubPr>
                        <m:ctrlPr>
                          <a:rPr lang="en-US" sz="2000" b="1" i="1">
                            <a:latin typeface="Cambria Math"/>
                          </a:rPr>
                        </m:ctrlPr>
                      </m:sSubPr>
                      <m:e>
                        <m:r>
                          <a:rPr lang="en-US" sz="2000" b="1" i="1">
                            <a:latin typeface="Cambria Math"/>
                          </a:rPr>
                          <m:t>𝒙</m:t>
                        </m:r>
                      </m:e>
                      <m:sub>
                        <m:r>
                          <a:rPr lang="en-US" sz="2000" b="1" i="1" smtClean="0">
                            <a:latin typeface="Cambria Math"/>
                          </a:rPr>
                          <m:t>𝟏</m:t>
                        </m:r>
                      </m:sub>
                    </m:sSub>
                    <m:r>
                      <a:rPr lang="en-US" sz="2000" b="1" i="1" smtClean="0">
                        <a:latin typeface="Cambria Math"/>
                      </a:rPr>
                      <m:t>−</m:t>
                    </m:r>
                    <m:r>
                      <a:rPr lang="en-US" sz="2000" b="1" i="1" smtClean="0">
                        <a:latin typeface="Cambria Math"/>
                      </a:rPr>
                      <m:t>𝟑</m:t>
                    </m:r>
                    <m:sSub>
                      <m:sSubPr>
                        <m:ctrlPr>
                          <a:rPr lang="en-US" sz="2000" b="1" i="1">
                            <a:latin typeface="Cambria Math"/>
                          </a:rPr>
                        </m:ctrlPr>
                      </m:sSubPr>
                      <m:e>
                        <m:r>
                          <a:rPr lang="en-US" sz="2000" b="1" i="1">
                            <a:latin typeface="Cambria Math"/>
                          </a:rPr>
                          <m:t>𝒙</m:t>
                        </m:r>
                      </m:e>
                      <m:sub>
                        <m:r>
                          <a:rPr lang="en-US" sz="2000" b="1" i="1">
                            <a:latin typeface="Cambria Math"/>
                          </a:rPr>
                          <m:t>𝟐</m:t>
                        </m:r>
                      </m:sub>
                    </m:sSub>
                    <m:r>
                      <a:rPr lang="en-US" sz="2000" b="1" i="1" smtClean="0">
                        <a:latin typeface="Cambria Math"/>
                      </a:rPr>
                      <m:t>−</m:t>
                    </m:r>
                    <m:r>
                      <a:rPr lang="en-US" sz="2000" b="1" i="1" smtClean="0">
                        <a:latin typeface="Cambria Math"/>
                      </a:rPr>
                      <m:t>𝟖</m:t>
                    </m:r>
                    <m:sSub>
                      <m:sSubPr>
                        <m:ctrlPr>
                          <a:rPr lang="en-US" sz="2000" b="1" i="1">
                            <a:latin typeface="Cambria Math"/>
                          </a:rPr>
                        </m:ctrlPr>
                      </m:sSubPr>
                      <m:e>
                        <m:r>
                          <a:rPr lang="en-US" sz="2000" b="1" i="1">
                            <a:latin typeface="Cambria Math"/>
                          </a:rPr>
                          <m:t>𝒙</m:t>
                        </m:r>
                      </m:e>
                      <m:sub>
                        <m:r>
                          <a:rPr lang="en-US" sz="2000" b="1" i="1">
                            <a:latin typeface="Cambria Math"/>
                          </a:rPr>
                          <m:t>𝟑</m:t>
                        </m:r>
                      </m:sub>
                    </m:sSub>
                    <m:r>
                      <m:rPr>
                        <m:nor/>
                      </m:rPr>
                      <a:rPr lang="en-US" sz="2000" b="1" dirty="0"/>
                      <m:t> = </m:t>
                    </m:r>
                    <m:r>
                      <m:rPr>
                        <m:nor/>
                      </m:rPr>
                      <a:rPr lang="en-US" sz="2000" b="1" i="0" dirty="0" smtClean="0"/>
                      <m:t>−</m:t>
                    </m:r>
                    <m:r>
                      <m:rPr>
                        <m:nor/>
                      </m:rPr>
                      <a:rPr lang="en-US" sz="2000" b="1" dirty="0"/>
                      <m:t>1</m:t>
                    </m:r>
                    <m:r>
                      <m:rPr>
                        <m:nor/>
                      </m:rPr>
                      <a:rPr lang="en-US" sz="2000" b="1" i="0" dirty="0" smtClean="0"/>
                      <m:t>0</m:t>
                    </m:r>
                  </m:oMath>
                </a14:m>
                <a:endParaRPr lang="en-US" sz="2000" b="1" dirty="0"/>
              </a:p>
              <a:p>
                <a:pPr marL="0" indent="0">
                  <a:buNone/>
                </a:pPr>
                <a:r>
                  <a:rPr lang="en-US" sz="2000" b="1" dirty="0" smtClean="0"/>
                  <a:t>Solution: Augme</a:t>
                </a:r>
                <a:r>
                  <a:rPr lang="en-US" sz="2000" b="1" dirty="0"/>
                  <a:t>n</a:t>
                </a:r>
                <a:r>
                  <a:rPr lang="en-US" sz="2000" b="1" dirty="0" smtClean="0"/>
                  <a:t>ted matrix is  </a:t>
                </a:r>
              </a:p>
              <a:p>
                <a:pPr marL="0" indent="0">
                  <a:buNone/>
                </a:pPr>
                <a:r>
                  <a:rPr lang="en-US" sz="2000" b="1" dirty="0"/>
                  <a:t>	</a:t>
                </a:r>
                <a:r>
                  <a:rPr lang="en-US" sz="2000" b="1" dirty="0" smtClean="0"/>
                  <a:t>     </a:t>
                </a:r>
                <a14:m>
                  <m:oMath xmlns:m="http://schemas.openxmlformats.org/officeDocument/2006/math">
                    <m:d>
                      <m:dPr>
                        <m:begChr m:val="["/>
                        <m:endChr m:val="]"/>
                        <m:ctrlPr>
                          <a:rPr lang="en-US" sz="2000" b="1" i="1" smtClean="0">
                            <a:latin typeface="Cambria Math"/>
                          </a:rPr>
                        </m:ctrlPr>
                      </m:dPr>
                      <m:e>
                        <m:m>
                          <m:mPr>
                            <m:mcs>
                              <m:mc>
                                <m:mcPr>
                                  <m:count m:val="4"/>
                                  <m:mcJc m:val="center"/>
                                </m:mcPr>
                              </m:mc>
                            </m:mcs>
                            <m:ctrlPr>
                              <a:rPr lang="en-US" sz="2000" b="1" i="1" smtClean="0">
                                <a:latin typeface="Cambria Math"/>
                              </a:rPr>
                            </m:ctrlPr>
                          </m:mPr>
                          <m:mr>
                            <m:e>
                              <m:r>
                                <m:rPr>
                                  <m:brk m:alnAt="7"/>
                                </m:rPr>
                                <a:rPr lang="en-US" sz="2000" b="1" i="1" smtClean="0">
                                  <a:latin typeface="Cambria Math"/>
                                </a:rPr>
                                <m:t>𝟐</m:t>
                              </m:r>
                            </m:e>
                            <m:e>
                              <m:r>
                                <a:rPr lang="en-US" sz="2000" b="1" i="1" smtClean="0">
                                  <a:latin typeface="Cambria Math"/>
                                </a:rPr>
                                <m:t>𝟓</m:t>
                              </m:r>
                            </m:e>
                            <m:e>
                              <m:r>
                                <a:rPr lang="en-US" sz="2000" b="1" i="1" smtClean="0">
                                  <a:latin typeface="Cambria Math"/>
                                </a:rPr>
                                <m:t>𝟔</m:t>
                              </m:r>
                            </m:e>
                            <m:e>
                              <m:r>
                                <a:rPr lang="en-US" sz="2000" b="1" i="1" smtClean="0">
                                  <a:latin typeface="Cambria Math"/>
                                </a:rPr>
                                <m:t>𝟏𝟑</m:t>
                              </m:r>
                            </m:e>
                          </m:mr>
                          <m:mr>
                            <m:e>
                              <m:r>
                                <a:rPr lang="en-US" sz="2000" b="1" i="1" smtClean="0">
                                  <a:latin typeface="Cambria Math"/>
                                </a:rPr>
                                <m:t>𝟑</m:t>
                              </m:r>
                            </m:e>
                            <m:e>
                              <m:r>
                                <a:rPr lang="en-US" sz="2000" b="1" i="1" smtClean="0">
                                  <a:latin typeface="Cambria Math"/>
                                </a:rPr>
                                <m:t>𝟏</m:t>
                              </m:r>
                            </m:e>
                            <m:e>
                              <m:r>
                                <a:rPr lang="en-US" sz="2000" b="1" i="1" smtClean="0">
                                  <a:latin typeface="Cambria Math"/>
                                </a:rPr>
                                <m:t>−</m:t>
                              </m:r>
                              <m:r>
                                <a:rPr lang="en-US" sz="2000" b="1" i="1" smtClean="0">
                                  <a:latin typeface="Cambria Math"/>
                                </a:rPr>
                                <m:t>𝟒</m:t>
                              </m:r>
                            </m:e>
                            <m:e>
                              <m:r>
                                <a:rPr lang="en-US" sz="2000" b="1" i="1" smtClean="0">
                                  <a:latin typeface="Cambria Math"/>
                                </a:rPr>
                                <m:t>𝟎</m:t>
                              </m:r>
                            </m:e>
                          </m:mr>
                          <m:mr>
                            <m:e>
                              <m:r>
                                <a:rPr lang="en-US" sz="2000" b="1" i="1" smtClean="0">
                                  <a:latin typeface="Cambria Math"/>
                                </a:rPr>
                                <m:t>𝟏</m:t>
                              </m:r>
                            </m:e>
                            <m:e>
                              <m:r>
                                <a:rPr lang="en-US" sz="2000" b="1" i="1" smtClean="0">
                                  <a:latin typeface="Cambria Math"/>
                                </a:rPr>
                                <m:t>−</m:t>
                              </m:r>
                              <m:r>
                                <a:rPr lang="en-US" sz="2000" b="1" i="1" smtClean="0">
                                  <a:latin typeface="Cambria Math"/>
                                </a:rPr>
                                <m:t>𝟑</m:t>
                              </m:r>
                            </m:e>
                            <m:e>
                              <m:r>
                                <a:rPr lang="en-US" sz="2000" b="1" i="1" smtClean="0">
                                  <a:latin typeface="Cambria Math"/>
                                </a:rPr>
                                <m:t>−</m:t>
                              </m:r>
                              <m:r>
                                <a:rPr lang="en-US" sz="2000" b="1" i="1" smtClean="0">
                                  <a:latin typeface="Cambria Math"/>
                                </a:rPr>
                                <m:t>𝟖</m:t>
                              </m:r>
                            </m:e>
                            <m:e>
                              <m:r>
                                <a:rPr lang="en-US" sz="2000" b="1" i="1" smtClean="0">
                                  <a:latin typeface="Cambria Math"/>
                                </a:rPr>
                                <m:t>−</m:t>
                              </m:r>
                              <m:r>
                                <a:rPr lang="en-US" sz="2000" b="1" i="1" smtClean="0">
                                  <a:latin typeface="Cambria Math"/>
                                </a:rPr>
                                <m:t>𝟏𝟎</m:t>
                              </m:r>
                            </m:e>
                          </m:mr>
                        </m:m>
                      </m:e>
                    </m:d>
                  </m:oMath>
                </a14:m>
                <a:endParaRPr lang="en-US" sz="2000" b="1" dirty="0" smtClean="0"/>
              </a:p>
              <a:p>
                <a:pPr marL="0" indent="0">
                  <a:buNone/>
                </a:pPr>
                <a:r>
                  <a:rPr lang="en-US" sz="2000" b="1" dirty="0" smtClean="0"/>
                  <a:t>Applying </a:t>
                </a:r>
                <a14:m>
                  <m:oMath xmlns:m="http://schemas.openxmlformats.org/officeDocument/2006/math">
                    <m:sSub>
                      <m:sSubPr>
                        <m:ctrlPr>
                          <a:rPr lang="en-US" sz="2000" b="1" i="1">
                            <a:latin typeface="Cambria Math"/>
                          </a:rPr>
                        </m:ctrlPr>
                      </m:sSubPr>
                      <m:e>
                        <m:r>
                          <a:rPr lang="en-US" sz="2000" b="1" i="1">
                            <a:latin typeface="Cambria Math"/>
                          </a:rPr>
                          <m:t>𝑹</m:t>
                        </m:r>
                      </m:e>
                      <m:sub>
                        <m:r>
                          <a:rPr lang="en-US" sz="2000" b="1" i="1">
                            <a:latin typeface="Cambria Math"/>
                          </a:rPr>
                          <m:t>𝟐</m:t>
                        </m:r>
                      </m:sub>
                    </m:sSub>
                    <m:r>
                      <a:rPr lang="en-US" sz="2000" b="1" i="1">
                        <a:latin typeface="Cambria Math"/>
                        <a:ea typeface="Cambria Math"/>
                      </a:rPr>
                      <m:t>→</m:t>
                    </m:r>
                    <m:sSub>
                      <m:sSubPr>
                        <m:ctrlPr>
                          <a:rPr lang="en-US" sz="2000" b="1" i="1">
                            <a:latin typeface="Cambria Math"/>
                          </a:rPr>
                        </m:ctrlPr>
                      </m:sSubPr>
                      <m:e>
                        <m:r>
                          <a:rPr lang="en-US" sz="2000" b="1" i="1">
                            <a:latin typeface="Cambria Math"/>
                          </a:rPr>
                          <m:t>𝑹</m:t>
                        </m:r>
                      </m:e>
                      <m:sub>
                        <m:r>
                          <a:rPr lang="en-US" sz="2000" b="1" i="1">
                            <a:latin typeface="Cambria Math"/>
                          </a:rPr>
                          <m:t>𝟐</m:t>
                        </m:r>
                      </m:sub>
                    </m:sSub>
                    <m:r>
                      <a:rPr lang="en-US" sz="2000" b="1" i="1">
                        <a:latin typeface="Cambria Math"/>
                      </a:rPr>
                      <m:t>−</m:t>
                    </m:r>
                    <m:r>
                      <a:rPr lang="en-US" sz="2000" b="1" i="1" smtClean="0">
                        <a:latin typeface="Cambria Math"/>
                      </a:rPr>
                      <m:t>𝟑</m:t>
                    </m:r>
                    <m:sSub>
                      <m:sSubPr>
                        <m:ctrlPr>
                          <a:rPr lang="en-US" sz="2000" b="1" i="1">
                            <a:latin typeface="Cambria Math"/>
                          </a:rPr>
                        </m:ctrlPr>
                      </m:sSubPr>
                      <m:e>
                        <m:r>
                          <a:rPr lang="en-US" sz="2000" b="1" i="1">
                            <a:latin typeface="Cambria Math"/>
                          </a:rPr>
                          <m:t>𝑹</m:t>
                        </m:r>
                      </m:e>
                      <m:sub>
                        <m:r>
                          <a:rPr lang="en-US" sz="2000" b="1" i="1" smtClean="0">
                            <a:latin typeface="Cambria Math"/>
                          </a:rPr>
                          <m:t>𝟑</m:t>
                        </m:r>
                      </m:sub>
                    </m:sSub>
                  </m:oMath>
                </a14:m>
                <a:endParaRPr lang="en-US" sz="2000" b="1" dirty="0" smtClean="0"/>
              </a:p>
              <a:p>
                <a:pPr marL="0" indent="0">
                  <a:buNone/>
                </a:pPr>
                <a:r>
                  <a:rPr lang="en-US" sz="2000" b="1" dirty="0"/>
                  <a:t>	</a:t>
                </a:r>
                <a:r>
                  <a:rPr lang="en-US" sz="2000" b="1" dirty="0">
                    <a:ea typeface="Cambria Math"/>
                  </a:rPr>
                  <a:t> </a:t>
                </a:r>
                <a14:m>
                  <m:oMath xmlns:m="http://schemas.openxmlformats.org/officeDocument/2006/math">
                    <m:r>
                      <a:rPr lang="en-US" sz="2000" b="1" i="1">
                        <a:latin typeface="Cambria Math"/>
                        <a:ea typeface="Cambria Math"/>
                      </a:rPr>
                      <m:t>~</m:t>
                    </m:r>
                  </m:oMath>
                </a14:m>
                <a:r>
                  <a:rPr lang="en-US" sz="2000" b="1" dirty="0"/>
                  <a:t> </a:t>
                </a:r>
                <a14:m>
                  <m:oMath xmlns:m="http://schemas.openxmlformats.org/officeDocument/2006/math">
                    <m:d>
                      <m:dPr>
                        <m:begChr m:val="["/>
                        <m:endChr m:val="]"/>
                        <m:ctrlPr>
                          <a:rPr lang="en-US" sz="2000" b="1" i="1">
                            <a:latin typeface="Cambria Math"/>
                          </a:rPr>
                        </m:ctrlPr>
                      </m:dPr>
                      <m:e>
                        <m:m>
                          <m:mPr>
                            <m:mcs>
                              <m:mc>
                                <m:mcPr>
                                  <m:count m:val="4"/>
                                  <m:mcJc m:val="center"/>
                                </m:mcPr>
                              </m:mc>
                            </m:mcs>
                            <m:ctrlPr>
                              <a:rPr lang="en-US" sz="2000" b="1" i="1">
                                <a:latin typeface="Cambria Math"/>
                              </a:rPr>
                            </m:ctrlPr>
                          </m:mPr>
                          <m:mr>
                            <m:e>
                              <m:r>
                                <m:rPr>
                                  <m:brk m:alnAt="7"/>
                                </m:rPr>
                                <a:rPr lang="en-US" sz="2000" b="1" i="1">
                                  <a:latin typeface="Cambria Math"/>
                                </a:rPr>
                                <m:t>𝟐</m:t>
                              </m:r>
                            </m:e>
                            <m:e>
                              <m:r>
                                <a:rPr lang="en-US" sz="2000" b="1" i="1">
                                  <a:latin typeface="Cambria Math"/>
                                </a:rPr>
                                <m:t>𝟓</m:t>
                              </m:r>
                            </m:e>
                            <m:e>
                              <m:r>
                                <a:rPr lang="en-US" sz="2000" b="1" i="1">
                                  <a:latin typeface="Cambria Math"/>
                                </a:rPr>
                                <m:t>𝟔</m:t>
                              </m:r>
                            </m:e>
                            <m:e>
                              <m:r>
                                <a:rPr lang="en-US" sz="2000" b="1" i="1">
                                  <a:latin typeface="Cambria Math"/>
                                </a:rPr>
                                <m:t>𝟏𝟑</m:t>
                              </m:r>
                            </m:e>
                          </m:mr>
                          <m:mr>
                            <m:e>
                              <m:r>
                                <a:rPr lang="en-US" sz="2000" b="1" i="1" smtClean="0">
                                  <a:latin typeface="Cambria Math"/>
                                </a:rPr>
                                <m:t>𝟎</m:t>
                              </m:r>
                            </m:e>
                            <m:e>
                              <m:r>
                                <a:rPr lang="en-US" sz="2000" b="1" i="1">
                                  <a:latin typeface="Cambria Math"/>
                                </a:rPr>
                                <m:t>𝟏</m:t>
                              </m:r>
                              <m:r>
                                <a:rPr lang="en-US" sz="2000" b="1" i="1" smtClean="0">
                                  <a:latin typeface="Cambria Math"/>
                                </a:rPr>
                                <m:t>𝟎</m:t>
                              </m:r>
                            </m:e>
                            <m:e>
                              <m:r>
                                <a:rPr lang="en-US" sz="2000" b="1" i="1" smtClean="0">
                                  <a:latin typeface="Cambria Math"/>
                                </a:rPr>
                                <m:t>𝟐𝟎</m:t>
                              </m:r>
                            </m:e>
                            <m:e>
                              <m:r>
                                <a:rPr lang="en-US" sz="2000" b="1" i="1" smtClean="0">
                                  <a:latin typeface="Cambria Math"/>
                                </a:rPr>
                                <m:t>𝟑𝟎</m:t>
                              </m:r>
                            </m:e>
                          </m:mr>
                          <m:mr>
                            <m:e>
                              <m:r>
                                <a:rPr lang="en-US" sz="2000" b="1" i="1">
                                  <a:latin typeface="Cambria Math"/>
                                </a:rPr>
                                <m:t>𝟏</m:t>
                              </m:r>
                            </m:e>
                            <m:e>
                              <m:r>
                                <a:rPr lang="en-US" sz="2000" b="1" i="1">
                                  <a:latin typeface="Cambria Math"/>
                                </a:rPr>
                                <m:t>−</m:t>
                              </m:r>
                              <m:r>
                                <a:rPr lang="en-US" sz="2000" b="1" i="1">
                                  <a:latin typeface="Cambria Math"/>
                                </a:rPr>
                                <m:t>𝟑</m:t>
                              </m:r>
                            </m:e>
                            <m:e>
                              <m:r>
                                <a:rPr lang="en-US" sz="2000" b="1" i="1">
                                  <a:latin typeface="Cambria Math"/>
                                </a:rPr>
                                <m:t>−</m:t>
                              </m:r>
                              <m:r>
                                <a:rPr lang="en-US" sz="2000" b="1" i="1">
                                  <a:latin typeface="Cambria Math"/>
                                </a:rPr>
                                <m:t>𝟖</m:t>
                              </m:r>
                            </m:e>
                            <m:e>
                              <m:r>
                                <a:rPr lang="en-US" sz="2000" b="1" i="1">
                                  <a:latin typeface="Cambria Math"/>
                                </a:rPr>
                                <m:t>−</m:t>
                              </m:r>
                              <m:r>
                                <a:rPr lang="en-US" sz="2000" b="1" i="1">
                                  <a:latin typeface="Cambria Math"/>
                                </a:rPr>
                                <m:t>𝟏𝟎</m:t>
                              </m:r>
                            </m:e>
                          </m:mr>
                        </m:m>
                      </m:e>
                    </m:d>
                  </m:oMath>
                </a14:m>
                <a:endParaRPr lang="en-US" sz="2000" b="1" dirty="0" smtClean="0"/>
              </a:p>
              <a:p>
                <a:pPr marL="0" indent="0">
                  <a:buNone/>
                </a:pPr>
                <a:r>
                  <a:rPr lang="en-US" sz="2000" b="1" dirty="0"/>
                  <a:t>Applying </a:t>
                </a:r>
                <a14:m>
                  <m:oMath xmlns:m="http://schemas.openxmlformats.org/officeDocument/2006/math">
                    <m:sSub>
                      <m:sSubPr>
                        <m:ctrlPr>
                          <a:rPr lang="en-US" sz="2000" b="1" i="1">
                            <a:latin typeface="Cambria Math"/>
                          </a:rPr>
                        </m:ctrlPr>
                      </m:sSubPr>
                      <m:e>
                        <m:r>
                          <a:rPr lang="en-US" sz="2000" b="1" i="1">
                            <a:latin typeface="Cambria Math"/>
                          </a:rPr>
                          <m:t>𝑹</m:t>
                        </m:r>
                      </m:e>
                      <m:sub>
                        <m:r>
                          <a:rPr lang="en-US" sz="2000" b="1" i="1" smtClean="0">
                            <a:latin typeface="Cambria Math"/>
                          </a:rPr>
                          <m:t>𝟑</m:t>
                        </m:r>
                      </m:sub>
                    </m:sSub>
                    <m:r>
                      <a:rPr lang="en-US" sz="2000" b="1" i="1">
                        <a:latin typeface="Cambria Math"/>
                        <a:ea typeface="Cambria Math"/>
                      </a:rPr>
                      <m:t>→</m:t>
                    </m:r>
                    <m:sSub>
                      <m:sSubPr>
                        <m:ctrlPr>
                          <a:rPr lang="en-US" sz="2000" b="1" i="1">
                            <a:latin typeface="Cambria Math"/>
                          </a:rPr>
                        </m:ctrlPr>
                      </m:sSubPr>
                      <m:e>
                        <m:r>
                          <a:rPr lang="en-US" sz="2000" b="1" i="1" smtClean="0">
                            <a:latin typeface="Cambria Math"/>
                          </a:rPr>
                          <m:t>𝟐</m:t>
                        </m:r>
                        <m:r>
                          <a:rPr lang="en-US" sz="2000" b="1" i="1">
                            <a:latin typeface="Cambria Math"/>
                          </a:rPr>
                          <m:t>𝑹</m:t>
                        </m:r>
                      </m:e>
                      <m:sub>
                        <m:r>
                          <a:rPr lang="en-US" sz="2000" b="1" i="1" smtClean="0">
                            <a:latin typeface="Cambria Math"/>
                          </a:rPr>
                          <m:t>𝟑</m:t>
                        </m:r>
                      </m:sub>
                    </m:sSub>
                    <m:r>
                      <a:rPr lang="en-US" sz="2000" b="1" i="1">
                        <a:latin typeface="Cambria Math"/>
                      </a:rPr>
                      <m:t>−</m:t>
                    </m:r>
                    <m:sSub>
                      <m:sSubPr>
                        <m:ctrlPr>
                          <a:rPr lang="en-US" sz="2000" b="1" i="1">
                            <a:latin typeface="Cambria Math"/>
                          </a:rPr>
                        </m:ctrlPr>
                      </m:sSubPr>
                      <m:e>
                        <m:r>
                          <a:rPr lang="en-US" sz="2000" b="1" i="1">
                            <a:latin typeface="Cambria Math"/>
                          </a:rPr>
                          <m:t>𝑹</m:t>
                        </m:r>
                      </m:e>
                      <m:sub>
                        <m:r>
                          <a:rPr lang="en-US" sz="2000" b="1" i="1">
                            <a:latin typeface="Cambria Math"/>
                          </a:rPr>
                          <m:t>𝟏</m:t>
                        </m:r>
                      </m:sub>
                    </m:sSub>
                  </m:oMath>
                </a14:m>
                <a:endParaRPr lang="en-US" sz="2000" b="1" dirty="0"/>
              </a:p>
              <a:p>
                <a:pPr marL="0" indent="0">
                  <a:buNone/>
                </a:pPr>
                <a:r>
                  <a:rPr lang="en-US" sz="2000" b="1" dirty="0"/>
                  <a:t>	</a:t>
                </a:r>
                <a:r>
                  <a:rPr lang="en-US" sz="2000" b="1" dirty="0">
                    <a:ea typeface="Cambria Math"/>
                  </a:rPr>
                  <a:t> </a:t>
                </a:r>
                <a14:m>
                  <m:oMath xmlns:m="http://schemas.openxmlformats.org/officeDocument/2006/math">
                    <m:r>
                      <a:rPr lang="en-US" sz="2000" b="1" i="1">
                        <a:latin typeface="Cambria Math"/>
                        <a:ea typeface="Cambria Math"/>
                      </a:rPr>
                      <m:t>~</m:t>
                    </m:r>
                  </m:oMath>
                </a14:m>
                <a:r>
                  <a:rPr lang="en-US" sz="2000" b="1" dirty="0"/>
                  <a:t> </a:t>
                </a:r>
                <a14:m>
                  <m:oMath xmlns:m="http://schemas.openxmlformats.org/officeDocument/2006/math">
                    <m:d>
                      <m:dPr>
                        <m:begChr m:val="["/>
                        <m:endChr m:val="]"/>
                        <m:ctrlPr>
                          <a:rPr lang="en-US" sz="2000" b="1" i="1">
                            <a:latin typeface="Cambria Math"/>
                          </a:rPr>
                        </m:ctrlPr>
                      </m:dPr>
                      <m:e>
                        <m:m>
                          <m:mPr>
                            <m:mcs>
                              <m:mc>
                                <m:mcPr>
                                  <m:count m:val="4"/>
                                  <m:mcJc m:val="center"/>
                                </m:mcPr>
                              </m:mc>
                            </m:mcs>
                            <m:ctrlPr>
                              <a:rPr lang="en-US" sz="2000" b="1" i="1">
                                <a:latin typeface="Cambria Math"/>
                              </a:rPr>
                            </m:ctrlPr>
                          </m:mPr>
                          <m:mr>
                            <m:e>
                              <m:r>
                                <m:rPr>
                                  <m:brk m:alnAt="7"/>
                                </m:rPr>
                                <a:rPr lang="en-US" sz="2000" b="1" i="1">
                                  <a:latin typeface="Cambria Math"/>
                                </a:rPr>
                                <m:t>𝟐</m:t>
                              </m:r>
                            </m:e>
                            <m:e>
                              <m:r>
                                <a:rPr lang="en-US" sz="2000" b="1" i="1">
                                  <a:latin typeface="Cambria Math"/>
                                </a:rPr>
                                <m:t>𝟓</m:t>
                              </m:r>
                            </m:e>
                            <m:e>
                              <m:r>
                                <a:rPr lang="en-US" sz="2000" b="1" i="1">
                                  <a:latin typeface="Cambria Math"/>
                                </a:rPr>
                                <m:t>𝟔</m:t>
                              </m:r>
                            </m:e>
                            <m:e>
                              <m:r>
                                <a:rPr lang="en-US" sz="2000" b="1" i="1">
                                  <a:latin typeface="Cambria Math"/>
                                </a:rPr>
                                <m:t>𝟏𝟑</m:t>
                              </m:r>
                            </m:e>
                          </m:mr>
                          <m:mr>
                            <m:e>
                              <m:r>
                                <a:rPr lang="en-US" sz="2000" b="1" i="1">
                                  <a:latin typeface="Cambria Math"/>
                                </a:rPr>
                                <m:t>𝟎</m:t>
                              </m:r>
                            </m:e>
                            <m:e>
                              <m:r>
                                <a:rPr lang="en-US" sz="2000" b="1" i="1">
                                  <a:latin typeface="Cambria Math"/>
                                </a:rPr>
                                <m:t>𝟏𝟎</m:t>
                              </m:r>
                            </m:e>
                            <m:e>
                              <m:r>
                                <a:rPr lang="en-US" sz="2000" b="1" i="1" smtClean="0">
                                  <a:latin typeface="Cambria Math"/>
                                </a:rPr>
                                <m:t>𝟐𝟎</m:t>
                              </m:r>
                            </m:e>
                            <m:e>
                              <m:r>
                                <a:rPr lang="en-US" sz="2000" b="1" i="1">
                                  <a:latin typeface="Cambria Math"/>
                                </a:rPr>
                                <m:t>𝟑𝟎</m:t>
                              </m:r>
                            </m:e>
                          </m:mr>
                          <m:mr>
                            <m:e>
                              <m:r>
                                <a:rPr lang="en-US" sz="2000" b="1" i="1" smtClean="0">
                                  <a:latin typeface="Cambria Math"/>
                                </a:rPr>
                                <m:t>𝟎</m:t>
                              </m:r>
                            </m:e>
                            <m:e>
                              <m:r>
                                <a:rPr lang="en-US" sz="2000" b="1" i="1" smtClean="0">
                                  <a:latin typeface="Cambria Math"/>
                                </a:rPr>
                                <m:t>−</m:t>
                              </m:r>
                              <m:r>
                                <a:rPr lang="en-US" sz="2000" b="1" i="1" smtClean="0">
                                  <a:latin typeface="Cambria Math"/>
                                </a:rPr>
                                <m:t>𝟏𝟏</m:t>
                              </m:r>
                            </m:e>
                            <m:e>
                              <m:r>
                                <a:rPr lang="en-US" sz="2000" b="1" i="1" smtClean="0">
                                  <a:latin typeface="Cambria Math"/>
                                </a:rPr>
                                <m:t>−</m:t>
                              </m:r>
                              <m:r>
                                <a:rPr lang="en-US" sz="2000" b="1" i="1" smtClean="0">
                                  <a:latin typeface="Cambria Math"/>
                                </a:rPr>
                                <m:t>𝟐𝟐</m:t>
                              </m:r>
                            </m:e>
                            <m:e>
                              <m:r>
                                <a:rPr lang="en-US" sz="2000" b="1" i="1">
                                  <a:latin typeface="Cambria Math"/>
                                </a:rPr>
                                <m:t>−</m:t>
                              </m:r>
                              <m:r>
                                <a:rPr lang="en-US" sz="2000" b="1" i="1" smtClean="0">
                                  <a:latin typeface="Cambria Math"/>
                                </a:rPr>
                                <m:t>𝟑𝟑</m:t>
                              </m:r>
                            </m:e>
                          </m:mr>
                        </m:m>
                      </m:e>
                    </m:d>
                  </m:oMath>
                </a14:m>
                <a:endParaRPr lang="en-US" sz="2000" b="1" dirty="0"/>
              </a:p>
              <a:p>
                <a:pPr marL="0" indent="0">
                  <a:buNone/>
                </a:pPr>
                <a:endParaRPr lang="en-US" sz="2000" b="1" dirty="0" smtClean="0"/>
              </a:p>
              <a:p>
                <a:pPr marL="0" indent="0">
                  <a:buNone/>
                </a:pPr>
                <a:r>
                  <a:rPr lang="en-US" sz="2000" b="1" dirty="0" smtClean="0"/>
                  <a:t>Applying </a:t>
                </a:r>
                <a14:m>
                  <m:oMath xmlns:m="http://schemas.openxmlformats.org/officeDocument/2006/math">
                    <m:sSub>
                      <m:sSubPr>
                        <m:ctrlPr>
                          <a:rPr lang="en-US" sz="2000" b="1" i="1">
                            <a:latin typeface="Cambria Math"/>
                          </a:rPr>
                        </m:ctrlPr>
                      </m:sSubPr>
                      <m:e>
                        <m:r>
                          <a:rPr lang="en-US" sz="2000" b="1" i="1">
                            <a:latin typeface="Cambria Math"/>
                          </a:rPr>
                          <m:t>𝑹</m:t>
                        </m:r>
                      </m:e>
                      <m:sub>
                        <m:r>
                          <a:rPr lang="en-US" sz="2000" b="1" i="1" smtClean="0">
                            <a:latin typeface="Cambria Math"/>
                          </a:rPr>
                          <m:t>𝟐</m:t>
                        </m:r>
                      </m:sub>
                    </m:sSub>
                    <m:r>
                      <a:rPr lang="en-US" sz="2000" b="1" i="1">
                        <a:latin typeface="Cambria Math"/>
                        <a:ea typeface="Cambria Math"/>
                      </a:rPr>
                      <m:t>→</m:t>
                    </m:r>
                    <m:sSub>
                      <m:sSubPr>
                        <m:ctrlPr>
                          <a:rPr lang="en-US" sz="2000" b="1" i="1">
                            <a:latin typeface="Cambria Math"/>
                          </a:rPr>
                        </m:ctrlPr>
                      </m:sSubPr>
                      <m:e>
                        <m:f>
                          <m:fPr>
                            <m:ctrlPr>
                              <a:rPr lang="en-US" sz="2000" b="1" i="1" smtClean="0">
                                <a:latin typeface="Cambria Math"/>
                              </a:rPr>
                            </m:ctrlPr>
                          </m:fPr>
                          <m:num>
                            <m:r>
                              <a:rPr lang="en-US" sz="2000" b="1" i="1" smtClean="0">
                                <a:latin typeface="Cambria Math"/>
                              </a:rPr>
                              <m:t>𝟏</m:t>
                            </m:r>
                          </m:num>
                          <m:den>
                            <m:r>
                              <a:rPr lang="en-US" sz="2000" b="1" i="1" smtClean="0">
                                <a:latin typeface="Cambria Math"/>
                              </a:rPr>
                              <m:t>𝟏𝟎</m:t>
                            </m:r>
                          </m:den>
                        </m:f>
                        <m:r>
                          <a:rPr lang="en-US" sz="2000" b="1" i="1">
                            <a:latin typeface="Cambria Math"/>
                          </a:rPr>
                          <m:t>𝑹</m:t>
                        </m:r>
                      </m:e>
                      <m:sub>
                        <m:r>
                          <a:rPr lang="en-US" sz="2000" b="1" i="1" smtClean="0">
                            <a:latin typeface="Cambria Math"/>
                          </a:rPr>
                          <m:t>𝟐</m:t>
                        </m:r>
                      </m:sub>
                    </m:sSub>
                  </m:oMath>
                </a14:m>
                <a:r>
                  <a:rPr lang="en-US" sz="2000" b="1" dirty="0" smtClean="0"/>
                  <a:t> and </a:t>
                </a:r>
                <a14:m>
                  <m:oMath xmlns:m="http://schemas.openxmlformats.org/officeDocument/2006/math">
                    <m:sSub>
                      <m:sSubPr>
                        <m:ctrlPr>
                          <a:rPr lang="en-US" sz="2000" b="1" i="1">
                            <a:latin typeface="Cambria Math"/>
                          </a:rPr>
                        </m:ctrlPr>
                      </m:sSubPr>
                      <m:e>
                        <m:r>
                          <a:rPr lang="en-US" sz="2000" b="1" i="1">
                            <a:latin typeface="Cambria Math"/>
                          </a:rPr>
                          <m:t>𝑹</m:t>
                        </m:r>
                      </m:e>
                      <m:sub>
                        <m:r>
                          <a:rPr lang="en-US" sz="2000" b="1" i="1">
                            <a:latin typeface="Cambria Math"/>
                          </a:rPr>
                          <m:t>𝟑</m:t>
                        </m:r>
                      </m:sub>
                    </m:sSub>
                    <m:r>
                      <a:rPr lang="en-US" sz="2000" b="1" i="1">
                        <a:latin typeface="Cambria Math"/>
                        <a:ea typeface="Cambria Math"/>
                      </a:rPr>
                      <m:t>→</m:t>
                    </m:r>
                    <m:sSub>
                      <m:sSubPr>
                        <m:ctrlPr>
                          <a:rPr lang="en-US" sz="2000" b="1" i="1">
                            <a:latin typeface="Cambria Math"/>
                          </a:rPr>
                        </m:ctrlPr>
                      </m:sSubPr>
                      <m:e>
                        <m:f>
                          <m:fPr>
                            <m:ctrlPr>
                              <a:rPr lang="en-US" sz="2000" b="1" i="1">
                                <a:latin typeface="Cambria Math"/>
                              </a:rPr>
                            </m:ctrlPr>
                          </m:fPr>
                          <m:num>
                            <m:r>
                              <a:rPr lang="en-US" sz="2000" b="1" i="1">
                                <a:latin typeface="Cambria Math"/>
                              </a:rPr>
                              <m:t>𝟏</m:t>
                            </m:r>
                          </m:num>
                          <m:den>
                            <m:r>
                              <a:rPr lang="en-US" sz="2000" b="1" i="1">
                                <a:latin typeface="Cambria Math"/>
                              </a:rPr>
                              <m:t>𝟏</m:t>
                            </m:r>
                            <m:r>
                              <a:rPr lang="en-US" sz="2000" b="1" i="1" smtClean="0">
                                <a:latin typeface="Cambria Math"/>
                              </a:rPr>
                              <m:t>𝟏</m:t>
                            </m:r>
                          </m:den>
                        </m:f>
                        <m:r>
                          <a:rPr lang="en-US" sz="2000" b="1" i="1">
                            <a:latin typeface="Cambria Math"/>
                          </a:rPr>
                          <m:t>𝑹</m:t>
                        </m:r>
                      </m:e>
                      <m:sub>
                        <m:r>
                          <a:rPr lang="en-US" sz="2000" b="1" i="1" smtClean="0">
                            <a:latin typeface="Cambria Math"/>
                          </a:rPr>
                          <m:t>𝟑</m:t>
                        </m:r>
                      </m:sub>
                    </m:sSub>
                  </m:oMath>
                </a14:m>
                <a:endParaRPr lang="en-US" sz="2000" b="1" dirty="0"/>
              </a:p>
              <a:p>
                <a:pPr marL="0" indent="0">
                  <a:buNone/>
                </a:pPr>
                <a:r>
                  <a:rPr lang="en-US" sz="2000" b="1" dirty="0"/>
                  <a:t>	</a:t>
                </a:r>
                <a:r>
                  <a:rPr lang="en-US" sz="2000" b="1" dirty="0">
                    <a:ea typeface="Cambria Math"/>
                  </a:rPr>
                  <a:t> </a:t>
                </a:r>
                <a14:m>
                  <m:oMath xmlns:m="http://schemas.openxmlformats.org/officeDocument/2006/math">
                    <m:r>
                      <a:rPr lang="en-US" sz="2000" b="1" i="1">
                        <a:latin typeface="Cambria Math"/>
                        <a:ea typeface="Cambria Math"/>
                      </a:rPr>
                      <m:t>~</m:t>
                    </m:r>
                  </m:oMath>
                </a14:m>
                <a:r>
                  <a:rPr lang="en-US" sz="2000" b="1" dirty="0"/>
                  <a:t> </a:t>
                </a:r>
                <a14:m>
                  <m:oMath xmlns:m="http://schemas.openxmlformats.org/officeDocument/2006/math">
                    <m:d>
                      <m:dPr>
                        <m:begChr m:val="["/>
                        <m:endChr m:val="]"/>
                        <m:ctrlPr>
                          <a:rPr lang="en-US" sz="2000" b="1" i="1">
                            <a:latin typeface="Cambria Math"/>
                          </a:rPr>
                        </m:ctrlPr>
                      </m:dPr>
                      <m:e>
                        <m:m>
                          <m:mPr>
                            <m:mcs>
                              <m:mc>
                                <m:mcPr>
                                  <m:count m:val="4"/>
                                  <m:mcJc m:val="center"/>
                                </m:mcPr>
                              </m:mc>
                            </m:mcs>
                            <m:ctrlPr>
                              <a:rPr lang="en-US" sz="2000" b="1" i="1">
                                <a:latin typeface="Cambria Math"/>
                              </a:rPr>
                            </m:ctrlPr>
                          </m:mPr>
                          <m:mr>
                            <m:e>
                              <m:r>
                                <m:rPr>
                                  <m:brk m:alnAt="7"/>
                                </m:rPr>
                                <a:rPr lang="en-US" sz="2000" b="1" i="1">
                                  <a:latin typeface="Cambria Math"/>
                                </a:rPr>
                                <m:t>𝟐</m:t>
                              </m:r>
                            </m:e>
                            <m:e>
                              <m:r>
                                <a:rPr lang="en-US" sz="2000" b="1" i="1">
                                  <a:latin typeface="Cambria Math"/>
                                </a:rPr>
                                <m:t>𝟓</m:t>
                              </m:r>
                            </m:e>
                            <m:e>
                              <m:r>
                                <a:rPr lang="en-US" sz="2000" b="1" i="1">
                                  <a:latin typeface="Cambria Math"/>
                                </a:rPr>
                                <m:t>𝟔</m:t>
                              </m:r>
                            </m:e>
                            <m:e>
                              <m:r>
                                <a:rPr lang="en-US" sz="2000" b="1" i="1">
                                  <a:latin typeface="Cambria Math"/>
                                </a:rPr>
                                <m:t>𝟏𝟑</m:t>
                              </m:r>
                            </m:e>
                          </m:mr>
                          <m:mr>
                            <m:e>
                              <m:r>
                                <a:rPr lang="en-US" sz="2000" b="1" i="1">
                                  <a:latin typeface="Cambria Math"/>
                                </a:rPr>
                                <m:t>𝟎</m:t>
                              </m:r>
                            </m:e>
                            <m:e>
                              <m:r>
                                <a:rPr lang="en-US" sz="2000" b="1" i="1">
                                  <a:latin typeface="Cambria Math"/>
                                </a:rPr>
                                <m:t>𝟏</m:t>
                              </m:r>
                            </m:e>
                            <m:e>
                              <m:r>
                                <a:rPr lang="en-US" sz="2000" b="1" i="1">
                                  <a:latin typeface="Cambria Math"/>
                                </a:rPr>
                                <m:t>𝟐</m:t>
                              </m:r>
                            </m:e>
                            <m:e>
                              <m:r>
                                <a:rPr lang="en-US" sz="2000" b="1" i="1">
                                  <a:latin typeface="Cambria Math"/>
                                </a:rPr>
                                <m:t>𝟑</m:t>
                              </m:r>
                            </m:e>
                          </m:mr>
                          <m:mr>
                            <m:e>
                              <m:r>
                                <a:rPr lang="en-US" sz="2000" b="1" i="1">
                                  <a:latin typeface="Cambria Math"/>
                                </a:rPr>
                                <m:t>𝟎</m:t>
                              </m:r>
                            </m:e>
                            <m:e>
                              <m:r>
                                <a:rPr lang="en-US" sz="2000" b="1" i="1">
                                  <a:latin typeface="Cambria Math"/>
                                </a:rPr>
                                <m:t>−</m:t>
                              </m:r>
                              <m:r>
                                <a:rPr lang="en-US" sz="2000" b="1" i="1">
                                  <a:latin typeface="Cambria Math"/>
                                </a:rPr>
                                <m:t>𝟏</m:t>
                              </m:r>
                            </m:e>
                            <m:e>
                              <m:r>
                                <a:rPr lang="en-US" sz="2000" b="1" i="1">
                                  <a:latin typeface="Cambria Math"/>
                                </a:rPr>
                                <m:t>−</m:t>
                              </m:r>
                              <m:r>
                                <a:rPr lang="en-US" sz="2000" b="1" i="1">
                                  <a:latin typeface="Cambria Math"/>
                                </a:rPr>
                                <m:t>𝟐</m:t>
                              </m:r>
                            </m:e>
                            <m:e>
                              <m:r>
                                <a:rPr lang="en-US" sz="2000" b="1" i="1">
                                  <a:latin typeface="Cambria Math"/>
                                </a:rPr>
                                <m:t>−</m:t>
                              </m:r>
                              <m:r>
                                <a:rPr lang="en-US" sz="2000" b="1" i="1">
                                  <a:latin typeface="Cambria Math"/>
                                </a:rPr>
                                <m:t>𝟑</m:t>
                              </m:r>
                            </m:e>
                          </m:mr>
                        </m:m>
                      </m:e>
                    </m:d>
                  </m:oMath>
                </a14:m>
                <a:endParaRPr lang="en-US" sz="2000" b="1" dirty="0"/>
              </a:p>
              <a:p>
                <a:pPr marL="0" indent="0">
                  <a:buNone/>
                </a:pPr>
                <a:r>
                  <a:rPr lang="en-US" sz="2000" b="1" dirty="0"/>
                  <a:t>Applying </a:t>
                </a:r>
                <a14:m>
                  <m:oMath xmlns:m="http://schemas.openxmlformats.org/officeDocument/2006/math">
                    <m:sSub>
                      <m:sSubPr>
                        <m:ctrlPr>
                          <a:rPr lang="en-US" sz="2000" b="1" i="1">
                            <a:latin typeface="Cambria Math"/>
                          </a:rPr>
                        </m:ctrlPr>
                      </m:sSubPr>
                      <m:e>
                        <m:r>
                          <a:rPr lang="en-US" sz="2000" b="1" i="1">
                            <a:latin typeface="Cambria Math"/>
                          </a:rPr>
                          <m:t>𝑹</m:t>
                        </m:r>
                      </m:e>
                      <m:sub>
                        <m:r>
                          <a:rPr lang="en-US" sz="2000" b="1" i="1">
                            <a:latin typeface="Cambria Math"/>
                          </a:rPr>
                          <m:t>𝟑</m:t>
                        </m:r>
                      </m:sub>
                    </m:sSub>
                    <m:r>
                      <a:rPr lang="en-US" sz="2000" b="1" i="1">
                        <a:latin typeface="Cambria Math"/>
                        <a:ea typeface="Cambria Math"/>
                      </a:rPr>
                      <m:t>→</m:t>
                    </m:r>
                    <m:sSub>
                      <m:sSubPr>
                        <m:ctrlPr>
                          <a:rPr lang="en-US" sz="2000" b="1" i="1">
                            <a:latin typeface="Cambria Math"/>
                          </a:rPr>
                        </m:ctrlPr>
                      </m:sSubPr>
                      <m:e>
                        <m:r>
                          <a:rPr lang="en-US" sz="2000" b="1" i="1">
                            <a:latin typeface="Cambria Math"/>
                          </a:rPr>
                          <m:t>𝑹</m:t>
                        </m:r>
                      </m:e>
                      <m:sub>
                        <m:r>
                          <a:rPr lang="en-US" sz="2000" b="1" i="1">
                            <a:latin typeface="Cambria Math"/>
                          </a:rPr>
                          <m:t>𝟑</m:t>
                        </m:r>
                      </m:sub>
                    </m:sSub>
                    <m:r>
                      <a:rPr lang="en-US" sz="2000" b="1" i="1" smtClean="0">
                        <a:latin typeface="Cambria Math"/>
                      </a:rPr>
                      <m:t>+</m:t>
                    </m:r>
                    <m:sSub>
                      <m:sSubPr>
                        <m:ctrlPr>
                          <a:rPr lang="en-US" sz="2000" b="1" i="1">
                            <a:latin typeface="Cambria Math"/>
                          </a:rPr>
                        </m:ctrlPr>
                      </m:sSubPr>
                      <m:e>
                        <m:r>
                          <a:rPr lang="en-US" sz="2000" b="1" i="1">
                            <a:latin typeface="Cambria Math"/>
                          </a:rPr>
                          <m:t>𝑹</m:t>
                        </m:r>
                      </m:e>
                      <m:sub>
                        <m:r>
                          <a:rPr lang="en-US" sz="2000" b="1" i="1" smtClean="0">
                            <a:latin typeface="Cambria Math"/>
                          </a:rPr>
                          <m:t>𝟐</m:t>
                        </m:r>
                      </m:sub>
                    </m:sSub>
                  </m:oMath>
                </a14:m>
                <a:endParaRPr lang="en-US" sz="2000" b="1" dirty="0"/>
              </a:p>
              <a:p>
                <a:pPr marL="0" indent="0">
                  <a:buNone/>
                </a:pPr>
                <a:r>
                  <a:rPr lang="en-US" sz="2000" b="1" dirty="0" smtClean="0">
                    <a:ea typeface="Cambria Math"/>
                  </a:rPr>
                  <a:t>	</a:t>
                </a:r>
                <a14:m>
                  <m:oMath xmlns:m="http://schemas.openxmlformats.org/officeDocument/2006/math">
                    <m:r>
                      <a:rPr lang="en-US" sz="2000" b="1" i="1">
                        <a:latin typeface="Cambria Math"/>
                        <a:ea typeface="Cambria Math"/>
                      </a:rPr>
                      <m:t>~</m:t>
                    </m:r>
                  </m:oMath>
                </a14:m>
                <a:r>
                  <a:rPr lang="en-US" sz="2000" b="1" dirty="0"/>
                  <a:t> </a:t>
                </a:r>
                <a14:m>
                  <m:oMath xmlns:m="http://schemas.openxmlformats.org/officeDocument/2006/math">
                    <m:d>
                      <m:dPr>
                        <m:begChr m:val="["/>
                        <m:endChr m:val="]"/>
                        <m:ctrlPr>
                          <a:rPr lang="en-US" sz="2000" b="1" i="1">
                            <a:latin typeface="Cambria Math"/>
                          </a:rPr>
                        </m:ctrlPr>
                      </m:dPr>
                      <m:e>
                        <m:m>
                          <m:mPr>
                            <m:mcs>
                              <m:mc>
                                <m:mcPr>
                                  <m:count m:val="4"/>
                                  <m:mcJc m:val="center"/>
                                </m:mcPr>
                              </m:mc>
                            </m:mcs>
                            <m:ctrlPr>
                              <a:rPr lang="en-US" sz="2000" b="1" i="1">
                                <a:latin typeface="Cambria Math"/>
                              </a:rPr>
                            </m:ctrlPr>
                          </m:mPr>
                          <m:mr>
                            <m:e>
                              <m:r>
                                <m:rPr>
                                  <m:brk m:alnAt="7"/>
                                </m:rPr>
                                <a:rPr lang="en-US" sz="2000" b="1" i="1">
                                  <a:latin typeface="Cambria Math"/>
                                </a:rPr>
                                <m:t>𝟐</m:t>
                              </m:r>
                            </m:e>
                            <m:e>
                              <m:r>
                                <a:rPr lang="en-US" sz="2000" b="1" i="1">
                                  <a:latin typeface="Cambria Math"/>
                                </a:rPr>
                                <m:t>𝟓</m:t>
                              </m:r>
                            </m:e>
                            <m:e>
                              <m:r>
                                <a:rPr lang="en-US" sz="2000" b="1" i="1">
                                  <a:latin typeface="Cambria Math"/>
                                </a:rPr>
                                <m:t>𝟔</m:t>
                              </m:r>
                            </m:e>
                            <m:e>
                              <m:r>
                                <a:rPr lang="en-US" sz="2000" b="1" i="1">
                                  <a:latin typeface="Cambria Math"/>
                                </a:rPr>
                                <m:t>𝟏𝟑</m:t>
                              </m:r>
                            </m:e>
                          </m:mr>
                          <m:mr>
                            <m:e>
                              <m:r>
                                <a:rPr lang="en-US" sz="2000" b="1" i="1">
                                  <a:latin typeface="Cambria Math"/>
                                </a:rPr>
                                <m:t>𝟎</m:t>
                              </m:r>
                            </m:e>
                            <m:e>
                              <m:r>
                                <a:rPr lang="en-US" sz="2000" b="1" i="1">
                                  <a:latin typeface="Cambria Math"/>
                                </a:rPr>
                                <m:t>𝟏</m:t>
                              </m:r>
                            </m:e>
                            <m:e>
                              <m:r>
                                <a:rPr lang="en-US" sz="2000" b="1" i="1">
                                  <a:latin typeface="Cambria Math"/>
                                </a:rPr>
                                <m:t>𝟐</m:t>
                              </m:r>
                            </m:e>
                            <m:e>
                              <m:r>
                                <a:rPr lang="en-US" sz="2000" b="1" i="1">
                                  <a:latin typeface="Cambria Math"/>
                                </a:rPr>
                                <m:t>𝟑</m:t>
                              </m:r>
                            </m:e>
                          </m:mr>
                          <m:mr>
                            <m:e>
                              <m:r>
                                <a:rPr lang="en-US" sz="2000" b="1" i="1">
                                  <a:latin typeface="Cambria Math"/>
                                </a:rPr>
                                <m:t>𝟎</m:t>
                              </m:r>
                            </m:e>
                            <m:e>
                              <m:r>
                                <a:rPr lang="en-US" sz="2000" b="1" i="1" smtClean="0">
                                  <a:latin typeface="Cambria Math"/>
                                </a:rPr>
                                <m:t>𝟎</m:t>
                              </m:r>
                            </m:e>
                            <m:e>
                              <m:r>
                                <a:rPr lang="en-US" sz="2000" b="1" i="1" smtClean="0">
                                  <a:latin typeface="Cambria Math"/>
                                </a:rPr>
                                <m:t>𝟎</m:t>
                              </m:r>
                            </m:e>
                            <m:e>
                              <m:r>
                                <a:rPr lang="en-US" sz="2000" b="1" i="1" smtClean="0">
                                  <a:latin typeface="Cambria Math"/>
                                </a:rPr>
                                <m:t>𝟎</m:t>
                              </m:r>
                            </m:e>
                          </m:mr>
                        </m:m>
                      </m:e>
                    </m:d>
                  </m:oMath>
                </a14:m>
                <a:endParaRPr lang="en-US" sz="2000" b="1" dirty="0" smtClean="0"/>
              </a:p>
              <a:p>
                <a:pPr marL="0" indent="0">
                  <a:buNone/>
                </a:pPr>
                <a:r>
                  <a:rPr lang="en-US" sz="2000" b="1" dirty="0"/>
                  <a:t>Applying </a:t>
                </a:r>
                <a14:m>
                  <m:oMath xmlns:m="http://schemas.openxmlformats.org/officeDocument/2006/math">
                    <m:sSub>
                      <m:sSubPr>
                        <m:ctrlPr>
                          <a:rPr lang="en-US" sz="2000" b="1" i="1">
                            <a:latin typeface="Cambria Math"/>
                          </a:rPr>
                        </m:ctrlPr>
                      </m:sSubPr>
                      <m:e>
                        <m:r>
                          <a:rPr lang="en-US" sz="2000" b="1" i="1">
                            <a:latin typeface="Cambria Math"/>
                          </a:rPr>
                          <m:t>𝑹</m:t>
                        </m:r>
                      </m:e>
                      <m:sub>
                        <m:r>
                          <a:rPr lang="en-US" sz="2000" b="1" i="1" smtClean="0">
                            <a:latin typeface="Cambria Math"/>
                          </a:rPr>
                          <m:t>𝟏</m:t>
                        </m:r>
                      </m:sub>
                    </m:sSub>
                    <m:r>
                      <a:rPr lang="en-US" sz="2000" b="1" i="1">
                        <a:latin typeface="Cambria Math"/>
                        <a:ea typeface="Cambria Math"/>
                      </a:rPr>
                      <m:t>→</m:t>
                    </m:r>
                    <m:sSub>
                      <m:sSubPr>
                        <m:ctrlPr>
                          <a:rPr lang="en-US" sz="2000" b="1" i="1">
                            <a:latin typeface="Cambria Math"/>
                          </a:rPr>
                        </m:ctrlPr>
                      </m:sSubPr>
                      <m:e>
                        <m:r>
                          <a:rPr lang="en-US" sz="2000" b="1" i="1">
                            <a:latin typeface="Cambria Math"/>
                          </a:rPr>
                          <m:t>𝑹</m:t>
                        </m:r>
                      </m:e>
                      <m:sub>
                        <m:r>
                          <a:rPr lang="en-US" sz="2000" b="1" i="1" smtClean="0">
                            <a:latin typeface="Cambria Math"/>
                          </a:rPr>
                          <m:t>𝟏</m:t>
                        </m:r>
                      </m:sub>
                    </m:sSub>
                    <m:r>
                      <a:rPr lang="en-US" sz="2000" b="1" i="1" smtClean="0">
                        <a:latin typeface="Cambria Math"/>
                      </a:rPr>
                      <m:t>−</m:t>
                    </m:r>
                    <m:r>
                      <a:rPr lang="en-US" sz="2000" b="1" i="1" smtClean="0">
                        <a:latin typeface="Cambria Math"/>
                      </a:rPr>
                      <m:t>𝟓</m:t>
                    </m:r>
                    <m:sSub>
                      <m:sSubPr>
                        <m:ctrlPr>
                          <a:rPr lang="en-US" sz="2000" b="1" i="1">
                            <a:latin typeface="Cambria Math"/>
                          </a:rPr>
                        </m:ctrlPr>
                      </m:sSubPr>
                      <m:e>
                        <m:r>
                          <a:rPr lang="en-US" sz="2000" b="1" i="1">
                            <a:latin typeface="Cambria Math"/>
                          </a:rPr>
                          <m:t>𝑹</m:t>
                        </m:r>
                      </m:e>
                      <m:sub>
                        <m:r>
                          <a:rPr lang="en-US" sz="2000" b="1" i="1">
                            <a:latin typeface="Cambria Math"/>
                          </a:rPr>
                          <m:t>𝟐</m:t>
                        </m:r>
                      </m:sub>
                    </m:sSub>
                  </m:oMath>
                </a14:m>
                <a:endParaRPr lang="en-US" sz="2000" b="1" dirty="0" smtClean="0"/>
              </a:p>
              <a:p>
                <a:pPr marL="0" indent="0">
                  <a:buNone/>
                </a:pPr>
                <a:r>
                  <a:rPr lang="en-US" sz="2000" b="1" dirty="0"/>
                  <a:t>	</a:t>
                </a:r>
                <a:r>
                  <a:rPr lang="en-US" sz="2000" b="1" dirty="0" smtClean="0">
                    <a:ea typeface="Cambria Math"/>
                  </a:rPr>
                  <a:t> </a:t>
                </a:r>
                <a14:m>
                  <m:oMath xmlns:m="http://schemas.openxmlformats.org/officeDocument/2006/math">
                    <m:r>
                      <a:rPr lang="en-US" sz="2000" b="1" i="1">
                        <a:latin typeface="Cambria Math"/>
                        <a:ea typeface="Cambria Math"/>
                      </a:rPr>
                      <m:t>~</m:t>
                    </m:r>
                  </m:oMath>
                </a14:m>
                <a:r>
                  <a:rPr lang="en-US" sz="2000" b="1" dirty="0"/>
                  <a:t> </a:t>
                </a:r>
                <a14:m>
                  <m:oMath xmlns:m="http://schemas.openxmlformats.org/officeDocument/2006/math">
                    <m:d>
                      <m:dPr>
                        <m:begChr m:val="["/>
                        <m:endChr m:val="]"/>
                        <m:ctrlPr>
                          <a:rPr lang="en-US" sz="2000" b="1" i="1">
                            <a:latin typeface="Cambria Math"/>
                          </a:rPr>
                        </m:ctrlPr>
                      </m:dPr>
                      <m:e>
                        <m:m>
                          <m:mPr>
                            <m:mcs>
                              <m:mc>
                                <m:mcPr>
                                  <m:count m:val="4"/>
                                  <m:mcJc m:val="center"/>
                                </m:mcPr>
                              </m:mc>
                            </m:mcs>
                            <m:ctrlPr>
                              <a:rPr lang="en-US" sz="2000" b="1" i="1">
                                <a:latin typeface="Cambria Math"/>
                              </a:rPr>
                            </m:ctrlPr>
                          </m:mPr>
                          <m:mr>
                            <m:e>
                              <m:r>
                                <m:rPr>
                                  <m:brk m:alnAt="7"/>
                                </m:rPr>
                                <a:rPr lang="en-US" sz="2000" b="1" i="1">
                                  <a:latin typeface="Cambria Math"/>
                                </a:rPr>
                                <m:t>𝟐</m:t>
                              </m:r>
                            </m:e>
                            <m:e>
                              <m:r>
                                <a:rPr lang="en-US" sz="2000" b="1" i="1" smtClean="0">
                                  <a:latin typeface="Cambria Math"/>
                                </a:rPr>
                                <m:t>𝟎</m:t>
                              </m:r>
                            </m:e>
                            <m:e>
                              <m:r>
                                <a:rPr lang="en-US" sz="2000" b="1" i="1" smtClean="0">
                                  <a:latin typeface="Cambria Math"/>
                                </a:rPr>
                                <m:t>−</m:t>
                              </m:r>
                              <m:r>
                                <a:rPr lang="en-US" sz="2000" b="1" i="1" smtClean="0">
                                  <a:latin typeface="Cambria Math"/>
                                </a:rPr>
                                <m:t>𝟒</m:t>
                              </m:r>
                            </m:e>
                            <m:e>
                              <m:r>
                                <a:rPr lang="en-US" sz="2000" b="1" i="1" smtClean="0">
                                  <a:latin typeface="Cambria Math"/>
                                </a:rPr>
                                <m:t>−</m:t>
                              </m:r>
                              <m:r>
                                <a:rPr lang="en-US" sz="2000" b="1" i="1" smtClean="0">
                                  <a:latin typeface="Cambria Math"/>
                                </a:rPr>
                                <m:t>𝟐</m:t>
                              </m:r>
                            </m:e>
                          </m:mr>
                          <m:mr>
                            <m:e>
                              <m:r>
                                <a:rPr lang="en-US" sz="2000" b="1" i="1">
                                  <a:latin typeface="Cambria Math"/>
                                </a:rPr>
                                <m:t>𝟎</m:t>
                              </m:r>
                            </m:e>
                            <m:e>
                              <m:r>
                                <a:rPr lang="en-US" sz="2000" b="1" i="1">
                                  <a:latin typeface="Cambria Math"/>
                                </a:rPr>
                                <m:t>𝟏</m:t>
                              </m:r>
                            </m:e>
                            <m:e>
                              <m:r>
                                <a:rPr lang="en-US" sz="2000" b="1" i="1">
                                  <a:latin typeface="Cambria Math"/>
                                </a:rPr>
                                <m:t>𝟐</m:t>
                              </m:r>
                            </m:e>
                            <m:e>
                              <m:r>
                                <a:rPr lang="en-US" sz="2000" b="1" i="1">
                                  <a:latin typeface="Cambria Math"/>
                                </a:rPr>
                                <m:t>𝟑</m:t>
                              </m:r>
                            </m:e>
                          </m:mr>
                          <m:mr>
                            <m:e>
                              <m:r>
                                <a:rPr lang="en-US" sz="2000" b="1" i="1">
                                  <a:latin typeface="Cambria Math"/>
                                </a:rPr>
                                <m:t>𝟎</m:t>
                              </m:r>
                            </m:e>
                            <m:e>
                              <m:r>
                                <a:rPr lang="en-US" sz="2000" b="1" i="1">
                                  <a:latin typeface="Cambria Math"/>
                                </a:rPr>
                                <m:t>𝟎</m:t>
                              </m:r>
                            </m:e>
                            <m:e>
                              <m:r>
                                <a:rPr lang="en-US" sz="2000" b="1" i="1">
                                  <a:latin typeface="Cambria Math"/>
                                </a:rPr>
                                <m:t>𝟎</m:t>
                              </m:r>
                            </m:e>
                            <m:e>
                              <m:r>
                                <a:rPr lang="en-US" sz="2000" b="1" i="1">
                                  <a:latin typeface="Cambria Math"/>
                                </a:rPr>
                                <m:t>𝟎</m:t>
                              </m:r>
                            </m:e>
                          </m:mr>
                        </m:m>
                      </m:e>
                    </m:d>
                  </m:oMath>
                </a14:m>
                <a:endParaRPr lang="en-US" sz="2000" b="1" dirty="0" smtClean="0"/>
              </a:p>
              <a:p>
                <a:pPr marL="0" indent="0">
                  <a:buNone/>
                </a:pPr>
                <a:r>
                  <a:rPr lang="en-US" sz="2000" b="1" dirty="0"/>
                  <a:t> Applying </a:t>
                </a:r>
                <a14:m>
                  <m:oMath xmlns:m="http://schemas.openxmlformats.org/officeDocument/2006/math">
                    <m:sSub>
                      <m:sSubPr>
                        <m:ctrlPr>
                          <a:rPr lang="en-US" sz="2000" b="1" i="1">
                            <a:latin typeface="Cambria Math"/>
                          </a:rPr>
                        </m:ctrlPr>
                      </m:sSubPr>
                      <m:e>
                        <m:r>
                          <a:rPr lang="en-US" sz="2000" b="1" i="1">
                            <a:latin typeface="Cambria Math"/>
                          </a:rPr>
                          <m:t>𝑹</m:t>
                        </m:r>
                      </m:e>
                      <m:sub>
                        <m:r>
                          <a:rPr lang="en-US" sz="2000" b="1" i="1" smtClean="0">
                            <a:latin typeface="Cambria Math"/>
                          </a:rPr>
                          <m:t>𝟏</m:t>
                        </m:r>
                      </m:sub>
                    </m:sSub>
                    <m:r>
                      <a:rPr lang="en-US" sz="2000" b="1" i="1">
                        <a:latin typeface="Cambria Math"/>
                        <a:ea typeface="Cambria Math"/>
                      </a:rPr>
                      <m:t>→</m:t>
                    </m:r>
                    <m:sSub>
                      <m:sSubPr>
                        <m:ctrlPr>
                          <a:rPr lang="en-US" sz="2000" b="1" i="1">
                            <a:latin typeface="Cambria Math"/>
                          </a:rPr>
                        </m:ctrlPr>
                      </m:sSubPr>
                      <m:e>
                        <m:f>
                          <m:fPr>
                            <m:ctrlPr>
                              <a:rPr lang="en-US" sz="2000" b="1" i="1">
                                <a:latin typeface="Cambria Math"/>
                              </a:rPr>
                            </m:ctrlPr>
                          </m:fPr>
                          <m:num>
                            <m:r>
                              <a:rPr lang="en-US" sz="2000" b="1" i="1">
                                <a:latin typeface="Cambria Math"/>
                              </a:rPr>
                              <m:t>𝟏</m:t>
                            </m:r>
                          </m:num>
                          <m:den>
                            <m:r>
                              <a:rPr lang="en-US" sz="2000" b="1" i="1" smtClean="0">
                                <a:latin typeface="Cambria Math"/>
                              </a:rPr>
                              <m:t>𝟐</m:t>
                            </m:r>
                          </m:den>
                        </m:f>
                        <m:r>
                          <a:rPr lang="en-US" sz="2000" b="1" i="1">
                            <a:latin typeface="Cambria Math"/>
                          </a:rPr>
                          <m:t>𝑹</m:t>
                        </m:r>
                      </m:e>
                      <m:sub>
                        <m:r>
                          <a:rPr lang="en-US" sz="2000" b="1" i="1" smtClean="0">
                            <a:latin typeface="Cambria Math"/>
                          </a:rPr>
                          <m:t>𝟏</m:t>
                        </m:r>
                      </m:sub>
                    </m:sSub>
                  </m:oMath>
                </a14:m>
                <a:endParaRPr lang="en-US" sz="2000" b="1" dirty="0" smtClean="0"/>
              </a:p>
              <a:p>
                <a:pPr marL="0" indent="0">
                  <a:buNone/>
                </a:pPr>
                <a:r>
                  <a:rPr lang="en-US" sz="2000" b="1" dirty="0"/>
                  <a:t>	</a:t>
                </a:r>
                <a:r>
                  <a:rPr lang="en-US" sz="2000" b="1" dirty="0">
                    <a:ea typeface="Cambria Math"/>
                  </a:rPr>
                  <a:t> </a:t>
                </a:r>
                <a14:m>
                  <m:oMath xmlns:m="http://schemas.openxmlformats.org/officeDocument/2006/math">
                    <m:r>
                      <a:rPr lang="en-US" sz="2000" b="1" i="1">
                        <a:latin typeface="Cambria Math"/>
                        <a:ea typeface="Cambria Math"/>
                      </a:rPr>
                      <m:t>~</m:t>
                    </m:r>
                  </m:oMath>
                </a14:m>
                <a:r>
                  <a:rPr lang="en-US" sz="2000" b="1" dirty="0"/>
                  <a:t> </a:t>
                </a:r>
                <a14:m>
                  <m:oMath xmlns:m="http://schemas.openxmlformats.org/officeDocument/2006/math">
                    <m:d>
                      <m:dPr>
                        <m:begChr m:val="["/>
                        <m:endChr m:val="]"/>
                        <m:ctrlPr>
                          <a:rPr lang="en-US" sz="2000" b="1" i="1">
                            <a:latin typeface="Cambria Math"/>
                          </a:rPr>
                        </m:ctrlPr>
                      </m:dPr>
                      <m:e>
                        <m:m>
                          <m:mPr>
                            <m:mcs>
                              <m:mc>
                                <m:mcPr>
                                  <m:count m:val="4"/>
                                  <m:mcJc m:val="center"/>
                                </m:mcPr>
                              </m:mc>
                            </m:mcs>
                            <m:ctrlPr>
                              <a:rPr lang="en-US" sz="2000" b="1" i="1">
                                <a:latin typeface="Cambria Math"/>
                              </a:rPr>
                            </m:ctrlPr>
                          </m:mPr>
                          <m:mr>
                            <m:e>
                              <m:r>
                                <m:rPr>
                                  <m:brk m:alnAt="7"/>
                                </m:rPr>
                                <a:rPr lang="en-US" sz="2000" b="1" i="1" smtClean="0">
                                  <a:latin typeface="Cambria Math"/>
                                </a:rPr>
                                <m:t>𝟏</m:t>
                              </m:r>
                            </m:e>
                            <m:e>
                              <m:r>
                                <a:rPr lang="en-US" sz="2000" b="1" i="1">
                                  <a:latin typeface="Cambria Math"/>
                                </a:rPr>
                                <m:t>𝟎</m:t>
                              </m:r>
                            </m:e>
                            <m:e>
                              <m:r>
                                <a:rPr lang="en-US" sz="2000" b="1" i="1" smtClean="0">
                                  <a:latin typeface="Cambria Math"/>
                                </a:rPr>
                                <m:t>−</m:t>
                              </m:r>
                              <m:r>
                                <a:rPr lang="en-US" sz="2000" b="1" i="1" smtClean="0">
                                  <a:latin typeface="Cambria Math"/>
                                </a:rPr>
                                <m:t>𝟐</m:t>
                              </m:r>
                            </m:e>
                            <m:e>
                              <m:r>
                                <a:rPr lang="en-US" sz="2000" b="1" i="1">
                                  <a:latin typeface="Cambria Math"/>
                                </a:rPr>
                                <m:t>−</m:t>
                              </m:r>
                              <m:r>
                                <a:rPr lang="en-US" sz="2000" b="1" i="1" smtClean="0">
                                  <a:latin typeface="Cambria Math"/>
                                </a:rPr>
                                <m:t>𝟏</m:t>
                              </m:r>
                            </m:e>
                          </m:mr>
                          <m:mr>
                            <m:e>
                              <m:r>
                                <a:rPr lang="en-US" sz="2000" b="1" i="1">
                                  <a:latin typeface="Cambria Math"/>
                                </a:rPr>
                                <m:t>𝟎</m:t>
                              </m:r>
                            </m:e>
                            <m:e>
                              <m:r>
                                <a:rPr lang="en-US" sz="2000" b="1" i="1">
                                  <a:latin typeface="Cambria Math"/>
                                </a:rPr>
                                <m:t>𝟏</m:t>
                              </m:r>
                            </m:e>
                            <m:e>
                              <m:r>
                                <a:rPr lang="en-US" sz="2000" b="1" i="1">
                                  <a:latin typeface="Cambria Math"/>
                                </a:rPr>
                                <m:t>𝟐</m:t>
                              </m:r>
                            </m:e>
                            <m:e>
                              <m:r>
                                <a:rPr lang="en-US" sz="2000" b="1" i="1">
                                  <a:latin typeface="Cambria Math"/>
                                </a:rPr>
                                <m:t>𝟑</m:t>
                              </m:r>
                            </m:e>
                          </m:mr>
                          <m:mr>
                            <m:e>
                              <m:r>
                                <a:rPr lang="en-US" sz="2000" b="1" i="1">
                                  <a:latin typeface="Cambria Math"/>
                                </a:rPr>
                                <m:t>𝟎</m:t>
                              </m:r>
                            </m:e>
                            <m:e>
                              <m:r>
                                <a:rPr lang="en-US" sz="2000" b="1" i="1">
                                  <a:latin typeface="Cambria Math"/>
                                </a:rPr>
                                <m:t>𝟎</m:t>
                              </m:r>
                            </m:e>
                            <m:e>
                              <m:r>
                                <a:rPr lang="en-US" sz="2000" b="1" i="1">
                                  <a:latin typeface="Cambria Math"/>
                                </a:rPr>
                                <m:t>𝟎</m:t>
                              </m:r>
                            </m:e>
                            <m:e>
                              <m:r>
                                <a:rPr lang="en-US" sz="2000" b="1" i="1">
                                  <a:latin typeface="Cambria Math"/>
                                </a:rPr>
                                <m:t>𝟎</m:t>
                              </m:r>
                            </m:e>
                          </m:mr>
                        </m:m>
                      </m:e>
                    </m:d>
                  </m:oMath>
                </a14:m>
                <a:endParaRPr lang="en-US" sz="2000" b="1"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85800"/>
                <a:ext cx="8458200" cy="5867400"/>
              </a:xfrm>
              <a:blipFill rotWithShape="1">
                <a:blip r:embed="rId2"/>
                <a:stretch>
                  <a:fillRect l="-720" t="-52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7485380B-2C39-4DDC-AF28-BB07C47F1D9B}" type="datetime3">
              <a:rPr lang="en-US" smtClean="0"/>
              <a:t>5 December 2022</a:t>
            </a:fld>
            <a:endParaRPr lang="en-US" dirty="0"/>
          </a:p>
        </p:txBody>
      </p:sp>
      <p:sp>
        <p:nvSpPr>
          <p:cNvPr id="5" name="Footer Placeholder 4"/>
          <p:cNvSpPr>
            <a:spLocks noGrp="1"/>
          </p:cNvSpPr>
          <p:nvPr>
            <p:ph type="ftr" sz="quarter" idx="11"/>
          </p:nvPr>
        </p:nvSpPr>
        <p:spPr/>
        <p:txBody>
          <a:bodyPr/>
          <a:lstStyle/>
          <a:p>
            <a:r>
              <a:rPr lang="en-US" dirty="0" err="1" smtClean="0"/>
              <a:t>js</a:t>
            </a:r>
            <a:endParaRPr lang="en-US" dirty="0"/>
          </a:p>
        </p:txBody>
      </p:sp>
      <p:sp>
        <p:nvSpPr>
          <p:cNvPr id="6" name="Slide Number Placeholder 5"/>
          <p:cNvSpPr>
            <a:spLocks noGrp="1"/>
          </p:cNvSpPr>
          <p:nvPr>
            <p:ph type="sldNum" sz="quarter" idx="12"/>
          </p:nvPr>
        </p:nvSpPr>
        <p:spPr/>
        <p:txBody>
          <a:bodyPr/>
          <a:lstStyle/>
          <a:p>
            <a:fld id="{B4318AF5-1C7B-4860-8A05-F86E63C4D6B2}" type="slidenum">
              <a:rPr lang="en-US" smtClean="0"/>
              <a:t>31</a:t>
            </a:fld>
            <a:endParaRPr lang="en-US"/>
          </a:p>
        </p:txBody>
      </p:sp>
      <p:cxnSp>
        <p:nvCxnSpPr>
          <p:cNvPr id="8" name="Straight Connector 7"/>
          <p:cNvCxnSpPr/>
          <p:nvPr/>
        </p:nvCxnSpPr>
        <p:spPr>
          <a:xfrm>
            <a:off x="4686300" y="304800"/>
            <a:ext cx="0" cy="6553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5948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3" end="13"/>
                                            </p:txEl>
                                          </p:spTgt>
                                        </p:tgtEl>
                                        <p:attrNameLst>
                                          <p:attrName>style.visibility</p:attrName>
                                        </p:attrNameLst>
                                      </p:cBhvr>
                                      <p:to>
                                        <p:strVal val="visible"/>
                                      </p:to>
                                    </p:set>
                                    <p:anim calcmode="lin" valueType="num">
                                      <p:cBhvr additive="base">
                                        <p:cTn id="7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4" end="14"/>
                                            </p:txEl>
                                          </p:spTgt>
                                        </p:tgtEl>
                                        <p:attrNameLst>
                                          <p:attrName>style.visibility</p:attrName>
                                        </p:attrNameLst>
                                      </p:cBhvr>
                                      <p:to>
                                        <p:strVal val="visible"/>
                                      </p:to>
                                    </p:set>
                                    <p:anim calcmode="lin" valueType="num">
                                      <p:cBhvr additive="base">
                                        <p:cTn id="8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5" end="15"/>
                                            </p:txEl>
                                          </p:spTgt>
                                        </p:tgtEl>
                                        <p:attrNameLst>
                                          <p:attrName>style.visibility</p:attrName>
                                        </p:attrNameLst>
                                      </p:cBhvr>
                                      <p:to>
                                        <p:strVal val="visible"/>
                                      </p:to>
                                    </p:set>
                                    <p:anim calcmode="lin" valueType="num">
                                      <p:cBhvr additive="base">
                                        <p:cTn id="9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6" end="16"/>
                                            </p:txEl>
                                          </p:spTgt>
                                        </p:tgtEl>
                                        <p:attrNameLst>
                                          <p:attrName>style.visibility</p:attrName>
                                        </p:attrNameLst>
                                      </p:cBhvr>
                                      <p:to>
                                        <p:strVal val="visible"/>
                                      </p:to>
                                    </p:set>
                                    <p:anim calcmode="lin" valueType="num">
                                      <p:cBhvr additive="base">
                                        <p:cTn id="9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17" end="17"/>
                                            </p:txEl>
                                          </p:spTgt>
                                        </p:tgtEl>
                                        <p:attrNameLst>
                                          <p:attrName>style.visibility</p:attrName>
                                        </p:attrNameLst>
                                      </p:cBhvr>
                                      <p:to>
                                        <p:strVal val="visible"/>
                                      </p:to>
                                    </p:set>
                                    <p:anim calcmode="lin" valueType="num">
                                      <p:cBhvr additive="base">
                                        <p:cTn id="103"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609600"/>
                <a:ext cx="8229600" cy="6019800"/>
              </a:xfrm>
            </p:spPr>
            <p:txBody>
              <a:bodyPr>
                <a:normAutofit lnSpcReduction="10000"/>
              </a:bodyPr>
              <a:lstStyle/>
              <a:p>
                <a:pPr marL="0" indent="0">
                  <a:buNone/>
                </a:pPr>
                <a:r>
                  <a:rPr lang="en-US" sz="2400" b="1" dirty="0" smtClean="0">
                    <a:ea typeface="Cambria Math"/>
                  </a:rPr>
                  <a:t> 	</a:t>
                </a:r>
                <a14:m>
                  <m:oMath xmlns:m="http://schemas.openxmlformats.org/officeDocument/2006/math">
                    <m:r>
                      <a:rPr lang="en-US" sz="2400" b="1" i="1">
                        <a:latin typeface="Cambria Math"/>
                        <a:ea typeface="Cambria Math"/>
                      </a:rPr>
                      <m:t>~</m:t>
                    </m:r>
                  </m:oMath>
                </a14:m>
                <a:r>
                  <a:rPr lang="en-US" sz="2400" b="1" dirty="0"/>
                  <a:t> </a:t>
                </a:r>
                <a14:m>
                  <m:oMath xmlns:m="http://schemas.openxmlformats.org/officeDocument/2006/math">
                    <m:d>
                      <m:dPr>
                        <m:begChr m:val="["/>
                        <m:endChr m:val="]"/>
                        <m:ctrlPr>
                          <a:rPr lang="en-US" sz="2400" b="1" i="1">
                            <a:latin typeface="Cambria Math"/>
                          </a:rPr>
                        </m:ctrlPr>
                      </m:dPr>
                      <m:e>
                        <m:m>
                          <m:mPr>
                            <m:mcs>
                              <m:mc>
                                <m:mcPr>
                                  <m:count m:val="4"/>
                                  <m:mcJc m:val="center"/>
                                </m:mcPr>
                              </m:mc>
                            </m:mcs>
                            <m:ctrlPr>
                              <a:rPr lang="en-US" sz="2400" b="1" i="1">
                                <a:latin typeface="Cambria Math"/>
                              </a:rPr>
                            </m:ctrlPr>
                          </m:mPr>
                          <m:mr>
                            <m:e>
                              <m:r>
                                <m:rPr>
                                  <m:brk m:alnAt="7"/>
                                </m:rPr>
                                <a:rPr lang="en-US" sz="2400" b="1" i="1">
                                  <a:latin typeface="Cambria Math"/>
                                </a:rPr>
                                <m:t>𝟏</m:t>
                              </m:r>
                            </m:e>
                            <m:e>
                              <m:r>
                                <a:rPr lang="en-US" sz="2400" b="1" i="1">
                                  <a:latin typeface="Cambria Math"/>
                                </a:rPr>
                                <m:t>𝟎</m:t>
                              </m:r>
                            </m:e>
                            <m:e>
                              <m:r>
                                <a:rPr lang="en-US" sz="2400" b="1" i="1">
                                  <a:latin typeface="Cambria Math"/>
                                </a:rPr>
                                <m:t>−</m:t>
                              </m:r>
                              <m:r>
                                <a:rPr lang="en-US" sz="2400" b="1" i="1">
                                  <a:latin typeface="Cambria Math"/>
                                </a:rPr>
                                <m:t>𝟐</m:t>
                              </m:r>
                            </m:e>
                            <m:e>
                              <m:r>
                                <a:rPr lang="en-US" sz="2400" b="1" i="1">
                                  <a:latin typeface="Cambria Math"/>
                                </a:rPr>
                                <m:t>−</m:t>
                              </m:r>
                              <m:r>
                                <a:rPr lang="en-US" sz="2400" b="1" i="1">
                                  <a:latin typeface="Cambria Math"/>
                                </a:rPr>
                                <m:t>𝟏</m:t>
                              </m:r>
                            </m:e>
                          </m:mr>
                          <m:mr>
                            <m:e>
                              <m:r>
                                <a:rPr lang="en-US" sz="2400" b="1" i="1">
                                  <a:latin typeface="Cambria Math"/>
                                </a:rPr>
                                <m:t>𝟎</m:t>
                              </m:r>
                            </m:e>
                            <m:e>
                              <m:r>
                                <a:rPr lang="en-US" sz="2400" b="1" i="1">
                                  <a:latin typeface="Cambria Math"/>
                                </a:rPr>
                                <m:t>𝟏</m:t>
                              </m:r>
                            </m:e>
                            <m:e>
                              <m:r>
                                <a:rPr lang="en-US" sz="2400" b="1" i="1">
                                  <a:latin typeface="Cambria Math"/>
                                </a:rPr>
                                <m:t>𝟐</m:t>
                              </m:r>
                            </m:e>
                            <m:e>
                              <m:r>
                                <a:rPr lang="en-US" sz="2400" b="1" i="1">
                                  <a:latin typeface="Cambria Math"/>
                                </a:rPr>
                                <m:t>𝟑</m:t>
                              </m:r>
                            </m:e>
                          </m:mr>
                          <m:mr>
                            <m:e>
                              <m:r>
                                <a:rPr lang="en-US" sz="2400" b="1" i="1">
                                  <a:latin typeface="Cambria Math"/>
                                </a:rPr>
                                <m:t>𝟎</m:t>
                              </m:r>
                            </m:e>
                            <m:e>
                              <m:r>
                                <a:rPr lang="en-US" sz="2400" b="1" i="1">
                                  <a:latin typeface="Cambria Math"/>
                                </a:rPr>
                                <m:t>𝟎</m:t>
                              </m:r>
                            </m:e>
                            <m:e>
                              <m:r>
                                <a:rPr lang="en-US" sz="2400" b="1" i="1">
                                  <a:latin typeface="Cambria Math"/>
                                </a:rPr>
                                <m:t>𝟎</m:t>
                              </m:r>
                            </m:e>
                            <m:e>
                              <m:r>
                                <a:rPr lang="en-US" sz="2400" b="1" i="1">
                                  <a:latin typeface="Cambria Math"/>
                                </a:rPr>
                                <m:t>𝟎</m:t>
                              </m:r>
                            </m:e>
                          </m:mr>
                        </m:m>
                      </m:e>
                    </m:d>
                  </m:oMath>
                </a14:m>
                <a:endParaRPr lang="en-US" sz="2400" b="1" dirty="0" smtClean="0"/>
              </a:p>
              <a:p>
                <a:pPr marL="0" indent="0">
                  <a:buNone/>
                </a:pPr>
                <a:r>
                  <a:rPr lang="en-US" sz="2400" b="1" dirty="0" smtClean="0"/>
                  <a:t>Corresponding system is</a:t>
                </a:r>
              </a:p>
              <a:p>
                <a:pPr marL="0" indent="0">
                  <a:buNone/>
                </a:pPr>
                <a:r>
                  <a:rPr lang="en-US" sz="2400" b="1" dirty="0"/>
                  <a:t>	</a:t>
                </a:r>
                <a14:m>
                  <m:oMath xmlns:m="http://schemas.openxmlformats.org/officeDocument/2006/math">
                    <m:sSub>
                      <m:sSubPr>
                        <m:ctrlPr>
                          <a:rPr lang="en-US" sz="2400" b="1" i="1">
                            <a:latin typeface="Cambria Math"/>
                          </a:rPr>
                        </m:ctrlPr>
                      </m:sSubPr>
                      <m:e>
                        <m:r>
                          <a:rPr lang="en-US" sz="2400" b="1" i="1">
                            <a:latin typeface="Cambria Math"/>
                          </a:rPr>
                          <m:t>𝒙</m:t>
                        </m:r>
                      </m:e>
                      <m:sub>
                        <m:r>
                          <a:rPr lang="en-US" sz="2400" b="1" i="1">
                            <a:latin typeface="Cambria Math"/>
                          </a:rPr>
                          <m:t>𝟏</m:t>
                        </m:r>
                      </m:sub>
                    </m:sSub>
                    <m:r>
                      <a:rPr lang="en-US" sz="2400" b="1" i="1" smtClean="0">
                        <a:latin typeface="Cambria Math"/>
                      </a:rPr>
                      <m:t> −</m:t>
                    </m:r>
                    <m:r>
                      <a:rPr lang="en-US" sz="2400" b="1" i="1" smtClean="0">
                        <a:latin typeface="Cambria Math"/>
                      </a:rPr>
                      <m:t>𝟐</m:t>
                    </m:r>
                    <m:sSub>
                      <m:sSubPr>
                        <m:ctrlPr>
                          <a:rPr lang="en-US" sz="2400" b="1" i="1">
                            <a:latin typeface="Cambria Math"/>
                          </a:rPr>
                        </m:ctrlPr>
                      </m:sSubPr>
                      <m:e>
                        <m:r>
                          <a:rPr lang="en-US" sz="2400" b="1" i="1">
                            <a:latin typeface="Cambria Math"/>
                          </a:rPr>
                          <m:t>𝒙</m:t>
                        </m:r>
                      </m:e>
                      <m:sub>
                        <m:r>
                          <a:rPr lang="en-US" sz="2400" b="1" i="1">
                            <a:latin typeface="Cambria Math"/>
                          </a:rPr>
                          <m:t>𝟑</m:t>
                        </m:r>
                      </m:sub>
                    </m:sSub>
                    <m:r>
                      <m:rPr>
                        <m:nor/>
                      </m:rPr>
                      <a:rPr lang="en-US" sz="2400" b="1" dirty="0"/>
                      <m:t> = </m:t>
                    </m:r>
                    <m:r>
                      <m:rPr>
                        <m:nor/>
                      </m:rPr>
                      <a:rPr lang="en-US" sz="2400" b="1" i="0" dirty="0" smtClean="0"/>
                      <m:t>−</m:t>
                    </m:r>
                    <m:r>
                      <m:rPr>
                        <m:nor/>
                      </m:rPr>
                      <a:rPr lang="en-US" sz="2400" b="1" dirty="0"/>
                      <m:t>1</m:t>
                    </m:r>
                  </m:oMath>
                </a14:m>
                <a:endParaRPr lang="en-US" sz="2400" b="1" dirty="0"/>
              </a:p>
              <a:p>
                <a:pPr marL="0" indent="0">
                  <a:buNone/>
                </a:pPr>
                <a:r>
                  <a:rPr lang="en-US" sz="2400" b="1" dirty="0"/>
                  <a:t>	</a:t>
                </a:r>
                <a14:m>
                  <m:oMath xmlns:m="http://schemas.openxmlformats.org/officeDocument/2006/math">
                    <m:sSub>
                      <m:sSubPr>
                        <m:ctrlPr>
                          <a:rPr lang="en-US" sz="2400" b="1" i="1">
                            <a:latin typeface="Cambria Math"/>
                          </a:rPr>
                        </m:ctrlPr>
                      </m:sSubPr>
                      <m:e>
                        <m:r>
                          <a:rPr lang="en-US" sz="2400" b="1" i="1">
                            <a:latin typeface="Cambria Math"/>
                          </a:rPr>
                          <m:t>𝒙</m:t>
                        </m:r>
                      </m:e>
                      <m:sub>
                        <m:r>
                          <a:rPr lang="en-US" sz="2400" b="1" i="1">
                            <a:latin typeface="Cambria Math"/>
                          </a:rPr>
                          <m:t>𝟐</m:t>
                        </m:r>
                      </m:sub>
                    </m:sSub>
                    <m:r>
                      <a:rPr lang="en-US" sz="2400" b="1" i="1" smtClean="0">
                        <a:latin typeface="Cambria Math"/>
                      </a:rPr>
                      <m:t>+</m:t>
                    </m:r>
                    <m:sSub>
                      <m:sSubPr>
                        <m:ctrlPr>
                          <a:rPr lang="en-US" sz="2400" b="1" i="1">
                            <a:latin typeface="Cambria Math"/>
                          </a:rPr>
                        </m:ctrlPr>
                      </m:sSubPr>
                      <m:e>
                        <m:r>
                          <a:rPr lang="en-US" sz="2400" b="1" i="1" smtClean="0">
                            <a:latin typeface="Cambria Math"/>
                          </a:rPr>
                          <m:t>𝟐</m:t>
                        </m:r>
                        <m:r>
                          <a:rPr lang="en-US" sz="2400" b="1" i="1" smtClean="0">
                            <a:latin typeface="Cambria Math"/>
                          </a:rPr>
                          <m:t>𝒙</m:t>
                        </m:r>
                      </m:e>
                      <m:sub>
                        <m:r>
                          <a:rPr lang="en-US" sz="2400" b="1" i="1">
                            <a:latin typeface="Cambria Math"/>
                          </a:rPr>
                          <m:t>𝟑</m:t>
                        </m:r>
                      </m:sub>
                    </m:sSub>
                    <m:r>
                      <m:rPr>
                        <m:nor/>
                      </m:rPr>
                      <a:rPr lang="en-US" sz="2400" b="1" dirty="0" smtClean="0"/>
                      <m:t> </m:t>
                    </m:r>
                    <m:r>
                      <m:rPr>
                        <m:nor/>
                      </m:rPr>
                      <a:rPr lang="en-US" sz="2400" b="1" dirty="0"/>
                      <m:t>= </m:t>
                    </m:r>
                    <m:r>
                      <m:rPr>
                        <m:nor/>
                      </m:rPr>
                      <a:rPr lang="en-US" sz="2400" b="1" i="0" dirty="0" smtClean="0"/>
                      <m:t>3</m:t>
                    </m:r>
                  </m:oMath>
                </a14:m>
                <a:endParaRPr lang="en-US" sz="2400" b="1" dirty="0"/>
              </a:p>
              <a:p>
                <a:pPr marL="0" indent="0">
                  <a:buNone/>
                </a:pPr>
                <a:r>
                  <a:rPr lang="en-US" sz="2400" b="1" dirty="0" smtClean="0"/>
                  <a:t>	</a:t>
                </a:r>
                <a:r>
                  <a:rPr lang="en-US" sz="2400" b="1" dirty="0"/>
                  <a:t> </a:t>
                </a:r>
                <a14:m>
                  <m:oMath xmlns:m="http://schemas.openxmlformats.org/officeDocument/2006/math">
                    <m:sSub>
                      <m:sSubPr>
                        <m:ctrlPr>
                          <a:rPr lang="en-US" sz="2400" b="1" i="1">
                            <a:latin typeface="Cambria Math"/>
                          </a:rPr>
                        </m:ctrlPr>
                      </m:sSubPr>
                      <m:e>
                        <m:r>
                          <a:rPr lang="en-US" sz="2400" b="1" i="1">
                            <a:latin typeface="Cambria Math"/>
                          </a:rPr>
                          <m:t>𝒙</m:t>
                        </m:r>
                      </m:e>
                      <m:sub>
                        <m:r>
                          <a:rPr lang="en-US" sz="2400" b="1" i="1">
                            <a:latin typeface="Cambria Math"/>
                          </a:rPr>
                          <m:t>𝟑</m:t>
                        </m:r>
                      </m:sub>
                    </m:sSub>
                  </m:oMath>
                </a14:m>
                <a:r>
                  <a:rPr lang="en-US" sz="2400" b="1" dirty="0" smtClean="0"/>
                  <a:t>  is free</a:t>
                </a:r>
              </a:p>
              <a:p>
                <a:pPr marL="0" indent="0">
                  <a:buNone/>
                </a:pPr>
                <a14:m>
                  <m:oMath xmlns:m="http://schemas.openxmlformats.org/officeDocument/2006/math">
                    <m:r>
                      <a:rPr lang="en-US" sz="2400" b="1" i="1" smtClean="0">
                        <a:latin typeface="Cambria Math"/>
                        <a:ea typeface="Cambria Math"/>
                      </a:rPr>
                      <m:t>⇒</m:t>
                    </m:r>
                  </m:oMath>
                </a14:m>
                <a:r>
                  <a:rPr lang="en-US" sz="2400" b="1" dirty="0" smtClean="0"/>
                  <a:t>	</a:t>
                </a:r>
                <a14:m>
                  <m:oMath xmlns:m="http://schemas.openxmlformats.org/officeDocument/2006/math">
                    <m:sSub>
                      <m:sSubPr>
                        <m:ctrlPr>
                          <a:rPr lang="en-US" sz="2400" b="1" i="1">
                            <a:latin typeface="Cambria Math"/>
                          </a:rPr>
                        </m:ctrlPr>
                      </m:sSubPr>
                      <m:e>
                        <m:r>
                          <a:rPr lang="en-US" sz="2400" b="1" i="1">
                            <a:latin typeface="Cambria Math"/>
                          </a:rPr>
                          <m:t>𝒙</m:t>
                        </m:r>
                      </m:e>
                      <m:sub>
                        <m:r>
                          <a:rPr lang="en-US" sz="2400" b="1" i="1">
                            <a:latin typeface="Cambria Math"/>
                          </a:rPr>
                          <m:t>𝟏</m:t>
                        </m:r>
                      </m:sub>
                    </m:sSub>
                    <m:r>
                      <a:rPr lang="en-US" sz="2400" b="1" i="1">
                        <a:latin typeface="Cambria Math"/>
                      </a:rPr>
                      <m:t> </m:t>
                    </m:r>
                    <m:r>
                      <m:rPr>
                        <m:nor/>
                      </m:rPr>
                      <a:rPr lang="en-US" sz="2400" b="1" dirty="0"/>
                      <m:t>= −1</m:t>
                    </m:r>
                    <m:r>
                      <a:rPr lang="en-US" sz="2400" b="1" i="1" dirty="0" smtClean="0">
                        <a:latin typeface="Cambria Math"/>
                      </a:rPr>
                      <m:t>+</m:t>
                    </m:r>
                    <m:r>
                      <a:rPr lang="en-US" sz="2400" b="1" i="1">
                        <a:latin typeface="Cambria Math"/>
                      </a:rPr>
                      <m:t>𝟐</m:t>
                    </m:r>
                    <m:sSub>
                      <m:sSubPr>
                        <m:ctrlPr>
                          <a:rPr lang="en-US" sz="2400" b="1" i="1">
                            <a:latin typeface="Cambria Math"/>
                          </a:rPr>
                        </m:ctrlPr>
                      </m:sSubPr>
                      <m:e>
                        <m:r>
                          <a:rPr lang="en-US" sz="2400" b="1" i="1">
                            <a:latin typeface="Cambria Math"/>
                          </a:rPr>
                          <m:t>𝒙</m:t>
                        </m:r>
                      </m:e>
                      <m:sub>
                        <m:r>
                          <a:rPr lang="en-US" sz="2400" b="1" i="1">
                            <a:latin typeface="Cambria Math"/>
                          </a:rPr>
                          <m:t>𝟑</m:t>
                        </m:r>
                      </m:sub>
                    </m:sSub>
                  </m:oMath>
                </a14:m>
                <a:endParaRPr lang="en-US" sz="2400" b="1" dirty="0"/>
              </a:p>
              <a:p>
                <a:pPr marL="0" indent="0">
                  <a:buNone/>
                </a:pPr>
                <a:r>
                  <a:rPr lang="en-US" sz="2400" b="1" dirty="0"/>
                  <a:t>	</a:t>
                </a:r>
                <a14:m>
                  <m:oMath xmlns:m="http://schemas.openxmlformats.org/officeDocument/2006/math">
                    <m:sSub>
                      <m:sSubPr>
                        <m:ctrlPr>
                          <a:rPr lang="en-US" sz="2400" b="1" i="1">
                            <a:latin typeface="Cambria Math"/>
                          </a:rPr>
                        </m:ctrlPr>
                      </m:sSubPr>
                      <m:e>
                        <m:r>
                          <a:rPr lang="en-US" sz="2400" b="1" i="1">
                            <a:latin typeface="Cambria Math"/>
                          </a:rPr>
                          <m:t>𝒙</m:t>
                        </m:r>
                      </m:e>
                      <m:sub>
                        <m:r>
                          <a:rPr lang="en-US" sz="2400" b="1" i="1">
                            <a:latin typeface="Cambria Math"/>
                          </a:rPr>
                          <m:t>𝟐</m:t>
                        </m:r>
                      </m:sub>
                    </m:sSub>
                    <m:r>
                      <m:rPr>
                        <m:nor/>
                      </m:rPr>
                      <a:rPr lang="en-US" sz="2400" b="1" dirty="0"/>
                      <m:t> = 3</m:t>
                    </m:r>
                  </m:oMath>
                </a14:m>
                <a:r>
                  <a:rPr lang="en-US" sz="2400" b="1" dirty="0"/>
                  <a:t> </a:t>
                </a:r>
                <a14:m>
                  <m:oMath xmlns:m="http://schemas.openxmlformats.org/officeDocument/2006/math">
                    <m:r>
                      <a:rPr lang="en-US" sz="2400" b="1" i="1">
                        <a:latin typeface="Cambria Math"/>
                      </a:rPr>
                      <m:t>−</m:t>
                    </m:r>
                    <m:r>
                      <a:rPr lang="en-US" sz="2400" b="1" i="1">
                        <a:latin typeface="Cambria Math"/>
                      </a:rPr>
                      <m:t>𝟐</m:t>
                    </m:r>
                    <m:sSub>
                      <m:sSubPr>
                        <m:ctrlPr>
                          <a:rPr lang="en-US" sz="2400" b="1" i="1">
                            <a:latin typeface="Cambria Math"/>
                          </a:rPr>
                        </m:ctrlPr>
                      </m:sSubPr>
                      <m:e>
                        <m:r>
                          <a:rPr lang="en-US" sz="2400" b="1" i="1">
                            <a:latin typeface="Cambria Math"/>
                          </a:rPr>
                          <m:t>𝒙</m:t>
                        </m:r>
                      </m:e>
                      <m:sub>
                        <m:r>
                          <a:rPr lang="en-US" sz="2400" b="1" i="1">
                            <a:latin typeface="Cambria Math"/>
                          </a:rPr>
                          <m:t>𝟑</m:t>
                        </m:r>
                      </m:sub>
                    </m:sSub>
                  </m:oMath>
                </a14:m>
                <a:endParaRPr lang="en-US" sz="2400" b="1" dirty="0"/>
              </a:p>
              <a:p>
                <a:pPr marL="0" indent="0">
                  <a:buNone/>
                </a:pPr>
                <a:r>
                  <a:rPr lang="en-US" sz="2400" b="1" dirty="0"/>
                  <a:t>	 </a:t>
                </a:r>
                <a14:m>
                  <m:oMath xmlns:m="http://schemas.openxmlformats.org/officeDocument/2006/math">
                    <m:sSub>
                      <m:sSubPr>
                        <m:ctrlPr>
                          <a:rPr lang="en-US" sz="2400" b="1" i="1">
                            <a:latin typeface="Cambria Math"/>
                          </a:rPr>
                        </m:ctrlPr>
                      </m:sSubPr>
                      <m:e>
                        <m:r>
                          <a:rPr lang="en-US" sz="2400" b="1" i="1">
                            <a:latin typeface="Cambria Math"/>
                          </a:rPr>
                          <m:t>𝒙</m:t>
                        </m:r>
                      </m:e>
                      <m:sub>
                        <m:r>
                          <a:rPr lang="en-US" sz="2400" b="1" i="1">
                            <a:latin typeface="Cambria Math"/>
                          </a:rPr>
                          <m:t>𝟑</m:t>
                        </m:r>
                      </m:sub>
                    </m:sSub>
                  </m:oMath>
                </a14:m>
                <a:r>
                  <a:rPr lang="en-US" sz="2400" b="1" dirty="0"/>
                  <a:t>  is free</a:t>
                </a:r>
              </a:p>
              <a:p>
                <a:pPr marL="0" indent="0">
                  <a:buNone/>
                </a:pPr>
                <a14:m>
                  <m:oMath xmlns:m="http://schemas.openxmlformats.org/officeDocument/2006/math">
                    <m:r>
                      <a:rPr lang="en-US" sz="2400" b="1" i="1">
                        <a:latin typeface="Cambria Math"/>
                        <a:ea typeface="Cambria Math"/>
                      </a:rPr>
                      <m:t>⇒</m:t>
                    </m:r>
                  </m:oMath>
                </a14:m>
                <a:r>
                  <a:rPr lang="en-US" sz="2400" b="1" dirty="0" smtClean="0"/>
                  <a:t>	</a:t>
                </a:r>
                <a14:m>
                  <m:oMath xmlns:m="http://schemas.openxmlformats.org/officeDocument/2006/math">
                    <m:r>
                      <a:rPr lang="en-US" sz="2400" b="1" i="0" smtClean="0">
                        <a:latin typeface="Cambria Math"/>
                      </a:rPr>
                      <m:t>𝐱</m:t>
                    </m:r>
                    <m:r>
                      <a:rPr lang="en-US" sz="2400" b="1" i="0" smtClean="0">
                        <a:latin typeface="Cambria Math"/>
                      </a:rPr>
                      <m:t>=</m:t>
                    </m:r>
                    <m:d>
                      <m:dPr>
                        <m:begChr m:val="["/>
                        <m:endChr m:val="]"/>
                        <m:ctrlPr>
                          <a:rPr lang="en-US" sz="2400" b="1" i="1" smtClean="0">
                            <a:latin typeface="Cambria Math"/>
                          </a:rPr>
                        </m:ctrlPr>
                      </m:dPr>
                      <m:e>
                        <m:m>
                          <m:mPr>
                            <m:mcs>
                              <m:mc>
                                <m:mcPr>
                                  <m:count m:val="1"/>
                                  <m:mcJc m:val="center"/>
                                </m:mcPr>
                              </m:mc>
                            </m:mcs>
                            <m:ctrlPr>
                              <a:rPr lang="en-US" sz="2400" b="1" i="1" smtClean="0">
                                <a:latin typeface="Cambria Math"/>
                              </a:rPr>
                            </m:ctrlPr>
                          </m:mPr>
                          <m:mr>
                            <m:e>
                              <m:sSub>
                                <m:sSubPr>
                                  <m:ctrlPr>
                                    <a:rPr lang="en-US" sz="2400" b="1" i="1">
                                      <a:latin typeface="Cambria Math"/>
                                    </a:rPr>
                                  </m:ctrlPr>
                                </m:sSubPr>
                                <m:e>
                                  <m:r>
                                    <a:rPr lang="en-US" sz="2400" b="1" i="1">
                                      <a:latin typeface="Cambria Math"/>
                                    </a:rPr>
                                    <m:t>𝒙</m:t>
                                  </m:r>
                                </m:e>
                                <m:sub>
                                  <m:r>
                                    <a:rPr lang="en-US" sz="2400" b="1" i="1">
                                      <a:latin typeface="Cambria Math"/>
                                    </a:rPr>
                                    <m:t>𝟏</m:t>
                                  </m:r>
                                </m:sub>
                              </m:sSub>
                            </m:e>
                          </m:mr>
                          <m:mr>
                            <m:e>
                              <m:sSub>
                                <m:sSubPr>
                                  <m:ctrlPr>
                                    <a:rPr lang="en-US" sz="2400" b="1" i="1">
                                      <a:latin typeface="Cambria Math"/>
                                    </a:rPr>
                                  </m:ctrlPr>
                                </m:sSubPr>
                                <m:e>
                                  <m:r>
                                    <a:rPr lang="en-US" sz="2400" b="1" i="1">
                                      <a:latin typeface="Cambria Math"/>
                                    </a:rPr>
                                    <m:t>𝒙</m:t>
                                  </m:r>
                                </m:e>
                                <m:sub>
                                  <m:r>
                                    <a:rPr lang="en-US" sz="2400" b="1" i="1" smtClean="0">
                                      <a:latin typeface="Cambria Math"/>
                                    </a:rPr>
                                    <m:t>𝟐</m:t>
                                  </m:r>
                                </m:sub>
                              </m:sSub>
                            </m:e>
                          </m:mr>
                          <m:mr>
                            <m:e>
                              <m:sSub>
                                <m:sSubPr>
                                  <m:ctrlPr>
                                    <a:rPr lang="en-US" sz="2400" b="1" i="1">
                                      <a:latin typeface="Cambria Math"/>
                                    </a:rPr>
                                  </m:ctrlPr>
                                </m:sSubPr>
                                <m:e>
                                  <m:r>
                                    <a:rPr lang="en-US" sz="2400" b="1" i="1">
                                      <a:latin typeface="Cambria Math"/>
                                    </a:rPr>
                                    <m:t>𝒙</m:t>
                                  </m:r>
                                </m:e>
                                <m:sub>
                                  <m:r>
                                    <a:rPr lang="en-US" sz="2400" b="1" i="1" smtClean="0">
                                      <a:latin typeface="Cambria Math"/>
                                    </a:rPr>
                                    <m:t>𝟑</m:t>
                                  </m:r>
                                </m:sub>
                              </m:sSub>
                            </m:e>
                          </m:mr>
                        </m:m>
                      </m:e>
                    </m:d>
                  </m:oMath>
                </a14:m>
                <a:r>
                  <a:rPr lang="en-US" sz="2400" b="1" dirty="0" smtClean="0"/>
                  <a:t> = </a:t>
                </a:r>
                <a14:m>
                  <m:oMath xmlns:m="http://schemas.openxmlformats.org/officeDocument/2006/math">
                    <m:d>
                      <m:dPr>
                        <m:begChr m:val="["/>
                        <m:endChr m:val="]"/>
                        <m:ctrlPr>
                          <a:rPr lang="en-US" sz="2400" b="1" i="1">
                            <a:latin typeface="Cambria Math"/>
                          </a:rPr>
                        </m:ctrlPr>
                      </m:dPr>
                      <m:e>
                        <m:m>
                          <m:mPr>
                            <m:mcs>
                              <m:mc>
                                <m:mcPr>
                                  <m:count m:val="1"/>
                                  <m:mcJc m:val="center"/>
                                </m:mcPr>
                              </m:mc>
                            </m:mcs>
                            <m:ctrlPr>
                              <a:rPr lang="en-US" sz="2400" b="1" i="1">
                                <a:latin typeface="Cambria Math"/>
                              </a:rPr>
                            </m:ctrlPr>
                          </m:mPr>
                          <m:mr>
                            <m:e>
                              <m:r>
                                <m:rPr>
                                  <m:brk m:alnAt="7"/>
                                </m:rPr>
                                <a:rPr lang="en-US" sz="2400" b="1" i="1" smtClean="0">
                                  <a:latin typeface="Cambria Math"/>
                                </a:rPr>
                                <m:t>−</m:t>
                              </m:r>
                              <m:r>
                                <a:rPr lang="en-US" sz="2400" b="1" i="1" smtClean="0">
                                  <a:latin typeface="Cambria Math"/>
                                </a:rPr>
                                <m:t>𝟏</m:t>
                              </m:r>
                            </m:e>
                          </m:mr>
                          <m:mr>
                            <m:e>
                              <m:r>
                                <a:rPr lang="en-US" sz="2400" b="1" i="1" smtClean="0">
                                  <a:latin typeface="Cambria Math"/>
                                </a:rPr>
                                <m:t>𝟑</m:t>
                              </m:r>
                            </m:e>
                          </m:mr>
                          <m:mr>
                            <m:e>
                              <m:r>
                                <a:rPr lang="en-US" sz="2400" b="1" i="1" smtClean="0">
                                  <a:latin typeface="Cambria Math"/>
                                </a:rPr>
                                <m:t>𝟎</m:t>
                              </m:r>
                            </m:e>
                          </m:mr>
                        </m:m>
                      </m:e>
                    </m:d>
                  </m:oMath>
                </a14:m>
                <a:r>
                  <a:rPr lang="en-US" sz="2400" b="1" dirty="0"/>
                  <a:t> </a:t>
                </a:r>
                <a:r>
                  <a:rPr lang="en-US" sz="2400" b="1" dirty="0" smtClean="0"/>
                  <a:t>+</a:t>
                </a:r>
                <a:r>
                  <a:rPr lang="en-US" sz="2400" b="1" dirty="0"/>
                  <a:t> </a:t>
                </a:r>
                <a14:m>
                  <m:oMath xmlns:m="http://schemas.openxmlformats.org/officeDocument/2006/math">
                    <m:sSub>
                      <m:sSubPr>
                        <m:ctrlPr>
                          <a:rPr lang="en-US" sz="2400" b="1" i="1">
                            <a:latin typeface="Cambria Math"/>
                          </a:rPr>
                        </m:ctrlPr>
                      </m:sSubPr>
                      <m:e>
                        <m:r>
                          <a:rPr lang="en-US" sz="2400" b="1" i="1">
                            <a:latin typeface="Cambria Math"/>
                          </a:rPr>
                          <m:t>𝒙</m:t>
                        </m:r>
                      </m:e>
                      <m:sub>
                        <m:r>
                          <a:rPr lang="en-US" sz="2400" b="1" i="1">
                            <a:latin typeface="Cambria Math"/>
                          </a:rPr>
                          <m:t>𝟑</m:t>
                        </m:r>
                      </m:sub>
                    </m:sSub>
                  </m:oMath>
                </a14:m>
                <a:r>
                  <a:rPr lang="en-US" sz="2400" b="1" dirty="0" smtClean="0"/>
                  <a:t> </a:t>
                </a:r>
                <a14:m>
                  <m:oMath xmlns:m="http://schemas.openxmlformats.org/officeDocument/2006/math">
                    <m:d>
                      <m:dPr>
                        <m:begChr m:val="["/>
                        <m:endChr m:val="]"/>
                        <m:ctrlPr>
                          <a:rPr lang="en-US" sz="2400" b="1" i="1">
                            <a:latin typeface="Cambria Math"/>
                          </a:rPr>
                        </m:ctrlPr>
                      </m:dPr>
                      <m:e>
                        <m:m>
                          <m:mPr>
                            <m:mcs>
                              <m:mc>
                                <m:mcPr>
                                  <m:count m:val="1"/>
                                  <m:mcJc m:val="center"/>
                                </m:mcPr>
                              </m:mc>
                            </m:mcs>
                            <m:ctrlPr>
                              <a:rPr lang="en-US" sz="2400" b="1" i="1">
                                <a:latin typeface="Cambria Math"/>
                              </a:rPr>
                            </m:ctrlPr>
                          </m:mPr>
                          <m:mr>
                            <m:e>
                              <m:r>
                                <m:rPr>
                                  <m:brk m:alnAt="7"/>
                                </m:rPr>
                                <a:rPr lang="en-US" sz="2400" b="1" i="1" smtClean="0">
                                  <a:latin typeface="Cambria Math"/>
                                </a:rPr>
                                <m:t>𝟐</m:t>
                              </m:r>
                            </m:e>
                          </m:mr>
                          <m:mr>
                            <m:e>
                              <m:r>
                                <a:rPr lang="en-US" sz="2400" b="1" i="1" smtClean="0">
                                  <a:latin typeface="Cambria Math"/>
                                </a:rPr>
                                <m:t>−</m:t>
                              </m:r>
                              <m:r>
                                <a:rPr lang="en-US" sz="2400" b="1" i="1" smtClean="0">
                                  <a:latin typeface="Cambria Math"/>
                                </a:rPr>
                                <m:t>𝟐</m:t>
                              </m:r>
                            </m:e>
                          </m:mr>
                          <m:mr>
                            <m:e>
                              <m:r>
                                <a:rPr lang="en-US" sz="2400" b="1" i="1" smtClean="0">
                                  <a:latin typeface="Cambria Math"/>
                                </a:rPr>
                                <m:t>𝟏</m:t>
                              </m:r>
                            </m:e>
                          </m:mr>
                        </m:m>
                      </m:e>
                    </m:d>
                  </m:oMath>
                </a14:m>
                <a:r>
                  <a:rPr lang="en-US" sz="2400" b="1" dirty="0"/>
                  <a:t> </a:t>
                </a:r>
                <a:r>
                  <a:rPr lang="en-US" sz="2400" b="1" dirty="0" smtClean="0"/>
                  <a:t> = p+ </a:t>
                </a:r>
                <a14:m>
                  <m:oMath xmlns:m="http://schemas.openxmlformats.org/officeDocument/2006/math">
                    <m:sSub>
                      <m:sSubPr>
                        <m:ctrlPr>
                          <a:rPr lang="en-US" sz="2400" b="1" i="1">
                            <a:latin typeface="Cambria Math"/>
                          </a:rPr>
                        </m:ctrlPr>
                      </m:sSubPr>
                      <m:e>
                        <m:r>
                          <a:rPr lang="en-US" sz="2400" b="1" i="1">
                            <a:latin typeface="Cambria Math"/>
                          </a:rPr>
                          <m:t>𝒙</m:t>
                        </m:r>
                      </m:e>
                      <m:sub>
                        <m:r>
                          <a:rPr lang="en-US" sz="2400" b="1" i="1">
                            <a:latin typeface="Cambria Math"/>
                          </a:rPr>
                          <m:t>𝟑</m:t>
                        </m:r>
                      </m:sub>
                    </m:sSub>
                  </m:oMath>
                </a14:m>
                <a:r>
                  <a:rPr lang="en-US" sz="2400" b="1" dirty="0" smtClean="0"/>
                  <a:t>v</a:t>
                </a:r>
              </a:p>
              <a:p>
                <a:pPr marL="0" indent="0">
                  <a:buNone/>
                </a:pPr>
                <a:r>
                  <a:rPr lang="en-US" sz="2400" b="1" dirty="0" smtClean="0"/>
                  <a:t>For t </a:t>
                </a:r>
                <a14:m>
                  <m:oMath xmlns:m="http://schemas.openxmlformats.org/officeDocument/2006/math">
                    <m:r>
                      <a:rPr lang="en-US" sz="2400" b="1" i="1" smtClean="0">
                        <a:latin typeface="Cambria Math"/>
                        <a:ea typeface="Cambria Math"/>
                      </a:rPr>
                      <m:t>∈</m:t>
                    </m:r>
                    <m:r>
                      <a:rPr lang="en-US" sz="2400" b="1" i="1" smtClean="0">
                        <a:latin typeface="Cambria Math"/>
                        <a:ea typeface="Cambria Math"/>
                      </a:rPr>
                      <m:t>𝑹</m:t>
                    </m:r>
                    <m:r>
                      <a:rPr lang="en-US" sz="2400" b="1" i="1" smtClean="0">
                        <a:latin typeface="Cambria Math"/>
                        <a:ea typeface="Cambria Math"/>
                      </a:rPr>
                      <m:t>,</m:t>
                    </m:r>
                  </m:oMath>
                </a14:m>
                <a:r>
                  <a:rPr lang="en-US" sz="2400" b="1" dirty="0" smtClean="0"/>
                  <a:t>  </a:t>
                </a:r>
                <a14:m>
                  <m:oMath xmlns:m="http://schemas.openxmlformats.org/officeDocument/2006/math">
                    <m:r>
                      <a:rPr lang="en-US" sz="2400" b="1" i="1" dirty="0" smtClean="0">
                        <a:latin typeface="Cambria Math"/>
                      </a:rPr>
                      <m:t>𝒙</m:t>
                    </m:r>
                    <m:r>
                      <a:rPr lang="en-US" sz="2400" b="1" i="1" dirty="0" smtClean="0">
                        <a:latin typeface="Cambria Math"/>
                      </a:rPr>
                      <m:t>=</m:t>
                    </m:r>
                    <m:r>
                      <a:rPr lang="en-US" sz="2400" b="1" i="1" dirty="0" smtClean="0">
                        <a:latin typeface="Cambria Math"/>
                      </a:rPr>
                      <m:t>𝒑</m:t>
                    </m:r>
                    <m:r>
                      <a:rPr lang="en-US" sz="2400" b="1" i="1" dirty="0" smtClean="0">
                        <a:latin typeface="Cambria Math"/>
                      </a:rPr>
                      <m:t>+</m:t>
                    </m:r>
                    <m:r>
                      <a:rPr lang="en-US" sz="2400" b="1" i="1" dirty="0" smtClean="0">
                        <a:latin typeface="Cambria Math"/>
                      </a:rPr>
                      <m:t>𝒕𝒗</m:t>
                    </m:r>
                  </m:oMath>
                </a14:m>
                <a:r>
                  <a:rPr lang="en-US" sz="2400" b="1" dirty="0" smtClean="0"/>
                  <a:t>, is the parametric equation of the solution of the given system.</a:t>
                </a:r>
                <a:endParaRPr lang="en-US" sz="24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09600"/>
                <a:ext cx="8229600" cy="6019800"/>
              </a:xfrm>
              <a:blipFill rotWithShape="1">
                <a:blip r:embed="rId2"/>
                <a:stretch>
                  <a:fillRect l="-111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7485380B-2C39-4DDC-AF28-BB07C47F1D9B}" type="datetime3">
              <a:rPr lang="en-US" smtClean="0"/>
              <a:t>5 December 2022</a:t>
            </a:fld>
            <a:endParaRPr lang="en-US" dirty="0"/>
          </a:p>
        </p:txBody>
      </p:sp>
      <p:sp>
        <p:nvSpPr>
          <p:cNvPr id="5" name="Footer Placeholder 4"/>
          <p:cNvSpPr>
            <a:spLocks noGrp="1"/>
          </p:cNvSpPr>
          <p:nvPr>
            <p:ph type="ftr" sz="quarter" idx="11"/>
          </p:nvPr>
        </p:nvSpPr>
        <p:spPr/>
        <p:txBody>
          <a:bodyPr/>
          <a:lstStyle/>
          <a:p>
            <a:r>
              <a:rPr lang="en-US" dirty="0" err="1" smtClean="0"/>
              <a:t>js</a:t>
            </a:r>
            <a:endParaRPr lang="en-US" dirty="0"/>
          </a:p>
        </p:txBody>
      </p:sp>
      <p:sp>
        <p:nvSpPr>
          <p:cNvPr id="6" name="Slide Number Placeholder 5"/>
          <p:cNvSpPr>
            <a:spLocks noGrp="1"/>
          </p:cNvSpPr>
          <p:nvPr>
            <p:ph type="sldNum" sz="quarter" idx="12"/>
          </p:nvPr>
        </p:nvSpPr>
        <p:spPr/>
        <p:txBody>
          <a:bodyPr/>
          <a:lstStyle/>
          <a:p>
            <a:fld id="{B4318AF5-1C7B-4860-8A05-F86E63C4D6B2}" type="slidenum">
              <a:rPr lang="en-US" smtClean="0"/>
              <a:t>32</a:t>
            </a:fld>
            <a:endParaRPr lang="en-US"/>
          </a:p>
        </p:txBody>
      </p:sp>
    </p:spTree>
    <p:extLst>
      <p:ext uri="{BB962C8B-B14F-4D97-AF65-F5344CB8AC3E}">
        <p14:creationId xmlns:p14="http://schemas.microsoft.com/office/powerpoint/2010/main" val="2024255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457200"/>
                <a:ext cx="8458200" cy="5867400"/>
              </a:xfrm>
            </p:spPr>
            <p:txBody>
              <a:bodyPr>
                <a:normAutofit lnSpcReduction="10000"/>
              </a:bodyPr>
              <a:lstStyle/>
              <a:p>
                <a:pPr marL="0" indent="0" algn="just">
                  <a:buNone/>
                </a:pPr>
                <a:r>
                  <a:rPr lang="en-US" sz="2400" b="1" dirty="0" smtClean="0">
                    <a:solidFill>
                      <a:srgbClr val="FF0000"/>
                    </a:solidFill>
                  </a:rPr>
                  <a:t>Homogeneous linear systems:</a:t>
                </a:r>
              </a:p>
              <a:p>
                <a:pPr marL="0" indent="0" algn="just">
                  <a:buNone/>
                </a:pPr>
                <a:r>
                  <a:rPr lang="en-US" sz="2400" b="1" dirty="0" smtClean="0"/>
                  <a:t>A linear systems  is called homogeneous if it can be written as in the form Ax = 0 where A is m</a:t>
                </a:r>
                <a14:m>
                  <m:oMath xmlns:m="http://schemas.openxmlformats.org/officeDocument/2006/math">
                    <m:r>
                      <a:rPr lang="en-US" sz="2400" b="1" i="1" smtClean="0">
                        <a:latin typeface="Cambria Math"/>
                      </a:rPr>
                      <m:t>×</m:t>
                    </m:r>
                    <m:r>
                      <a:rPr lang="en-US" sz="2400" b="1" i="1" smtClean="0">
                        <a:latin typeface="Cambria Math"/>
                      </a:rPr>
                      <m:t>𝒏</m:t>
                    </m:r>
                  </m:oMath>
                </a14:m>
                <a:r>
                  <a:rPr lang="en-US" sz="2400" b="1" dirty="0" smtClean="0"/>
                  <a:t> order matrix  and o be a null matrix of order m</a:t>
                </a:r>
                <a14:m>
                  <m:oMath xmlns:m="http://schemas.openxmlformats.org/officeDocument/2006/math">
                    <m:r>
                      <a:rPr lang="en-US" sz="2400" b="1" i="1" smtClean="0">
                        <a:latin typeface="Cambria Math"/>
                      </a:rPr>
                      <m:t>×</m:t>
                    </m:r>
                    <m:r>
                      <a:rPr lang="en-US" sz="2400" b="1" i="1" smtClean="0">
                        <a:latin typeface="Cambria Math"/>
                      </a:rPr>
                      <m:t>𝟏</m:t>
                    </m:r>
                    <m:r>
                      <a:rPr lang="en-US" sz="2400" b="1" i="1" smtClean="0">
                        <a:latin typeface="Cambria Math"/>
                      </a:rPr>
                      <m:t>.</m:t>
                    </m:r>
                  </m:oMath>
                </a14:m>
                <a:endParaRPr lang="en-US" sz="2400" b="1" dirty="0" smtClean="0"/>
              </a:p>
              <a:p>
                <a:pPr marL="0" indent="0" algn="just">
                  <a:buNone/>
                </a:pPr>
                <a:r>
                  <a:rPr lang="en-US" sz="2400" b="1" dirty="0" smtClean="0">
                    <a:solidFill>
                      <a:srgbClr val="FF0000"/>
                    </a:solidFill>
                  </a:rPr>
                  <a:t>Trivial and non-trivial solution of homogeneous </a:t>
                </a:r>
                <a:r>
                  <a:rPr lang="en-US" sz="2400" b="1" dirty="0">
                    <a:solidFill>
                      <a:srgbClr val="FF0000"/>
                    </a:solidFill>
                  </a:rPr>
                  <a:t>linear systems:</a:t>
                </a:r>
              </a:p>
              <a:p>
                <a:pPr marL="0" indent="0" algn="just">
                  <a:buNone/>
                </a:pPr>
                <a:r>
                  <a:rPr lang="en-US" sz="2400" b="1" dirty="0" smtClean="0"/>
                  <a:t>Let Ax = 0 be a homogeneous linear systems. The equation Ax = 0 always has one solution x = 0 where o is zero vector, such solution is called trivial solution. And, the non-zero solution of the equation Ax= 0 is called </a:t>
                </a:r>
                <a:r>
                  <a:rPr lang="en-US" sz="2400" b="1" dirty="0"/>
                  <a:t>non-trivial </a:t>
                </a:r>
                <a:r>
                  <a:rPr lang="en-US" sz="2400" b="1" dirty="0" smtClean="0"/>
                  <a:t>solution.</a:t>
                </a:r>
              </a:p>
              <a:p>
                <a:pPr marL="0" indent="0" algn="just">
                  <a:buNone/>
                </a:pPr>
                <a:r>
                  <a:rPr lang="en-US" sz="2400" b="1" dirty="0" smtClean="0">
                    <a:solidFill>
                      <a:srgbClr val="FF0000"/>
                    </a:solidFill>
                  </a:rPr>
                  <a:t>Note:  </a:t>
                </a:r>
              </a:p>
              <a:p>
                <a:pPr marL="0" indent="0" algn="just">
                  <a:buNone/>
                </a:pPr>
                <a:r>
                  <a:rPr lang="en-US" sz="2400" b="1" dirty="0" smtClean="0">
                    <a:solidFill>
                      <a:srgbClr val="FF0000"/>
                    </a:solidFill>
                  </a:rPr>
                  <a:t>1) 	The equation will have non-trivial solution if and 	only if the equation has at least one free variable.</a:t>
                </a:r>
              </a:p>
              <a:p>
                <a:pPr marL="0" indent="0" algn="just">
                  <a:buNone/>
                </a:pPr>
                <a:r>
                  <a:rPr lang="en-US" sz="2400" b="1" dirty="0" smtClean="0"/>
                  <a:t>2)	The </a:t>
                </a:r>
                <a:r>
                  <a:rPr lang="en-US" sz="2400" b="1" dirty="0"/>
                  <a:t>equation will have </a:t>
                </a:r>
                <a:r>
                  <a:rPr lang="en-US" sz="2400" b="1" dirty="0" smtClean="0"/>
                  <a:t>trivial </a:t>
                </a:r>
                <a:r>
                  <a:rPr lang="en-US" sz="2400" b="1" dirty="0"/>
                  <a:t>solution </a:t>
                </a:r>
                <a:r>
                  <a:rPr lang="en-US" sz="2400" b="1" dirty="0" smtClean="0"/>
                  <a:t>if </a:t>
                </a:r>
                <a:r>
                  <a:rPr lang="en-US" sz="2400" b="1" dirty="0"/>
                  <a:t>and </a:t>
                </a:r>
                <a:r>
                  <a:rPr lang="en-US" sz="2400" b="1" dirty="0" smtClean="0"/>
                  <a:t>	only </a:t>
                </a:r>
                <a:r>
                  <a:rPr lang="en-US" sz="2400" b="1" dirty="0"/>
                  <a:t>if the equation has </a:t>
                </a:r>
                <a:r>
                  <a:rPr lang="en-US" sz="2400" b="1" dirty="0" smtClean="0"/>
                  <a:t>no </a:t>
                </a:r>
                <a:r>
                  <a:rPr lang="en-US" sz="2400" b="1" dirty="0"/>
                  <a:t>free variable</a:t>
                </a:r>
                <a:r>
                  <a:rPr lang="en-US" sz="2400" b="1" dirty="0" smtClean="0"/>
                  <a:t>.</a:t>
                </a:r>
                <a:endParaRPr lang="en-US" sz="24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457200"/>
                <a:ext cx="8458200" cy="5867400"/>
              </a:xfrm>
              <a:blipFill rotWithShape="1">
                <a:blip r:embed="rId2"/>
                <a:stretch>
                  <a:fillRect l="-1081" t="-1454" r="-1009" b="-114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7485380B-2C39-4DDC-AF28-BB07C47F1D9B}" type="datetime3">
              <a:rPr lang="en-US" smtClean="0"/>
              <a:t>5 December 2022</a:t>
            </a:fld>
            <a:endParaRPr lang="en-US"/>
          </a:p>
        </p:txBody>
      </p:sp>
      <p:sp>
        <p:nvSpPr>
          <p:cNvPr id="5" name="Footer Placeholder 4"/>
          <p:cNvSpPr>
            <a:spLocks noGrp="1"/>
          </p:cNvSpPr>
          <p:nvPr>
            <p:ph type="ftr" sz="quarter" idx="11"/>
          </p:nvPr>
        </p:nvSpPr>
        <p:spPr/>
        <p:txBody>
          <a:bodyPr/>
          <a:lstStyle/>
          <a:p>
            <a:r>
              <a:rPr lang="en-US" smtClean="0"/>
              <a:t>js</a:t>
            </a:r>
            <a:endParaRPr lang="en-US"/>
          </a:p>
        </p:txBody>
      </p:sp>
      <p:sp>
        <p:nvSpPr>
          <p:cNvPr id="6" name="Slide Number Placeholder 5"/>
          <p:cNvSpPr>
            <a:spLocks noGrp="1"/>
          </p:cNvSpPr>
          <p:nvPr>
            <p:ph type="sldNum" sz="quarter" idx="12"/>
          </p:nvPr>
        </p:nvSpPr>
        <p:spPr/>
        <p:txBody>
          <a:bodyPr/>
          <a:lstStyle/>
          <a:p>
            <a:fld id="{B4318AF5-1C7B-4860-8A05-F86E63C4D6B2}" type="slidenum">
              <a:rPr lang="en-US" smtClean="0"/>
              <a:t>33</a:t>
            </a:fld>
            <a:endParaRPr lang="en-US"/>
          </a:p>
        </p:txBody>
      </p:sp>
    </p:spTree>
    <p:extLst>
      <p:ext uri="{BB962C8B-B14F-4D97-AF65-F5344CB8AC3E}">
        <p14:creationId xmlns:p14="http://schemas.microsoft.com/office/powerpoint/2010/main" val="150438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pPr marL="0" indent="0">
              <a:buNone/>
            </a:pPr>
            <a:r>
              <a:rPr lang="en-US" b="1" dirty="0" smtClean="0"/>
              <a:t>If the equation Ax = 0 has only one free variable, then the solution set is a line through origin.</a:t>
            </a:r>
          </a:p>
          <a:p>
            <a:pPr marL="0" indent="0">
              <a:buNone/>
            </a:pPr>
            <a:endParaRPr lang="en-US" b="1" dirty="0" smtClean="0"/>
          </a:p>
          <a:p>
            <a:pPr marL="0" indent="0">
              <a:buNone/>
            </a:pPr>
            <a:r>
              <a:rPr lang="en-US" b="1" dirty="0">
                <a:solidFill>
                  <a:srgbClr val="FF0000"/>
                </a:solidFill>
              </a:rPr>
              <a:t>If the equation </a:t>
            </a:r>
            <a:r>
              <a:rPr lang="en-US" b="1" dirty="0" smtClean="0">
                <a:solidFill>
                  <a:srgbClr val="FF0000"/>
                </a:solidFill>
              </a:rPr>
              <a:t>Ax = 0 has </a:t>
            </a:r>
            <a:r>
              <a:rPr lang="en-US" b="1" dirty="0">
                <a:solidFill>
                  <a:srgbClr val="FF0000"/>
                </a:solidFill>
              </a:rPr>
              <a:t>only </a:t>
            </a:r>
            <a:r>
              <a:rPr lang="en-US" b="1" dirty="0" smtClean="0">
                <a:solidFill>
                  <a:srgbClr val="FF0000"/>
                </a:solidFill>
              </a:rPr>
              <a:t>two </a:t>
            </a:r>
            <a:r>
              <a:rPr lang="en-US" b="1" dirty="0">
                <a:solidFill>
                  <a:srgbClr val="FF0000"/>
                </a:solidFill>
              </a:rPr>
              <a:t>free </a:t>
            </a:r>
            <a:r>
              <a:rPr lang="en-US" b="1" dirty="0" smtClean="0">
                <a:solidFill>
                  <a:srgbClr val="FF0000"/>
                </a:solidFill>
              </a:rPr>
              <a:t>variables, </a:t>
            </a:r>
            <a:r>
              <a:rPr lang="en-US" b="1" dirty="0">
                <a:solidFill>
                  <a:srgbClr val="FF0000"/>
                </a:solidFill>
              </a:rPr>
              <a:t>then the solution set is a </a:t>
            </a:r>
            <a:r>
              <a:rPr lang="en-US" b="1" dirty="0" smtClean="0">
                <a:solidFill>
                  <a:srgbClr val="FF0000"/>
                </a:solidFill>
              </a:rPr>
              <a:t>plane containing origin.</a:t>
            </a:r>
          </a:p>
          <a:p>
            <a:pPr marL="0" indent="0">
              <a:buNone/>
            </a:pPr>
            <a:endParaRPr lang="en-US" b="1" dirty="0" smtClean="0"/>
          </a:p>
          <a:p>
            <a:pPr marL="0" indent="0">
              <a:buNone/>
            </a:pPr>
            <a:r>
              <a:rPr lang="en-US" b="1" dirty="0"/>
              <a:t>If the </a:t>
            </a:r>
            <a:r>
              <a:rPr lang="en-US" b="1" dirty="0" smtClean="0"/>
              <a:t>equation Ax = 0 has only o as its solution then the solution set is span {0}  and it is a point origin</a:t>
            </a:r>
            <a:r>
              <a:rPr lang="en-US" b="1" dirty="0"/>
              <a:t>.</a:t>
            </a:r>
          </a:p>
          <a:p>
            <a:pPr marL="0" indent="0">
              <a:buNone/>
            </a:pPr>
            <a:endParaRPr lang="en-US" b="1" dirty="0"/>
          </a:p>
          <a:p>
            <a:pPr marL="0" indent="0">
              <a:buNone/>
            </a:pPr>
            <a:endParaRPr lang="en-US" b="1" dirty="0"/>
          </a:p>
        </p:txBody>
      </p:sp>
      <p:sp>
        <p:nvSpPr>
          <p:cNvPr id="4" name="Date Placeholder 3"/>
          <p:cNvSpPr>
            <a:spLocks noGrp="1"/>
          </p:cNvSpPr>
          <p:nvPr>
            <p:ph type="dt" sz="half" idx="10"/>
          </p:nvPr>
        </p:nvSpPr>
        <p:spPr/>
        <p:txBody>
          <a:bodyPr/>
          <a:lstStyle/>
          <a:p>
            <a:fld id="{7485380B-2C39-4DDC-AF28-BB07C47F1D9B}" type="datetime3">
              <a:rPr lang="en-US" smtClean="0"/>
              <a:t>5 December 2022</a:t>
            </a:fld>
            <a:endParaRPr lang="en-US"/>
          </a:p>
        </p:txBody>
      </p:sp>
      <p:sp>
        <p:nvSpPr>
          <p:cNvPr id="5" name="Footer Placeholder 4"/>
          <p:cNvSpPr>
            <a:spLocks noGrp="1"/>
          </p:cNvSpPr>
          <p:nvPr>
            <p:ph type="ftr" sz="quarter" idx="11"/>
          </p:nvPr>
        </p:nvSpPr>
        <p:spPr/>
        <p:txBody>
          <a:bodyPr/>
          <a:lstStyle/>
          <a:p>
            <a:r>
              <a:rPr lang="en-US" smtClean="0"/>
              <a:t>js</a:t>
            </a:r>
            <a:endParaRPr lang="en-US"/>
          </a:p>
        </p:txBody>
      </p:sp>
      <p:sp>
        <p:nvSpPr>
          <p:cNvPr id="6" name="Slide Number Placeholder 5"/>
          <p:cNvSpPr>
            <a:spLocks noGrp="1"/>
          </p:cNvSpPr>
          <p:nvPr>
            <p:ph type="sldNum" sz="quarter" idx="12"/>
          </p:nvPr>
        </p:nvSpPr>
        <p:spPr/>
        <p:txBody>
          <a:bodyPr/>
          <a:lstStyle/>
          <a:p>
            <a:fld id="{B4318AF5-1C7B-4860-8A05-F86E63C4D6B2}" type="slidenum">
              <a:rPr lang="en-US" smtClean="0"/>
              <a:t>34</a:t>
            </a:fld>
            <a:endParaRPr lang="en-US"/>
          </a:p>
        </p:txBody>
      </p:sp>
    </p:spTree>
    <p:extLst>
      <p:ext uri="{BB962C8B-B14F-4D97-AF65-F5344CB8AC3E}">
        <p14:creationId xmlns:p14="http://schemas.microsoft.com/office/powerpoint/2010/main" val="4181196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609600"/>
                <a:ext cx="8229600" cy="5715000"/>
              </a:xfrm>
            </p:spPr>
            <p:txBody>
              <a:bodyPr>
                <a:noAutofit/>
              </a:bodyPr>
              <a:lstStyle/>
              <a:p>
                <a:pPr marL="0" indent="0">
                  <a:buNone/>
                </a:pPr>
                <a:r>
                  <a:rPr lang="en-US" sz="2000" b="1" dirty="0" smtClean="0">
                    <a:solidFill>
                      <a:srgbClr val="FF0000"/>
                    </a:solidFill>
                  </a:rPr>
                  <a:t>B. Determine, if the following homogeneous has a trivial solution.</a:t>
                </a:r>
              </a:p>
              <a:p>
                <a:pPr marL="0" indent="0">
                  <a:buNone/>
                </a:pPr>
                <a:r>
                  <a:rPr lang="en-US" sz="2000" b="1" dirty="0" smtClean="0"/>
                  <a:t>i)	 </a:t>
                </a:r>
                <a14:m>
                  <m:oMath xmlns:m="http://schemas.openxmlformats.org/officeDocument/2006/math">
                    <m:sSub>
                      <m:sSubPr>
                        <m:ctrlPr>
                          <a:rPr lang="en-US" sz="2000" b="1" i="1">
                            <a:latin typeface="Cambria Math"/>
                          </a:rPr>
                        </m:ctrlPr>
                      </m:sSubPr>
                      <m:e>
                        <m:r>
                          <a:rPr lang="en-US" sz="2000" b="1" i="1" smtClean="0">
                            <a:latin typeface="Cambria Math"/>
                          </a:rPr>
                          <m:t>𝟑</m:t>
                        </m:r>
                        <m:r>
                          <a:rPr lang="en-US" sz="2000" b="1" i="1">
                            <a:latin typeface="Cambria Math"/>
                          </a:rPr>
                          <m:t>𝒙</m:t>
                        </m:r>
                      </m:e>
                      <m:sub>
                        <m:r>
                          <a:rPr lang="en-US" sz="2000" b="1" i="1">
                            <a:latin typeface="Cambria Math"/>
                          </a:rPr>
                          <m:t>𝟏</m:t>
                        </m:r>
                      </m:sub>
                    </m:sSub>
                    <m:r>
                      <a:rPr lang="en-US" sz="2000" b="1" i="1">
                        <a:latin typeface="Cambria Math"/>
                      </a:rPr>
                      <m:t>+</m:t>
                    </m:r>
                    <m:r>
                      <a:rPr lang="en-US" sz="2000" b="1" i="1">
                        <a:latin typeface="Cambria Math"/>
                      </a:rPr>
                      <m:t>𝟓</m:t>
                    </m:r>
                    <m:sSub>
                      <m:sSubPr>
                        <m:ctrlPr>
                          <a:rPr lang="en-US" sz="2000" b="1" i="1">
                            <a:latin typeface="Cambria Math"/>
                          </a:rPr>
                        </m:ctrlPr>
                      </m:sSubPr>
                      <m:e>
                        <m:r>
                          <a:rPr lang="en-US" sz="2000" b="1" i="1">
                            <a:latin typeface="Cambria Math"/>
                          </a:rPr>
                          <m:t>𝒙</m:t>
                        </m:r>
                      </m:e>
                      <m:sub>
                        <m:r>
                          <a:rPr lang="en-US" sz="2000" b="1" i="1">
                            <a:latin typeface="Cambria Math"/>
                          </a:rPr>
                          <m:t>𝟐</m:t>
                        </m:r>
                      </m:sub>
                    </m:sSub>
                    <m:r>
                      <a:rPr lang="en-US" sz="2000" b="1" i="1" smtClean="0">
                        <a:latin typeface="Cambria Math"/>
                      </a:rPr>
                      <m:t>−</m:t>
                    </m:r>
                    <m:r>
                      <a:rPr lang="en-US" sz="2000" b="1" i="1" smtClean="0">
                        <a:latin typeface="Cambria Math"/>
                      </a:rPr>
                      <m:t>𝟒</m:t>
                    </m:r>
                    <m:sSub>
                      <m:sSubPr>
                        <m:ctrlPr>
                          <a:rPr lang="en-US" sz="2000" b="1" i="1">
                            <a:latin typeface="Cambria Math"/>
                          </a:rPr>
                        </m:ctrlPr>
                      </m:sSubPr>
                      <m:e>
                        <m:r>
                          <a:rPr lang="en-US" sz="2000" b="1" i="1">
                            <a:latin typeface="Cambria Math"/>
                          </a:rPr>
                          <m:t>𝒙</m:t>
                        </m:r>
                      </m:e>
                      <m:sub>
                        <m:r>
                          <a:rPr lang="en-US" sz="2000" b="1" i="1">
                            <a:latin typeface="Cambria Math"/>
                          </a:rPr>
                          <m:t>𝟑</m:t>
                        </m:r>
                      </m:sub>
                    </m:sSub>
                    <m:r>
                      <m:rPr>
                        <m:nor/>
                      </m:rPr>
                      <a:rPr lang="en-US" sz="2000" b="1" dirty="0"/>
                      <m:t> = </m:t>
                    </m:r>
                    <m:r>
                      <m:rPr>
                        <m:nor/>
                      </m:rPr>
                      <a:rPr lang="en-US" sz="2000" b="1" i="0" dirty="0" smtClean="0"/>
                      <m:t>0</m:t>
                    </m:r>
                  </m:oMath>
                </a14:m>
                <a:endParaRPr lang="en-US" sz="2000" b="1" dirty="0"/>
              </a:p>
              <a:p>
                <a:pPr marL="0" indent="0">
                  <a:buNone/>
                </a:pPr>
                <a:r>
                  <a:rPr lang="en-US" sz="2000" b="1" dirty="0"/>
                  <a:t>	</a:t>
                </a:r>
                <a14:m>
                  <m:oMath xmlns:m="http://schemas.openxmlformats.org/officeDocument/2006/math">
                    <m:r>
                      <a:rPr lang="en-US" sz="2000" b="1" i="0" dirty="0" smtClean="0">
                        <a:latin typeface="Cambria Math"/>
                      </a:rPr>
                      <m:t>−</m:t>
                    </m:r>
                    <m:r>
                      <a:rPr lang="en-US" sz="2000" b="1" i="1" dirty="0">
                        <a:latin typeface="Cambria Math"/>
                      </a:rPr>
                      <m:t>𝟑</m:t>
                    </m:r>
                    <m:sSub>
                      <m:sSubPr>
                        <m:ctrlPr>
                          <a:rPr lang="en-US" sz="2000" b="1" i="1">
                            <a:latin typeface="Cambria Math"/>
                          </a:rPr>
                        </m:ctrlPr>
                      </m:sSubPr>
                      <m:e>
                        <m:r>
                          <a:rPr lang="en-US" sz="2000" b="1" i="1">
                            <a:latin typeface="Cambria Math"/>
                          </a:rPr>
                          <m:t>𝒙</m:t>
                        </m:r>
                      </m:e>
                      <m:sub>
                        <m:r>
                          <a:rPr lang="en-US" sz="2000" b="1" i="1">
                            <a:latin typeface="Cambria Math"/>
                          </a:rPr>
                          <m:t>𝟏</m:t>
                        </m:r>
                      </m:sub>
                    </m:sSub>
                    <m:r>
                      <a:rPr lang="en-US" sz="2000" b="1" i="1" smtClean="0">
                        <a:latin typeface="Cambria Math"/>
                      </a:rPr>
                      <m:t>−</m:t>
                    </m:r>
                    <m:r>
                      <a:rPr lang="en-US" sz="2000" b="1" i="1" smtClean="0">
                        <a:latin typeface="Cambria Math"/>
                      </a:rPr>
                      <m:t>𝟐</m:t>
                    </m:r>
                    <m:sSub>
                      <m:sSubPr>
                        <m:ctrlPr>
                          <a:rPr lang="en-US" sz="2000" b="1" i="1">
                            <a:latin typeface="Cambria Math"/>
                          </a:rPr>
                        </m:ctrlPr>
                      </m:sSubPr>
                      <m:e>
                        <m:r>
                          <a:rPr lang="en-US" sz="2000" b="1" i="1">
                            <a:latin typeface="Cambria Math"/>
                          </a:rPr>
                          <m:t>𝒙</m:t>
                        </m:r>
                      </m:e>
                      <m:sub>
                        <m:r>
                          <a:rPr lang="en-US" sz="2000" b="1" i="1">
                            <a:latin typeface="Cambria Math"/>
                          </a:rPr>
                          <m:t>𝟐</m:t>
                        </m:r>
                      </m:sub>
                    </m:sSub>
                    <m:r>
                      <m:rPr>
                        <m:nor/>
                      </m:rPr>
                      <a:rPr lang="en-US" sz="2000" b="1" i="0" smtClean="0">
                        <a:latin typeface="Cambria Math"/>
                      </a:rPr>
                      <m:t>+</m:t>
                    </m:r>
                    <m:r>
                      <m:rPr>
                        <m:nor/>
                      </m:rPr>
                      <a:rPr lang="en-US" sz="2000" b="1">
                        <a:latin typeface="Cambria Math"/>
                      </a:rPr>
                      <m:t> </m:t>
                    </m:r>
                    <m:r>
                      <a:rPr lang="en-US" sz="2000" b="1" i="1">
                        <a:latin typeface="Cambria Math"/>
                      </a:rPr>
                      <m:t>𝟒</m:t>
                    </m:r>
                    <m:sSub>
                      <m:sSubPr>
                        <m:ctrlPr>
                          <a:rPr lang="en-US" sz="2000" b="1" i="1">
                            <a:latin typeface="Cambria Math"/>
                          </a:rPr>
                        </m:ctrlPr>
                      </m:sSubPr>
                      <m:e>
                        <m:r>
                          <a:rPr lang="en-US" sz="2000" b="1" i="1">
                            <a:latin typeface="Cambria Math"/>
                          </a:rPr>
                          <m:t>𝒙</m:t>
                        </m:r>
                      </m:e>
                      <m:sub>
                        <m:r>
                          <a:rPr lang="en-US" sz="2000" b="1" i="1">
                            <a:latin typeface="Cambria Math"/>
                          </a:rPr>
                          <m:t>𝟑</m:t>
                        </m:r>
                      </m:sub>
                    </m:sSub>
                    <m:r>
                      <m:rPr>
                        <m:nor/>
                      </m:rPr>
                      <a:rPr lang="en-US" sz="2000" b="1" dirty="0"/>
                      <m:t> = 0</m:t>
                    </m:r>
                  </m:oMath>
                </a14:m>
                <a:endParaRPr lang="en-US" sz="2000" b="1" dirty="0"/>
              </a:p>
              <a:p>
                <a:pPr marL="0" indent="0">
                  <a:buNone/>
                </a:pPr>
                <a:r>
                  <a:rPr lang="en-US" sz="2000" b="1" dirty="0"/>
                  <a:t>	</a:t>
                </a:r>
                <a14:m>
                  <m:oMath xmlns:m="http://schemas.openxmlformats.org/officeDocument/2006/math">
                    <m:sSub>
                      <m:sSubPr>
                        <m:ctrlPr>
                          <a:rPr lang="en-US" sz="2000" b="1" i="1">
                            <a:latin typeface="Cambria Math"/>
                          </a:rPr>
                        </m:ctrlPr>
                      </m:sSubPr>
                      <m:e>
                        <m:r>
                          <a:rPr lang="en-US" sz="2000" b="1" i="1" smtClean="0">
                            <a:latin typeface="Cambria Math"/>
                          </a:rPr>
                          <m:t>𝟔</m:t>
                        </m:r>
                        <m:r>
                          <a:rPr lang="en-US" sz="2000" b="1" i="1">
                            <a:latin typeface="Cambria Math"/>
                          </a:rPr>
                          <m:t>𝒙</m:t>
                        </m:r>
                      </m:e>
                      <m:sub>
                        <m:r>
                          <a:rPr lang="en-US" sz="2000" b="1" i="1">
                            <a:latin typeface="Cambria Math"/>
                          </a:rPr>
                          <m:t>𝟏</m:t>
                        </m:r>
                      </m:sub>
                    </m:sSub>
                    <m:r>
                      <a:rPr lang="en-US" sz="2000" b="1" i="1" smtClean="0">
                        <a:latin typeface="Cambria Math"/>
                      </a:rPr>
                      <m:t>+</m:t>
                    </m:r>
                    <m:sSub>
                      <m:sSubPr>
                        <m:ctrlPr>
                          <a:rPr lang="en-US" sz="2000" b="1" i="1">
                            <a:latin typeface="Cambria Math"/>
                          </a:rPr>
                        </m:ctrlPr>
                      </m:sSubPr>
                      <m:e>
                        <m:r>
                          <a:rPr lang="en-US" sz="2000" b="1" i="1">
                            <a:latin typeface="Cambria Math"/>
                          </a:rPr>
                          <m:t>𝒙</m:t>
                        </m:r>
                      </m:e>
                      <m:sub>
                        <m:r>
                          <a:rPr lang="en-US" sz="2000" b="1" i="1">
                            <a:latin typeface="Cambria Math"/>
                          </a:rPr>
                          <m:t>𝟐</m:t>
                        </m:r>
                      </m:sub>
                    </m:sSub>
                    <m:r>
                      <a:rPr lang="en-US" sz="2000" b="1" i="1">
                        <a:latin typeface="Cambria Math"/>
                      </a:rPr>
                      <m:t>−</m:t>
                    </m:r>
                    <m:r>
                      <a:rPr lang="en-US" sz="2000" b="1" i="1">
                        <a:latin typeface="Cambria Math"/>
                      </a:rPr>
                      <m:t>𝟖</m:t>
                    </m:r>
                    <m:sSub>
                      <m:sSubPr>
                        <m:ctrlPr>
                          <a:rPr lang="en-US" sz="2000" b="1" i="1">
                            <a:latin typeface="Cambria Math"/>
                          </a:rPr>
                        </m:ctrlPr>
                      </m:sSubPr>
                      <m:e>
                        <m:r>
                          <a:rPr lang="en-US" sz="2000" b="1" i="1">
                            <a:latin typeface="Cambria Math"/>
                          </a:rPr>
                          <m:t>𝒙</m:t>
                        </m:r>
                      </m:e>
                      <m:sub>
                        <m:r>
                          <a:rPr lang="en-US" sz="2000" b="1" i="1">
                            <a:latin typeface="Cambria Math"/>
                          </a:rPr>
                          <m:t>𝟑</m:t>
                        </m:r>
                      </m:sub>
                    </m:sSub>
                    <m:r>
                      <m:rPr>
                        <m:nor/>
                      </m:rPr>
                      <a:rPr lang="en-US" sz="2000" b="1" dirty="0"/>
                      <m:t> = 0</m:t>
                    </m:r>
                  </m:oMath>
                </a14:m>
                <a:endParaRPr lang="en-US" sz="2000" b="1" dirty="0"/>
              </a:p>
              <a:p>
                <a:pPr marL="0" indent="0">
                  <a:buNone/>
                </a:pPr>
                <a:r>
                  <a:rPr lang="en-US" sz="2000" b="1" dirty="0"/>
                  <a:t>Solution: Augmented matrix is  </a:t>
                </a:r>
              </a:p>
              <a:p>
                <a:pPr marL="0" indent="0">
                  <a:buNone/>
                </a:pPr>
                <a:r>
                  <a:rPr lang="en-US" sz="2000" b="1" dirty="0"/>
                  <a:t>	     </a:t>
                </a:r>
                <a14:m>
                  <m:oMath xmlns:m="http://schemas.openxmlformats.org/officeDocument/2006/math">
                    <m:d>
                      <m:dPr>
                        <m:begChr m:val="["/>
                        <m:endChr m:val="]"/>
                        <m:ctrlPr>
                          <a:rPr lang="en-US" sz="2000" b="1" i="1">
                            <a:latin typeface="Cambria Math"/>
                          </a:rPr>
                        </m:ctrlPr>
                      </m:dPr>
                      <m:e>
                        <m:r>
                          <a:rPr lang="en-US" sz="2000" b="1" i="1" smtClean="0">
                            <a:latin typeface="Cambria Math"/>
                          </a:rPr>
                          <m:t>−</m:t>
                        </m:r>
                        <m:m>
                          <m:mPr>
                            <m:mcs>
                              <m:mc>
                                <m:mcPr>
                                  <m:count m:val="4"/>
                                  <m:mcJc m:val="center"/>
                                </m:mcPr>
                              </m:mc>
                            </m:mcs>
                            <m:ctrlPr>
                              <a:rPr lang="en-US" sz="2000" b="1" i="1">
                                <a:latin typeface="Cambria Math"/>
                              </a:rPr>
                            </m:ctrlPr>
                          </m:mPr>
                          <m:mr>
                            <m:e>
                              <m:r>
                                <m:rPr>
                                  <m:brk m:alnAt="7"/>
                                </m:rPr>
                                <a:rPr lang="en-US" sz="2000" b="1" i="1" smtClean="0">
                                  <a:latin typeface="Cambria Math"/>
                                </a:rPr>
                                <m:t>𝟑</m:t>
                              </m:r>
                            </m:e>
                            <m:e>
                              <m:r>
                                <a:rPr lang="en-US" sz="2000" b="1" i="1">
                                  <a:latin typeface="Cambria Math"/>
                                </a:rPr>
                                <m:t>𝟓</m:t>
                              </m:r>
                            </m:e>
                            <m:e>
                              <m:r>
                                <a:rPr lang="en-US" sz="2000" b="1" i="1" smtClean="0">
                                  <a:latin typeface="Cambria Math"/>
                                </a:rPr>
                                <m:t>−</m:t>
                              </m:r>
                              <m:r>
                                <a:rPr lang="en-US" sz="2000" b="1" i="1" smtClean="0">
                                  <a:latin typeface="Cambria Math"/>
                                </a:rPr>
                                <m:t>𝟒</m:t>
                              </m:r>
                            </m:e>
                            <m:e>
                              <m:r>
                                <a:rPr lang="en-US" sz="2000" b="1" i="1" smtClean="0">
                                  <a:latin typeface="Cambria Math"/>
                                </a:rPr>
                                <m:t>𝟎</m:t>
                              </m:r>
                            </m:e>
                          </m:mr>
                          <m:mr>
                            <m:e>
                              <m:r>
                                <a:rPr lang="en-US" sz="2000" b="1" i="1">
                                  <a:latin typeface="Cambria Math"/>
                                </a:rPr>
                                <m:t>𝟑</m:t>
                              </m:r>
                            </m:e>
                            <m:e>
                              <m:r>
                                <a:rPr lang="en-US" sz="2000" b="1" i="1" smtClean="0">
                                  <a:latin typeface="Cambria Math"/>
                                </a:rPr>
                                <m:t>−</m:t>
                              </m:r>
                              <m:r>
                                <a:rPr lang="en-US" sz="2000" b="1" i="1" smtClean="0">
                                  <a:latin typeface="Cambria Math"/>
                                </a:rPr>
                                <m:t>𝟐</m:t>
                              </m:r>
                            </m:e>
                            <m:e>
                              <m:r>
                                <a:rPr lang="en-US" sz="2000" b="1" i="1">
                                  <a:latin typeface="Cambria Math"/>
                                </a:rPr>
                                <m:t>𝟒</m:t>
                              </m:r>
                            </m:e>
                            <m:e>
                              <m:r>
                                <a:rPr lang="en-US" sz="2000" b="1" i="1">
                                  <a:latin typeface="Cambria Math"/>
                                </a:rPr>
                                <m:t>𝟎</m:t>
                              </m:r>
                            </m:e>
                          </m:mr>
                          <m:mr>
                            <m:e>
                              <m:r>
                                <a:rPr lang="en-US" sz="2000" b="1" i="1" smtClean="0">
                                  <a:latin typeface="Cambria Math"/>
                                </a:rPr>
                                <m:t>𝟔</m:t>
                              </m:r>
                            </m:e>
                            <m:e>
                              <m:r>
                                <a:rPr lang="en-US" sz="2000" b="1" i="1" smtClean="0">
                                  <a:latin typeface="Cambria Math"/>
                                </a:rPr>
                                <m:t>𝟏</m:t>
                              </m:r>
                            </m:e>
                            <m:e>
                              <m:r>
                                <a:rPr lang="en-US" sz="2000" b="1" i="1">
                                  <a:latin typeface="Cambria Math"/>
                                </a:rPr>
                                <m:t>−</m:t>
                              </m:r>
                              <m:r>
                                <a:rPr lang="en-US" sz="2000" b="1" i="1">
                                  <a:latin typeface="Cambria Math"/>
                                </a:rPr>
                                <m:t>𝟖</m:t>
                              </m:r>
                            </m:e>
                            <m:e>
                              <m:r>
                                <a:rPr lang="en-US" sz="2000" b="1" i="1">
                                  <a:latin typeface="Cambria Math"/>
                                </a:rPr>
                                <m:t>𝟎</m:t>
                              </m:r>
                            </m:e>
                          </m:mr>
                        </m:m>
                      </m:e>
                    </m:d>
                  </m:oMath>
                </a14:m>
                <a:endParaRPr lang="en-US" sz="2000" b="1" dirty="0"/>
              </a:p>
              <a:p>
                <a:pPr marL="0" indent="0">
                  <a:buNone/>
                </a:pPr>
                <a:r>
                  <a:rPr lang="en-US" sz="2000" b="1" dirty="0"/>
                  <a:t>Applying </a:t>
                </a:r>
                <a14:m>
                  <m:oMath xmlns:m="http://schemas.openxmlformats.org/officeDocument/2006/math">
                    <m:sSub>
                      <m:sSubPr>
                        <m:ctrlPr>
                          <a:rPr lang="en-US" sz="2000" b="1" i="1">
                            <a:latin typeface="Cambria Math"/>
                          </a:rPr>
                        </m:ctrlPr>
                      </m:sSubPr>
                      <m:e>
                        <m:r>
                          <a:rPr lang="en-US" sz="2000" b="1" i="1">
                            <a:latin typeface="Cambria Math"/>
                          </a:rPr>
                          <m:t>𝑹</m:t>
                        </m:r>
                      </m:e>
                      <m:sub>
                        <m:r>
                          <a:rPr lang="en-US" sz="2000" b="1" i="1">
                            <a:latin typeface="Cambria Math"/>
                          </a:rPr>
                          <m:t>𝟐</m:t>
                        </m:r>
                      </m:sub>
                    </m:sSub>
                    <m:r>
                      <a:rPr lang="en-US" sz="2000" b="1" i="1">
                        <a:latin typeface="Cambria Math"/>
                        <a:ea typeface="Cambria Math"/>
                      </a:rPr>
                      <m:t>→</m:t>
                    </m:r>
                    <m:sSub>
                      <m:sSubPr>
                        <m:ctrlPr>
                          <a:rPr lang="en-US" sz="2000" b="1" i="1">
                            <a:latin typeface="Cambria Math"/>
                          </a:rPr>
                        </m:ctrlPr>
                      </m:sSubPr>
                      <m:e>
                        <m:r>
                          <a:rPr lang="en-US" sz="2000" b="1" i="1">
                            <a:latin typeface="Cambria Math"/>
                          </a:rPr>
                          <m:t>𝑹</m:t>
                        </m:r>
                      </m:e>
                      <m:sub>
                        <m:r>
                          <a:rPr lang="en-US" sz="2000" b="1" i="1">
                            <a:latin typeface="Cambria Math"/>
                          </a:rPr>
                          <m:t>𝟐</m:t>
                        </m:r>
                      </m:sub>
                    </m:sSub>
                    <m:r>
                      <a:rPr lang="en-US" sz="2000" b="1" i="1" smtClean="0">
                        <a:latin typeface="Cambria Math"/>
                      </a:rPr>
                      <m:t>+</m:t>
                    </m:r>
                    <m:sSub>
                      <m:sSubPr>
                        <m:ctrlPr>
                          <a:rPr lang="en-US" sz="2000" b="1" i="1">
                            <a:latin typeface="Cambria Math"/>
                          </a:rPr>
                        </m:ctrlPr>
                      </m:sSubPr>
                      <m:e>
                        <m:r>
                          <a:rPr lang="en-US" sz="2000" b="1" i="1">
                            <a:latin typeface="Cambria Math"/>
                          </a:rPr>
                          <m:t>𝑹</m:t>
                        </m:r>
                      </m:e>
                      <m:sub>
                        <m:r>
                          <a:rPr lang="en-US" sz="2000" b="1" i="1" smtClean="0">
                            <a:latin typeface="Cambria Math"/>
                          </a:rPr>
                          <m:t>𝟏</m:t>
                        </m:r>
                      </m:sub>
                    </m:sSub>
                  </m:oMath>
                </a14:m>
                <a:r>
                  <a:rPr lang="en-US" sz="2000" b="1" dirty="0" smtClean="0"/>
                  <a:t>  and </a:t>
                </a:r>
                <a14:m>
                  <m:oMath xmlns:m="http://schemas.openxmlformats.org/officeDocument/2006/math">
                    <m:sSub>
                      <m:sSubPr>
                        <m:ctrlPr>
                          <a:rPr lang="en-US" sz="2000" b="1" i="1">
                            <a:latin typeface="Cambria Math"/>
                          </a:rPr>
                        </m:ctrlPr>
                      </m:sSubPr>
                      <m:e>
                        <m:r>
                          <a:rPr lang="en-US" sz="2000" b="1" i="1">
                            <a:latin typeface="Cambria Math"/>
                          </a:rPr>
                          <m:t>𝑹</m:t>
                        </m:r>
                      </m:e>
                      <m:sub>
                        <m:r>
                          <a:rPr lang="en-US" sz="2000" b="1" i="1">
                            <a:latin typeface="Cambria Math"/>
                          </a:rPr>
                          <m:t>𝟑</m:t>
                        </m:r>
                      </m:sub>
                    </m:sSub>
                    <m:r>
                      <a:rPr lang="en-US" sz="2000" b="1" i="1">
                        <a:latin typeface="Cambria Math"/>
                        <a:ea typeface="Cambria Math"/>
                      </a:rPr>
                      <m:t>→</m:t>
                    </m:r>
                    <m:sSub>
                      <m:sSubPr>
                        <m:ctrlPr>
                          <a:rPr lang="en-US" sz="2000" b="1" i="1">
                            <a:latin typeface="Cambria Math"/>
                          </a:rPr>
                        </m:ctrlPr>
                      </m:sSubPr>
                      <m:e>
                        <m:r>
                          <a:rPr lang="en-US" sz="2000" b="1" i="1">
                            <a:latin typeface="Cambria Math"/>
                          </a:rPr>
                          <m:t>𝑹</m:t>
                        </m:r>
                      </m:e>
                      <m:sub>
                        <m:r>
                          <a:rPr lang="en-US" sz="2000" b="1" i="1">
                            <a:latin typeface="Cambria Math"/>
                          </a:rPr>
                          <m:t>𝟑</m:t>
                        </m:r>
                      </m:sub>
                    </m:sSub>
                    <m:r>
                      <a:rPr lang="en-US" sz="2000" b="1" i="1">
                        <a:latin typeface="Cambria Math"/>
                      </a:rPr>
                      <m:t>−</m:t>
                    </m:r>
                    <m:sSub>
                      <m:sSubPr>
                        <m:ctrlPr>
                          <a:rPr lang="en-US" sz="2000" b="1" i="1">
                            <a:latin typeface="Cambria Math"/>
                          </a:rPr>
                        </m:ctrlPr>
                      </m:sSubPr>
                      <m:e>
                        <m:r>
                          <a:rPr lang="en-US" sz="2000" b="1" i="1">
                            <a:latin typeface="Cambria Math"/>
                          </a:rPr>
                          <m:t>𝟐</m:t>
                        </m:r>
                        <m:r>
                          <a:rPr lang="en-US" sz="2000" b="1" i="1">
                            <a:latin typeface="Cambria Math"/>
                          </a:rPr>
                          <m:t>𝑹</m:t>
                        </m:r>
                      </m:e>
                      <m:sub>
                        <m:r>
                          <a:rPr lang="en-US" sz="2000" b="1" i="1">
                            <a:latin typeface="Cambria Math"/>
                          </a:rPr>
                          <m:t>𝟏</m:t>
                        </m:r>
                      </m:sub>
                    </m:sSub>
                  </m:oMath>
                </a14:m>
                <a:endParaRPr lang="en-US" sz="2000" b="1" dirty="0"/>
              </a:p>
              <a:p>
                <a:pPr marL="0" indent="0">
                  <a:buNone/>
                </a:pPr>
                <a:r>
                  <a:rPr lang="en-US" sz="2000" b="1" dirty="0"/>
                  <a:t>	</a:t>
                </a:r>
                <a:r>
                  <a:rPr lang="en-US" sz="2000" b="1" dirty="0">
                    <a:ea typeface="Cambria Math"/>
                  </a:rPr>
                  <a:t> </a:t>
                </a:r>
                <a14:m>
                  <m:oMath xmlns:m="http://schemas.openxmlformats.org/officeDocument/2006/math">
                    <m:r>
                      <a:rPr lang="en-US" sz="2000" b="1" i="1">
                        <a:latin typeface="Cambria Math"/>
                        <a:ea typeface="Cambria Math"/>
                      </a:rPr>
                      <m:t>~</m:t>
                    </m:r>
                  </m:oMath>
                </a14:m>
                <a:r>
                  <a:rPr lang="en-US" sz="2000" b="1" dirty="0"/>
                  <a:t> </a:t>
                </a:r>
                <a14:m>
                  <m:oMath xmlns:m="http://schemas.openxmlformats.org/officeDocument/2006/math">
                    <m:d>
                      <m:dPr>
                        <m:begChr m:val="["/>
                        <m:endChr m:val="]"/>
                        <m:ctrlPr>
                          <a:rPr lang="en-US" sz="2000" b="1" i="1">
                            <a:latin typeface="Cambria Math"/>
                          </a:rPr>
                        </m:ctrlPr>
                      </m:dPr>
                      <m:e>
                        <m:m>
                          <m:mPr>
                            <m:mcs>
                              <m:mc>
                                <m:mcPr>
                                  <m:count m:val="4"/>
                                  <m:mcJc m:val="center"/>
                                </m:mcPr>
                              </m:mc>
                            </m:mcs>
                            <m:ctrlPr>
                              <a:rPr lang="en-US" sz="2000" b="1" i="1" smtClean="0">
                                <a:latin typeface="Cambria Math"/>
                              </a:rPr>
                            </m:ctrlPr>
                          </m:mPr>
                          <m:mr>
                            <m:e>
                              <m:r>
                                <m:rPr>
                                  <m:brk m:alnAt="7"/>
                                </m:rPr>
                                <a:rPr lang="en-US" sz="2000" b="1" i="1">
                                  <a:latin typeface="Cambria Math"/>
                                </a:rPr>
                                <m:t>𝟑</m:t>
                              </m:r>
                            </m:e>
                            <m:e>
                              <m:r>
                                <a:rPr lang="en-US" sz="2000" b="1" i="1">
                                  <a:latin typeface="Cambria Math"/>
                                </a:rPr>
                                <m:t>𝟓</m:t>
                              </m:r>
                            </m:e>
                            <m:e>
                              <m:r>
                                <a:rPr lang="en-US" sz="2000" b="1" i="1">
                                  <a:latin typeface="Cambria Math"/>
                                </a:rPr>
                                <m:t>−</m:t>
                              </m:r>
                              <m:r>
                                <a:rPr lang="en-US" sz="2000" b="1" i="1">
                                  <a:latin typeface="Cambria Math"/>
                                </a:rPr>
                                <m:t>𝟒</m:t>
                              </m:r>
                            </m:e>
                            <m:e>
                              <m:r>
                                <a:rPr lang="en-US" sz="2000" b="1" i="1">
                                  <a:latin typeface="Cambria Math"/>
                                </a:rPr>
                                <m:t>𝟎</m:t>
                              </m:r>
                            </m:e>
                          </m:mr>
                          <m:mr>
                            <m:e>
                              <m:r>
                                <a:rPr lang="en-US" sz="2000" b="1" i="1" smtClean="0">
                                  <a:latin typeface="Cambria Math"/>
                                </a:rPr>
                                <m:t>𝟎</m:t>
                              </m:r>
                            </m:e>
                            <m:e>
                              <m:r>
                                <a:rPr lang="en-US" sz="2000" b="1" i="1" smtClean="0">
                                  <a:latin typeface="Cambria Math"/>
                                </a:rPr>
                                <m:t>𝟑</m:t>
                              </m:r>
                            </m:e>
                            <m:e>
                              <m:r>
                                <a:rPr lang="en-US" sz="2000" b="1" i="1" smtClean="0">
                                  <a:latin typeface="Cambria Math"/>
                                </a:rPr>
                                <m:t>𝟎</m:t>
                              </m:r>
                            </m:e>
                            <m:e>
                              <m:r>
                                <a:rPr lang="en-US" sz="2000" b="1" i="1">
                                  <a:latin typeface="Cambria Math"/>
                                </a:rPr>
                                <m:t>𝟎</m:t>
                              </m:r>
                            </m:e>
                          </m:mr>
                          <m:mr>
                            <m:e>
                              <m:r>
                                <a:rPr lang="en-US" sz="2000" b="1" i="1" smtClean="0">
                                  <a:latin typeface="Cambria Math"/>
                                </a:rPr>
                                <m:t>𝟎</m:t>
                              </m:r>
                            </m:e>
                            <m:e>
                              <m:r>
                                <a:rPr lang="en-US" sz="2000" b="1" i="1" smtClean="0">
                                  <a:latin typeface="Cambria Math"/>
                                </a:rPr>
                                <m:t>−</m:t>
                              </m:r>
                              <m:r>
                                <a:rPr lang="en-US" sz="2000" b="1" i="1" smtClean="0">
                                  <a:latin typeface="Cambria Math"/>
                                </a:rPr>
                                <m:t>𝟗</m:t>
                              </m:r>
                            </m:e>
                            <m:e>
                              <m:r>
                                <a:rPr lang="en-US" sz="2000" b="1" i="1" smtClean="0">
                                  <a:latin typeface="Cambria Math"/>
                                </a:rPr>
                                <m:t>𝟎</m:t>
                              </m:r>
                            </m:e>
                            <m:e>
                              <m:r>
                                <a:rPr lang="en-US" sz="2000" b="1" i="1">
                                  <a:latin typeface="Cambria Math"/>
                                </a:rPr>
                                <m:t>𝟎</m:t>
                              </m:r>
                            </m:e>
                          </m:mr>
                        </m:m>
                      </m:e>
                    </m:d>
                  </m:oMath>
                </a14:m>
                <a:endParaRPr lang="en-US" sz="2000" b="1" dirty="0"/>
              </a:p>
              <a:p>
                <a:pPr marL="0" indent="0">
                  <a:buNone/>
                </a:pPr>
                <a:r>
                  <a:rPr lang="en-US" sz="2000" b="1" dirty="0"/>
                  <a:t>Applying </a:t>
                </a:r>
                <a14:m>
                  <m:oMath xmlns:m="http://schemas.openxmlformats.org/officeDocument/2006/math">
                    <m:sSub>
                      <m:sSubPr>
                        <m:ctrlPr>
                          <a:rPr lang="en-US" sz="2000" b="1" i="1">
                            <a:latin typeface="Cambria Math"/>
                          </a:rPr>
                        </m:ctrlPr>
                      </m:sSubPr>
                      <m:e>
                        <m:r>
                          <a:rPr lang="en-US" sz="2000" b="1" i="1">
                            <a:latin typeface="Cambria Math"/>
                          </a:rPr>
                          <m:t>𝑹</m:t>
                        </m:r>
                      </m:e>
                      <m:sub>
                        <m:r>
                          <a:rPr lang="en-US" sz="2000" b="1" i="1">
                            <a:latin typeface="Cambria Math"/>
                          </a:rPr>
                          <m:t>𝟑</m:t>
                        </m:r>
                      </m:sub>
                    </m:sSub>
                    <m:r>
                      <a:rPr lang="en-US" sz="2000" b="1" i="1">
                        <a:latin typeface="Cambria Math"/>
                        <a:ea typeface="Cambria Math"/>
                      </a:rPr>
                      <m:t>→</m:t>
                    </m:r>
                    <m:sSub>
                      <m:sSubPr>
                        <m:ctrlPr>
                          <a:rPr lang="en-US" sz="2000" b="1" i="1">
                            <a:latin typeface="Cambria Math"/>
                          </a:rPr>
                        </m:ctrlPr>
                      </m:sSubPr>
                      <m:e>
                        <m:r>
                          <a:rPr lang="en-US" sz="2000" b="1" i="1">
                            <a:latin typeface="Cambria Math"/>
                          </a:rPr>
                          <m:t>𝑹</m:t>
                        </m:r>
                      </m:e>
                      <m:sub>
                        <m:r>
                          <a:rPr lang="en-US" sz="2000" b="1" i="1">
                            <a:latin typeface="Cambria Math"/>
                          </a:rPr>
                          <m:t>𝟑</m:t>
                        </m:r>
                      </m:sub>
                    </m:sSub>
                    <m:r>
                      <a:rPr lang="en-US" sz="2000" b="1" i="1" smtClean="0">
                        <a:latin typeface="Cambria Math"/>
                      </a:rPr>
                      <m:t>+</m:t>
                    </m:r>
                    <m:sSub>
                      <m:sSubPr>
                        <m:ctrlPr>
                          <a:rPr lang="en-US" sz="2000" b="1" i="1">
                            <a:latin typeface="Cambria Math"/>
                          </a:rPr>
                        </m:ctrlPr>
                      </m:sSubPr>
                      <m:e>
                        <m:r>
                          <a:rPr lang="en-US" sz="2000" b="1" i="1" smtClean="0">
                            <a:latin typeface="Cambria Math"/>
                          </a:rPr>
                          <m:t>𝟑</m:t>
                        </m:r>
                        <m:r>
                          <a:rPr lang="en-US" sz="2000" b="1" i="1">
                            <a:latin typeface="Cambria Math"/>
                          </a:rPr>
                          <m:t>𝑹</m:t>
                        </m:r>
                      </m:e>
                      <m:sub>
                        <m:r>
                          <a:rPr lang="en-US" sz="2000" b="1" i="1" smtClean="0">
                            <a:latin typeface="Cambria Math"/>
                          </a:rPr>
                          <m:t>𝟐</m:t>
                        </m:r>
                      </m:sub>
                    </m:sSub>
                  </m:oMath>
                </a14:m>
                <a:endParaRPr lang="en-US" sz="2000" b="1" dirty="0"/>
              </a:p>
              <a:p>
                <a:pPr marL="0" indent="0">
                  <a:buNone/>
                </a:pPr>
                <a:r>
                  <a:rPr lang="en-US" sz="2000" b="1" dirty="0"/>
                  <a:t>	</a:t>
                </a:r>
                <a:r>
                  <a:rPr lang="en-US" sz="2000" b="1" dirty="0">
                    <a:ea typeface="Cambria Math"/>
                  </a:rPr>
                  <a:t> </a:t>
                </a:r>
                <a14:m>
                  <m:oMath xmlns:m="http://schemas.openxmlformats.org/officeDocument/2006/math">
                    <m:r>
                      <a:rPr lang="en-US" sz="2000" b="1" i="1">
                        <a:latin typeface="Cambria Math"/>
                        <a:ea typeface="Cambria Math"/>
                      </a:rPr>
                      <m:t>~</m:t>
                    </m:r>
                    <m:d>
                      <m:dPr>
                        <m:begChr m:val="["/>
                        <m:endChr m:val="]"/>
                        <m:ctrlPr>
                          <a:rPr lang="en-US" sz="2000" b="1" i="1">
                            <a:latin typeface="Cambria Math"/>
                          </a:rPr>
                        </m:ctrlPr>
                      </m:dPr>
                      <m:e>
                        <m:m>
                          <m:mPr>
                            <m:mcs>
                              <m:mc>
                                <m:mcPr>
                                  <m:count m:val="4"/>
                                  <m:mcJc m:val="center"/>
                                </m:mcPr>
                              </m:mc>
                            </m:mcs>
                            <m:ctrlPr>
                              <a:rPr lang="en-US" sz="2000" b="1" i="1">
                                <a:latin typeface="Cambria Math"/>
                              </a:rPr>
                            </m:ctrlPr>
                          </m:mPr>
                          <m:mr>
                            <m:e>
                              <m:r>
                                <m:rPr>
                                  <m:brk m:alnAt="7"/>
                                </m:rPr>
                                <a:rPr lang="en-US" sz="2000" b="1" i="1">
                                  <a:latin typeface="Cambria Math"/>
                                </a:rPr>
                                <m:t>𝟑</m:t>
                              </m:r>
                            </m:e>
                            <m:e>
                              <m:r>
                                <a:rPr lang="en-US" sz="2000" b="1" i="1">
                                  <a:latin typeface="Cambria Math"/>
                                </a:rPr>
                                <m:t>𝟓</m:t>
                              </m:r>
                            </m:e>
                            <m:e>
                              <m:r>
                                <a:rPr lang="en-US" sz="2000" b="1" i="1">
                                  <a:latin typeface="Cambria Math"/>
                                </a:rPr>
                                <m:t>−</m:t>
                              </m:r>
                              <m:r>
                                <a:rPr lang="en-US" sz="2000" b="1" i="1">
                                  <a:latin typeface="Cambria Math"/>
                                </a:rPr>
                                <m:t>𝟒</m:t>
                              </m:r>
                            </m:e>
                            <m:e>
                              <m:r>
                                <a:rPr lang="en-US" sz="2000" b="1" i="1">
                                  <a:latin typeface="Cambria Math"/>
                                </a:rPr>
                                <m:t>𝟎</m:t>
                              </m:r>
                            </m:e>
                          </m:mr>
                          <m:mr>
                            <m:e>
                              <m:r>
                                <a:rPr lang="en-US" sz="2000" b="1" i="1">
                                  <a:latin typeface="Cambria Math"/>
                                </a:rPr>
                                <m:t>𝟎</m:t>
                              </m:r>
                            </m:e>
                            <m:e>
                              <m:r>
                                <a:rPr lang="en-US" sz="2000" b="1" i="1">
                                  <a:latin typeface="Cambria Math"/>
                                </a:rPr>
                                <m:t>𝟑</m:t>
                              </m:r>
                            </m:e>
                            <m:e>
                              <m:r>
                                <a:rPr lang="en-US" sz="2000" b="1" i="1">
                                  <a:latin typeface="Cambria Math"/>
                                </a:rPr>
                                <m:t>𝟎</m:t>
                              </m:r>
                            </m:e>
                            <m:e>
                              <m:r>
                                <a:rPr lang="en-US" sz="2000" b="1" i="1">
                                  <a:latin typeface="Cambria Math"/>
                                </a:rPr>
                                <m:t>𝟎</m:t>
                              </m:r>
                            </m:e>
                          </m:mr>
                          <m:mr>
                            <m:e>
                              <m:r>
                                <a:rPr lang="en-US" sz="2000" b="1" i="1">
                                  <a:latin typeface="Cambria Math"/>
                                </a:rPr>
                                <m:t>𝟎</m:t>
                              </m:r>
                            </m:e>
                            <m:e>
                              <m:r>
                                <a:rPr lang="en-US" sz="2000" b="1" i="1" smtClean="0">
                                  <a:latin typeface="Cambria Math"/>
                                </a:rPr>
                                <m:t>𝟎</m:t>
                              </m:r>
                            </m:e>
                            <m:e>
                              <m:r>
                                <a:rPr lang="en-US" sz="2000" b="1" i="1">
                                  <a:latin typeface="Cambria Math"/>
                                </a:rPr>
                                <m:t>𝟎</m:t>
                              </m:r>
                            </m:e>
                            <m:e>
                              <m:r>
                                <a:rPr lang="en-US" sz="2000" b="1" i="1">
                                  <a:latin typeface="Cambria Math"/>
                                </a:rPr>
                                <m:t>𝟎</m:t>
                              </m:r>
                            </m:e>
                          </m:mr>
                        </m:m>
                      </m:e>
                    </m:d>
                  </m:oMath>
                </a14:m>
                <a:endParaRPr lang="en-US" sz="2000" b="1" dirty="0"/>
              </a:p>
              <a:p>
                <a:pPr marL="0" indent="0">
                  <a:buNone/>
                </a:pPr>
                <a:endParaRPr lang="en-US" sz="2000" b="1" dirty="0"/>
              </a:p>
              <a:p>
                <a:pPr marL="0" indent="0">
                  <a:buNone/>
                </a:pPr>
                <a:endParaRPr lang="en-US" sz="20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09600"/>
                <a:ext cx="8229600" cy="5715000"/>
              </a:xfrm>
              <a:blipFill rotWithShape="1">
                <a:blip r:embed="rId2"/>
                <a:stretch>
                  <a:fillRect l="-741" t="-53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7485380B-2C39-4DDC-AF28-BB07C47F1D9B}" type="datetime3">
              <a:rPr lang="en-US" smtClean="0"/>
              <a:t>5 December 2022</a:t>
            </a:fld>
            <a:endParaRPr lang="en-US"/>
          </a:p>
        </p:txBody>
      </p:sp>
      <p:sp>
        <p:nvSpPr>
          <p:cNvPr id="5" name="Footer Placeholder 4"/>
          <p:cNvSpPr>
            <a:spLocks noGrp="1"/>
          </p:cNvSpPr>
          <p:nvPr>
            <p:ph type="ftr" sz="quarter" idx="11"/>
          </p:nvPr>
        </p:nvSpPr>
        <p:spPr/>
        <p:txBody>
          <a:bodyPr/>
          <a:lstStyle/>
          <a:p>
            <a:r>
              <a:rPr lang="en-US" smtClean="0"/>
              <a:t>js</a:t>
            </a:r>
            <a:endParaRPr lang="en-US"/>
          </a:p>
        </p:txBody>
      </p:sp>
      <p:sp>
        <p:nvSpPr>
          <p:cNvPr id="6" name="Slide Number Placeholder 5"/>
          <p:cNvSpPr>
            <a:spLocks noGrp="1"/>
          </p:cNvSpPr>
          <p:nvPr>
            <p:ph type="sldNum" sz="quarter" idx="12"/>
          </p:nvPr>
        </p:nvSpPr>
        <p:spPr/>
        <p:txBody>
          <a:bodyPr/>
          <a:lstStyle/>
          <a:p>
            <a:fld id="{B4318AF5-1C7B-4860-8A05-F86E63C4D6B2}" type="slidenum">
              <a:rPr lang="en-US" smtClean="0"/>
              <a:t>35</a:t>
            </a:fld>
            <a:endParaRPr lang="en-US"/>
          </a:p>
        </p:txBody>
      </p:sp>
    </p:spTree>
    <p:extLst>
      <p:ext uri="{BB962C8B-B14F-4D97-AF65-F5344CB8AC3E}">
        <p14:creationId xmlns:p14="http://schemas.microsoft.com/office/powerpoint/2010/main" val="42724212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457200"/>
                <a:ext cx="8229600" cy="6324600"/>
              </a:xfrm>
            </p:spPr>
            <p:txBody>
              <a:bodyPr>
                <a:normAutofit lnSpcReduction="10000"/>
              </a:bodyPr>
              <a:lstStyle/>
              <a:p>
                <a:pPr marL="0" indent="0">
                  <a:buNone/>
                </a:pPr>
                <a:r>
                  <a:rPr lang="en-US" sz="2400" b="1" dirty="0" smtClean="0"/>
                  <a:t>Here, </a:t>
                </a:r>
                <a14:m>
                  <m:oMath xmlns:m="http://schemas.openxmlformats.org/officeDocument/2006/math">
                    <m:sSub>
                      <m:sSubPr>
                        <m:ctrlPr>
                          <a:rPr lang="en-US" sz="2400" b="1" i="1">
                            <a:latin typeface="Cambria Math"/>
                          </a:rPr>
                        </m:ctrlPr>
                      </m:sSubPr>
                      <m:e>
                        <m:r>
                          <a:rPr lang="en-US" sz="2400" b="1" i="1">
                            <a:latin typeface="Cambria Math"/>
                          </a:rPr>
                          <m:t>𝒙</m:t>
                        </m:r>
                      </m:e>
                      <m:sub>
                        <m:r>
                          <a:rPr lang="en-US" sz="2400" b="1" i="1">
                            <a:latin typeface="Cambria Math"/>
                          </a:rPr>
                          <m:t>𝟏</m:t>
                        </m:r>
                      </m:sub>
                    </m:sSub>
                    <m:r>
                      <a:rPr lang="en-US" sz="2400" b="1" i="1" smtClean="0">
                        <a:latin typeface="Cambria Math"/>
                      </a:rPr>
                      <m:t> </m:t>
                    </m:r>
                    <m:r>
                      <a:rPr lang="en-US" sz="2400" b="1" i="1" smtClean="0">
                        <a:latin typeface="Cambria Math"/>
                      </a:rPr>
                      <m:t>𝒂𝒏𝒅</m:t>
                    </m:r>
                    <m:r>
                      <a:rPr lang="en-US" sz="2400" b="1" i="1" smtClean="0">
                        <a:latin typeface="Cambria Math"/>
                      </a:rPr>
                      <m:t> </m:t>
                    </m:r>
                    <m:sSub>
                      <m:sSubPr>
                        <m:ctrlPr>
                          <a:rPr lang="en-US" sz="2400" b="1" i="1">
                            <a:latin typeface="Cambria Math"/>
                          </a:rPr>
                        </m:ctrlPr>
                      </m:sSubPr>
                      <m:e>
                        <m:r>
                          <a:rPr lang="en-US" sz="2400" b="1" i="1">
                            <a:latin typeface="Cambria Math"/>
                          </a:rPr>
                          <m:t>𝒙</m:t>
                        </m:r>
                      </m:e>
                      <m:sub>
                        <m:r>
                          <a:rPr lang="en-US" sz="2400" b="1" i="1">
                            <a:latin typeface="Cambria Math"/>
                          </a:rPr>
                          <m:t>𝟐</m:t>
                        </m:r>
                      </m:sub>
                    </m:sSub>
                  </m:oMath>
                </a14:m>
                <a:r>
                  <a:rPr lang="en-US" sz="2400" b="1" dirty="0" smtClean="0"/>
                  <a:t> are basic variable and </a:t>
                </a:r>
                <a14:m>
                  <m:oMath xmlns:m="http://schemas.openxmlformats.org/officeDocument/2006/math">
                    <m:sSub>
                      <m:sSubPr>
                        <m:ctrlPr>
                          <a:rPr lang="en-US" sz="2400" b="1" i="1">
                            <a:latin typeface="Cambria Math"/>
                          </a:rPr>
                        </m:ctrlPr>
                      </m:sSubPr>
                      <m:e>
                        <m:r>
                          <a:rPr lang="en-US" sz="2400" b="1" i="1">
                            <a:latin typeface="Cambria Math"/>
                          </a:rPr>
                          <m:t>𝒙</m:t>
                        </m:r>
                      </m:e>
                      <m:sub>
                        <m:r>
                          <a:rPr lang="en-US" sz="2400" b="1" i="1" smtClean="0">
                            <a:latin typeface="Cambria Math"/>
                          </a:rPr>
                          <m:t>𝟑</m:t>
                        </m:r>
                      </m:sub>
                    </m:sSub>
                  </m:oMath>
                </a14:m>
                <a:r>
                  <a:rPr lang="en-US" sz="2400" b="1" dirty="0" smtClean="0"/>
                  <a:t> is  free variable. So, the given system has non-trivial solution.</a:t>
                </a:r>
              </a:p>
              <a:p>
                <a:pPr marL="0" indent="0">
                  <a:buNone/>
                </a:pPr>
                <a:r>
                  <a:rPr lang="en-US" sz="2400" b="1" dirty="0" smtClean="0"/>
                  <a:t>Corresponding system is </a:t>
                </a:r>
              </a:p>
              <a:p>
                <a:pPr marL="0" indent="0">
                  <a:buNone/>
                </a:pPr>
                <a:r>
                  <a:rPr lang="en-US" sz="2400" b="1" dirty="0"/>
                  <a:t> </a:t>
                </a:r>
                <a:r>
                  <a:rPr lang="en-US" sz="2400" b="1" dirty="0" smtClean="0"/>
                  <a:t>	</a:t>
                </a:r>
                <a14:m>
                  <m:oMath xmlns:m="http://schemas.openxmlformats.org/officeDocument/2006/math">
                    <m:sSub>
                      <m:sSubPr>
                        <m:ctrlPr>
                          <a:rPr lang="en-US" sz="2400" b="1" i="1">
                            <a:latin typeface="Cambria Math"/>
                          </a:rPr>
                        </m:ctrlPr>
                      </m:sSubPr>
                      <m:e>
                        <m:r>
                          <a:rPr lang="en-US" sz="2400" b="1" i="1">
                            <a:latin typeface="Cambria Math"/>
                          </a:rPr>
                          <m:t>𝟑</m:t>
                        </m:r>
                        <m:r>
                          <a:rPr lang="en-US" sz="2400" b="1" i="1">
                            <a:latin typeface="Cambria Math"/>
                          </a:rPr>
                          <m:t>𝒙</m:t>
                        </m:r>
                      </m:e>
                      <m:sub>
                        <m:r>
                          <a:rPr lang="en-US" sz="2400" b="1" i="1" smtClean="0">
                            <a:latin typeface="Cambria Math"/>
                          </a:rPr>
                          <m:t>𝟏</m:t>
                        </m:r>
                      </m:sub>
                    </m:sSub>
                    <m:r>
                      <a:rPr lang="en-US" sz="2400" b="1" i="1">
                        <a:latin typeface="Cambria Math"/>
                      </a:rPr>
                      <m:t>+</m:t>
                    </m:r>
                    <m:r>
                      <a:rPr lang="en-US" sz="2400" b="1" i="1">
                        <a:latin typeface="Cambria Math"/>
                      </a:rPr>
                      <m:t>𝟓</m:t>
                    </m:r>
                    <m:sSub>
                      <m:sSubPr>
                        <m:ctrlPr>
                          <a:rPr lang="en-US" sz="2400" b="1" i="1">
                            <a:latin typeface="Cambria Math"/>
                          </a:rPr>
                        </m:ctrlPr>
                      </m:sSubPr>
                      <m:e>
                        <m:r>
                          <a:rPr lang="en-US" sz="2400" b="1" i="1">
                            <a:latin typeface="Cambria Math"/>
                          </a:rPr>
                          <m:t>𝒙</m:t>
                        </m:r>
                      </m:e>
                      <m:sub>
                        <m:r>
                          <a:rPr lang="en-US" sz="2400" b="1" i="1">
                            <a:latin typeface="Cambria Math"/>
                          </a:rPr>
                          <m:t>𝟐</m:t>
                        </m:r>
                      </m:sub>
                    </m:sSub>
                    <m:r>
                      <a:rPr lang="en-US" sz="2400" b="1" i="1">
                        <a:latin typeface="Cambria Math"/>
                      </a:rPr>
                      <m:t>−</m:t>
                    </m:r>
                    <m:r>
                      <a:rPr lang="en-US" sz="2400" b="1" i="1">
                        <a:latin typeface="Cambria Math"/>
                      </a:rPr>
                      <m:t>𝟒</m:t>
                    </m:r>
                    <m:sSub>
                      <m:sSubPr>
                        <m:ctrlPr>
                          <a:rPr lang="en-US" sz="2400" b="1" i="1">
                            <a:latin typeface="Cambria Math"/>
                          </a:rPr>
                        </m:ctrlPr>
                      </m:sSubPr>
                      <m:e>
                        <m:r>
                          <a:rPr lang="en-US" sz="2400" b="1" i="1">
                            <a:latin typeface="Cambria Math"/>
                          </a:rPr>
                          <m:t>𝒙</m:t>
                        </m:r>
                      </m:e>
                      <m:sub>
                        <m:r>
                          <a:rPr lang="en-US" sz="2400" b="1" i="1">
                            <a:latin typeface="Cambria Math"/>
                          </a:rPr>
                          <m:t>𝟑</m:t>
                        </m:r>
                      </m:sub>
                    </m:sSub>
                    <m:r>
                      <m:rPr>
                        <m:nor/>
                      </m:rPr>
                      <a:rPr lang="en-US" sz="2400" b="1" dirty="0"/>
                      <m:t> = 0</m:t>
                    </m:r>
                  </m:oMath>
                </a14:m>
                <a:endParaRPr lang="en-US" sz="2400" b="1" dirty="0"/>
              </a:p>
              <a:p>
                <a:pPr marL="0" indent="0">
                  <a:buNone/>
                </a:pPr>
                <a:r>
                  <a:rPr lang="en-US" sz="2400" b="1" dirty="0"/>
                  <a:t>	</a:t>
                </a:r>
                <a14:m>
                  <m:oMath xmlns:m="http://schemas.openxmlformats.org/officeDocument/2006/math">
                    <m:r>
                      <a:rPr lang="en-US" sz="2400" b="1" i="1" dirty="0" smtClean="0">
                        <a:latin typeface="Cambria Math"/>
                      </a:rPr>
                      <m:t>𝟑</m:t>
                    </m:r>
                    <m:sSub>
                      <m:sSubPr>
                        <m:ctrlPr>
                          <a:rPr lang="en-US" sz="2400" b="1" i="1">
                            <a:latin typeface="Cambria Math"/>
                          </a:rPr>
                        </m:ctrlPr>
                      </m:sSubPr>
                      <m:e>
                        <m:r>
                          <a:rPr lang="en-US" sz="2400" b="1" i="1">
                            <a:latin typeface="Cambria Math"/>
                          </a:rPr>
                          <m:t>𝒙</m:t>
                        </m:r>
                      </m:e>
                      <m:sub>
                        <m:r>
                          <a:rPr lang="en-US" sz="2400" b="1" i="1">
                            <a:latin typeface="Cambria Math"/>
                          </a:rPr>
                          <m:t>𝟐</m:t>
                        </m:r>
                      </m:sub>
                    </m:sSub>
                    <m:r>
                      <a:rPr lang="en-US" sz="2400" b="1" i="1" smtClean="0">
                        <a:latin typeface="Cambria Math"/>
                      </a:rPr>
                      <m:t> </m:t>
                    </m:r>
                    <m:r>
                      <m:rPr>
                        <m:nor/>
                      </m:rPr>
                      <a:rPr lang="en-US" sz="2400" b="1" dirty="0"/>
                      <m:t>= 0</m:t>
                    </m:r>
                  </m:oMath>
                </a14:m>
                <a:endParaRPr lang="en-US" sz="2400" b="1" dirty="0" smtClean="0"/>
              </a:p>
              <a:p>
                <a:pPr marL="0" indent="0">
                  <a:buNone/>
                </a:pPr>
                <a:r>
                  <a:rPr lang="en-US" sz="2400" b="1" dirty="0"/>
                  <a:t>	</a:t>
                </a:r>
                <a14:m>
                  <m:oMath xmlns:m="http://schemas.openxmlformats.org/officeDocument/2006/math">
                    <m:r>
                      <m:rPr>
                        <m:nor/>
                      </m:rPr>
                      <a:rPr lang="en-US" sz="2400" b="1">
                        <a:latin typeface="Cambria Math"/>
                      </a:rPr>
                      <m:t> </m:t>
                    </m:r>
                    <m:sSub>
                      <m:sSubPr>
                        <m:ctrlPr>
                          <a:rPr lang="en-US" sz="2400" b="1" i="1">
                            <a:latin typeface="Cambria Math"/>
                          </a:rPr>
                        </m:ctrlPr>
                      </m:sSubPr>
                      <m:e>
                        <m:r>
                          <a:rPr lang="en-US" sz="2400" b="1" i="1">
                            <a:latin typeface="Cambria Math"/>
                          </a:rPr>
                          <m:t>𝒙</m:t>
                        </m:r>
                      </m:e>
                      <m:sub>
                        <m:r>
                          <a:rPr lang="en-US" sz="2400" b="1" i="1">
                            <a:latin typeface="Cambria Math"/>
                          </a:rPr>
                          <m:t>𝟑</m:t>
                        </m:r>
                      </m:sub>
                    </m:sSub>
                    <m:r>
                      <m:rPr>
                        <m:nor/>
                      </m:rPr>
                      <a:rPr lang="en-US" sz="2400" b="1" dirty="0"/>
                      <m:t> </m:t>
                    </m:r>
                  </m:oMath>
                </a14:m>
                <a:r>
                  <a:rPr lang="en-US" sz="2400" b="1" dirty="0" smtClean="0"/>
                  <a:t> is free variable</a:t>
                </a:r>
              </a:p>
              <a:p>
                <a:pPr marL="0" indent="0">
                  <a:buNone/>
                </a:pPr>
                <a:r>
                  <a:rPr lang="en-US" sz="2400" b="1" dirty="0" smtClean="0"/>
                  <a:t>Using back substitution,</a:t>
                </a:r>
              </a:p>
              <a:p>
                <a:pPr marL="0" indent="0">
                  <a:buNone/>
                </a:pPr>
                <a:r>
                  <a:rPr lang="en-US" sz="2400" b="1" dirty="0"/>
                  <a:t>	</a:t>
                </a:r>
                <a14:m>
                  <m:oMath xmlns:m="http://schemas.openxmlformats.org/officeDocument/2006/math">
                    <m:r>
                      <a:rPr lang="en-US" sz="2400" b="1" i="1" smtClean="0">
                        <a:latin typeface="Cambria Math"/>
                        <a:ea typeface="Cambria Math"/>
                      </a:rPr>
                      <m:t>⇒</m:t>
                    </m:r>
                  </m:oMath>
                </a14:m>
                <a:r>
                  <a:rPr lang="en-US" sz="2400" b="1" dirty="0" smtClean="0"/>
                  <a:t>	</a:t>
                </a:r>
                <a14:m>
                  <m:oMath xmlns:m="http://schemas.openxmlformats.org/officeDocument/2006/math">
                    <m:sSub>
                      <m:sSubPr>
                        <m:ctrlPr>
                          <a:rPr lang="en-US" sz="2400" b="1" i="1">
                            <a:latin typeface="Cambria Math"/>
                          </a:rPr>
                        </m:ctrlPr>
                      </m:sSubPr>
                      <m:e>
                        <m:r>
                          <a:rPr lang="en-US" sz="2400" b="1" i="1">
                            <a:latin typeface="Cambria Math"/>
                          </a:rPr>
                          <m:t>𝒙</m:t>
                        </m:r>
                      </m:e>
                      <m:sub>
                        <m:r>
                          <a:rPr lang="en-US" sz="2400" b="1" i="1">
                            <a:latin typeface="Cambria Math"/>
                          </a:rPr>
                          <m:t>𝟏</m:t>
                        </m:r>
                      </m:sub>
                    </m:sSub>
                    <m:r>
                      <a:rPr lang="en-US" sz="2400" b="1" i="1" smtClean="0">
                        <a:latin typeface="Cambria Math"/>
                      </a:rPr>
                      <m:t>=</m:t>
                    </m:r>
                    <m:f>
                      <m:fPr>
                        <m:ctrlPr>
                          <a:rPr lang="en-US" sz="2400" b="1" i="1" smtClean="0">
                            <a:latin typeface="Cambria Math"/>
                          </a:rPr>
                        </m:ctrlPr>
                      </m:fPr>
                      <m:num>
                        <m:r>
                          <a:rPr lang="en-US" sz="2400" b="1" i="1" smtClean="0">
                            <a:latin typeface="Cambria Math"/>
                          </a:rPr>
                          <m:t>𝟒</m:t>
                        </m:r>
                      </m:num>
                      <m:den>
                        <m:r>
                          <a:rPr lang="en-US" sz="2400" b="1" i="1" smtClean="0">
                            <a:latin typeface="Cambria Math"/>
                          </a:rPr>
                          <m:t>𝟑</m:t>
                        </m:r>
                      </m:den>
                    </m:f>
                    <m:sSub>
                      <m:sSubPr>
                        <m:ctrlPr>
                          <a:rPr lang="en-US" sz="2400" b="1" i="1">
                            <a:latin typeface="Cambria Math"/>
                          </a:rPr>
                        </m:ctrlPr>
                      </m:sSubPr>
                      <m:e>
                        <m:r>
                          <a:rPr lang="en-US" sz="2400" b="1" i="1">
                            <a:latin typeface="Cambria Math"/>
                          </a:rPr>
                          <m:t>𝒙</m:t>
                        </m:r>
                      </m:e>
                      <m:sub>
                        <m:r>
                          <a:rPr lang="en-US" sz="2400" b="1" i="1" smtClean="0">
                            <a:latin typeface="Cambria Math"/>
                          </a:rPr>
                          <m:t>𝟑</m:t>
                        </m:r>
                      </m:sub>
                    </m:sSub>
                  </m:oMath>
                </a14:m>
                <a:endParaRPr lang="en-US" sz="2400" b="1" dirty="0" smtClean="0"/>
              </a:p>
              <a:p>
                <a:pPr marL="0" indent="0">
                  <a:buNone/>
                </a:pPr>
                <a:r>
                  <a:rPr lang="en-US" sz="2400" b="1" dirty="0"/>
                  <a:t>	</a:t>
                </a:r>
                <a:r>
                  <a:rPr lang="en-US" sz="2400" b="1" dirty="0" smtClean="0"/>
                  <a:t>	</a:t>
                </a:r>
                <a14:m>
                  <m:oMath xmlns:m="http://schemas.openxmlformats.org/officeDocument/2006/math">
                    <m:sSub>
                      <m:sSubPr>
                        <m:ctrlPr>
                          <a:rPr lang="en-US" sz="2400" b="1" i="1">
                            <a:latin typeface="Cambria Math"/>
                          </a:rPr>
                        </m:ctrlPr>
                      </m:sSubPr>
                      <m:e>
                        <m:r>
                          <a:rPr lang="en-US" sz="2400" b="1" i="1">
                            <a:latin typeface="Cambria Math"/>
                          </a:rPr>
                          <m:t>𝒙</m:t>
                        </m:r>
                      </m:e>
                      <m:sub>
                        <m:r>
                          <a:rPr lang="en-US" sz="2400" b="1" i="1" smtClean="0">
                            <a:latin typeface="Cambria Math"/>
                          </a:rPr>
                          <m:t>𝟐</m:t>
                        </m:r>
                      </m:sub>
                    </m:sSub>
                    <m:r>
                      <a:rPr lang="en-US" sz="2400" b="1" i="1" smtClean="0">
                        <a:latin typeface="Cambria Math"/>
                      </a:rPr>
                      <m:t> =</m:t>
                    </m:r>
                    <m:r>
                      <a:rPr lang="en-US" sz="2400" b="1" i="1" smtClean="0">
                        <a:latin typeface="Cambria Math"/>
                      </a:rPr>
                      <m:t>𝟎</m:t>
                    </m:r>
                  </m:oMath>
                </a14:m>
                <a:endParaRPr lang="en-US" sz="2400" b="1" dirty="0" smtClean="0"/>
              </a:p>
              <a:p>
                <a:pPr marL="0" indent="0">
                  <a:buNone/>
                </a:pPr>
                <a:r>
                  <a:rPr lang="en-US" sz="2400" b="1" dirty="0" smtClean="0"/>
                  <a:t>	</a:t>
                </a:r>
                <a:r>
                  <a:rPr lang="en-US" sz="2400" b="1" dirty="0" smtClean="0"/>
                  <a:t>	</a:t>
                </a:r>
                <a14:m>
                  <m:oMath xmlns:m="http://schemas.openxmlformats.org/officeDocument/2006/math">
                    <m:sSub>
                      <m:sSubPr>
                        <m:ctrlPr>
                          <a:rPr lang="en-US" sz="2400" b="1" i="1">
                            <a:latin typeface="Cambria Math"/>
                          </a:rPr>
                        </m:ctrlPr>
                      </m:sSubPr>
                      <m:e>
                        <m:r>
                          <a:rPr lang="en-US" sz="2400" b="1" i="1">
                            <a:latin typeface="Cambria Math"/>
                          </a:rPr>
                          <m:t>𝒙</m:t>
                        </m:r>
                      </m:e>
                      <m:sub>
                        <m:r>
                          <a:rPr lang="en-US" sz="2400" b="1" i="1">
                            <a:latin typeface="Cambria Math"/>
                          </a:rPr>
                          <m:t>𝟑</m:t>
                        </m:r>
                      </m:sub>
                    </m:sSub>
                    <m:r>
                      <m:rPr>
                        <m:nor/>
                      </m:rPr>
                      <a:rPr lang="en-US" sz="2400" b="1" dirty="0"/>
                      <m:t> </m:t>
                    </m:r>
                  </m:oMath>
                </a14:m>
                <a:r>
                  <a:rPr lang="en-US" sz="2400" b="1" dirty="0"/>
                  <a:t> is free </a:t>
                </a:r>
                <a:r>
                  <a:rPr lang="en-US" sz="2400" b="1" dirty="0" smtClean="0"/>
                  <a:t>variable</a:t>
                </a:r>
              </a:p>
              <a:p>
                <a:pPr marL="0" indent="0">
                  <a:buNone/>
                </a:pPr>
                <a:r>
                  <a:rPr lang="en-US" sz="2400" b="1" dirty="0"/>
                  <a:t>	Therefore the solution is</a:t>
                </a:r>
              </a:p>
              <a:p>
                <a:pPr marL="0" indent="0">
                  <a:buNone/>
                </a:pPr>
                <a:r>
                  <a:rPr lang="en-US" sz="2400" b="1" smtClean="0"/>
                  <a:t>	</a:t>
                </a:r>
                <a14:m>
                  <m:oMath xmlns:m="http://schemas.openxmlformats.org/officeDocument/2006/math">
                    <m:r>
                      <a:rPr lang="en-US" sz="2400" b="1">
                        <a:latin typeface="Cambria Math"/>
                      </a:rPr>
                      <m:t>𝐱</m:t>
                    </m:r>
                    <m:r>
                      <a:rPr lang="en-US" sz="2400" b="1">
                        <a:latin typeface="Cambria Math"/>
                      </a:rPr>
                      <m:t>=</m:t>
                    </m:r>
                    <m:d>
                      <m:dPr>
                        <m:begChr m:val="["/>
                        <m:endChr m:val="]"/>
                        <m:ctrlPr>
                          <a:rPr lang="en-US" sz="2400" b="1" i="1">
                            <a:latin typeface="Cambria Math"/>
                          </a:rPr>
                        </m:ctrlPr>
                      </m:dPr>
                      <m:e>
                        <m:m>
                          <m:mPr>
                            <m:mcs>
                              <m:mc>
                                <m:mcPr>
                                  <m:count m:val="1"/>
                                  <m:mcJc m:val="center"/>
                                </m:mcPr>
                              </m:mc>
                            </m:mcs>
                            <m:ctrlPr>
                              <a:rPr lang="en-US" sz="2400" b="1" i="1">
                                <a:latin typeface="Cambria Math"/>
                              </a:rPr>
                            </m:ctrlPr>
                          </m:mPr>
                          <m:mr>
                            <m:e>
                              <m:sSub>
                                <m:sSubPr>
                                  <m:ctrlPr>
                                    <a:rPr lang="en-US" sz="2400" b="1" i="1">
                                      <a:latin typeface="Cambria Math"/>
                                    </a:rPr>
                                  </m:ctrlPr>
                                </m:sSubPr>
                                <m:e>
                                  <m:r>
                                    <a:rPr lang="en-US" sz="2400" b="1" i="1">
                                      <a:latin typeface="Cambria Math"/>
                                    </a:rPr>
                                    <m:t>𝒙</m:t>
                                  </m:r>
                                </m:e>
                                <m:sub>
                                  <m:r>
                                    <a:rPr lang="en-US" sz="2400" b="1" i="1">
                                      <a:latin typeface="Cambria Math"/>
                                    </a:rPr>
                                    <m:t>𝟏</m:t>
                                  </m:r>
                                </m:sub>
                              </m:sSub>
                            </m:e>
                          </m:mr>
                          <m:mr>
                            <m:e>
                              <m:sSub>
                                <m:sSubPr>
                                  <m:ctrlPr>
                                    <a:rPr lang="en-US" sz="2400" b="1" i="1">
                                      <a:latin typeface="Cambria Math"/>
                                    </a:rPr>
                                  </m:ctrlPr>
                                </m:sSubPr>
                                <m:e>
                                  <m:r>
                                    <a:rPr lang="en-US" sz="2400" b="1" i="1">
                                      <a:latin typeface="Cambria Math"/>
                                    </a:rPr>
                                    <m:t>𝒙</m:t>
                                  </m:r>
                                </m:e>
                                <m:sub>
                                  <m:r>
                                    <a:rPr lang="en-US" sz="2400" b="1" i="1">
                                      <a:latin typeface="Cambria Math"/>
                                    </a:rPr>
                                    <m:t>𝟐</m:t>
                                  </m:r>
                                </m:sub>
                              </m:sSub>
                            </m:e>
                          </m:mr>
                          <m:mr>
                            <m:e>
                              <m:sSub>
                                <m:sSubPr>
                                  <m:ctrlPr>
                                    <a:rPr lang="en-US" sz="2400" b="1" i="1">
                                      <a:latin typeface="Cambria Math"/>
                                    </a:rPr>
                                  </m:ctrlPr>
                                </m:sSubPr>
                                <m:e>
                                  <m:r>
                                    <a:rPr lang="en-US" sz="2400" b="1" i="1">
                                      <a:latin typeface="Cambria Math"/>
                                    </a:rPr>
                                    <m:t>𝒙</m:t>
                                  </m:r>
                                </m:e>
                                <m:sub>
                                  <m:r>
                                    <a:rPr lang="en-US" sz="2400" b="1" i="1">
                                      <a:latin typeface="Cambria Math"/>
                                    </a:rPr>
                                    <m:t>𝟑</m:t>
                                  </m:r>
                                </m:sub>
                              </m:sSub>
                            </m:e>
                          </m:mr>
                        </m:m>
                      </m:e>
                    </m:d>
                  </m:oMath>
                </a14:m>
                <a:r>
                  <a:rPr lang="en-US" sz="2400" b="1" dirty="0"/>
                  <a:t> </a:t>
                </a:r>
                <a:r>
                  <a:rPr lang="en-US" sz="2400" b="1" dirty="0"/>
                  <a:t>= </a:t>
                </a:r>
                <a14:m>
                  <m:oMath xmlns:m="http://schemas.openxmlformats.org/officeDocument/2006/math">
                    <m:d>
                      <m:dPr>
                        <m:begChr m:val="["/>
                        <m:endChr m:val="]"/>
                        <m:ctrlPr>
                          <a:rPr lang="en-US" sz="2400" b="1" i="1">
                            <a:latin typeface="Cambria Math"/>
                          </a:rPr>
                        </m:ctrlPr>
                      </m:dPr>
                      <m:e>
                        <m:m>
                          <m:mPr>
                            <m:mcs>
                              <m:mc>
                                <m:mcPr>
                                  <m:count m:val="1"/>
                                  <m:mcJc m:val="center"/>
                                </m:mcPr>
                              </m:mc>
                            </m:mcs>
                            <m:ctrlPr>
                              <a:rPr lang="en-US" sz="2400" b="1" i="1">
                                <a:latin typeface="Cambria Math"/>
                              </a:rPr>
                            </m:ctrlPr>
                          </m:mPr>
                          <m:mr>
                            <m:e>
                              <m:f>
                                <m:fPr>
                                  <m:ctrlPr>
                                    <a:rPr lang="en-US" sz="2400" b="1" i="1">
                                      <a:latin typeface="Cambria Math"/>
                                    </a:rPr>
                                  </m:ctrlPr>
                                </m:fPr>
                                <m:num>
                                  <m:r>
                                    <m:rPr>
                                      <m:brk m:alnAt="7"/>
                                    </m:rPr>
                                    <a:rPr lang="en-US" sz="2400" b="1" i="1">
                                      <a:latin typeface="Cambria Math"/>
                                    </a:rPr>
                                    <m:t>𝟒</m:t>
                                  </m:r>
                                </m:num>
                                <m:den>
                                  <m:r>
                                    <m:rPr>
                                      <m:brk m:alnAt="7"/>
                                    </m:rPr>
                                    <a:rPr lang="en-US" sz="2400" b="1" i="1">
                                      <a:latin typeface="Cambria Math"/>
                                    </a:rPr>
                                    <m:t>𝟑</m:t>
                                  </m:r>
                                </m:den>
                              </m:f>
                              <m:sSub>
                                <m:sSubPr>
                                  <m:ctrlPr>
                                    <a:rPr lang="en-US" sz="2400" b="1" i="1">
                                      <a:latin typeface="Cambria Math"/>
                                    </a:rPr>
                                  </m:ctrlPr>
                                </m:sSubPr>
                                <m:e>
                                  <m:r>
                                    <a:rPr lang="en-US" sz="2400" b="1" i="1">
                                      <a:latin typeface="Cambria Math"/>
                                    </a:rPr>
                                    <m:t>𝒙</m:t>
                                  </m:r>
                                </m:e>
                                <m:sub>
                                  <m:r>
                                    <a:rPr lang="en-US" sz="2400" b="1" i="1">
                                      <a:latin typeface="Cambria Math"/>
                                    </a:rPr>
                                    <m:t>𝟑</m:t>
                                  </m:r>
                                </m:sub>
                              </m:sSub>
                            </m:e>
                          </m:mr>
                          <m:mr>
                            <m:e>
                              <m:r>
                                <a:rPr lang="en-US" sz="2400" b="1" i="1">
                                  <a:latin typeface="Cambria Math"/>
                                </a:rPr>
                                <m:t>𝟎</m:t>
                              </m:r>
                            </m:e>
                          </m:mr>
                          <m:mr>
                            <m:e>
                              <m:sSub>
                                <m:sSubPr>
                                  <m:ctrlPr>
                                    <a:rPr lang="en-US" sz="2400" b="1" i="1">
                                      <a:latin typeface="Cambria Math"/>
                                    </a:rPr>
                                  </m:ctrlPr>
                                </m:sSubPr>
                                <m:e>
                                  <m:r>
                                    <a:rPr lang="en-US" sz="2400" b="1" i="1">
                                      <a:latin typeface="Cambria Math"/>
                                    </a:rPr>
                                    <m:t>𝒙</m:t>
                                  </m:r>
                                </m:e>
                                <m:sub>
                                  <m:r>
                                    <a:rPr lang="en-US" sz="2400" b="1" i="1">
                                      <a:latin typeface="Cambria Math"/>
                                    </a:rPr>
                                    <m:t>𝟑</m:t>
                                  </m:r>
                                </m:sub>
                              </m:sSub>
                            </m:e>
                          </m:mr>
                        </m:m>
                      </m:e>
                    </m:d>
                  </m:oMath>
                </a14:m>
                <a:r>
                  <a:rPr lang="en-US" sz="2400" b="1" dirty="0"/>
                  <a:t> + </a:t>
                </a:r>
                <a14:m>
                  <m:oMath xmlns:m="http://schemas.openxmlformats.org/officeDocument/2006/math">
                    <m:sSub>
                      <m:sSubPr>
                        <m:ctrlPr>
                          <a:rPr lang="en-US" sz="2400" b="1" i="1">
                            <a:latin typeface="Cambria Math"/>
                          </a:rPr>
                        </m:ctrlPr>
                      </m:sSubPr>
                      <m:e>
                        <m:r>
                          <a:rPr lang="en-US" sz="2400" b="1" i="1">
                            <a:latin typeface="Cambria Math"/>
                          </a:rPr>
                          <m:t>𝒙</m:t>
                        </m:r>
                      </m:e>
                      <m:sub>
                        <m:r>
                          <a:rPr lang="en-US" sz="2400" b="1" i="1">
                            <a:latin typeface="Cambria Math"/>
                          </a:rPr>
                          <m:t>𝟑</m:t>
                        </m:r>
                      </m:sub>
                    </m:sSub>
                  </m:oMath>
                </a14:m>
                <a:r>
                  <a:rPr lang="en-US" sz="2400" b="1" dirty="0"/>
                  <a:t> </a:t>
                </a:r>
                <a14:m>
                  <m:oMath xmlns:m="http://schemas.openxmlformats.org/officeDocument/2006/math">
                    <m:d>
                      <m:dPr>
                        <m:begChr m:val="["/>
                        <m:endChr m:val="]"/>
                        <m:ctrlPr>
                          <a:rPr lang="en-US" sz="2400" b="1" i="1">
                            <a:latin typeface="Cambria Math"/>
                          </a:rPr>
                        </m:ctrlPr>
                      </m:dPr>
                      <m:e>
                        <m:m>
                          <m:mPr>
                            <m:mcs>
                              <m:mc>
                                <m:mcPr>
                                  <m:count m:val="1"/>
                                  <m:mcJc m:val="center"/>
                                </m:mcPr>
                              </m:mc>
                            </m:mcs>
                            <m:ctrlPr>
                              <a:rPr lang="en-US" sz="2400" b="1" i="1">
                                <a:latin typeface="Cambria Math"/>
                              </a:rPr>
                            </m:ctrlPr>
                          </m:mPr>
                          <m:mr>
                            <m:e>
                              <m:f>
                                <m:fPr>
                                  <m:ctrlPr>
                                    <a:rPr lang="en-US" sz="2400" b="1" i="1">
                                      <a:latin typeface="Cambria Math"/>
                                    </a:rPr>
                                  </m:ctrlPr>
                                </m:fPr>
                                <m:num>
                                  <m:r>
                                    <m:rPr>
                                      <m:brk m:alnAt="7"/>
                                    </m:rPr>
                                    <a:rPr lang="en-US" sz="2400" b="1" i="1">
                                      <a:latin typeface="Cambria Math"/>
                                    </a:rPr>
                                    <m:t>𝟒</m:t>
                                  </m:r>
                                </m:num>
                                <m:den>
                                  <m:r>
                                    <m:rPr>
                                      <m:brk m:alnAt="7"/>
                                    </m:rPr>
                                    <a:rPr lang="en-US" sz="2400" b="1" i="1">
                                      <a:latin typeface="Cambria Math"/>
                                    </a:rPr>
                                    <m:t>𝟑</m:t>
                                  </m:r>
                                </m:den>
                              </m:f>
                            </m:e>
                          </m:mr>
                          <m:mr>
                            <m:e>
                              <m:r>
                                <a:rPr lang="en-US" sz="2400" b="1" i="1">
                                  <a:latin typeface="Cambria Math"/>
                                </a:rPr>
                                <m:t>𝟎</m:t>
                              </m:r>
                            </m:e>
                          </m:mr>
                          <m:mr>
                            <m:e>
                              <m:r>
                                <a:rPr lang="en-US" sz="2400" b="1" i="1">
                                  <a:latin typeface="Cambria Math"/>
                                </a:rPr>
                                <m:t>𝟏</m:t>
                              </m:r>
                            </m:e>
                          </m:mr>
                        </m:m>
                      </m:e>
                    </m:d>
                  </m:oMath>
                </a14:m>
                <a:endParaRPr lang="en-US" sz="2400" dirty="0"/>
              </a:p>
              <a:p>
                <a:pPr marL="0" indent="0">
                  <a:buNone/>
                </a:pPr>
                <a:endParaRPr lang="en-US" sz="2400" b="1" dirty="0"/>
              </a:p>
              <a:p>
                <a:pPr marL="0" indent="0">
                  <a:buNone/>
                </a:pPr>
                <a:endParaRPr lang="en-US" sz="2400" b="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457200"/>
                <a:ext cx="8229600" cy="6324600"/>
              </a:xfrm>
              <a:blipFill rotWithShape="1">
                <a:blip r:embed="rId2"/>
                <a:stretch>
                  <a:fillRect l="-1111" t="-134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7485380B-2C39-4DDC-AF28-BB07C47F1D9B}" type="datetime3">
              <a:rPr lang="en-US" smtClean="0"/>
              <a:t>5 December 2022</a:t>
            </a:fld>
            <a:endParaRPr lang="en-US"/>
          </a:p>
        </p:txBody>
      </p:sp>
      <p:sp>
        <p:nvSpPr>
          <p:cNvPr id="5" name="Footer Placeholder 4"/>
          <p:cNvSpPr>
            <a:spLocks noGrp="1"/>
          </p:cNvSpPr>
          <p:nvPr>
            <p:ph type="ftr" sz="quarter" idx="11"/>
          </p:nvPr>
        </p:nvSpPr>
        <p:spPr/>
        <p:txBody>
          <a:bodyPr/>
          <a:lstStyle/>
          <a:p>
            <a:r>
              <a:rPr lang="en-US" smtClean="0"/>
              <a:t>js</a:t>
            </a:r>
            <a:endParaRPr lang="en-US"/>
          </a:p>
        </p:txBody>
      </p:sp>
      <p:sp>
        <p:nvSpPr>
          <p:cNvPr id="6" name="Slide Number Placeholder 5"/>
          <p:cNvSpPr>
            <a:spLocks noGrp="1"/>
          </p:cNvSpPr>
          <p:nvPr>
            <p:ph type="sldNum" sz="quarter" idx="12"/>
          </p:nvPr>
        </p:nvSpPr>
        <p:spPr/>
        <p:txBody>
          <a:bodyPr/>
          <a:lstStyle/>
          <a:p>
            <a:fld id="{B4318AF5-1C7B-4860-8A05-F86E63C4D6B2}" type="slidenum">
              <a:rPr lang="en-US" smtClean="0"/>
              <a:t>36</a:t>
            </a:fld>
            <a:endParaRPr lang="en-US"/>
          </a:p>
        </p:txBody>
      </p:sp>
    </p:spTree>
    <p:extLst>
      <p:ext uri="{BB962C8B-B14F-4D97-AF65-F5344CB8AC3E}">
        <p14:creationId xmlns:p14="http://schemas.microsoft.com/office/powerpoint/2010/main" val="330685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62000"/>
                <a:ext cx="8229600" cy="5562600"/>
              </a:xfrm>
            </p:spPr>
            <p:txBody>
              <a:bodyPr>
                <a:normAutofit lnSpcReduction="10000"/>
              </a:bodyPr>
              <a:lstStyle/>
              <a:p>
                <a:pPr marL="0" indent="0" algn="just">
                  <a:buNone/>
                </a:pPr>
                <a:r>
                  <a:rPr lang="en-US" sz="2000" b="1" dirty="0" smtClean="0">
                    <a:solidFill>
                      <a:srgbClr val="FF0000"/>
                    </a:solidFill>
                  </a:rPr>
                  <a:t>1.6 Linear independence and dependent:</a:t>
                </a:r>
              </a:p>
              <a:p>
                <a:pPr marL="0" indent="0" algn="just">
                  <a:buNone/>
                </a:pPr>
                <a:r>
                  <a:rPr lang="en-US" sz="2000" b="1" dirty="0" smtClean="0"/>
                  <a:t>An equation of the form Ax = 0 may have different type of solutions. The vector for of Ax = 0gives either trivial or non-trivial solution for the system Ax = 0. </a:t>
                </a:r>
              </a:p>
              <a:p>
                <a:pPr marL="0" indent="0" algn="just">
                  <a:buNone/>
                </a:pPr>
                <a:r>
                  <a:rPr lang="en-US" sz="2000" b="1" dirty="0" smtClean="0"/>
                  <a:t>If the solution x= </a:t>
                </a:r>
                <a:r>
                  <a:rPr lang="en-US" sz="2000" b="1" dirty="0" err="1" smtClean="0"/>
                  <a:t>tv</a:t>
                </a:r>
                <a:r>
                  <a:rPr lang="en-US" sz="2000" b="1" dirty="0" smtClean="0"/>
                  <a:t> is trivial then the set of vectors of v is linear independence and v is dependent if the solution x = </a:t>
                </a:r>
                <a:r>
                  <a:rPr lang="en-US" sz="2000" b="1" dirty="0" err="1" smtClean="0"/>
                  <a:t>tv</a:t>
                </a:r>
                <a:r>
                  <a:rPr lang="en-US" sz="2000" b="1" dirty="0" smtClean="0"/>
                  <a:t> is non-trivial.</a:t>
                </a:r>
              </a:p>
              <a:p>
                <a:pPr marL="0" indent="0" algn="just">
                  <a:buNone/>
                </a:pPr>
                <a:r>
                  <a:rPr lang="en-US" sz="2000" b="1" dirty="0" smtClean="0">
                    <a:solidFill>
                      <a:srgbClr val="FF0000"/>
                    </a:solidFill>
                  </a:rPr>
                  <a:t>Linearly independent :</a:t>
                </a:r>
              </a:p>
              <a:p>
                <a:pPr marL="0" indent="0" algn="just">
                  <a:buNone/>
                </a:pPr>
                <a:r>
                  <a:rPr lang="en-US" sz="2000" b="1" dirty="0" smtClean="0">
                    <a:solidFill>
                      <a:schemeClr val="tx1"/>
                    </a:solidFill>
                  </a:rPr>
                  <a:t>The set of vectors {</a:t>
                </a:r>
                <a14:m>
                  <m:oMath xmlns:m="http://schemas.openxmlformats.org/officeDocument/2006/math">
                    <m:sSub>
                      <m:sSubPr>
                        <m:ctrlPr>
                          <a:rPr lang="en-US" sz="2000" b="1" i="1">
                            <a:solidFill>
                              <a:schemeClr val="tx1"/>
                            </a:solidFill>
                            <a:latin typeface="Cambria Math"/>
                          </a:rPr>
                        </m:ctrlPr>
                      </m:sSubPr>
                      <m:e>
                        <m:r>
                          <a:rPr lang="en-US" sz="2000" b="1" i="1" smtClean="0">
                            <a:solidFill>
                              <a:schemeClr val="tx1"/>
                            </a:solidFill>
                            <a:latin typeface="Cambria Math"/>
                          </a:rPr>
                          <m:t>𝒗</m:t>
                        </m:r>
                      </m:e>
                      <m:sub>
                        <m:r>
                          <a:rPr lang="en-US" sz="2000" b="1" i="1">
                            <a:solidFill>
                              <a:schemeClr val="tx1"/>
                            </a:solidFill>
                            <a:latin typeface="Cambria Math"/>
                          </a:rPr>
                          <m:t>𝟏</m:t>
                        </m:r>
                      </m:sub>
                    </m:sSub>
                    <m:r>
                      <a:rPr lang="en-US" sz="2000" b="1" i="1" smtClean="0">
                        <a:solidFill>
                          <a:schemeClr val="tx1"/>
                        </a:solidFill>
                        <a:latin typeface="Cambria Math"/>
                      </a:rPr>
                      <m:t>, </m:t>
                    </m:r>
                    <m:sSub>
                      <m:sSubPr>
                        <m:ctrlPr>
                          <a:rPr lang="en-US" sz="2000" b="1" i="1">
                            <a:solidFill>
                              <a:schemeClr val="tx1"/>
                            </a:solidFill>
                            <a:latin typeface="Cambria Math"/>
                          </a:rPr>
                        </m:ctrlPr>
                      </m:sSubPr>
                      <m:e>
                        <m:r>
                          <a:rPr lang="en-US" sz="2000" b="1" i="1" smtClean="0">
                            <a:solidFill>
                              <a:schemeClr val="tx1"/>
                            </a:solidFill>
                            <a:latin typeface="Cambria Math"/>
                          </a:rPr>
                          <m:t>𝒗</m:t>
                        </m:r>
                      </m:e>
                      <m:sub>
                        <m:r>
                          <a:rPr lang="en-US" sz="2000" b="1" i="1">
                            <a:solidFill>
                              <a:schemeClr val="tx1"/>
                            </a:solidFill>
                            <a:latin typeface="Cambria Math"/>
                          </a:rPr>
                          <m:t>𝟐</m:t>
                        </m:r>
                      </m:sub>
                    </m:sSub>
                    <m:r>
                      <a:rPr lang="en-US" sz="2000" b="1" i="1" smtClean="0">
                        <a:solidFill>
                          <a:schemeClr val="tx1"/>
                        </a:solidFill>
                        <a:latin typeface="Cambria Math"/>
                      </a:rPr>
                      <m:t>, </m:t>
                    </m:r>
                    <m:sSub>
                      <m:sSubPr>
                        <m:ctrlPr>
                          <a:rPr lang="en-US" sz="2000" b="1" i="1">
                            <a:solidFill>
                              <a:schemeClr val="tx1"/>
                            </a:solidFill>
                            <a:latin typeface="Cambria Math"/>
                          </a:rPr>
                        </m:ctrlPr>
                      </m:sSubPr>
                      <m:e>
                        <m:r>
                          <a:rPr lang="en-US" sz="2000" b="1" i="1" smtClean="0">
                            <a:solidFill>
                              <a:schemeClr val="tx1"/>
                            </a:solidFill>
                            <a:latin typeface="Cambria Math"/>
                          </a:rPr>
                          <m:t>𝒗</m:t>
                        </m:r>
                      </m:e>
                      <m:sub>
                        <m:r>
                          <a:rPr lang="en-US" sz="2000" b="1" i="1">
                            <a:solidFill>
                              <a:schemeClr val="tx1"/>
                            </a:solidFill>
                            <a:latin typeface="Cambria Math"/>
                          </a:rPr>
                          <m:t>𝟑</m:t>
                        </m:r>
                      </m:sub>
                    </m:sSub>
                    <m:r>
                      <a:rPr lang="en-US" sz="2000" b="1" i="1" smtClean="0">
                        <a:solidFill>
                          <a:schemeClr val="tx1"/>
                        </a:solidFill>
                        <a:latin typeface="Cambria Math"/>
                      </a:rPr>
                      <m:t>, …</m:t>
                    </m:r>
                    <m:sSub>
                      <m:sSubPr>
                        <m:ctrlPr>
                          <a:rPr lang="en-US" sz="2000" b="1" i="1">
                            <a:solidFill>
                              <a:schemeClr val="tx1"/>
                            </a:solidFill>
                            <a:latin typeface="Cambria Math"/>
                          </a:rPr>
                        </m:ctrlPr>
                      </m:sSubPr>
                      <m:e>
                        <m:r>
                          <a:rPr lang="en-US" sz="2000" b="1" i="1">
                            <a:solidFill>
                              <a:schemeClr val="tx1"/>
                            </a:solidFill>
                            <a:latin typeface="Cambria Math"/>
                          </a:rPr>
                          <m:t>𝒗</m:t>
                        </m:r>
                      </m:e>
                      <m:sub>
                        <m:r>
                          <a:rPr lang="en-US" sz="2000" b="1" i="1" smtClean="0">
                            <a:solidFill>
                              <a:schemeClr val="tx1"/>
                            </a:solidFill>
                            <a:latin typeface="Cambria Math"/>
                          </a:rPr>
                          <m:t>𝒏</m:t>
                        </m:r>
                      </m:sub>
                    </m:sSub>
                    <m:r>
                      <m:rPr>
                        <m:nor/>
                      </m:rPr>
                      <a:rPr lang="en-US" sz="2000" b="1" i="0" smtClean="0">
                        <a:solidFill>
                          <a:schemeClr val="tx1"/>
                        </a:solidFill>
                        <a:latin typeface="Cambria Math"/>
                      </a:rPr>
                      <m:t>} </m:t>
                    </m:r>
                    <m:r>
                      <m:rPr>
                        <m:nor/>
                      </m:rPr>
                      <a:rPr lang="en-US" sz="2000" b="1" i="0" smtClean="0">
                        <a:solidFill>
                          <a:schemeClr val="tx1"/>
                        </a:solidFill>
                        <a:latin typeface="Cambria Math"/>
                      </a:rPr>
                      <m:t>in</m:t>
                    </m:r>
                    <m:r>
                      <m:rPr>
                        <m:nor/>
                      </m:rPr>
                      <a:rPr lang="en-US" sz="2000" b="1" i="0" smtClean="0">
                        <a:solidFill>
                          <a:schemeClr val="tx1"/>
                        </a:solidFill>
                        <a:latin typeface="Cambria Math"/>
                      </a:rPr>
                      <m:t> </m:t>
                    </m:r>
                  </m:oMath>
                </a14:m>
                <a:r>
                  <a:rPr lang="en-US" sz="2000" b="1" dirty="0" smtClean="0">
                    <a:solidFill>
                      <a:schemeClr val="tx1"/>
                    </a:solidFill>
                  </a:rPr>
                  <a:t> </a:t>
                </a:r>
                <a14:m>
                  <m:oMath xmlns:m="http://schemas.openxmlformats.org/officeDocument/2006/math">
                    <m:sSup>
                      <m:sSupPr>
                        <m:ctrlPr>
                          <a:rPr lang="en-US" sz="2000" b="1" i="1" dirty="0" smtClean="0">
                            <a:solidFill>
                              <a:schemeClr val="tx1"/>
                            </a:solidFill>
                            <a:latin typeface="Cambria Math"/>
                          </a:rPr>
                        </m:ctrlPr>
                      </m:sSupPr>
                      <m:e>
                        <m:r>
                          <a:rPr lang="en-US" sz="2000" b="1" i="1" dirty="0" smtClean="0">
                            <a:solidFill>
                              <a:schemeClr val="tx1"/>
                            </a:solidFill>
                            <a:latin typeface="Cambria Math"/>
                          </a:rPr>
                          <m:t>𝑹</m:t>
                        </m:r>
                      </m:e>
                      <m:sup>
                        <m:r>
                          <a:rPr lang="en-US" sz="2000" b="1" i="1" dirty="0" smtClean="0">
                            <a:solidFill>
                              <a:schemeClr val="tx1"/>
                            </a:solidFill>
                            <a:latin typeface="Cambria Math"/>
                          </a:rPr>
                          <m:t>𝒏</m:t>
                        </m:r>
                      </m:sup>
                    </m:sSup>
                  </m:oMath>
                </a14:m>
                <a:r>
                  <a:rPr lang="en-US" sz="2000" b="1" dirty="0" smtClean="0">
                    <a:solidFill>
                      <a:schemeClr val="tx1"/>
                    </a:solidFill>
                  </a:rPr>
                  <a:t> is called linearly independent if the vector equation </a:t>
                </a:r>
              </a:p>
              <a:p>
                <a:pPr marL="0" indent="0" algn="just">
                  <a:buNone/>
                </a:pPr>
                <a:r>
                  <a:rPr lang="en-US" sz="2000" b="1" dirty="0">
                    <a:solidFill>
                      <a:schemeClr val="tx1"/>
                    </a:solidFill>
                  </a:rPr>
                  <a:t>	</a:t>
                </a:r>
                <a:r>
                  <a:rPr lang="en-US" sz="2000" b="1" dirty="0" smtClean="0">
                    <a:solidFill>
                      <a:schemeClr val="tx1"/>
                    </a:solidFill>
                  </a:rPr>
                  <a:t> </a:t>
                </a:r>
                <a14:m>
                  <m:oMath xmlns:m="http://schemas.openxmlformats.org/officeDocument/2006/math">
                    <m:sSub>
                      <m:sSubPr>
                        <m:ctrlPr>
                          <a:rPr lang="en-US" sz="2000" b="1" i="1">
                            <a:solidFill>
                              <a:schemeClr val="tx1"/>
                            </a:solidFill>
                            <a:latin typeface="Cambria Math"/>
                          </a:rPr>
                        </m:ctrlPr>
                      </m:sSubPr>
                      <m:e>
                        <m:sSub>
                          <m:sSubPr>
                            <m:ctrlPr>
                              <a:rPr lang="en-US" sz="2000" b="1" i="1" smtClean="0">
                                <a:solidFill>
                                  <a:schemeClr val="tx1"/>
                                </a:solidFill>
                                <a:latin typeface="Cambria Math"/>
                              </a:rPr>
                            </m:ctrlPr>
                          </m:sSubPr>
                          <m:e>
                            <m:r>
                              <a:rPr lang="en-US" sz="2000" b="1" i="1" smtClean="0">
                                <a:solidFill>
                                  <a:schemeClr val="tx1"/>
                                </a:solidFill>
                                <a:latin typeface="Cambria Math"/>
                              </a:rPr>
                              <m:t>𝒙</m:t>
                            </m:r>
                          </m:e>
                          <m:sub>
                            <m:r>
                              <a:rPr lang="en-US" sz="2000" b="1" i="1">
                                <a:solidFill>
                                  <a:schemeClr val="tx1"/>
                                </a:solidFill>
                                <a:latin typeface="Cambria Math"/>
                              </a:rPr>
                              <m:t>𝟏</m:t>
                            </m:r>
                          </m:sub>
                        </m:sSub>
                        <m:r>
                          <a:rPr lang="en-US" sz="2000" b="1" i="1">
                            <a:solidFill>
                              <a:schemeClr val="tx1"/>
                            </a:solidFill>
                            <a:latin typeface="Cambria Math"/>
                          </a:rPr>
                          <m:t> </m:t>
                        </m:r>
                        <m:sSub>
                          <m:sSubPr>
                            <m:ctrlPr>
                              <a:rPr lang="en-US" sz="2000" b="1" i="1">
                                <a:solidFill>
                                  <a:schemeClr val="tx1"/>
                                </a:solidFill>
                                <a:latin typeface="Cambria Math"/>
                              </a:rPr>
                            </m:ctrlPr>
                          </m:sSubPr>
                          <m:e>
                            <m:r>
                              <a:rPr lang="en-US" sz="2000" b="1" i="1" smtClean="0">
                                <a:solidFill>
                                  <a:schemeClr val="tx1"/>
                                </a:solidFill>
                                <a:latin typeface="Cambria Math"/>
                              </a:rPr>
                              <m:t>𝒗</m:t>
                            </m:r>
                          </m:e>
                          <m:sub>
                            <m:r>
                              <a:rPr lang="en-US" sz="2000" b="1" i="1" smtClean="0">
                                <a:solidFill>
                                  <a:schemeClr val="tx1"/>
                                </a:solidFill>
                                <a:latin typeface="Cambria Math"/>
                              </a:rPr>
                              <m:t>𝟏</m:t>
                            </m:r>
                          </m:sub>
                        </m:sSub>
                        <m:r>
                          <a:rPr lang="en-US" sz="2000" b="1" i="1" smtClean="0">
                            <a:solidFill>
                              <a:schemeClr val="tx1"/>
                            </a:solidFill>
                            <a:latin typeface="Cambria Math"/>
                          </a:rPr>
                          <m:t>+</m:t>
                        </m:r>
                        <m:sSub>
                          <m:sSubPr>
                            <m:ctrlPr>
                              <a:rPr lang="en-US" sz="2000" b="1" i="1">
                                <a:solidFill>
                                  <a:schemeClr val="tx1"/>
                                </a:solidFill>
                                <a:latin typeface="Cambria Math"/>
                              </a:rPr>
                            </m:ctrlPr>
                          </m:sSubPr>
                          <m:e>
                            <m:r>
                              <a:rPr lang="en-US" sz="2000" b="1" i="1" smtClean="0">
                                <a:solidFill>
                                  <a:schemeClr val="tx1"/>
                                </a:solidFill>
                                <a:latin typeface="Cambria Math"/>
                              </a:rPr>
                              <m:t>𝒙</m:t>
                            </m:r>
                          </m:e>
                          <m:sub>
                            <m:r>
                              <a:rPr lang="en-US" sz="2000" b="1" i="1" smtClean="0">
                                <a:solidFill>
                                  <a:schemeClr val="tx1"/>
                                </a:solidFill>
                                <a:latin typeface="Cambria Math"/>
                              </a:rPr>
                              <m:t>𝟐</m:t>
                            </m:r>
                          </m:sub>
                        </m:sSub>
                        <m:sSub>
                          <m:sSubPr>
                            <m:ctrlPr>
                              <a:rPr lang="en-US" sz="2000" b="1" i="1">
                                <a:solidFill>
                                  <a:schemeClr val="tx1"/>
                                </a:solidFill>
                                <a:latin typeface="Cambria Math"/>
                              </a:rPr>
                            </m:ctrlPr>
                          </m:sSubPr>
                          <m:e>
                            <m:r>
                              <a:rPr lang="en-US" sz="2000" b="1" i="1">
                                <a:solidFill>
                                  <a:schemeClr val="tx1"/>
                                </a:solidFill>
                                <a:latin typeface="Cambria Math"/>
                              </a:rPr>
                              <m:t>𝒗</m:t>
                            </m:r>
                          </m:e>
                          <m:sub>
                            <m:r>
                              <a:rPr lang="en-US" sz="2000" b="1" i="1" smtClean="0">
                                <a:solidFill>
                                  <a:schemeClr val="tx1"/>
                                </a:solidFill>
                                <a:latin typeface="Cambria Math"/>
                              </a:rPr>
                              <m:t>𝟐</m:t>
                            </m:r>
                          </m:sub>
                        </m:sSub>
                        <m:r>
                          <a:rPr lang="en-US" sz="2000" b="1" i="1" smtClean="0">
                            <a:solidFill>
                              <a:schemeClr val="tx1"/>
                            </a:solidFill>
                            <a:latin typeface="Cambria Math"/>
                          </a:rPr>
                          <m:t>+</m:t>
                        </m:r>
                        <m:r>
                          <a:rPr lang="en-US" sz="2000" b="1" i="1" smtClean="0">
                            <a:solidFill>
                              <a:schemeClr val="tx1"/>
                            </a:solidFill>
                            <a:latin typeface="Cambria Math"/>
                          </a:rPr>
                          <m:t>𝒙</m:t>
                        </m:r>
                      </m:e>
                      <m:sub>
                        <m:r>
                          <a:rPr lang="en-US" sz="2000" b="1" i="1" smtClean="0">
                            <a:solidFill>
                              <a:schemeClr val="tx1"/>
                            </a:solidFill>
                            <a:latin typeface="Cambria Math"/>
                          </a:rPr>
                          <m:t>𝟑</m:t>
                        </m:r>
                      </m:sub>
                    </m:sSub>
                    <m:sSub>
                      <m:sSubPr>
                        <m:ctrlPr>
                          <a:rPr lang="en-US" sz="2000" b="1" i="1">
                            <a:solidFill>
                              <a:schemeClr val="tx1"/>
                            </a:solidFill>
                            <a:latin typeface="Cambria Math"/>
                          </a:rPr>
                        </m:ctrlPr>
                      </m:sSubPr>
                      <m:e>
                        <m:r>
                          <a:rPr lang="en-US" sz="2000" b="1" i="1">
                            <a:solidFill>
                              <a:schemeClr val="tx1"/>
                            </a:solidFill>
                            <a:latin typeface="Cambria Math"/>
                          </a:rPr>
                          <m:t>𝒗</m:t>
                        </m:r>
                      </m:e>
                      <m:sub>
                        <m:r>
                          <a:rPr lang="en-US" sz="2000" b="1" i="1" smtClean="0">
                            <a:solidFill>
                              <a:schemeClr val="tx1"/>
                            </a:solidFill>
                            <a:latin typeface="Cambria Math"/>
                          </a:rPr>
                          <m:t>𝟑</m:t>
                        </m:r>
                      </m:sub>
                    </m:sSub>
                    <m:r>
                      <a:rPr lang="en-US" sz="2000" b="1" i="1">
                        <a:solidFill>
                          <a:schemeClr val="tx1"/>
                        </a:solidFill>
                        <a:latin typeface="Cambria Math"/>
                      </a:rPr>
                      <m:t>…</m:t>
                    </m:r>
                    <m:sSub>
                      <m:sSubPr>
                        <m:ctrlPr>
                          <a:rPr lang="en-US" sz="2000" b="1" i="1">
                            <a:solidFill>
                              <a:schemeClr val="tx1"/>
                            </a:solidFill>
                            <a:latin typeface="Cambria Math"/>
                          </a:rPr>
                        </m:ctrlPr>
                      </m:sSubPr>
                      <m:e>
                        <m:r>
                          <a:rPr lang="en-US" sz="2000" b="1" i="1" smtClean="0">
                            <a:solidFill>
                              <a:schemeClr val="tx1"/>
                            </a:solidFill>
                            <a:latin typeface="Cambria Math"/>
                          </a:rPr>
                          <m:t>+</m:t>
                        </m:r>
                        <m:r>
                          <a:rPr lang="en-US" sz="2000" b="1" i="1" smtClean="0">
                            <a:solidFill>
                              <a:schemeClr val="tx1"/>
                            </a:solidFill>
                            <a:latin typeface="Cambria Math"/>
                          </a:rPr>
                          <m:t>𝒙</m:t>
                        </m:r>
                      </m:e>
                      <m:sub>
                        <m:r>
                          <a:rPr lang="en-US" sz="2000" b="1" i="1">
                            <a:solidFill>
                              <a:schemeClr val="tx1"/>
                            </a:solidFill>
                            <a:latin typeface="Cambria Math"/>
                          </a:rPr>
                          <m:t>𝒏</m:t>
                        </m:r>
                      </m:sub>
                    </m:sSub>
                    <m:sSub>
                      <m:sSubPr>
                        <m:ctrlPr>
                          <a:rPr lang="en-US" sz="2000" b="1" i="1">
                            <a:solidFill>
                              <a:schemeClr val="tx1"/>
                            </a:solidFill>
                            <a:latin typeface="Cambria Math"/>
                          </a:rPr>
                        </m:ctrlPr>
                      </m:sSubPr>
                      <m:e>
                        <m:r>
                          <a:rPr lang="en-US" sz="2000" b="1" i="1">
                            <a:solidFill>
                              <a:schemeClr val="tx1"/>
                            </a:solidFill>
                            <a:latin typeface="Cambria Math"/>
                          </a:rPr>
                          <m:t>𝒗</m:t>
                        </m:r>
                      </m:e>
                      <m:sub>
                        <m:r>
                          <a:rPr lang="en-US" sz="2000" b="1" i="1">
                            <a:solidFill>
                              <a:schemeClr val="tx1"/>
                            </a:solidFill>
                            <a:latin typeface="Cambria Math"/>
                          </a:rPr>
                          <m:t>𝒏</m:t>
                        </m:r>
                      </m:sub>
                    </m:sSub>
                    <m:r>
                      <a:rPr lang="en-US" sz="2000" b="1" i="1" smtClean="0">
                        <a:solidFill>
                          <a:schemeClr val="tx1"/>
                        </a:solidFill>
                        <a:latin typeface="Cambria Math"/>
                      </a:rPr>
                      <m:t>=</m:t>
                    </m:r>
                    <m:r>
                      <a:rPr lang="en-US" sz="2000" b="1" i="1" smtClean="0">
                        <a:solidFill>
                          <a:schemeClr val="tx1"/>
                        </a:solidFill>
                        <a:latin typeface="Cambria Math"/>
                      </a:rPr>
                      <m:t>𝟎</m:t>
                    </m:r>
                  </m:oMath>
                </a14:m>
                <a:endParaRPr lang="en-US" sz="2000" b="1" dirty="0" smtClean="0">
                  <a:solidFill>
                    <a:schemeClr val="tx1"/>
                  </a:solidFill>
                </a:endParaRPr>
              </a:p>
              <a:p>
                <a:pPr marL="0" indent="0" algn="just">
                  <a:buNone/>
                </a:pPr>
                <a14:m>
                  <m:oMath xmlns:m="http://schemas.openxmlformats.org/officeDocument/2006/math">
                    <m:r>
                      <a:rPr lang="en-US" sz="2000" b="1" i="1" smtClean="0">
                        <a:solidFill>
                          <a:schemeClr val="tx1"/>
                        </a:solidFill>
                        <a:latin typeface="Cambria Math"/>
                        <a:ea typeface="Cambria Math"/>
                      </a:rPr>
                      <m:t>⇒</m:t>
                    </m:r>
                  </m:oMath>
                </a14:m>
                <a:r>
                  <a:rPr lang="en-US" sz="2000" b="1" dirty="0" smtClean="0">
                    <a:solidFill>
                      <a:schemeClr val="tx1"/>
                    </a:solidFill>
                  </a:rPr>
                  <a:t>	</a:t>
                </a:r>
                <a14:m>
                  <m:oMath xmlns:m="http://schemas.openxmlformats.org/officeDocument/2006/math">
                    <m:sSub>
                      <m:sSubPr>
                        <m:ctrlPr>
                          <a:rPr lang="en-US" sz="2000" b="1" i="1">
                            <a:solidFill>
                              <a:schemeClr val="tx1"/>
                            </a:solidFill>
                            <a:latin typeface="Cambria Math"/>
                          </a:rPr>
                        </m:ctrlPr>
                      </m:sSubPr>
                      <m:e>
                        <m:sSub>
                          <m:sSubPr>
                            <m:ctrlPr>
                              <a:rPr lang="en-US" sz="2000" b="1" i="1">
                                <a:solidFill>
                                  <a:schemeClr val="tx1"/>
                                </a:solidFill>
                                <a:latin typeface="Cambria Math"/>
                              </a:rPr>
                            </m:ctrlPr>
                          </m:sSubPr>
                          <m:e>
                            <m:r>
                              <a:rPr lang="en-US" sz="2000" b="1" i="1">
                                <a:solidFill>
                                  <a:schemeClr val="tx1"/>
                                </a:solidFill>
                                <a:latin typeface="Cambria Math"/>
                              </a:rPr>
                              <m:t>𝒙</m:t>
                            </m:r>
                          </m:e>
                          <m:sub>
                            <m:r>
                              <a:rPr lang="en-US" sz="2000" b="1" i="1">
                                <a:solidFill>
                                  <a:schemeClr val="tx1"/>
                                </a:solidFill>
                                <a:latin typeface="Cambria Math"/>
                              </a:rPr>
                              <m:t>𝟏</m:t>
                            </m:r>
                          </m:sub>
                        </m:sSub>
                        <m:r>
                          <a:rPr lang="en-US" sz="2000" b="1" i="1" smtClean="0">
                            <a:solidFill>
                              <a:schemeClr val="tx1"/>
                            </a:solidFill>
                            <a:latin typeface="Cambria Math"/>
                          </a:rPr>
                          <m:t>=</m:t>
                        </m:r>
                        <m:r>
                          <a:rPr lang="en-US" sz="2000" b="1" i="1" smtClean="0">
                            <a:solidFill>
                              <a:schemeClr val="tx1"/>
                            </a:solidFill>
                            <a:latin typeface="Cambria Math"/>
                          </a:rPr>
                          <m:t>𝟎</m:t>
                        </m:r>
                        <m:r>
                          <a:rPr lang="en-US" sz="2000" b="1" i="1" smtClean="0">
                            <a:solidFill>
                              <a:schemeClr val="tx1"/>
                            </a:solidFill>
                            <a:latin typeface="Cambria Math"/>
                          </a:rPr>
                          <m:t>=</m:t>
                        </m:r>
                        <m:sSub>
                          <m:sSubPr>
                            <m:ctrlPr>
                              <a:rPr lang="en-US" sz="2000" b="1" i="1">
                                <a:solidFill>
                                  <a:schemeClr val="tx1"/>
                                </a:solidFill>
                                <a:latin typeface="Cambria Math"/>
                              </a:rPr>
                            </m:ctrlPr>
                          </m:sSubPr>
                          <m:e>
                            <m:r>
                              <a:rPr lang="en-US" sz="2000" b="1" i="1">
                                <a:solidFill>
                                  <a:schemeClr val="tx1"/>
                                </a:solidFill>
                                <a:latin typeface="Cambria Math"/>
                              </a:rPr>
                              <m:t>𝒙</m:t>
                            </m:r>
                          </m:e>
                          <m:sub>
                            <m:r>
                              <a:rPr lang="en-US" sz="2000" b="1" i="1">
                                <a:solidFill>
                                  <a:schemeClr val="tx1"/>
                                </a:solidFill>
                                <a:latin typeface="Cambria Math"/>
                              </a:rPr>
                              <m:t>𝟐</m:t>
                            </m:r>
                          </m:sub>
                        </m:sSub>
                        <m:r>
                          <a:rPr lang="en-US" sz="2000" b="1" i="1" smtClean="0">
                            <a:solidFill>
                              <a:schemeClr val="tx1"/>
                            </a:solidFill>
                            <a:latin typeface="Cambria Math"/>
                          </a:rPr>
                          <m:t>=</m:t>
                        </m:r>
                        <m:r>
                          <a:rPr lang="en-US" sz="2000" b="1" i="1">
                            <a:solidFill>
                              <a:schemeClr val="tx1"/>
                            </a:solidFill>
                            <a:latin typeface="Cambria Math"/>
                          </a:rPr>
                          <m:t>𝒙</m:t>
                        </m:r>
                      </m:e>
                      <m:sub>
                        <m:r>
                          <a:rPr lang="en-US" sz="2000" b="1" i="1">
                            <a:solidFill>
                              <a:schemeClr val="tx1"/>
                            </a:solidFill>
                            <a:latin typeface="Cambria Math"/>
                          </a:rPr>
                          <m:t>𝟑</m:t>
                        </m:r>
                      </m:sub>
                    </m:sSub>
                    <m:r>
                      <a:rPr lang="en-US" sz="2000" b="1" i="1" smtClean="0">
                        <a:solidFill>
                          <a:schemeClr val="tx1"/>
                        </a:solidFill>
                        <a:latin typeface="Cambria Math"/>
                      </a:rPr>
                      <m:t>=</m:t>
                    </m:r>
                    <m:r>
                      <a:rPr lang="en-US" sz="2000" b="1" i="1">
                        <a:solidFill>
                          <a:schemeClr val="tx1"/>
                        </a:solidFill>
                        <a:latin typeface="Cambria Math"/>
                      </a:rPr>
                      <m:t>…</m:t>
                    </m:r>
                    <m:sSub>
                      <m:sSubPr>
                        <m:ctrlPr>
                          <a:rPr lang="en-US" sz="2000" b="1" i="1">
                            <a:solidFill>
                              <a:schemeClr val="tx1"/>
                            </a:solidFill>
                            <a:latin typeface="Cambria Math"/>
                          </a:rPr>
                        </m:ctrlPr>
                      </m:sSubPr>
                      <m:e>
                        <m:r>
                          <a:rPr lang="en-US" sz="2000" b="1" i="1" smtClean="0">
                            <a:solidFill>
                              <a:schemeClr val="tx1"/>
                            </a:solidFill>
                            <a:latin typeface="Cambria Math"/>
                          </a:rPr>
                          <m:t>=</m:t>
                        </m:r>
                        <m:r>
                          <a:rPr lang="en-US" sz="2000" b="1" i="1">
                            <a:solidFill>
                              <a:schemeClr val="tx1"/>
                            </a:solidFill>
                            <a:latin typeface="Cambria Math"/>
                          </a:rPr>
                          <m:t>𝒙</m:t>
                        </m:r>
                      </m:e>
                      <m:sub>
                        <m:r>
                          <a:rPr lang="en-US" sz="2000" b="1" i="1">
                            <a:solidFill>
                              <a:schemeClr val="tx1"/>
                            </a:solidFill>
                            <a:latin typeface="Cambria Math"/>
                          </a:rPr>
                          <m:t>𝒏</m:t>
                        </m:r>
                      </m:sub>
                    </m:sSub>
                  </m:oMath>
                </a14:m>
                <a:endParaRPr lang="en-US" sz="2000" b="1" dirty="0" smtClean="0"/>
              </a:p>
              <a:p>
                <a:pPr marL="0" indent="0" algn="just">
                  <a:buNone/>
                </a:pPr>
                <a:r>
                  <a:rPr lang="en-US" sz="2000" b="1" dirty="0">
                    <a:solidFill>
                      <a:srgbClr val="FF0000"/>
                    </a:solidFill>
                  </a:rPr>
                  <a:t>Linearly </a:t>
                </a:r>
                <a:r>
                  <a:rPr lang="en-US" sz="2000" b="1" dirty="0" smtClean="0">
                    <a:solidFill>
                      <a:srgbClr val="FF0000"/>
                    </a:solidFill>
                  </a:rPr>
                  <a:t>and </a:t>
                </a:r>
                <a:r>
                  <a:rPr lang="en-US" sz="2000" b="1" dirty="0">
                    <a:solidFill>
                      <a:srgbClr val="FF0000"/>
                    </a:solidFill>
                  </a:rPr>
                  <a:t>dependent</a:t>
                </a:r>
                <a:r>
                  <a:rPr lang="en-US" sz="2000" b="1" dirty="0" smtClean="0">
                    <a:solidFill>
                      <a:srgbClr val="FF0000"/>
                    </a:solidFill>
                  </a:rPr>
                  <a:t>:</a:t>
                </a:r>
                <a:endParaRPr lang="en-US" sz="2000" b="1" dirty="0"/>
              </a:p>
              <a:p>
                <a:pPr marL="0" indent="0" algn="just">
                  <a:buNone/>
                </a:pPr>
                <a:r>
                  <a:rPr lang="en-US" sz="2000" b="1" dirty="0"/>
                  <a:t>The set of vectors {</a:t>
                </a:r>
                <a14:m>
                  <m:oMath xmlns:m="http://schemas.openxmlformats.org/officeDocument/2006/math">
                    <m:sSub>
                      <m:sSubPr>
                        <m:ctrlPr>
                          <a:rPr lang="en-US" sz="2000" b="1" i="1">
                            <a:latin typeface="Cambria Math"/>
                          </a:rPr>
                        </m:ctrlPr>
                      </m:sSubPr>
                      <m:e>
                        <m:r>
                          <a:rPr lang="en-US" sz="2000" b="1" i="1">
                            <a:latin typeface="Cambria Math"/>
                          </a:rPr>
                          <m:t>𝒗</m:t>
                        </m:r>
                      </m:e>
                      <m:sub>
                        <m:r>
                          <a:rPr lang="en-US" sz="2000" b="1" i="1">
                            <a:latin typeface="Cambria Math"/>
                          </a:rPr>
                          <m:t>𝟏</m:t>
                        </m:r>
                      </m:sub>
                    </m:sSub>
                    <m:r>
                      <a:rPr lang="en-US" sz="2000" b="1" i="1">
                        <a:latin typeface="Cambria Math"/>
                      </a:rPr>
                      <m:t>, </m:t>
                    </m:r>
                    <m:sSub>
                      <m:sSubPr>
                        <m:ctrlPr>
                          <a:rPr lang="en-US" sz="2000" b="1" i="1">
                            <a:latin typeface="Cambria Math"/>
                          </a:rPr>
                        </m:ctrlPr>
                      </m:sSubPr>
                      <m:e>
                        <m:r>
                          <a:rPr lang="en-US" sz="2000" b="1" i="1">
                            <a:latin typeface="Cambria Math"/>
                          </a:rPr>
                          <m:t>𝒗</m:t>
                        </m:r>
                      </m:e>
                      <m:sub>
                        <m:r>
                          <a:rPr lang="en-US" sz="2000" b="1" i="1">
                            <a:latin typeface="Cambria Math"/>
                          </a:rPr>
                          <m:t>𝟐</m:t>
                        </m:r>
                      </m:sub>
                    </m:sSub>
                    <m:r>
                      <a:rPr lang="en-US" sz="2000" b="1" i="1">
                        <a:latin typeface="Cambria Math"/>
                      </a:rPr>
                      <m:t>, </m:t>
                    </m:r>
                    <m:sSub>
                      <m:sSubPr>
                        <m:ctrlPr>
                          <a:rPr lang="en-US" sz="2000" b="1" i="1">
                            <a:latin typeface="Cambria Math"/>
                          </a:rPr>
                        </m:ctrlPr>
                      </m:sSubPr>
                      <m:e>
                        <m:r>
                          <a:rPr lang="en-US" sz="2000" b="1" i="1">
                            <a:latin typeface="Cambria Math"/>
                          </a:rPr>
                          <m:t>𝒗</m:t>
                        </m:r>
                      </m:e>
                      <m:sub>
                        <m:r>
                          <a:rPr lang="en-US" sz="2000" b="1" i="1">
                            <a:latin typeface="Cambria Math"/>
                          </a:rPr>
                          <m:t>𝟑</m:t>
                        </m:r>
                      </m:sub>
                    </m:sSub>
                    <m:r>
                      <a:rPr lang="en-US" sz="2000" b="1" i="1">
                        <a:latin typeface="Cambria Math"/>
                      </a:rPr>
                      <m:t>, …</m:t>
                    </m:r>
                    <m:sSub>
                      <m:sSubPr>
                        <m:ctrlPr>
                          <a:rPr lang="en-US" sz="2000" b="1" i="1">
                            <a:latin typeface="Cambria Math"/>
                          </a:rPr>
                        </m:ctrlPr>
                      </m:sSubPr>
                      <m:e>
                        <m:r>
                          <a:rPr lang="en-US" sz="2000" b="1" i="1">
                            <a:latin typeface="Cambria Math"/>
                          </a:rPr>
                          <m:t>𝒗</m:t>
                        </m:r>
                      </m:e>
                      <m:sub>
                        <m:r>
                          <a:rPr lang="en-US" sz="2000" b="1" i="1">
                            <a:latin typeface="Cambria Math"/>
                          </a:rPr>
                          <m:t>𝒏</m:t>
                        </m:r>
                      </m:sub>
                    </m:sSub>
                    <m:r>
                      <m:rPr>
                        <m:nor/>
                      </m:rPr>
                      <a:rPr lang="en-US" sz="2000" b="1">
                        <a:latin typeface="Cambria Math"/>
                      </a:rPr>
                      <m:t>} </m:t>
                    </m:r>
                    <m:r>
                      <m:rPr>
                        <m:nor/>
                      </m:rPr>
                      <a:rPr lang="en-US" sz="2000" b="1">
                        <a:latin typeface="Cambria Math"/>
                      </a:rPr>
                      <m:t>in</m:t>
                    </m:r>
                    <m:r>
                      <m:rPr>
                        <m:nor/>
                      </m:rPr>
                      <a:rPr lang="en-US" sz="2000" b="1">
                        <a:latin typeface="Cambria Math"/>
                      </a:rPr>
                      <m:t> </m:t>
                    </m:r>
                  </m:oMath>
                </a14:m>
                <a:r>
                  <a:rPr lang="en-US" sz="2000" b="1" dirty="0"/>
                  <a:t> </a:t>
                </a:r>
                <a14:m>
                  <m:oMath xmlns:m="http://schemas.openxmlformats.org/officeDocument/2006/math">
                    <m:sSup>
                      <m:sSupPr>
                        <m:ctrlPr>
                          <a:rPr lang="en-US" sz="2000" b="1" i="1" dirty="0">
                            <a:latin typeface="Cambria Math"/>
                          </a:rPr>
                        </m:ctrlPr>
                      </m:sSupPr>
                      <m:e>
                        <m:r>
                          <a:rPr lang="en-US" sz="2000" b="1" i="1" dirty="0">
                            <a:latin typeface="Cambria Math"/>
                          </a:rPr>
                          <m:t>𝑹</m:t>
                        </m:r>
                      </m:e>
                      <m:sup>
                        <m:r>
                          <a:rPr lang="en-US" sz="2000" b="1" i="1" dirty="0">
                            <a:latin typeface="Cambria Math"/>
                          </a:rPr>
                          <m:t>𝒏</m:t>
                        </m:r>
                      </m:sup>
                    </m:sSup>
                  </m:oMath>
                </a14:m>
                <a:r>
                  <a:rPr lang="en-US" sz="2000" b="1" dirty="0"/>
                  <a:t> is called linearly </a:t>
                </a:r>
                <a:r>
                  <a:rPr lang="en-US" sz="2000" b="1" dirty="0" smtClean="0"/>
                  <a:t>dependent </a:t>
                </a:r>
                <a:r>
                  <a:rPr lang="en-US" sz="2000" b="1" dirty="0"/>
                  <a:t>if the vector equation </a:t>
                </a:r>
              </a:p>
              <a:p>
                <a:pPr marL="0" indent="0" algn="just">
                  <a:buNone/>
                </a:pPr>
                <a:r>
                  <a:rPr lang="en-US" sz="2000" b="1" dirty="0"/>
                  <a:t>	 </a:t>
                </a:r>
                <a14:m>
                  <m:oMath xmlns:m="http://schemas.openxmlformats.org/officeDocument/2006/math">
                    <m:sSub>
                      <m:sSubPr>
                        <m:ctrlPr>
                          <a:rPr lang="en-US" sz="2000" b="1" i="1">
                            <a:latin typeface="Cambria Math"/>
                          </a:rPr>
                        </m:ctrlPr>
                      </m:sSubPr>
                      <m:e>
                        <m:sSub>
                          <m:sSubPr>
                            <m:ctrlPr>
                              <a:rPr lang="en-US" sz="2000" b="1" i="1">
                                <a:latin typeface="Cambria Math"/>
                              </a:rPr>
                            </m:ctrlPr>
                          </m:sSubPr>
                          <m:e>
                            <m:r>
                              <a:rPr lang="en-US" sz="2000" b="1" i="1">
                                <a:latin typeface="Cambria Math"/>
                              </a:rPr>
                              <m:t>𝒙</m:t>
                            </m:r>
                          </m:e>
                          <m:sub>
                            <m:r>
                              <a:rPr lang="en-US" sz="2000" b="1" i="1">
                                <a:latin typeface="Cambria Math"/>
                              </a:rPr>
                              <m:t>𝟏</m:t>
                            </m:r>
                          </m:sub>
                        </m:sSub>
                        <m:r>
                          <a:rPr lang="en-US" sz="2000" b="1" i="1">
                            <a:latin typeface="Cambria Math"/>
                          </a:rPr>
                          <m:t> </m:t>
                        </m:r>
                        <m:sSub>
                          <m:sSubPr>
                            <m:ctrlPr>
                              <a:rPr lang="en-US" sz="2000" b="1" i="1">
                                <a:latin typeface="Cambria Math"/>
                              </a:rPr>
                            </m:ctrlPr>
                          </m:sSubPr>
                          <m:e>
                            <m:r>
                              <a:rPr lang="en-US" sz="2000" b="1" i="1">
                                <a:latin typeface="Cambria Math"/>
                              </a:rPr>
                              <m:t>𝒗</m:t>
                            </m:r>
                          </m:e>
                          <m:sub>
                            <m:r>
                              <a:rPr lang="en-US" sz="2000" b="1" i="1">
                                <a:latin typeface="Cambria Math"/>
                              </a:rPr>
                              <m:t>𝟏</m:t>
                            </m:r>
                          </m:sub>
                        </m:sSub>
                        <m:r>
                          <a:rPr lang="en-US" sz="2000" b="1" i="1">
                            <a:latin typeface="Cambria Math"/>
                          </a:rPr>
                          <m:t>+</m:t>
                        </m:r>
                        <m:sSub>
                          <m:sSubPr>
                            <m:ctrlPr>
                              <a:rPr lang="en-US" sz="2000" b="1" i="1">
                                <a:latin typeface="Cambria Math"/>
                              </a:rPr>
                            </m:ctrlPr>
                          </m:sSubPr>
                          <m:e>
                            <m:r>
                              <a:rPr lang="en-US" sz="2000" b="1" i="1">
                                <a:latin typeface="Cambria Math"/>
                              </a:rPr>
                              <m:t>𝒙</m:t>
                            </m:r>
                          </m:e>
                          <m:sub>
                            <m:r>
                              <a:rPr lang="en-US" sz="2000" b="1" i="1">
                                <a:latin typeface="Cambria Math"/>
                              </a:rPr>
                              <m:t>𝟐</m:t>
                            </m:r>
                          </m:sub>
                        </m:sSub>
                        <m:sSub>
                          <m:sSubPr>
                            <m:ctrlPr>
                              <a:rPr lang="en-US" sz="2000" b="1" i="1">
                                <a:latin typeface="Cambria Math"/>
                              </a:rPr>
                            </m:ctrlPr>
                          </m:sSubPr>
                          <m:e>
                            <m:r>
                              <a:rPr lang="en-US" sz="2000" b="1" i="1">
                                <a:latin typeface="Cambria Math"/>
                              </a:rPr>
                              <m:t>𝒗</m:t>
                            </m:r>
                          </m:e>
                          <m:sub>
                            <m:r>
                              <a:rPr lang="en-US" sz="2000" b="1" i="1">
                                <a:latin typeface="Cambria Math"/>
                              </a:rPr>
                              <m:t>𝟐</m:t>
                            </m:r>
                          </m:sub>
                        </m:sSub>
                        <m:r>
                          <a:rPr lang="en-US" sz="2000" b="1" i="1">
                            <a:latin typeface="Cambria Math"/>
                          </a:rPr>
                          <m:t>+</m:t>
                        </m:r>
                        <m:r>
                          <a:rPr lang="en-US" sz="2000" b="1" i="1">
                            <a:latin typeface="Cambria Math"/>
                          </a:rPr>
                          <m:t>𝒙</m:t>
                        </m:r>
                      </m:e>
                      <m:sub>
                        <m:r>
                          <a:rPr lang="en-US" sz="2000" b="1" i="1">
                            <a:latin typeface="Cambria Math"/>
                          </a:rPr>
                          <m:t>𝟑</m:t>
                        </m:r>
                      </m:sub>
                    </m:sSub>
                    <m:sSub>
                      <m:sSubPr>
                        <m:ctrlPr>
                          <a:rPr lang="en-US" sz="2000" b="1" i="1">
                            <a:latin typeface="Cambria Math"/>
                          </a:rPr>
                        </m:ctrlPr>
                      </m:sSubPr>
                      <m:e>
                        <m:r>
                          <a:rPr lang="en-US" sz="2000" b="1" i="1">
                            <a:latin typeface="Cambria Math"/>
                          </a:rPr>
                          <m:t>𝒗</m:t>
                        </m:r>
                      </m:e>
                      <m:sub>
                        <m:r>
                          <a:rPr lang="en-US" sz="2000" b="1" i="1">
                            <a:latin typeface="Cambria Math"/>
                          </a:rPr>
                          <m:t>𝟑</m:t>
                        </m:r>
                      </m:sub>
                    </m:sSub>
                    <m:r>
                      <a:rPr lang="en-US" sz="2000" b="1" i="1">
                        <a:latin typeface="Cambria Math"/>
                      </a:rPr>
                      <m:t>…</m:t>
                    </m:r>
                    <m:sSub>
                      <m:sSubPr>
                        <m:ctrlPr>
                          <a:rPr lang="en-US" sz="2000" b="1" i="1">
                            <a:latin typeface="Cambria Math"/>
                          </a:rPr>
                        </m:ctrlPr>
                      </m:sSubPr>
                      <m:e>
                        <m:r>
                          <a:rPr lang="en-US" sz="2000" b="1" i="1">
                            <a:latin typeface="Cambria Math"/>
                          </a:rPr>
                          <m:t>+</m:t>
                        </m:r>
                        <m:r>
                          <a:rPr lang="en-US" sz="2000" b="1" i="1">
                            <a:latin typeface="Cambria Math"/>
                          </a:rPr>
                          <m:t>𝒙</m:t>
                        </m:r>
                      </m:e>
                      <m:sub>
                        <m:r>
                          <a:rPr lang="en-US" sz="2000" b="1" i="1">
                            <a:latin typeface="Cambria Math"/>
                          </a:rPr>
                          <m:t>𝒏</m:t>
                        </m:r>
                      </m:sub>
                    </m:sSub>
                    <m:sSub>
                      <m:sSubPr>
                        <m:ctrlPr>
                          <a:rPr lang="en-US" sz="2000" b="1" i="1">
                            <a:latin typeface="Cambria Math"/>
                          </a:rPr>
                        </m:ctrlPr>
                      </m:sSubPr>
                      <m:e>
                        <m:r>
                          <a:rPr lang="en-US" sz="2000" b="1" i="1">
                            <a:latin typeface="Cambria Math"/>
                          </a:rPr>
                          <m:t>𝒗</m:t>
                        </m:r>
                      </m:e>
                      <m:sub>
                        <m:r>
                          <a:rPr lang="en-US" sz="2000" b="1" i="1">
                            <a:latin typeface="Cambria Math"/>
                          </a:rPr>
                          <m:t>𝒏</m:t>
                        </m:r>
                      </m:sub>
                    </m:sSub>
                    <m:r>
                      <a:rPr lang="en-US" sz="2000" b="1" i="1">
                        <a:latin typeface="Cambria Math"/>
                      </a:rPr>
                      <m:t>=</m:t>
                    </m:r>
                    <m:r>
                      <a:rPr lang="en-US" sz="2000" b="1" i="1">
                        <a:latin typeface="Cambria Math"/>
                      </a:rPr>
                      <m:t>𝟎</m:t>
                    </m:r>
                  </m:oMath>
                </a14:m>
                <a:endParaRPr lang="en-US" sz="2000" b="1" dirty="0"/>
              </a:p>
              <a:p>
                <a:pPr marL="0" indent="0" algn="just">
                  <a:buNone/>
                </a:pPr>
                <a14:m>
                  <m:oMath xmlns:m="http://schemas.openxmlformats.org/officeDocument/2006/math">
                    <m:r>
                      <a:rPr lang="en-US" sz="2000" b="1" i="1">
                        <a:latin typeface="Cambria Math"/>
                        <a:ea typeface="Cambria Math"/>
                      </a:rPr>
                      <m:t>⇒</m:t>
                    </m:r>
                  </m:oMath>
                </a14:m>
                <a:r>
                  <a:rPr lang="en-US" sz="2000" b="1" dirty="0"/>
                  <a:t>	</a:t>
                </a:r>
                <a:r>
                  <a:rPr lang="en-US" sz="2000" b="1" dirty="0" smtClean="0"/>
                  <a:t> not all </a:t>
                </a:r>
                <a14:m>
                  <m:oMath xmlns:m="http://schemas.openxmlformats.org/officeDocument/2006/math">
                    <m:sSub>
                      <m:sSubPr>
                        <m:ctrlPr>
                          <a:rPr lang="en-US" sz="2000" b="1" i="1">
                            <a:latin typeface="Cambria Math"/>
                          </a:rPr>
                        </m:ctrlPr>
                      </m:sSubPr>
                      <m:e>
                        <m:sSub>
                          <m:sSubPr>
                            <m:ctrlPr>
                              <a:rPr lang="en-US" sz="2000" b="1" i="1">
                                <a:latin typeface="Cambria Math"/>
                              </a:rPr>
                            </m:ctrlPr>
                          </m:sSubPr>
                          <m:e>
                            <m:r>
                              <a:rPr lang="en-US" sz="2000" b="1" i="1">
                                <a:latin typeface="Cambria Math"/>
                              </a:rPr>
                              <m:t>𝒙</m:t>
                            </m:r>
                          </m:e>
                          <m:sub>
                            <m:r>
                              <a:rPr lang="en-US" sz="2000" b="1" i="1" smtClean="0">
                                <a:latin typeface="Cambria Math"/>
                              </a:rPr>
                              <m:t>𝒋</m:t>
                            </m:r>
                          </m:sub>
                        </m:sSub>
                        <m:r>
                          <a:rPr lang="en-US" sz="2000" b="1" i="1" smtClean="0">
                            <a:latin typeface="Cambria Math"/>
                          </a:rPr>
                          <m:t> </m:t>
                        </m:r>
                        <m:r>
                          <a:rPr lang="en-US" sz="2000" b="1" i="1" smtClean="0">
                            <a:latin typeface="Cambria Math"/>
                          </a:rPr>
                          <m:t>𝒂𝒓𝒆</m:t>
                        </m:r>
                        <m:r>
                          <a:rPr lang="en-US" sz="2000" b="1" i="1" smtClean="0">
                            <a:latin typeface="Cambria Math"/>
                          </a:rPr>
                          <m:t> </m:t>
                        </m:r>
                        <m:r>
                          <a:rPr lang="en-US" sz="2000" b="1" i="1" smtClean="0">
                            <a:latin typeface="Cambria Math"/>
                          </a:rPr>
                          <m:t>𝒛𝒆𝒓𝒐</m:t>
                        </m:r>
                        <m:r>
                          <a:rPr lang="en-US" sz="2000" b="1" i="1" smtClean="0">
                            <a:latin typeface="Cambria Math"/>
                          </a:rPr>
                          <m:t> </m:t>
                        </m:r>
                        <m:r>
                          <a:rPr lang="en-US" sz="2000" b="1" i="1" smtClean="0">
                            <a:latin typeface="Cambria Math"/>
                          </a:rPr>
                          <m:t>𝒇𝒐𝒓</m:t>
                        </m:r>
                        <m:r>
                          <a:rPr lang="en-US" sz="2000" b="1" i="1" smtClean="0">
                            <a:latin typeface="Cambria Math"/>
                          </a:rPr>
                          <m:t> </m:t>
                        </m:r>
                        <m:r>
                          <a:rPr lang="en-US" sz="2000" b="1" i="1" smtClean="0">
                            <a:latin typeface="Cambria Math"/>
                          </a:rPr>
                          <m:t>𝒔𝒐𝒎𝒆</m:t>
                        </m:r>
                        <m:r>
                          <a:rPr lang="en-US" sz="2000" b="1" i="1" smtClean="0">
                            <a:latin typeface="Cambria Math"/>
                          </a:rPr>
                          <m:t> </m:t>
                        </m:r>
                        <m:r>
                          <a:rPr lang="en-US" sz="2000" b="1" i="1" smtClean="0">
                            <a:latin typeface="Cambria Math"/>
                          </a:rPr>
                          <m:t>𝒋</m:t>
                        </m:r>
                        <m:r>
                          <a:rPr lang="en-US" sz="2000" b="1" i="1" smtClean="0">
                            <a:latin typeface="Cambria Math"/>
                          </a:rPr>
                          <m:t>=</m:t>
                        </m:r>
                        <m:r>
                          <a:rPr lang="en-US" sz="2000" b="1" i="1" smtClean="0">
                            <a:latin typeface="Cambria Math"/>
                          </a:rPr>
                          <m:t>𝟏</m:t>
                        </m:r>
                        <m:r>
                          <a:rPr lang="en-US" sz="2000" b="1" i="1" smtClean="0">
                            <a:latin typeface="Cambria Math"/>
                          </a:rPr>
                          <m:t>, </m:t>
                        </m:r>
                        <m:r>
                          <a:rPr lang="en-US" sz="2000" b="1" i="1" smtClean="0">
                            <a:latin typeface="Cambria Math"/>
                          </a:rPr>
                          <m:t>𝟐</m:t>
                        </m:r>
                        <m:r>
                          <a:rPr lang="en-US" sz="2000" b="1" i="1" smtClean="0">
                            <a:latin typeface="Cambria Math"/>
                          </a:rPr>
                          <m:t>, </m:t>
                        </m:r>
                        <m:r>
                          <a:rPr lang="en-US" sz="2000" b="1" i="1" smtClean="0">
                            <a:latin typeface="Cambria Math"/>
                          </a:rPr>
                          <m:t>𝟑</m:t>
                        </m:r>
                        <m:r>
                          <a:rPr lang="en-US" sz="2000" b="1" i="1" smtClean="0">
                            <a:latin typeface="Cambria Math"/>
                          </a:rPr>
                          <m:t>, …</m:t>
                        </m:r>
                        <m:r>
                          <a:rPr lang="en-US" sz="2000" b="1" i="1" smtClean="0">
                            <a:latin typeface="Cambria Math"/>
                          </a:rPr>
                          <m:t>𝒏</m:t>
                        </m:r>
                      </m:e>
                      <m:sub>
                        <m:r>
                          <a:rPr lang="en-US" sz="2000" b="1" i="1" smtClean="0">
                            <a:latin typeface="Cambria Math"/>
                          </a:rPr>
                          <m:t> </m:t>
                        </m:r>
                      </m:sub>
                    </m:sSub>
                  </m:oMath>
                </a14:m>
                <a:r>
                  <a:rPr lang="en-US" sz="2000" b="1" dirty="0" smtClean="0"/>
                  <a:t>.</a:t>
                </a:r>
                <a:endParaRPr lang="en-US" sz="2000" b="1" dirty="0"/>
              </a:p>
              <a:p>
                <a:pPr marL="0" indent="0" algn="just">
                  <a:buNone/>
                </a:pPr>
                <a:endParaRPr lang="en-US" sz="2000" b="1" dirty="0">
                  <a:solidFill>
                    <a:srgbClr val="FF0000"/>
                  </a:solidFill>
                </a:endParaRPr>
              </a:p>
              <a:p>
                <a:pPr marL="0" indent="0" algn="just">
                  <a:buNone/>
                </a:pPr>
                <a:endParaRPr lang="en-US" sz="20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62000"/>
                <a:ext cx="8229600" cy="5562600"/>
              </a:xfrm>
              <a:blipFill rotWithShape="1">
                <a:blip r:embed="rId2"/>
                <a:stretch>
                  <a:fillRect l="-741" t="-1095" r="-74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7485380B-2C39-4DDC-AF28-BB07C47F1D9B}" type="datetime3">
              <a:rPr lang="en-US" smtClean="0"/>
              <a:t>5 December 2022</a:t>
            </a:fld>
            <a:endParaRPr lang="en-US"/>
          </a:p>
        </p:txBody>
      </p:sp>
      <p:sp>
        <p:nvSpPr>
          <p:cNvPr id="5" name="Footer Placeholder 4"/>
          <p:cNvSpPr>
            <a:spLocks noGrp="1"/>
          </p:cNvSpPr>
          <p:nvPr>
            <p:ph type="ftr" sz="quarter" idx="11"/>
          </p:nvPr>
        </p:nvSpPr>
        <p:spPr/>
        <p:txBody>
          <a:bodyPr/>
          <a:lstStyle/>
          <a:p>
            <a:r>
              <a:rPr lang="en-US" smtClean="0"/>
              <a:t>js</a:t>
            </a:r>
            <a:endParaRPr lang="en-US"/>
          </a:p>
        </p:txBody>
      </p:sp>
      <p:sp>
        <p:nvSpPr>
          <p:cNvPr id="6" name="Slide Number Placeholder 5"/>
          <p:cNvSpPr>
            <a:spLocks noGrp="1"/>
          </p:cNvSpPr>
          <p:nvPr>
            <p:ph type="sldNum" sz="quarter" idx="12"/>
          </p:nvPr>
        </p:nvSpPr>
        <p:spPr/>
        <p:txBody>
          <a:bodyPr/>
          <a:lstStyle/>
          <a:p>
            <a:fld id="{B4318AF5-1C7B-4860-8A05-F86E63C4D6B2}" type="slidenum">
              <a:rPr lang="en-US" smtClean="0"/>
              <a:t>37</a:t>
            </a:fld>
            <a:endParaRPr lang="en-US"/>
          </a:p>
        </p:txBody>
      </p:sp>
    </p:spTree>
    <p:extLst>
      <p:ext uri="{BB962C8B-B14F-4D97-AF65-F5344CB8AC3E}">
        <p14:creationId xmlns:p14="http://schemas.microsoft.com/office/powerpoint/2010/main" val="1691560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685800"/>
                <a:ext cx="8991600" cy="5943600"/>
              </a:xfrm>
            </p:spPr>
            <p:txBody>
              <a:bodyPr>
                <a:noAutofit/>
              </a:bodyPr>
              <a:lstStyle/>
              <a:p>
                <a:pPr marL="0" indent="0">
                  <a:buNone/>
                </a:pPr>
                <a:r>
                  <a:rPr lang="en-US" sz="2400" b="1" dirty="0" smtClean="0">
                    <a:solidFill>
                      <a:srgbClr val="FF0000"/>
                    </a:solidFill>
                  </a:rPr>
                  <a:t>How to check the given set of vectors are Linearly independence </a:t>
                </a:r>
                <a:r>
                  <a:rPr lang="en-US" sz="2400" b="1" dirty="0">
                    <a:solidFill>
                      <a:srgbClr val="FF0000"/>
                    </a:solidFill>
                  </a:rPr>
                  <a:t>and dependent:</a:t>
                </a:r>
              </a:p>
              <a:p>
                <a:pPr marL="0" indent="0">
                  <a:buNone/>
                </a:pPr>
                <a:r>
                  <a:rPr lang="en-US" sz="2400" b="1" dirty="0" smtClean="0">
                    <a:solidFill>
                      <a:srgbClr val="FF0000"/>
                    </a:solidFill>
                  </a:rPr>
                  <a:t> </a:t>
                </a:r>
                <a:r>
                  <a:rPr lang="en-US" sz="2400" b="1" dirty="0" smtClean="0">
                    <a:solidFill>
                      <a:schemeClr val="tx1"/>
                    </a:solidFill>
                  </a:rPr>
                  <a:t>To check vectors </a:t>
                </a:r>
                <a:r>
                  <a:rPr lang="en-US" sz="2400" b="1" dirty="0">
                    <a:solidFill>
                      <a:schemeClr val="tx1"/>
                    </a:solidFill>
                  </a:rPr>
                  <a:t>{</a:t>
                </a:r>
                <a14:m>
                  <m:oMath xmlns:m="http://schemas.openxmlformats.org/officeDocument/2006/math">
                    <m:sSub>
                      <m:sSubPr>
                        <m:ctrlPr>
                          <a:rPr lang="en-US" sz="2400" b="1" i="1">
                            <a:solidFill>
                              <a:schemeClr val="tx1"/>
                            </a:solidFill>
                            <a:latin typeface="Cambria Math"/>
                          </a:rPr>
                        </m:ctrlPr>
                      </m:sSubPr>
                      <m:e>
                        <m:r>
                          <a:rPr lang="en-US" sz="2400" b="1" i="1">
                            <a:solidFill>
                              <a:schemeClr val="tx1"/>
                            </a:solidFill>
                            <a:latin typeface="Cambria Math"/>
                          </a:rPr>
                          <m:t>𝒗</m:t>
                        </m:r>
                      </m:e>
                      <m:sub>
                        <m:r>
                          <a:rPr lang="en-US" sz="2400" b="1" i="1">
                            <a:solidFill>
                              <a:schemeClr val="tx1"/>
                            </a:solidFill>
                            <a:latin typeface="Cambria Math"/>
                          </a:rPr>
                          <m:t>𝟏</m:t>
                        </m:r>
                      </m:sub>
                    </m:sSub>
                    <m:r>
                      <a:rPr lang="en-US" sz="2400" b="1" i="1">
                        <a:solidFill>
                          <a:schemeClr val="tx1"/>
                        </a:solidFill>
                        <a:latin typeface="Cambria Math"/>
                      </a:rPr>
                      <m:t>, </m:t>
                    </m:r>
                    <m:sSub>
                      <m:sSubPr>
                        <m:ctrlPr>
                          <a:rPr lang="en-US" sz="2400" b="1" i="1">
                            <a:solidFill>
                              <a:schemeClr val="tx1"/>
                            </a:solidFill>
                            <a:latin typeface="Cambria Math"/>
                          </a:rPr>
                        </m:ctrlPr>
                      </m:sSubPr>
                      <m:e>
                        <m:r>
                          <a:rPr lang="en-US" sz="2400" b="1" i="1">
                            <a:solidFill>
                              <a:schemeClr val="tx1"/>
                            </a:solidFill>
                            <a:latin typeface="Cambria Math"/>
                          </a:rPr>
                          <m:t>𝒗</m:t>
                        </m:r>
                      </m:e>
                      <m:sub>
                        <m:r>
                          <a:rPr lang="en-US" sz="2400" b="1" i="1">
                            <a:solidFill>
                              <a:schemeClr val="tx1"/>
                            </a:solidFill>
                            <a:latin typeface="Cambria Math"/>
                          </a:rPr>
                          <m:t>𝟐</m:t>
                        </m:r>
                      </m:sub>
                    </m:sSub>
                    <m:r>
                      <a:rPr lang="en-US" sz="2400" b="1" i="1">
                        <a:solidFill>
                          <a:schemeClr val="tx1"/>
                        </a:solidFill>
                        <a:latin typeface="Cambria Math"/>
                      </a:rPr>
                      <m:t>, </m:t>
                    </m:r>
                    <m:sSub>
                      <m:sSubPr>
                        <m:ctrlPr>
                          <a:rPr lang="en-US" sz="2400" b="1" i="1">
                            <a:solidFill>
                              <a:schemeClr val="tx1"/>
                            </a:solidFill>
                            <a:latin typeface="Cambria Math"/>
                          </a:rPr>
                        </m:ctrlPr>
                      </m:sSubPr>
                      <m:e>
                        <m:r>
                          <a:rPr lang="en-US" sz="2400" b="1" i="1">
                            <a:solidFill>
                              <a:schemeClr val="tx1"/>
                            </a:solidFill>
                            <a:latin typeface="Cambria Math"/>
                          </a:rPr>
                          <m:t>𝒗</m:t>
                        </m:r>
                      </m:e>
                      <m:sub>
                        <m:r>
                          <a:rPr lang="en-US" sz="2400" b="1" i="1">
                            <a:solidFill>
                              <a:schemeClr val="tx1"/>
                            </a:solidFill>
                            <a:latin typeface="Cambria Math"/>
                          </a:rPr>
                          <m:t>𝟑</m:t>
                        </m:r>
                      </m:sub>
                    </m:sSub>
                    <m:r>
                      <a:rPr lang="en-US" sz="2400" b="1" i="1">
                        <a:solidFill>
                          <a:schemeClr val="tx1"/>
                        </a:solidFill>
                        <a:latin typeface="Cambria Math"/>
                      </a:rPr>
                      <m:t>, …</m:t>
                    </m:r>
                    <m:sSub>
                      <m:sSubPr>
                        <m:ctrlPr>
                          <a:rPr lang="en-US" sz="2400" b="1" i="1">
                            <a:solidFill>
                              <a:schemeClr val="tx1"/>
                            </a:solidFill>
                            <a:latin typeface="Cambria Math"/>
                          </a:rPr>
                        </m:ctrlPr>
                      </m:sSubPr>
                      <m:e>
                        <m:r>
                          <a:rPr lang="en-US" sz="2400" b="1" i="1">
                            <a:solidFill>
                              <a:schemeClr val="tx1"/>
                            </a:solidFill>
                            <a:latin typeface="Cambria Math"/>
                          </a:rPr>
                          <m:t>𝒗</m:t>
                        </m:r>
                      </m:e>
                      <m:sub>
                        <m:r>
                          <a:rPr lang="en-US" sz="2400" b="1" i="1">
                            <a:solidFill>
                              <a:schemeClr val="tx1"/>
                            </a:solidFill>
                            <a:latin typeface="Cambria Math"/>
                          </a:rPr>
                          <m:t>𝒏</m:t>
                        </m:r>
                      </m:sub>
                    </m:sSub>
                    <m:r>
                      <m:rPr>
                        <m:nor/>
                      </m:rPr>
                      <a:rPr lang="en-US" sz="2400" b="1">
                        <a:solidFill>
                          <a:schemeClr val="tx1"/>
                        </a:solidFill>
                        <a:latin typeface="Cambria Math"/>
                      </a:rPr>
                      <m:t>} </m:t>
                    </m:r>
                    <m:r>
                      <m:rPr>
                        <m:nor/>
                      </m:rPr>
                      <a:rPr lang="en-US" sz="2400" b="1">
                        <a:solidFill>
                          <a:schemeClr val="tx1"/>
                        </a:solidFill>
                        <a:latin typeface="Cambria Math"/>
                      </a:rPr>
                      <m:t>in</m:t>
                    </m:r>
                    <m:r>
                      <m:rPr>
                        <m:nor/>
                      </m:rPr>
                      <a:rPr lang="en-US" sz="2400" b="1">
                        <a:solidFill>
                          <a:schemeClr val="tx1"/>
                        </a:solidFill>
                        <a:latin typeface="Cambria Math"/>
                      </a:rPr>
                      <m:t> </m:t>
                    </m:r>
                  </m:oMath>
                </a14:m>
                <a:r>
                  <a:rPr lang="en-US" sz="2400" b="1" dirty="0">
                    <a:solidFill>
                      <a:schemeClr val="tx1"/>
                    </a:solidFill>
                  </a:rPr>
                  <a:t> </a:t>
                </a:r>
                <a14:m>
                  <m:oMath xmlns:m="http://schemas.openxmlformats.org/officeDocument/2006/math">
                    <m:sSup>
                      <m:sSupPr>
                        <m:ctrlPr>
                          <a:rPr lang="en-US" sz="2400" b="1" i="1" dirty="0">
                            <a:solidFill>
                              <a:schemeClr val="tx1"/>
                            </a:solidFill>
                            <a:latin typeface="Cambria Math"/>
                          </a:rPr>
                        </m:ctrlPr>
                      </m:sSupPr>
                      <m:e>
                        <m:r>
                          <a:rPr lang="en-US" sz="2400" b="1" i="1" dirty="0">
                            <a:solidFill>
                              <a:schemeClr val="tx1"/>
                            </a:solidFill>
                            <a:latin typeface="Cambria Math"/>
                          </a:rPr>
                          <m:t>𝑹</m:t>
                        </m:r>
                      </m:e>
                      <m:sup>
                        <m:r>
                          <a:rPr lang="en-US" sz="2400" b="1" i="1" dirty="0">
                            <a:solidFill>
                              <a:schemeClr val="tx1"/>
                            </a:solidFill>
                            <a:latin typeface="Cambria Math"/>
                          </a:rPr>
                          <m:t>𝒏</m:t>
                        </m:r>
                      </m:sup>
                    </m:sSup>
                  </m:oMath>
                </a14:m>
                <a:r>
                  <a:rPr lang="en-US" sz="2400" b="1" dirty="0">
                    <a:solidFill>
                      <a:schemeClr val="tx1"/>
                    </a:solidFill>
                  </a:rPr>
                  <a:t> is called linearly </a:t>
                </a:r>
                <a:r>
                  <a:rPr lang="en-US" sz="2400" b="1" dirty="0" smtClean="0">
                    <a:solidFill>
                      <a:schemeClr val="tx1"/>
                    </a:solidFill>
                  </a:rPr>
                  <a:t>independent  or linearly  dependent.</a:t>
                </a:r>
                <a:endParaRPr lang="en-US" sz="2400" b="1" dirty="0" smtClean="0"/>
              </a:p>
              <a:p>
                <a:pPr marL="514350" indent="-514350">
                  <a:buAutoNum type="romanLcParenR"/>
                </a:pPr>
                <a:r>
                  <a:rPr lang="en-US" sz="2400" b="1" dirty="0" smtClean="0"/>
                  <a:t> 	Write the vector  equation </a:t>
                </a:r>
              </a:p>
              <a:p>
                <a:pPr marL="0" indent="0">
                  <a:buNone/>
                </a:pPr>
                <a:r>
                  <a:rPr lang="en-US" sz="2400" b="1" dirty="0"/>
                  <a:t>	</a:t>
                </a:r>
                <a14:m>
                  <m:oMath xmlns:m="http://schemas.openxmlformats.org/officeDocument/2006/math">
                    <m:sSub>
                      <m:sSubPr>
                        <m:ctrlPr>
                          <a:rPr lang="en-US" sz="2400" b="1" i="1">
                            <a:latin typeface="Cambria Math"/>
                          </a:rPr>
                        </m:ctrlPr>
                      </m:sSubPr>
                      <m:e>
                        <m:sSub>
                          <m:sSubPr>
                            <m:ctrlPr>
                              <a:rPr lang="en-US" sz="2400" b="1" i="1">
                                <a:latin typeface="Cambria Math"/>
                              </a:rPr>
                            </m:ctrlPr>
                          </m:sSubPr>
                          <m:e>
                            <m:r>
                              <a:rPr lang="en-US" sz="2400" b="1" i="1">
                                <a:latin typeface="Cambria Math"/>
                              </a:rPr>
                              <m:t>𝒙</m:t>
                            </m:r>
                          </m:e>
                          <m:sub>
                            <m:r>
                              <a:rPr lang="en-US" sz="2400" b="1" i="1">
                                <a:latin typeface="Cambria Math"/>
                              </a:rPr>
                              <m:t>𝟏</m:t>
                            </m:r>
                          </m:sub>
                        </m:sSub>
                        <m:r>
                          <a:rPr lang="en-US" sz="2400" b="1" i="1">
                            <a:latin typeface="Cambria Math"/>
                          </a:rPr>
                          <m:t> </m:t>
                        </m:r>
                        <m:sSub>
                          <m:sSubPr>
                            <m:ctrlPr>
                              <a:rPr lang="en-US" sz="2400" b="1" i="1">
                                <a:latin typeface="Cambria Math"/>
                              </a:rPr>
                            </m:ctrlPr>
                          </m:sSubPr>
                          <m:e>
                            <m:r>
                              <a:rPr lang="en-US" sz="2400" b="1" i="1">
                                <a:latin typeface="Cambria Math"/>
                              </a:rPr>
                              <m:t>𝒗</m:t>
                            </m:r>
                          </m:e>
                          <m:sub>
                            <m:r>
                              <a:rPr lang="en-US" sz="2400" b="1" i="1">
                                <a:latin typeface="Cambria Math"/>
                              </a:rPr>
                              <m:t>𝟏</m:t>
                            </m:r>
                          </m:sub>
                        </m:sSub>
                        <m:r>
                          <a:rPr lang="en-US" sz="2400" b="1" i="1">
                            <a:latin typeface="Cambria Math"/>
                          </a:rPr>
                          <m:t>+</m:t>
                        </m:r>
                        <m:sSub>
                          <m:sSubPr>
                            <m:ctrlPr>
                              <a:rPr lang="en-US" sz="2400" b="1" i="1">
                                <a:latin typeface="Cambria Math"/>
                              </a:rPr>
                            </m:ctrlPr>
                          </m:sSubPr>
                          <m:e>
                            <m:r>
                              <a:rPr lang="en-US" sz="2400" b="1" i="1">
                                <a:latin typeface="Cambria Math"/>
                              </a:rPr>
                              <m:t>𝒙</m:t>
                            </m:r>
                          </m:e>
                          <m:sub>
                            <m:r>
                              <a:rPr lang="en-US" sz="2400" b="1" i="1">
                                <a:latin typeface="Cambria Math"/>
                              </a:rPr>
                              <m:t>𝟐</m:t>
                            </m:r>
                          </m:sub>
                        </m:sSub>
                        <m:sSub>
                          <m:sSubPr>
                            <m:ctrlPr>
                              <a:rPr lang="en-US" sz="2400" b="1" i="1">
                                <a:latin typeface="Cambria Math"/>
                              </a:rPr>
                            </m:ctrlPr>
                          </m:sSubPr>
                          <m:e>
                            <m:r>
                              <a:rPr lang="en-US" sz="2400" b="1" i="1">
                                <a:latin typeface="Cambria Math"/>
                              </a:rPr>
                              <m:t>𝒗</m:t>
                            </m:r>
                          </m:e>
                          <m:sub>
                            <m:r>
                              <a:rPr lang="en-US" sz="2400" b="1" i="1">
                                <a:latin typeface="Cambria Math"/>
                              </a:rPr>
                              <m:t>𝟐</m:t>
                            </m:r>
                          </m:sub>
                        </m:sSub>
                        <m:r>
                          <a:rPr lang="en-US" sz="2400" b="1" i="1">
                            <a:latin typeface="Cambria Math"/>
                          </a:rPr>
                          <m:t>+</m:t>
                        </m:r>
                        <m:r>
                          <a:rPr lang="en-US" sz="2400" b="1" i="1">
                            <a:latin typeface="Cambria Math"/>
                          </a:rPr>
                          <m:t>𝒙</m:t>
                        </m:r>
                      </m:e>
                      <m:sub>
                        <m:r>
                          <a:rPr lang="en-US" sz="2400" b="1" i="1">
                            <a:latin typeface="Cambria Math"/>
                          </a:rPr>
                          <m:t>𝟑</m:t>
                        </m:r>
                      </m:sub>
                    </m:sSub>
                    <m:sSub>
                      <m:sSubPr>
                        <m:ctrlPr>
                          <a:rPr lang="en-US" sz="2400" b="1" i="1">
                            <a:latin typeface="Cambria Math"/>
                          </a:rPr>
                        </m:ctrlPr>
                      </m:sSubPr>
                      <m:e>
                        <m:r>
                          <a:rPr lang="en-US" sz="2400" b="1" i="1">
                            <a:latin typeface="Cambria Math"/>
                          </a:rPr>
                          <m:t>𝒗</m:t>
                        </m:r>
                      </m:e>
                      <m:sub>
                        <m:r>
                          <a:rPr lang="en-US" sz="2400" b="1" i="1">
                            <a:latin typeface="Cambria Math"/>
                          </a:rPr>
                          <m:t>𝟑</m:t>
                        </m:r>
                      </m:sub>
                    </m:sSub>
                    <m:r>
                      <a:rPr lang="en-US" sz="2400" b="1" i="1">
                        <a:latin typeface="Cambria Math"/>
                      </a:rPr>
                      <m:t>…</m:t>
                    </m:r>
                    <m:sSub>
                      <m:sSubPr>
                        <m:ctrlPr>
                          <a:rPr lang="en-US" sz="2400" b="1" i="1">
                            <a:latin typeface="Cambria Math"/>
                          </a:rPr>
                        </m:ctrlPr>
                      </m:sSubPr>
                      <m:e>
                        <m:r>
                          <a:rPr lang="en-US" sz="2400" b="1" i="1">
                            <a:latin typeface="Cambria Math"/>
                          </a:rPr>
                          <m:t>+</m:t>
                        </m:r>
                        <m:r>
                          <a:rPr lang="en-US" sz="2400" b="1" i="1">
                            <a:latin typeface="Cambria Math"/>
                          </a:rPr>
                          <m:t>𝒙</m:t>
                        </m:r>
                      </m:e>
                      <m:sub>
                        <m:r>
                          <a:rPr lang="en-US" sz="2400" b="1" i="1">
                            <a:latin typeface="Cambria Math"/>
                          </a:rPr>
                          <m:t>𝒏</m:t>
                        </m:r>
                      </m:sub>
                    </m:sSub>
                    <m:sSub>
                      <m:sSubPr>
                        <m:ctrlPr>
                          <a:rPr lang="en-US" sz="2400" b="1" i="1">
                            <a:latin typeface="Cambria Math"/>
                          </a:rPr>
                        </m:ctrlPr>
                      </m:sSubPr>
                      <m:e>
                        <m:r>
                          <a:rPr lang="en-US" sz="2400" b="1" i="1">
                            <a:latin typeface="Cambria Math"/>
                          </a:rPr>
                          <m:t>𝒗</m:t>
                        </m:r>
                      </m:e>
                      <m:sub>
                        <m:r>
                          <a:rPr lang="en-US" sz="2400" b="1" i="1">
                            <a:latin typeface="Cambria Math"/>
                          </a:rPr>
                          <m:t>𝒏</m:t>
                        </m:r>
                      </m:sub>
                    </m:sSub>
                    <m:r>
                      <a:rPr lang="en-US" sz="2400" b="1" i="1">
                        <a:latin typeface="Cambria Math"/>
                      </a:rPr>
                      <m:t>=</m:t>
                    </m:r>
                    <m:r>
                      <a:rPr lang="en-US" sz="2400" b="1" i="1">
                        <a:latin typeface="Cambria Math"/>
                      </a:rPr>
                      <m:t>𝟎</m:t>
                    </m:r>
                  </m:oMath>
                </a14:m>
                <a:r>
                  <a:rPr lang="en-US" sz="2400" b="1" dirty="0" smtClean="0"/>
                  <a:t>, where  </a:t>
                </a:r>
                <a14:m>
                  <m:oMath xmlns:m="http://schemas.openxmlformats.org/officeDocument/2006/math">
                    <m:sSub>
                      <m:sSubPr>
                        <m:ctrlPr>
                          <a:rPr lang="en-US" sz="2400" b="1" i="1">
                            <a:latin typeface="Cambria Math"/>
                          </a:rPr>
                        </m:ctrlPr>
                      </m:sSubPr>
                      <m:e>
                        <m:r>
                          <a:rPr lang="en-US" sz="2400" b="1" i="1">
                            <a:latin typeface="Cambria Math"/>
                          </a:rPr>
                          <m:t>𝒙</m:t>
                        </m:r>
                      </m:e>
                      <m:sub>
                        <m:r>
                          <a:rPr lang="en-US" sz="2400" b="1" i="1" smtClean="0">
                            <a:latin typeface="Cambria Math"/>
                          </a:rPr>
                          <m:t>𝒊</m:t>
                        </m:r>
                      </m:sub>
                    </m:sSub>
                  </m:oMath>
                </a14:m>
                <a:r>
                  <a:rPr lang="en-US" sz="2400" b="1" dirty="0" smtClean="0"/>
                  <a:t> are scalars.</a:t>
                </a:r>
              </a:p>
              <a:p>
                <a:pPr marL="0" indent="0">
                  <a:buNone/>
                </a:pPr>
                <a:r>
                  <a:rPr lang="en-US" sz="2400" b="1" dirty="0" smtClean="0"/>
                  <a:t>ii) 	Write the augmented matrix [</a:t>
                </a:r>
                <a14:m>
                  <m:oMath xmlns:m="http://schemas.openxmlformats.org/officeDocument/2006/math">
                    <m:sSub>
                      <m:sSubPr>
                        <m:ctrlPr>
                          <a:rPr lang="en-US" sz="2400" b="1" i="1">
                            <a:latin typeface="Cambria Math"/>
                          </a:rPr>
                        </m:ctrlPr>
                      </m:sSubPr>
                      <m:e>
                        <m:r>
                          <a:rPr lang="en-US" sz="2400" b="1" i="1">
                            <a:latin typeface="Cambria Math"/>
                          </a:rPr>
                          <m:t>𝒗</m:t>
                        </m:r>
                      </m:e>
                      <m:sub>
                        <m:r>
                          <a:rPr lang="en-US" sz="2400" b="1" i="1">
                            <a:latin typeface="Cambria Math"/>
                          </a:rPr>
                          <m:t>𝟏</m:t>
                        </m:r>
                      </m:sub>
                    </m:sSub>
                    <m:r>
                      <a:rPr lang="en-US" sz="2400" b="1" i="1" smtClean="0">
                        <a:latin typeface="Cambria Math"/>
                      </a:rPr>
                      <m:t> </m:t>
                    </m:r>
                    <m:sSub>
                      <m:sSubPr>
                        <m:ctrlPr>
                          <a:rPr lang="en-US" sz="2400" b="1" i="1">
                            <a:latin typeface="Cambria Math"/>
                          </a:rPr>
                        </m:ctrlPr>
                      </m:sSubPr>
                      <m:e>
                        <m:r>
                          <a:rPr lang="en-US" sz="2400" b="1" i="1">
                            <a:latin typeface="Cambria Math"/>
                          </a:rPr>
                          <m:t>𝒗</m:t>
                        </m:r>
                      </m:e>
                      <m:sub>
                        <m:r>
                          <a:rPr lang="en-US" sz="2400" b="1" i="1">
                            <a:latin typeface="Cambria Math"/>
                          </a:rPr>
                          <m:t>𝟐</m:t>
                        </m:r>
                      </m:sub>
                    </m:sSub>
                    <m:r>
                      <a:rPr lang="en-US" sz="2400" b="1" i="1" smtClean="0">
                        <a:latin typeface="Cambria Math"/>
                      </a:rPr>
                      <m:t> </m:t>
                    </m:r>
                    <m:sSub>
                      <m:sSubPr>
                        <m:ctrlPr>
                          <a:rPr lang="en-US" sz="2400" b="1" i="1">
                            <a:latin typeface="Cambria Math"/>
                          </a:rPr>
                        </m:ctrlPr>
                      </m:sSubPr>
                      <m:e>
                        <m:r>
                          <a:rPr lang="en-US" sz="2400" b="1" i="1">
                            <a:latin typeface="Cambria Math"/>
                          </a:rPr>
                          <m:t>𝒗</m:t>
                        </m:r>
                      </m:e>
                      <m:sub>
                        <m:r>
                          <a:rPr lang="en-US" sz="2400" b="1" i="1">
                            <a:latin typeface="Cambria Math"/>
                          </a:rPr>
                          <m:t>𝟑</m:t>
                        </m:r>
                      </m:sub>
                    </m:sSub>
                    <m:r>
                      <a:rPr lang="en-US" sz="2400" b="1" i="1" smtClean="0">
                        <a:latin typeface="Cambria Math"/>
                      </a:rPr>
                      <m:t> </m:t>
                    </m:r>
                    <m:r>
                      <a:rPr lang="en-US" sz="2400" b="1" i="1">
                        <a:latin typeface="Cambria Math"/>
                      </a:rPr>
                      <m:t>…</m:t>
                    </m:r>
                    <m:sSub>
                      <m:sSubPr>
                        <m:ctrlPr>
                          <a:rPr lang="en-US" sz="2400" b="1" i="1">
                            <a:latin typeface="Cambria Math"/>
                          </a:rPr>
                        </m:ctrlPr>
                      </m:sSubPr>
                      <m:e>
                        <m:r>
                          <a:rPr lang="en-US" sz="2400" b="1" i="1">
                            <a:latin typeface="Cambria Math"/>
                          </a:rPr>
                          <m:t>𝒗</m:t>
                        </m:r>
                      </m:e>
                      <m:sub>
                        <m:r>
                          <a:rPr lang="en-US" sz="2400" b="1" i="1">
                            <a:latin typeface="Cambria Math"/>
                          </a:rPr>
                          <m:t>𝒏</m:t>
                        </m:r>
                      </m:sub>
                    </m:sSub>
                  </m:oMath>
                </a14:m>
                <a:r>
                  <a:rPr lang="en-US" sz="2400" b="1" dirty="0" smtClean="0"/>
                  <a:t>  0].</a:t>
                </a:r>
              </a:p>
              <a:p>
                <a:pPr marL="514350" indent="-514350">
                  <a:buAutoNum type="romanLcParenR" startAt="3"/>
                </a:pPr>
                <a:r>
                  <a:rPr lang="en-US" sz="2400" b="1" dirty="0" smtClean="0"/>
                  <a:t> 	Change the augmented matrix to echelon form.</a:t>
                </a:r>
              </a:p>
              <a:p>
                <a:pPr marL="0" indent="0">
                  <a:buNone/>
                </a:pPr>
                <a:r>
                  <a:rPr lang="en-US" sz="2400" b="1" dirty="0" smtClean="0">
                    <a:solidFill>
                      <a:srgbClr val="FF0000"/>
                    </a:solidFill>
                  </a:rPr>
                  <a:t>Note:</a:t>
                </a:r>
              </a:p>
              <a:p>
                <a:r>
                  <a:rPr lang="en-US" sz="2400" b="1" dirty="0" smtClean="0"/>
                  <a:t>If there has at lest one free variable [ vector equation having non-trivial solution] then the set of vectors are linearly dependent.</a:t>
                </a:r>
              </a:p>
              <a:p>
                <a:r>
                  <a:rPr lang="en-US" sz="2400" b="1" dirty="0"/>
                  <a:t>If there has </a:t>
                </a:r>
                <a:r>
                  <a:rPr lang="en-US" sz="2400" b="1" dirty="0" smtClean="0"/>
                  <a:t>no </a:t>
                </a:r>
                <a:r>
                  <a:rPr lang="en-US" sz="2400" b="1" dirty="0"/>
                  <a:t>free variable [ vector equation having </a:t>
                </a:r>
                <a:r>
                  <a:rPr lang="en-US" sz="2400" b="1" dirty="0" smtClean="0"/>
                  <a:t>trivial </a:t>
                </a:r>
                <a:r>
                  <a:rPr lang="en-US" sz="2400" b="1" dirty="0"/>
                  <a:t>solution] then the set of vectors are linearly </a:t>
                </a:r>
                <a:r>
                  <a:rPr lang="en-US" sz="2400" b="1" dirty="0" smtClean="0"/>
                  <a:t>independent</a:t>
                </a:r>
                <a:r>
                  <a:rPr lang="en-US" sz="2400" b="1" dirty="0"/>
                  <a:t>.</a:t>
                </a:r>
              </a:p>
              <a:p>
                <a:pPr marL="0" indent="0">
                  <a:buNone/>
                </a:pPr>
                <a:endParaRPr lang="en-US" sz="2400" b="1" dirty="0"/>
              </a:p>
              <a:p>
                <a:pPr marL="0" indent="0">
                  <a:buNone/>
                </a:pPr>
                <a:endParaRPr lang="en-US" sz="2400" b="1" dirty="0" smtClean="0"/>
              </a:p>
              <a:p>
                <a:pPr marL="0" indent="0">
                  <a:buNone/>
                </a:pPr>
                <a:endParaRPr lang="en-US" sz="2400" b="1"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685800"/>
                <a:ext cx="8991600" cy="5943600"/>
              </a:xfrm>
              <a:blipFill rotWithShape="1">
                <a:blip r:embed="rId2"/>
                <a:stretch>
                  <a:fillRect l="-1017" t="-821" r="-176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7485380B-2C39-4DDC-AF28-BB07C47F1D9B}" type="datetime3">
              <a:rPr lang="en-US" smtClean="0"/>
              <a:t>5 December 2022</a:t>
            </a:fld>
            <a:endParaRPr lang="en-US"/>
          </a:p>
        </p:txBody>
      </p:sp>
      <p:sp>
        <p:nvSpPr>
          <p:cNvPr id="5" name="Footer Placeholder 4"/>
          <p:cNvSpPr>
            <a:spLocks noGrp="1"/>
          </p:cNvSpPr>
          <p:nvPr>
            <p:ph type="ftr" sz="quarter" idx="11"/>
          </p:nvPr>
        </p:nvSpPr>
        <p:spPr/>
        <p:txBody>
          <a:bodyPr/>
          <a:lstStyle/>
          <a:p>
            <a:r>
              <a:rPr lang="en-US" smtClean="0"/>
              <a:t>js</a:t>
            </a:r>
            <a:endParaRPr lang="en-US"/>
          </a:p>
        </p:txBody>
      </p:sp>
      <p:sp>
        <p:nvSpPr>
          <p:cNvPr id="6" name="Slide Number Placeholder 5"/>
          <p:cNvSpPr>
            <a:spLocks noGrp="1"/>
          </p:cNvSpPr>
          <p:nvPr>
            <p:ph type="sldNum" sz="quarter" idx="12"/>
          </p:nvPr>
        </p:nvSpPr>
        <p:spPr/>
        <p:txBody>
          <a:bodyPr/>
          <a:lstStyle/>
          <a:p>
            <a:fld id="{B4318AF5-1C7B-4860-8A05-F86E63C4D6B2}" type="slidenum">
              <a:rPr lang="en-US" smtClean="0"/>
              <a:t>38</a:t>
            </a:fld>
            <a:endParaRPr lang="en-US"/>
          </a:p>
        </p:txBody>
      </p:sp>
    </p:spTree>
    <p:extLst>
      <p:ext uri="{BB962C8B-B14F-4D97-AF65-F5344CB8AC3E}">
        <p14:creationId xmlns:p14="http://schemas.microsoft.com/office/powerpoint/2010/main" val="627994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533400"/>
                <a:ext cx="8229600" cy="5791200"/>
              </a:xfrm>
            </p:spPr>
            <p:txBody>
              <a:bodyPr>
                <a:normAutofit/>
              </a:bodyPr>
              <a:lstStyle/>
              <a:p>
                <a:pPr marL="0" indent="0">
                  <a:buNone/>
                </a:pPr>
                <a:r>
                  <a:rPr lang="en-US" sz="2400" b="1" dirty="0" smtClean="0">
                    <a:solidFill>
                      <a:srgbClr val="FF0000"/>
                    </a:solidFill>
                  </a:rPr>
                  <a:t>	Characterization of linearly dependent sets:</a:t>
                </a:r>
              </a:p>
              <a:p>
                <a:pPr marL="571500" indent="-571500">
                  <a:buAutoNum type="romanLcParenR"/>
                </a:pPr>
                <a:r>
                  <a:rPr lang="en-US" sz="2400" b="1" dirty="0" smtClean="0"/>
                  <a:t>A set of vector (</a:t>
                </a:r>
                <a14:m>
                  <m:oMath xmlns:m="http://schemas.openxmlformats.org/officeDocument/2006/math">
                    <m:sSub>
                      <m:sSubPr>
                        <m:ctrlPr>
                          <a:rPr lang="en-US" sz="2400" b="1" i="1" smtClean="0">
                            <a:latin typeface="Cambria Math"/>
                          </a:rPr>
                        </m:ctrlPr>
                      </m:sSubPr>
                      <m:e>
                        <m:r>
                          <a:rPr lang="en-US" sz="2400" b="1" i="1" smtClean="0">
                            <a:latin typeface="Cambria Math"/>
                          </a:rPr>
                          <m:t>𝒗</m:t>
                        </m:r>
                      </m:e>
                      <m:sub>
                        <m:r>
                          <a:rPr lang="en-US" sz="2400" b="1" i="1" smtClean="0">
                            <a:latin typeface="Cambria Math"/>
                          </a:rPr>
                          <m:t>𝟏</m:t>
                        </m:r>
                      </m:sub>
                    </m:sSub>
                    <m:r>
                      <a:rPr lang="en-US" sz="2400" b="1" i="1" smtClean="0">
                        <a:latin typeface="Cambria Math"/>
                      </a:rPr>
                      <m:t>}</m:t>
                    </m:r>
                  </m:oMath>
                </a14:m>
                <a:r>
                  <a:rPr lang="en-US" sz="2400" b="1" dirty="0" smtClean="0"/>
                  <a:t> is linearly dependent if </a:t>
                </a:r>
                <a14:m>
                  <m:oMath xmlns:m="http://schemas.openxmlformats.org/officeDocument/2006/math">
                    <m:sSub>
                      <m:sSubPr>
                        <m:ctrlPr>
                          <a:rPr lang="en-US" sz="2400" b="1" i="1">
                            <a:latin typeface="Cambria Math"/>
                          </a:rPr>
                        </m:ctrlPr>
                      </m:sSubPr>
                      <m:e>
                        <m:r>
                          <a:rPr lang="en-US" sz="2400" b="1" i="1">
                            <a:latin typeface="Cambria Math"/>
                          </a:rPr>
                          <m:t>𝒗</m:t>
                        </m:r>
                      </m:e>
                      <m:sub>
                        <m:r>
                          <a:rPr lang="en-US" sz="2400" b="1" i="1">
                            <a:latin typeface="Cambria Math"/>
                          </a:rPr>
                          <m:t>𝟏</m:t>
                        </m:r>
                      </m:sub>
                    </m:sSub>
                  </m:oMath>
                </a14:m>
                <a:r>
                  <a:rPr lang="en-US" sz="2400" b="1" dirty="0" smtClean="0"/>
                  <a:t>= 0 and  linearly independent if </a:t>
                </a:r>
                <a14:m>
                  <m:oMath xmlns:m="http://schemas.openxmlformats.org/officeDocument/2006/math">
                    <m:sSub>
                      <m:sSubPr>
                        <m:ctrlPr>
                          <a:rPr lang="en-US" sz="2400" b="1" i="1">
                            <a:latin typeface="Cambria Math"/>
                          </a:rPr>
                        </m:ctrlPr>
                      </m:sSubPr>
                      <m:e>
                        <m:r>
                          <a:rPr lang="en-US" sz="2400" b="1" i="1">
                            <a:latin typeface="Cambria Math"/>
                          </a:rPr>
                          <m:t>𝒗</m:t>
                        </m:r>
                      </m:e>
                      <m:sub>
                        <m:r>
                          <a:rPr lang="en-US" sz="2400" b="1" i="1">
                            <a:latin typeface="Cambria Math"/>
                          </a:rPr>
                          <m:t>𝟏</m:t>
                        </m:r>
                      </m:sub>
                    </m:sSub>
                    <m:r>
                      <a:rPr lang="en-US" sz="2400" b="1" i="1" smtClean="0">
                        <a:latin typeface="Cambria Math"/>
                        <a:ea typeface="Cambria Math"/>
                      </a:rPr>
                      <m:t>≠</m:t>
                    </m:r>
                    <m:r>
                      <a:rPr lang="en-US" sz="2400" b="1" i="1" smtClean="0">
                        <a:latin typeface="Cambria Math"/>
                        <a:ea typeface="Cambria Math"/>
                      </a:rPr>
                      <m:t>𝟎</m:t>
                    </m:r>
                    <m:r>
                      <a:rPr lang="en-US" sz="2400" b="1" i="1" smtClean="0">
                        <a:latin typeface="Cambria Math"/>
                        <a:ea typeface="Cambria Math"/>
                      </a:rPr>
                      <m:t>.</m:t>
                    </m:r>
                  </m:oMath>
                </a14:m>
                <a:endParaRPr lang="en-US" sz="2400" b="1" dirty="0" smtClean="0"/>
              </a:p>
              <a:p>
                <a:pPr marL="571500" indent="-571500">
                  <a:buFont typeface="Wingdings 2"/>
                  <a:buAutoNum type="romanLcParenR"/>
                </a:pPr>
                <a:r>
                  <a:rPr lang="en-US" sz="2400" b="1" dirty="0"/>
                  <a:t>A set </a:t>
                </a:r>
                <a:r>
                  <a:rPr lang="en-US" sz="2400" b="1" dirty="0" smtClean="0"/>
                  <a:t>of two  </a:t>
                </a:r>
                <a:r>
                  <a:rPr lang="en-US" sz="2400" b="1" dirty="0"/>
                  <a:t>vector (</a:t>
                </a:r>
                <a14:m>
                  <m:oMath xmlns:m="http://schemas.openxmlformats.org/officeDocument/2006/math">
                    <m:sSub>
                      <m:sSubPr>
                        <m:ctrlPr>
                          <a:rPr lang="en-US" sz="2400" b="1" i="1">
                            <a:latin typeface="Cambria Math"/>
                          </a:rPr>
                        </m:ctrlPr>
                      </m:sSubPr>
                      <m:e>
                        <m:r>
                          <a:rPr lang="en-US" sz="2400" b="1" i="1">
                            <a:latin typeface="Cambria Math"/>
                          </a:rPr>
                          <m:t>𝒗</m:t>
                        </m:r>
                      </m:e>
                      <m:sub>
                        <m:r>
                          <a:rPr lang="en-US" sz="2400" b="1" i="1">
                            <a:latin typeface="Cambria Math"/>
                          </a:rPr>
                          <m:t>𝟏</m:t>
                        </m:r>
                      </m:sub>
                    </m:sSub>
                    <m:r>
                      <a:rPr lang="en-US" sz="2400" b="1" i="1" smtClean="0">
                        <a:latin typeface="Cambria Math"/>
                      </a:rPr>
                      <m:t>,</m:t>
                    </m:r>
                    <m:sSub>
                      <m:sSubPr>
                        <m:ctrlPr>
                          <a:rPr lang="en-US" sz="2400" b="1" i="1">
                            <a:latin typeface="Cambria Math"/>
                          </a:rPr>
                        </m:ctrlPr>
                      </m:sSubPr>
                      <m:e>
                        <m:r>
                          <a:rPr lang="en-US" sz="2400" b="1" i="1">
                            <a:latin typeface="Cambria Math"/>
                          </a:rPr>
                          <m:t>𝒗</m:t>
                        </m:r>
                      </m:e>
                      <m:sub>
                        <m:r>
                          <a:rPr lang="en-US" sz="2400" b="1" i="1" smtClean="0">
                            <a:latin typeface="Cambria Math"/>
                          </a:rPr>
                          <m:t>𝟐</m:t>
                        </m:r>
                      </m:sub>
                    </m:sSub>
                    <m:r>
                      <a:rPr lang="en-US" sz="2400" b="1" i="1">
                        <a:latin typeface="Cambria Math"/>
                      </a:rPr>
                      <m:t>}</m:t>
                    </m:r>
                  </m:oMath>
                </a14:m>
                <a:r>
                  <a:rPr lang="en-US" sz="2400" b="1" dirty="0"/>
                  <a:t> is linearly dependent if </a:t>
                </a:r>
                <a:r>
                  <a:rPr lang="en-US" sz="2400" b="1" dirty="0" smtClean="0"/>
                  <a:t>at least one of the vectors is a multiple of the other. And the set is  </a:t>
                </a:r>
                <a:r>
                  <a:rPr lang="en-US" sz="2400" b="1" dirty="0"/>
                  <a:t>linearly independent if </a:t>
                </a:r>
                <a:r>
                  <a:rPr lang="en-US" sz="2400" b="1" dirty="0" smtClean="0"/>
                  <a:t>and only if neither of the vectors is a multiple </a:t>
                </a:r>
                <a:r>
                  <a:rPr lang="en-US" sz="2400" b="1" dirty="0"/>
                  <a:t>of the other. </a:t>
                </a:r>
                <a:endParaRPr lang="en-US" sz="2400" b="1" dirty="0" smtClean="0"/>
              </a:p>
              <a:p>
                <a:pPr marL="571500" indent="-571500">
                  <a:buFont typeface="Wingdings 2"/>
                  <a:buAutoNum type="romanLcParenR"/>
                </a:pPr>
                <a:r>
                  <a:rPr lang="en-US" sz="2400" b="1" dirty="0"/>
                  <a:t>A set of </a:t>
                </a:r>
                <a:r>
                  <a:rPr lang="en-US" sz="2400" b="1" dirty="0" smtClean="0"/>
                  <a:t> </a:t>
                </a:r>
                <a:r>
                  <a:rPr lang="en-US" sz="2400" b="1" dirty="0"/>
                  <a:t>vector {</a:t>
                </a:r>
                <a14:m>
                  <m:oMath xmlns:m="http://schemas.openxmlformats.org/officeDocument/2006/math">
                    <m:sSub>
                      <m:sSubPr>
                        <m:ctrlPr>
                          <a:rPr lang="en-US" sz="2000" b="1" i="1">
                            <a:latin typeface="Cambria Math"/>
                          </a:rPr>
                        </m:ctrlPr>
                      </m:sSubPr>
                      <m:e>
                        <m:r>
                          <a:rPr lang="en-US" sz="2000" b="1" i="1">
                            <a:latin typeface="Cambria Math"/>
                          </a:rPr>
                          <m:t>𝒗</m:t>
                        </m:r>
                      </m:e>
                      <m:sub>
                        <m:r>
                          <a:rPr lang="en-US" sz="2000" b="1" i="1">
                            <a:latin typeface="Cambria Math"/>
                          </a:rPr>
                          <m:t>𝟏</m:t>
                        </m:r>
                      </m:sub>
                    </m:sSub>
                    <m:r>
                      <a:rPr lang="en-US" sz="2000" b="1" i="1">
                        <a:latin typeface="Cambria Math"/>
                      </a:rPr>
                      <m:t>,</m:t>
                    </m:r>
                    <m:sSub>
                      <m:sSubPr>
                        <m:ctrlPr>
                          <a:rPr lang="en-US" sz="2000" b="1" i="1">
                            <a:latin typeface="Cambria Math"/>
                          </a:rPr>
                        </m:ctrlPr>
                      </m:sSubPr>
                      <m:e>
                        <m:r>
                          <a:rPr lang="en-US" sz="2000" b="1" i="1">
                            <a:latin typeface="Cambria Math"/>
                          </a:rPr>
                          <m:t>𝒗</m:t>
                        </m:r>
                      </m:e>
                      <m:sub>
                        <m:r>
                          <a:rPr lang="en-US" sz="2000" b="1" i="1">
                            <a:latin typeface="Cambria Math"/>
                          </a:rPr>
                          <m:t>𝟐</m:t>
                        </m:r>
                      </m:sub>
                    </m:sSub>
                    <m:r>
                      <a:rPr lang="en-US" sz="2000" b="1" i="1" smtClean="0">
                        <a:latin typeface="Cambria Math"/>
                      </a:rPr>
                      <m:t>,</m:t>
                    </m:r>
                    <m:sSub>
                      <m:sSubPr>
                        <m:ctrlPr>
                          <a:rPr lang="en-US" sz="2000" b="1" i="1">
                            <a:latin typeface="Cambria Math"/>
                          </a:rPr>
                        </m:ctrlPr>
                      </m:sSubPr>
                      <m:e>
                        <m:r>
                          <a:rPr lang="en-US" sz="2000" b="1" i="1">
                            <a:latin typeface="Cambria Math"/>
                          </a:rPr>
                          <m:t>𝒗</m:t>
                        </m:r>
                      </m:e>
                      <m:sub>
                        <m:r>
                          <a:rPr lang="en-US" sz="2000" b="1" i="1" smtClean="0">
                            <a:latin typeface="Cambria Math"/>
                          </a:rPr>
                          <m:t>𝟑</m:t>
                        </m:r>
                      </m:sub>
                    </m:sSub>
                    <m:r>
                      <a:rPr lang="en-US" sz="2000" b="1" i="1" smtClean="0">
                        <a:latin typeface="Cambria Math"/>
                      </a:rPr>
                      <m:t>,…</m:t>
                    </m:r>
                    <m:sSub>
                      <m:sSubPr>
                        <m:ctrlPr>
                          <a:rPr lang="en-US" sz="2000" b="1" i="1">
                            <a:latin typeface="Cambria Math"/>
                          </a:rPr>
                        </m:ctrlPr>
                      </m:sSubPr>
                      <m:e>
                        <m:r>
                          <a:rPr lang="en-US" sz="2000" b="1" i="1">
                            <a:latin typeface="Cambria Math"/>
                          </a:rPr>
                          <m:t>𝒗</m:t>
                        </m:r>
                      </m:e>
                      <m:sub>
                        <m:r>
                          <a:rPr lang="en-US" sz="2000" b="1" i="1" smtClean="0">
                            <a:latin typeface="Cambria Math"/>
                          </a:rPr>
                          <m:t>𝒏</m:t>
                        </m:r>
                      </m:sub>
                    </m:sSub>
                  </m:oMath>
                </a14:m>
                <a:r>
                  <a:rPr lang="en-US" sz="2400" b="1" dirty="0" smtClean="0"/>
                  <a:t>} of two or more vectors is </a:t>
                </a:r>
                <a:r>
                  <a:rPr lang="en-US" sz="2400" b="1" dirty="0"/>
                  <a:t>linearly dependent if </a:t>
                </a:r>
                <a:r>
                  <a:rPr lang="en-US" sz="2400" b="1" dirty="0" smtClean="0"/>
                  <a:t> and only if at </a:t>
                </a:r>
                <a:r>
                  <a:rPr lang="en-US" sz="2400" b="1" dirty="0"/>
                  <a:t>least one of the </a:t>
                </a:r>
                <a:r>
                  <a:rPr lang="en-US" sz="2400" b="1" dirty="0" smtClean="0"/>
                  <a:t>vectors of the set  </a:t>
                </a:r>
                <a:r>
                  <a:rPr lang="en-US" sz="2400" b="1" dirty="0"/>
                  <a:t>is </a:t>
                </a:r>
                <a:r>
                  <a:rPr lang="en-US" sz="2400" b="1" dirty="0" smtClean="0"/>
                  <a:t>linear combination </a:t>
                </a:r>
                <a:r>
                  <a:rPr lang="en-US" sz="2400" b="1" dirty="0"/>
                  <a:t>of the other.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533400"/>
                <a:ext cx="8229600" cy="5791200"/>
              </a:xfrm>
              <a:blipFill rotWithShape="1">
                <a:blip r:embed="rId2"/>
                <a:stretch>
                  <a:fillRect l="-1037" t="-842" r="-259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7485380B-2C39-4DDC-AF28-BB07C47F1D9B}" type="datetime3">
              <a:rPr lang="en-US" smtClean="0"/>
              <a:t>5 December 2022</a:t>
            </a:fld>
            <a:endParaRPr lang="en-US"/>
          </a:p>
        </p:txBody>
      </p:sp>
      <p:sp>
        <p:nvSpPr>
          <p:cNvPr id="5" name="Footer Placeholder 4"/>
          <p:cNvSpPr>
            <a:spLocks noGrp="1"/>
          </p:cNvSpPr>
          <p:nvPr>
            <p:ph type="ftr" sz="quarter" idx="11"/>
          </p:nvPr>
        </p:nvSpPr>
        <p:spPr/>
        <p:txBody>
          <a:bodyPr/>
          <a:lstStyle/>
          <a:p>
            <a:r>
              <a:rPr lang="en-US" smtClean="0"/>
              <a:t>js</a:t>
            </a:r>
            <a:endParaRPr lang="en-US"/>
          </a:p>
        </p:txBody>
      </p:sp>
      <p:sp>
        <p:nvSpPr>
          <p:cNvPr id="6" name="Slide Number Placeholder 5"/>
          <p:cNvSpPr>
            <a:spLocks noGrp="1"/>
          </p:cNvSpPr>
          <p:nvPr>
            <p:ph type="sldNum" sz="quarter" idx="12"/>
          </p:nvPr>
        </p:nvSpPr>
        <p:spPr/>
        <p:txBody>
          <a:bodyPr/>
          <a:lstStyle/>
          <a:p>
            <a:fld id="{B4318AF5-1C7B-4860-8A05-F86E63C4D6B2}" type="slidenum">
              <a:rPr lang="en-US" smtClean="0"/>
              <a:t>39</a:t>
            </a:fld>
            <a:endParaRPr lang="en-US"/>
          </a:p>
        </p:txBody>
      </p:sp>
    </p:spTree>
    <p:extLst>
      <p:ext uri="{BB962C8B-B14F-4D97-AF65-F5344CB8AC3E}">
        <p14:creationId xmlns:p14="http://schemas.microsoft.com/office/powerpoint/2010/main" val="10412816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609600" y="762000"/>
                <a:ext cx="8001000" cy="5638800"/>
              </a:xfrm>
            </p:spPr>
            <p:txBody>
              <a:bodyPr>
                <a:normAutofit fontScale="92500" lnSpcReduction="10000"/>
              </a:bodyPr>
              <a:lstStyle/>
              <a:p>
                <a:pPr marL="0" indent="0">
                  <a:buNone/>
                </a:pPr>
                <a:r>
                  <a:rPr lang="en-US" b="1" dirty="0">
                    <a:solidFill>
                      <a:srgbClr val="FF0000"/>
                    </a:solidFill>
                  </a:rPr>
                  <a:t>Example: </a:t>
                </a:r>
                <a:r>
                  <a:rPr lang="en-US" b="1" dirty="0"/>
                  <a:t>Consider a linear system</a:t>
                </a:r>
              </a:p>
              <a:p>
                <a:pPr marL="0" indent="0">
                  <a:buNone/>
                </a:pPr>
                <a:r>
                  <a:rPr lang="en-US" b="1" dirty="0"/>
                  <a:t>	 2</a:t>
                </a:r>
                <a14:m>
                  <m:oMath xmlns:m="http://schemas.openxmlformats.org/officeDocument/2006/math">
                    <m:sSub>
                      <m:sSubPr>
                        <m:ctrlPr>
                          <a:rPr lang="en-US" b="1" i="1">
                            <a:latin typeface="Cambria Math"/>
                          </a:rPr>
                        </m:ctrlPr>
                      </m:sSubPr>
                      <m:e>
                        <m:r>
                          <a:rPr lang="en-US" b="1">
                            <a:latin typeface="Cambria Math"/>
                          </a:rPr>
                          <m:t>𝐱</m:t>
                        </m:r>
                      </m:e>
                      <m:sub>
                        <m:r>
                          <a:rPr lang="en-US" b="1">
                            <a:latin typeface="Cambria Math"/>
                          </a:rPr>
                          <m:t>𝟏</m:t>
                        </m:r>
                      </m:sub>
                    </m:sSub>
                    <m:r>
                      <a:rPr lang="en-US" b="1">
                        <a:latin typeface="Cambria Math"/>
                      </a:rPr>
                      <m:t>−</m:t>
                    </m:r>
                    <m:r>
                      <a:rPr lang="en-US" b="1">
                        <a:latin typeface="Cambria Math"/>
                      </a:rPr>
                      <m:t>𝟓</m:t>
                    </m:r>
                    <m:sSub>
                      <m:sSubPr>
                        <m:ctrlPr>
                          <a:rPr lang="en-US" b="1" i="1">
                            <a:latin typeface="Cambria Math"/>
                          </a:rPr>
                        </m:ctrlPr>
                      </m:sSubPr>
                      <m:e>
                        <m:r>
                          <a:rPr lang="en-US" b="1">
                            <a:latin typeface="Cambria Math"/>
                          </a:rPr>
                          <m:t>𝐱</m:t>
                        </m:r>
                      </m:e>
                      <m:sub>
                        <m:r>
                          <a:rPr lang="en-US" b="1">
                            <a:latin typeface="Cambria Math"/>
                          </a:rPr>
                          <m:t>𝟐</m:t>
                        </m:r>
                      </m:sub>
                    </m:sSub>
                    <m:r>
                      <a:rPr lang="en-US" b="1">
                        <a:latin typeface="Cambria Math"/>
                      </a:rPr>
                      <m:t>=</m:t>
                    </m:r>
                    <m:r>
                      <a:rPr lang="en-US" b="1">
                        <a:latin typeface="Cambria Math"/>
                      </a:rPr>
                      <m:t>𝟏</m:t>
                    </m:r>
                  </m:oMath>
                </a14:m>
                <a:r>
                  <a:rPr lang="en-US" b="1" dirty="0"/>
                  <a:t>,</a:t>
                </a:r>
              </a:p>
              <a:p>
                <a:pPr marL="0" indent="0">
                  <a:buNone/>
                </a:pPr>
                <a:r>
                  <a:rPr lang="en-US" b="1" dirty="0"/>
                  <a:t>	 </a:t>
                </a:r>
                <a14:m>
                  <m:oMath xmlns:m="http://schemas.openxmlformats.org/officeDocument/2006/math">
                    <m:sSub>
                      <m:sSubPr>
                        <m:ctrlPr>
                          <a:rPr lang="en-US" b="1" i="1">
                            <a:latin typeface="Cambria Math"/>
                          </a:rPr>
                        </m:ctrlPr>
                      </m:sSubPr>
                      <m:e>
                        <m:r>
                          <a:rPr lang="en-US" b="1">
                            <a:latin typeface="Cambria Math"/>
                          </a:rPr>
                          <m:t>𝐱</m:t>
                        </m:r>
                      </m:e>
                      <m:sub>
                        <m:r>
                          <a:rPr lang="en-US" b="1" i="1">
                            <a:latin typeface="Cambria Math"/>
                          </a:rPr>
                          <m:t>𝟑</m:t>
                        </m:r>
                      </m:sub>
                    </m:sSub>
                    <m:r>
                      <a:rPr lang="en-US" b="1">
                        <a:latin typeface="Cambria Math"/>
                      </a:rPr>
                      <m:t>−</m:t>
                    </m:r>
                    <m:r>
                      <a:rPr lang="en-US" b="1" i="1">
                        <a:latin typeface="Cambria Math"/>
                      </a:rPr>
                      <m:t>𝟑</m:t>
                    </m:r>
                    <m:sSub>
                      <m:sSubPr>
                        <m:ctrlPr>
                          <a:rPr lang="en-US" b="1" i="1">
                            <a:latin typeface="Cambria Math"/>
                          </a:rPr>
                        </m:ctrlPr>
                      </m:sSubPr>
                      <m:e>
                        <m:r>
                          <a:rPr lang="en-US" b="1">
                            <a:latin typeface="Cambria Math"/>
                          </a:rPr>
                          <m:t>𝐱</m:t>
                        </m:r>
                      </m:e>
                      <m:sub>
                        <m:r>
                          <a:rPr lang="en-US" b="1">
                            <a:latin typeface="Cambria Math"/>
                          </a:rPr>
                          <m:t>𝟐</m:t>
                        </m:r>
                      </m:sub>
                    </m:sSub>
                    <m:r>
                      <a:rPr lang="en-US" b="1">
                        <a:latin typeface="Cambria Math"/>
                      </a:rPr>
                      <m:t>=</m:t>
                    </m:r>
                    <m:r>
                      <a:rPr lang="en-US" b="1">
                        <a:latin typeface="Cambria Math"/>
                      </a:rPr>
                      <m:t>𝟎</m:t>
                    </m:r>
                  </m:oMath>
                </a14:m>
                <a:endParaRPr lang="en-US" b="1" dirty="0"/>
              </a:p>
              <a:p>
                <a:pPr marL="0" indent="0">
                  <a:buNone/>
                </a:pPr>
                <a:r>
                  <a:rPr lang="en-US" b="1" dirty="0"/>
                  <a:t>	3</a:t>
                </a:r>
                <a14:m>
                  <m:oMath xmlns:m="http://schemas.openxmlformats.org/officeDocument/2006/math">
                    <m:sSub>
                      <m:sSubPr>
                        <m:ctrlPr>
                          <a:rPr lang="en-US" b="1" i="1">
                            <a:latin typeface="Cambria Math"/>
                          </a:rPr>
                        </m:ctrlPr>
                      </m:sSubPr>
                      <m:e>
                        <m:r>
                          <a:rPr lang="en-US" b="1">
                            <a:latin typeface="Cambria Math"/>
                          </a:rPr>
                          <m:t>𝐱</m:t>
                        </m:r>
                      </m:e>
                      <m:sub>
                        <m:r>
                          <a:rPr lang="en-US" b="1">
                            <a:latin typeface="Cambria Math"/>
                          </a:rPr>
                          <m:t>𝟏</m:t>
                        </m:r>
                      </m:sub>
                    </m:sSub>
                    <m:r>
                      <a:rPr lang="en-US" b="1">
                        <a:latin typeface="Cambria Math"/>
                      </a:rPr>
                      <m:t>−</m:t>
                    </m:r>
                    <m:r>
                      <a:rPr lang="en-US" b="1" i="1">
                        <a:latin typeface="Cambria Math"/>
                      </a:rPr>
                      <m:t>𝟒</m:t>
                    </m:r>
                    <m:sSub>
                      <m:sSubPr>
                        <m:ctrlPr>
                          <a:rPr lang="en-US" b="1" i="1">
                            <a:latin typeface="Cambria Math"/>
                          </a:rPr>
                        </m:ctrlPr>
                      </m:sSubPr>
                      <m:e>
                        <m:r>
                          <a:rPr lang="en-US" b="1">
                            <a:latin typeface="Cambria Math"/>
                          </a:rPr>
                          <m:t>𝐱</m:t>
                        </m:r>
                      </m:e>
                      <m:sub>
                        <m:r>
                          <a:rPr lang="en-US" b="1">
                            <a:latin typeface="Cambria Math"/>
                          </a:rPr>
                          <m:t>𝟐</m:t>
                        </m:r>
                      </m:sub>
                    </m:sSub>
                    <m:r>
                      <a:rPr lang="en-US" b="1" i="1">
                        <a:latin typeface="Cambria Math"/>
                      </a:rPr>
                      <m:t>+</m:t>
                    </m:r>
                    <m:sSub>
                      <m:sSubPr>
                        <m:ctrlPr>
                          <a:rPr lang="en-US" b="1" i="1">
                            <a:latin typeface="Cambria Math"/>
                          </a:rPr>
                        </m:ctrlPr>
                      </m:sSubPr>
                      <m:e>
                        <m:r>
                          <a:rPr lang="en-US" b="1" i="1">
                            <a:latin typeface="Cambria Math"/>
                          </a:rPr>
                          <m:t>𝟔</m:t>
                        </m:r>
                        <m:r>
                          <a:rPr lang="en-US" b="1">
                            <a:latin typeface="Cambria Math"/>
                          </a:rPr>
                          <m:t>𝐱</m:t>
                        </m:r>
                      </m:e>
                      <m:sub>
                        <m:r>
                          <a:rPr lang="en-US" b="1" i="1">
                            <a:latin typeface="Cambria Math"/>
                          </a:rPr>
                          <m:t>𝟑</m:t>
                        </m:r>
                      </m:sub>
                    </m:sSub>
                    <m:r>
                      <a:rPr lang="en-US" b="1">
                        <a:latin typeface="Cambria Math"/>
                      </a:rPr>
                      <m:t>=−</m:t>
                    </m:r>
                    <m:r>
                      <a:rPr lang="en-US" b="1">
                        <a:latin typeface="Cambria Math"/>
                      </a:rPr>
                      <m:t>𝟐</m:t>
                    </m:r>
                  </m:oMath>
                </a14:m>
                <a:r>
                  <a:rPr lang="en-US" b="1" dirty="0"/>
                  <a:t>,</a:t>
                </a:r>
                <a:endParaRPr lang="en-US" b="1" dirty="0" smtClean="0"/>
              </a:p>
              <a:p>
                <a:pPr marL="0" indent="0">
                  <a:buNone/>
                </a:pPr>
                <a:r>
                  <a:rPr lang="en-US" b="1" dirty="0" smtClean="0"/>
                  <a:t>The coefficients matric is</a:t>
                </a:r>
              </a:p>
              <a:p>
                <a:pPr marL="0" indent="0">
                  <a:buNone/>
                </a:pPr>
                <a:r>
                  <a:rPr lang="en-US" b="1" dirty="0"/>
                  <a:t>	</a:t>
                </a:r>
                <a14:m>
                  <m:oMath xmlns:m="http://schemas.openxmlformats.org/officeDocument/2006/math">
                    <m:d>
                      <m:dPr>
                        <m:begChr m:val="["/>
                        <m:endChr m:val="]"/>
                        <m:ctrlPr>
                          <a:rPr lang="en-US" b="1" i="1" smtClean="0">
                            <a:latin typeface="Cambria Math"/>
                          </a:rPr>
                        </m:ctrlPr>
                      </m:dPr>
                      <m:e>
                        <m:m>
                          <m:mPr>
                            <m:mcs>
                              <m:mc>
                                <m:mcPr>
                                  <m:count m:val="3"/>
                                  <m:mcJc m:val="center"/>
                                </m:mcPr>
                              </m:mc>
                            </m:mcs>
                            <m:ctrlPr>
                              <a:rPr lang="en-US" b="1" i="1" smtClean="0">
                                <a:latin typeface="Cambria Math"/>
                              </a:rPr>
                            </m:ctrlPr>
                          </m:mPr>
                          <m:mr>
                            <m:e>
                              <m:r>
                                <m:rPr>
                                  <m:brk m:alnAt="7"/>
                                </m:rPr>
                                <a:rPr lang="en-US" b="1" i="1" smtClean="0">
                                  <a:latin typeface="Cambria Math"/>
                                </a:rPr>
                                <m:t>𝟐</m:t>
                              </m:r>
                            </m:e>
                            <m:e>
                              <m:r>
                                <a:rPr lang="en-US" b="1" i="1" smtClean="0">
                                  <a:latin typeface="Cambria Math"/>
                                </a:rPr>
                                <m:t>−</m:t>
                              </m:r>
                              <m:r>
                                <a:rPr lang="en-US" b="1" i="1" smtClean="0">
                                  <a:latin typeface="Cambria Math"/>
                                </a:rPr>
                                <m:t>𝟓</m:t>
                              </m:r>
                            </m:e>
                            <m:e>
                              <m:r>
                                <a:rPr lang="en-US" b="1" i="1" smtClean="0">
                                  <a:latin typeface="Cambria Math"/>
                                </a:rPr>
                                <m:t>𝟎</m:t>
                              </m:r>
                            </m:e>
                          </m:mr>
                          <m:mr>
                            <m:e>
                              <m:r>
                                <a:rPr lang="en-US" b="1" i="1" smtClean="0">
                                  <a:latin typeface="Cambria Math"/>
                                </a:rPr>
                                <m:t>𝟎</m:t>
                              </m:r>
                            </m:e>
                            <m:e>
                              <m:r>
                                <a:rPr lang="en-US" b="1" i="1" smtClean="0">
                                  <a:latin typeface="Cambria Math"/>
                                </a:rPr>
                                <m:t>−</m:t>
                              </m:r>
                              <m:r>
                                <a:rPr lang="en-US" b="1" i="1" smtClean="0">
                                  <a:latin typeface="Cambria Math"/>
                                </a:rPr>
                                <m:t>𝟑</m:t>
                              </m:r>
                            </m:e>
                            <m:e>
                              <m:r>
                                <a:rPr lang="en-US" b="1" i="1" smtClean="0">
                                  <a:latin typeface="Cambria Math"/>
                                </a:rPr>
                                <m:t>𝟏</m:t>
                              </m:r>
                            </m:e>
                          </m:mr>
                          <m:mr>
                            <m:e>
                              <m:r>
                                <a:rPr lang="en-US" b="1" i="1" smtClean="0">
                                  <a:latin typeface="Cambria Math"/>
                                </a:rPr>
                                <m:t>𝟑</m:t>
                              </m:r>
                            </m:e>
                            <m:e>
                              <m:r>
                                <a:rPr lang="en-US" b="1" i="1" smtClean="0">
                                  <a:latin typeface="Cambria Math"/>
                                </a:rPr>
                                <m:t>−</m:t>
                              </m:r>
                              <m:r>
                                <a:rPr lang="en-US" b="1" i="1" smtClean="0">
                                  <a:latin typeface="Cambria Math"/>
                                </a:rPr>
                                <m:t>𝟒</m:t>
                              </m:r>
                            </m:e>
                            <m:e>
                              <m:r>
                                <a:rPr lang="en-US" b="1" i="1" smtClean="0">
                                  <a:latin typeface="Cambria Math"/>
                                </a:rPr>
                                <m:t>𝟔</m:t>
                              </m:r>
                            </m:e>
                          </m:mr>
                        </m:m>
                      </m:e>
                    </m:d>
                  </m:oMath>
                </a14:m>
                <a:r>
                  <a:rPr lang="en-US" b="1" dirty="0" smtClean="0"/>
                  <a:t> </a:t>
                </a:r>
              </a:p>
              <a:p>
                <a:pPr marL="0" indent="0">
                  <a:buNone/>
                </a:pPr>
                <a:r>
                  <a:rPr lang="en-US" b="1" dirty="0" smtClean="0"/>
                  <a:t>and the augmented matrix of the system  is</a:t>
                </a:r>
              </a:p>
              <a:p>
                <a:pPr marL="0" indent="0">
                  <a:buNone/>
                </a:pPr>
                <a:r>
                  <a:rPr lang="en-US" b="1" dirty="0"/>
                  <a:t>	</a:t>
                </a:r>
                <a14:m>
                  <m:oMath xmlns:m="http://schemas.openxmlformats.org/officeDocument/2006/math">
                    <m:d>
                      <m:dPr>
                        <m:begChr m:val="["/>
                        <m:endChr m:val="]"/>
                        <m:ctrlPr>
                          <a:rPr lang="en-US" b="1" i="1" smtClean="0">
                            <a:latin typeface="Cambria Math"/>
                          </a:rPr>
                        </m:ctrlPr>
                      </m:dPr>
                      <m:e>
                        <m:m>
                          <m:mPr>
                            <m:mcs>
                              <m:mc>
                                <m:mcPr>
                                  <m:count m:val="3"/>
                                  <m:mcJc m:val="center"/>
                                </m:mcPr>
                              </m:mc>
                            </m:mcs>
                            <m:ctrlPr>
                              <a:rPr lang="en-US" b="1" i="1" smtClean="0">
                                <a:latin typeface="Cambria Math"/>
                              </a:rPr>
                            </m:ctrlPr>
                          </m:mPr>
                          <m:mr>
                            <m:e>
                              <m:r>
                                <m:rPr>
                                  <m:brk m:alnAt="7"/>
                                </m:rPr>
                                <a:rPr lang="en-US" b="1" i="1" smtClean="0">
                                  <a:latin typeface="Cambria Math"/>
                                </a:rPr>
                                <m:t>𝟐</m:t>
                              </m:r>
                            </m:e>
                            <m:e>
                              <m:r>
                                <a:rPr lang="en-US" b="1" i="1" smtClean="0">
                                  <a:latin typeface="Cambria Math"/>
                                </a:rPr>
                                <m:t>−</m:t>
                              </m:r>
                              <m:r>
                                <a:rPr lang="en-US" b="1" i="1" smtClean="0">
                                  <a:latin typeface="Cambria Math"/>
                                </a:rPr>
                                <m:t>𝟓</m:t>
                              </m:r>
                              <m:r>
                                <a:rPr lang="en-US" b="1" i="1" smtClean="0">
                                  <a:latin typeface="Cambria Math"/>
                                </a:rPr>
                                <m:t>     </m:t>
                              </m:r>
                              <m:r>
                                <a:rPr lang="en-US" b="1" i="1" smtClean="0">
                                  <a:latin typeface="Cambria Math"/>
                                </a:rPr>
                                <m:t>𝟎</m:t>
                              </m:r>
                              <m:r>
                                <a:rPr lang="en-US" b="1" i="1" smtClean="0">
                                  <a:latin typeface="Cambria Math"/>
                                </a:rPr>
                                <m:t>:</m:t>
                              </m:r>
                            </m:e>
                            <m:e>
                              <m:r>
                                <a:rPr lang="en-US" b="1" i="1" smtClean="0">
                                  <a:latin typeface="Cambria Math"/>
                                </a:rPr>
                                <m:t>𝟏</m:t>
                              </m:r>
                            </m:e>
                          </m:mr>
                          <m:mr>
                            <m:e>
                              <m:r>
                                <a:rPr lang="en-US" b="1" i="1" smtClean="0">
                                  <a:latin typeface="Cambria Math"/>
                                </a:rPr>
                                <m:t>𝟎</m:t>
                              </m:r>
                            </m:e>
                            <m:e>
                              <m:r>
                                <a:rPr lang="en-US" b="1" i="1" smtClean="0">
                                  <a:latin typeface="Cambria Math"/>
                                </a:rPr>
                                <m:t>−</m:t>
                              </m:r>
                              <m:r>
                                <a:rPr lang="en-US" b="1" i="1" smtClean="0">
                                  <a:latin typeface="Cambria Math"/>
                                </a:rPr>
                                <m:t>𝟑</m:t>
                              </m:r>
                              <m:r>
                                <a:rPr lang="en-US" b="1" i="1" smtClean="0">
                                  <a:latin typeface="Cambria Math"/>
                                </a:rPr>
                                <m:t>      </m:t>
                              </m:r>
                              <m:r>
                                <a:rPr lang="en-US" b="1" i="1" smtClean="0">
                                  <a:latin typeface="Cambria Math"/>
                                </a:rPr>
                                <m:t>𝟏</m:t>
                              </m:r>
                              <m:r>
                                <a:rPr lang="en-US" b="1" i="1" smtClean="0">
                                  <a:latin typeface="Cambria Math"/>
                                </a:rPr>
                                <m:t>:</m:t>
                              </m:r>
                            </m:e>
                            <m:e>
                              <m:r>
                                <a:rPr lang="en-US" b="1" i="1" smtClean="0">
                                  <a:latin typeface="Cambria Math"/>
                                </a:rPr>
                                <m:t>𝟎</m:t>
                              </m:r>
                            </m:e>
                          </m:mr>
                          <m:mr>
                            <m:e>
                              <m:r>
                                <a:rPr lang="en-US" b="1" i="1" smtClean="0">
                                  <a:latin typeface="Cambria Math"/>
                                </a:rPr>
                                <m:t>𝟑</m:t>
                              </m:r>
                            </m:e>
                            <m:e>
                              <m:r>
                                <a:rPr lang="en-US" b="1" i="1" smtClean="0">
                                  <a:latin typeface="Cambria Math"/>
                                </a:rPr>
                                <m:t>−</m:t>
                              </m:r>
                              <m:r>
                                <a:rPr lang="en-US" b="1" i="1" smtClean="0">
                                  <a:latin typeface="Cambria Math"/>
                                </a:rPr>
                                <m:t>𝟒</m:t>
                              </m:r>
                              <m:r>
                                <a:rPr lang="en-US" b="1" i="1" smtClean="0">
                                  <a:latin typeface="Cambria Math"/>
                                </a:rPr>
                                <m:t>      </m:t>
                              </m:r>
                              <m:r>
                                <a:rPr lang="en-US" b="1" i="1" smtClean="0">
                                  <a:latin typeface="Cambria Math"/>
                                </a:rPr>
                                <m:t>𝟔</m:t>
                              </m:r>
                              <m:r>
                                <a:rPr lang="en-US" b="1" i="1" smtClean="0">
                                  <a:latin typeface="Cambria Math"/>
                                </a:rPr>
                                <m:t>:</m:t>
                              </m:r>
                            </m:e>
                            <m:e>
                              <m:r>
                                <a:rPr lang="en-US" b="1" i="1" smtClean="0">
                                  <a:latin typeface="Cambria Math"/>
                                </a:rPr>
                                <m:t>−</m:t>
                              </m:r>
                              <m:r>
                                <a:rPr lang="en-US" b="1" i="1" smtClean="0">
                                  <a:latin typeface="Cambria Math"/>
                                </a:rPr>
                                <m:t>𝟐</m:t>
                              </m:r>
                            </m:e>
                          </m:mr>
                        </m:m>
                      </m:e>
                    </m:d>
                  </m:oMath>
                </a14:m>
                <a:endParaRPr lang="en-US" b="1" dirty="0" smtClean="0"/>
              </a:p>
              <a:p>
                <a:pPr marL="0" indent="0">
                  <a:buNone/>
                </a:pPr>
                <a:endParaRPr lang="en-US" b="1" dirty="0" smtClean="0"/>
              </a:p>
              <a:p>
                <a:pPr marL="0" indent="0">
                  <a:buNone/>
                </a:pPr>
                <a:r>
                  <a:rPr lang="en-US" b="1" dirty="0"/>
                  <a:t>	</a:t>
                </a:r>
              </a:p>
              <a:p>
                <a:pPr marL="0" indent="0">
                  <a:buNone/>
                </a:pPr>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sz="quarter" idx="1"/>
              </p:nvPr>
            </p:nvSpPr>
            <p:spPr>
              <a:xfrm>
                <a:off x="609600" y="762000"/>
                <a:ext cx="8001000" cy="5638800"/>
              </a:xfrm>
              <a:blipFill rotWithShape="1">
                <a:blip r:embed="rId2"/>
                <a:stretch>
                  <a:fillRect l="-1295" t="-1405"/>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0E8555FF-6802-4B37-B618-3BC05BE79434}" type="datetime3">
              <a:rPr lang="en-US" smtClean="0"/>
              <a:t>5 December 2022</a:t>
            </a:fld>
            <a:endParaRPr lang="en-US"/>
          </a:p>
        </p:txBody>
      </p:sp>
      <p:sp>
        <p:nvSpPr>
          <p:cNvPr id="4" name="Footer Placeholder 3"/>
          <p:cNvSpPr>
            <a:spLocks noGrp="1"/>
          </p:cNvSpPr>
          <p:nvPr>
            <p:ph type="ftr" sz="quarter" idx="11"/>
          </p:nvPr>
        </p:nvSpPr>
        <p:spPr/>
        <p:txBody>
          <a:bodyPr/>
          <a:lstStyle/>
          <a:p>
            <a:r>
              <a:rPr lang="en-US" smtClean="0"/>
              <a:t>js</a:t>
            </a:r>
            <a:endParaRPr lang="en-US"/>
          </a:p>
        </p:txBody>
      </p:sp>
      <p:sp>
        <p:nvSpPr>
          <p:cNvPr id="5" name="Slide Number Placeholder 4"/>
          <p:cNvSpPr>
            <a:spLocks noGrp="1"/>
          </p:cNvSpPr>
          <p:nvPr>
            <p:ph type="sldNum" sz="quarter" idx="12"/>
          </p:nvPr>
        </p:nvSpPr>
        <p:spPr/>
        <p:txBody>
          <a:bodyPr/>
          <a:lstStyle/>
          <a:p>
            <a:fld id="{B4318AF5-1C7B-4860-8A05-F86E63C4D6B2}" type="slidenum">
              <a:rPr lang="en-US" smtClean="0"/>
              <a:t>4</a:t>
            </a:fld>
            <a:endParaRPr lang="en-US"/>
          </a:p>
        </p:txBody>
      </p:sp>
    </p:spTree>
    <p:extLst>
      <p:ext uri="{BB962C8B-B14F-4D97-AF65-F5344CB8AC3E}">
        <p14:creationId xmlns:p14="http://schemas.microsoft.com/office/powerpoint/2010/main" val="252546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fade">
                                      <p:cBhvr>
                                        <p:cTn id="49" dur="1000"/>
                                        <p:tgtEl>
                                          <p:spTgt spid="6">
                                            <p:txEl>
                                              <p:pRg st="6" end="6"/>
                                            </p:txEl>
                                          </p:spTgt>
                                        </p:tgtEl>
                                      </p:cBhvr>
                                    </p:animEffect>
                                    <p:anim calcmode="lin" valueType="num">
                                      <p:cBhvr>
                                        <p:cTn id="5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6">
                                            <p:txEl>
                                              <p:pRg st="7" end="7"/>
                                            </p:txEl>
                                          </p:spTgt>
                                        </p:tgtEl>
                                        <p:attrNameLst>
                                          <p:attrName>style.visibility</p:attrName>
                                        </p:attrNameLst>
                                      </p:cBhvr>
                                      <p:to>
                                        <p:strVal val="visible"/>
                                      </p:to>
                                    </p:set>
                                    <p:animEffect transition="in" filter="fade">
                                      <p:cBhvr>
                                        <p:cTn id="56" dur="1000"/>
                                        <p:tgtEl>
                                          <p:spTgt spid="6">
                                            <p:txEl>
                                              <p:pRg st="7" end="7"/>
                                            </p:txEl>
                                          </p:spTgt>
                                        </p:tgtEl>
                                      </p:cBhvr>
                                    </p:animEffect>
                                    <p:anim calcmode="lin" valueType="num">
                                      <p:cBhvr>
                                        <p:cTn id="57"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6">
                                            <p:txEl>
                                              <p:pRg st="9" end="9"/>
                                            </p:txEl>
                                          </p:spTgt>
                                        </p:tgtEl>
                                        <p:attrNameLst>
                                          <p:attrName>style.visibility</p:attrName>
                                        </p:attrNameLst>
                                      </p:cBhvr>
                                      <p:to>
                                        <p:strVal val="visible"/>
                                      </p:to>
                                    </p:set>
                                    <p:animEffect transition="in" filter="fade">
                                      <p:cBhvr>
                                        <p:cTn id="63" dur="1000"/>
                                        <p:tgtEl>
                                          <p:spTgt spid="6">
                                            <p:txEl>
                                              <p:pRg st="9" end="9"/>
                                            </p:txEl>
                                          </p:spTgt>
                                        </p:tgtEl>
                                      </p:cBhvr>
                                    </p:animEffect>
                                    <p:anim calcmode="lin" valueType="num">
                                      <p:cBhvr>
                                        <p:cTn id="64"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62000"/>
                <a:ext cx="8229600" cy="5562600"/>
              </a:xfrm>
            </p:spPr>
            <p:txBody>
              <a:bodyPr>
                <a:normAutofit/>
              </a:bodyPr>
              <a:lstStyle/>
              <a:p>
                <a:pPr marL="0" indent="0">
                  <a:buNone/>
                </a:pPr>
                <a:r>
                  <a:rPr lang="en-US" sz="2400" b="1" dirty="0" smtClean="0">
                    <a:solidFill>
                      <a:srgbClr val="FF0000"/>
                    </a:solidFill>
                  </a:rPr>
                  <a:t>Theorem: </a:t>
                </a:r>
                <a:r>
                  <a:rPr lang="en-US" sz="2400" b="1" dirty="0" smtClean="0"/>
                  <a:t>If a set contains more vectors then there are  entries in each vectors, the set is linearly dependent. That is a set of vectors {</a:t>
                </a:r>
                <a14:m>
                  <m:oMath xmlns:m="http://schemas.openxmlformats.org/officeDocument/2006/math">
                    <m:sSub>
                      <m:sSubPr>
                        <m:ctrlPr>
                          <a:rPr lang="en-US" sz="2400" b="1" i="1">
                            <a:latin typeface="Cambria Math"/>
                          </a:rPr>
                        </m:ctrlPr>
                      </m:sSubPr>
                      <m:e>
                        <m:r>
                          <a:rPr lang="en-US" sz="2400" b="1" i="1">
                            <a:latin typeface="Cambria Math"/>
                          </a:rPr>
                          <m:t>𝒗</m:t>
                        </m:r>
                      </m:e>
                      <m:sub>
                        <m:r>
                          <a:rPr lang="en-US" sz="2400" b="1" i="1">
                            <a:latin typeface="Cambria Math"/>
                          </a:rPr>
                          <m:t>𝟏</m:t>
                        </m:r>
                      </m:sub>
                    </m:sSub>
                    <m:r>
                      <a:rPr lang="en-US" sz="2400" b="1" i="1">
                        <a:latin typeface="Cambria Math"/>
                      </a:rPr>
                      <m:t>,</m:t>
                    </m:r>
                    <m:sSub>
                      <m:sSubPr>
                        <m:ctrlPr>
                          <a:rPr lang="en-US" sz="2400" b="1" i="1">
                            <a:latin typeface="Cambria Math"/>
                          </a:rPr>
                        </m:ctrlPr>
                      </m:sSubPr>
                      <m:e>
                        <m:r>
                          <a:rPr lang="en-US" sz="2400" b="1" i="1">
                            <a:latin typeface="Cambria Math"/>
                          </a:rPr>
                          <m:t>𝒗</m:t>
                        </m:r>
                      </m:e>
                      <m:sub>
                        <m:r>
                          <a:rPr lang="en-US" sz="2400" b="1" i="1">
                            <a:latin typeface="Cambria Math"/>
                          </a:rPr>
                          <m:t>𝟐</m:t>
                        </m:r>
                      </m:sub>
                    </m:sSub>
                    <m:r>
                      <a:rPr lang="en-US" sz="2400" b="1" i="1">
                        <a:latin typeface="Cambria Math"/>
                      </a:rPr>
                      <m:t>,</m:t>
                    </m:r>
                    <m:sSub>
                      <m:sSubPr>
                        <m:ctrlPr>
                          <a:rPr lang="en-US" sz="2400" b="1" i="1">
                            <a:latin typeface="Cambria Math"/>
                          </a:rPr>
                        </m:ctrlPr>
                      </m:sSubPr>
                      <m:e>
                        <m:r>
                          <a:rPr lang="en-US" sz="2400" b="1" i="1">
                            <a:latin typeface="Cambria Math"/>
                          </a:rPr>
                          <m:t>𝒗</m:t>
                        </m:r>
                      </m:e>
                      <m:sub>
                        <m:r>
                          <a:rPr lang="en-US" sz="2400" b="1" i="1">
                            <a:latin typeface="Cambria Math"/>
                          </a:rPr>
                          <m:t>𝟑</m:t>
                        </m:r>
                      </m:sub>
                    </m:sSub>
                    <m:r>
                      <a:rPr lang="en-US" sz="2400" b="1" i="1">
                        <a:latin typeface="Cambria Math"/>
                      </a:rPr>
                      <m:t>,…</m:t>
                    </m:r>
                    <m:sSub>
                      <m:sSubPr>
                        <m:ctrlPr>
                          <a:rPr lang="en-US" sz="2400" b="1" i="1">
                            <a:latin typeface="Cambria Math"/>
                          </a:rPr>
                        </m:ctrlPr>
                      </m:sSubPr>
                      <m:e>
                        <m:r>
                          <a:rPr lang="en-US" sz="2400" b="1" i="1">
                            <a:latin typeface="Cambria Math"/>
                          </a:rPr>
                          <m:t>𝒗</m:t>
                        </m:r>
                      </m:e>
                      <m:sub>
                        <m:r>
                          <a:rPr lang="en-US" sz="2400" b="1" i="1">
                            <a:latin typeface="Cambria Math"/>
                          </a:rPr>
                          <m:t>𝒏</m:t>
                        </m:r>
                      </m:sub>
                    </m:sSub>
                  </m:oMath>
                </a14:m>
                <a:r>
                  <a:rPr lang="en-US" sz="2400" b="1" dirty="0"/>
                  <a:t>} </a:t>
                </a:r>
                <a:r>
                  <a:rPr lang="en-US" sz="2400" b="1" dirty="0" smtClean="0"/>
                  <a:t>in </a:t>
                </a:r>
                <a14:m>
                  <m:oMath xmlns:m="http://schemas.openxmlformats.org/officeDocument/2006/math">
                    <m:sSup>
                      <m:sSupPr>
                        <m:ctrlPr>
                          <a:rPr lang="en-US" sz="2400" b="1" i="1" smtClean="0">
                            <a:latin typeface="Cambria Math"/>
                          </a:rPr>
                        </m:ctrlPr>
                      </m:sSupPr>
                      <m:e>
                        <m:r>
                          <a:rPr lang="en-US" sz="2400" b="1" i="1" smtClean="0">
                            <a:latin typeface="Cambria Math"/>
                          </a:rPr>
                          <m:t>𝑹</m:t>
                        </m:r>
                      </m:e>
                      <m:sup>
                        <m:r>
                          <a:rPr lang="en-US" sz="2400" b="1" i="1" smtClean="0">
                            <a:latin typeface="Cambria Math"/>
                          </a:rPr>
                          <m:t>𝒎</m:t>
                        </m:r>
                      </m:sup>
                    </m:sSup>
                  </m:oMath>
                </a14:m>
                <a:r>
                  <a:rPr lang="en-US" sz="2400" b="1" dirty="0" smtClean="0"/>
                  <a:t> with n&gt;m then the set is linearly dependent.</a:t>
                </a:r>
              </a:p>
              <a:p>
                <a:pPr marL="0" indent="0">
                  <a:buNone/>
                </a:pPr>
                <a:r>
                  <a:rPr lang="en-US" sz="2400" b="1" dirty="0" smtClean="0"/>
                  <a:t>For example:</a:t>
                </a:r>
              </a:p>
              <a:p>
                <a:pPr marL="0" indent="0">
                  <a:buNone/>
                </a:pPr>
                <a:r>
                  <a:rPr lang="en-US" sz="2400" b="1" dirty="0"/>
                  <a:t>	</a:t>
                </a:r>
                <a:r>
                  <a:rPr lang="en-US" sz="2400" b="1" dirty="0" smtClean="0"/>
                  <a:t>a) </a:t>
                </a:r>
                <a14:m>
                  <m:oMath xmlns:m="http://schemas.openxmlformats.org/officeDocument/2006/math">
                    <m:d>
                      <m:dPr>
                        <m:begChr m:val="["/>
                        <m:endChr m:val="]"/>
                        <m:ctrlPr>
                          <a:rPr lang="en-US" sz="2400" b="1" i="1" smtClean="0">
                            <a:latin typeface="Cambria Math"/>
                          </a:rPr>
                        </m:ctrlPr>
                      </m:dPr>
                      <m:e>
                        <m:m>
                          <m:mPr>
                            <m:mcs>
                              <m:mc>
                                <m:mcPr>
                                  <m:count m:val="1"/>
                                  <m:mcJc m:val="center"/>
                                </m:mcPr>
                              </m:mc>
                            </m:mcs>
                            <m:ctrlPr>
                              <a:rPr lang="en-US" sz="2400" b="1" i="1" smtClean="0">
                                <a:latin typeface="Cambria Math"/>
                              </a:rPr>
                            </m:ctrlPr>
                          </m:mPr>
                          <m:mr>
                            <m:e>
                              <m:r>
                                <m:rPr>
                                  <m:brk m:alnAt="7"/>
                                </m:rPr>
                                <a:rPr lang="en-US" sz="2400" b="1" i="1" smtClean="0">
                                  <a:latin typeface="Cambria Math"/>
                                </a:rPr>
                                <m:t>𝟏</m:t>
                              </m:r>
                            </m:e>
                          </m:mr>
                          <m:mr>
                            <m:e>
                              <m:r>
                                <a:rPr lang="en-US" sz="2400" b="1" i="1" smtClean="0">
                                  <a:latin typeface="Cambria Math"/>
                                </a:rPr>
                                <m:t>𝟑</m:t>
                              </m:r>
                            </m:e>
                          </m:mr>
                          <m:mr>
                            <m:e>
                              <m:r>
                                <a:rPr lang="en-US" sz="2400" b="1" i="1" smtClean="0">
                                  <a:latin typeface="Cambria Math"/>
                                </a:rPr>
                                <m:t>𝟐</m:t>
                              </m:r>
                            </m:e>
                          </m:mr>
                        </m:m>
                      </m:e>
                    </m:d>
                  </m:oMath>
                </a14:m>
                <a:r>
                  <a:rPr lang="en-US" sz="2400" b="1" dirty="0" smtClean="0"/>
                  <a:t>, </a:t>
                </a:r>
                <a14:m>
                  <m:oMath xmlns:m="http://schemas.openxmlformats.org/officeDocument/2006/math">
                    <m:d>
                      <m:dPr>
                        <m:begChr m:val="["/>
                        <m:endChr m:val="]"/>
                        <m:ctrlPr>
                          <a:rPr lang="en-US" sz="2400" b="1" i="1">
                            <a:latin typeface="Cambria Math"/>
                          </a:rPr>
                        </m:ctrlPr>
                      </m:dPr>
                      <m:e>
                        <m:m>
                          <m:mPr>
                            <m:mcs>
                              <m:mc>
                                <m:mcPr>
                                  <m:count m:val="1"/>
                                  <m:mcJc m:val="center"/>
                                </m:mcPr>
                              </m:mc>
                            </m:mcs>
                            <m:ctrlPr>
                              <a:rPr lang="en-US" sz="2400" b="1" i="1">
                                <a:latin typeface="Cambria Math"/>
                              </a:rPr>
                            </m:ctrlPr>
                          </m:mPr>
                          <m:mr>
                            <m:e>
                              <m:r>
                                <m:rPr>
                                  <m:brk m:alnAt="7"/>
                                </m:rPr>
                                <a:rPr lang="en-US" sz="2400" b="1" i="1" smtClean="0">
                                  <a:latin typeface="Cambria Math"/>
                                </a:rPr>
                                <m:t>𝟐</m:t>
                              </m:r>
                            </m:e>
                          </m:mr>
                          <m:mr>
                            <m:e>
                              <m:r>
                                <a:rPr lang="en-US" sz="2400" b="1" i="1" smtClean="0">
                                  <a:latin typeface="Cambria Math"/>
                                </a:rPr>
                                <m:t>𝟑</m:t>
                              </m:r>
                            </m:e>
                          </m:mr>
                          <m:mr>
                            <m:e>
                              <m:r>
                                <a:rPr lang="en-US" sz="2400" b="1" i="1" smtClean="0">
                                  <a:latin typeface="Cambria Math"/>
                                </a:rPr>
                                <m:t>𝟒</m:t>
                              </m:r>
                            </m:e>
                          </m:mr>
                        </m:m>
                      </m:e>
                    </m:d>
                  </m:oMath>
                </a14:m>
                <a:r>
                  <a:rPr lang="en-US" sz="2400" b="1" dirty="0" smtClean="0"/>
                  <a:t>, </a:t>
                </a:r>
                <a14:m>
                  <m:oMath xmlns:m="http://schemas.openxmlformats.org/officeDocument/2006/math">
                    <m:d>
                      <m:dPr>
                        <m:begChr m:val="["/>
                        <m:endChr m:val="]"/>
                        <m:ctrlPr>
                          <a:rPr lang="en-US" sz="2400" b="1" i="1">
                            <a:latin typeface="Cambria Math"/>
                          </a:rPr>
                        </m:ctrlPr>
                      </m:dPr>
                      <m:e>
                        <m:m>
                          <m:mPr>
                            <m:mcs>
                              <m:mc>
                                <m:mcPr>
                                  <m:count m:val="1"/>
                                  <m:mcJc m:val="center"/>
                                </m:mcPr>
                              </m:mc>
                            </m:mcs>
                            <m:ctrlPr>
                              <a:rPr lang="en-US" sz="2400" b="1" i="1">
                                <a:latin typeface="Cambria Math"/>
                              </a:rPr>
                            </m:ctrlPr>
                          </m:mPr>
                          <m:mr>
                            <m:e>
                              <m:r>
                                <m:rPr>
                                  <m:brk m:alnAt="7"/>
                                </m:rPr>
                                <a:rPr lang="en-US" sz="2400" b="1" i="1" smtClean="0">
                                  <a:latin typeface="Cambria Math"/>
                                </a:rPr>
                                <m:t>𝒐</m:t>
                              </m:r>
                            </m:e>
                          </m:mr>
                          <m:mr>
                            <m:e>
                              <m:r>
                                <a:rPr lang="en-US" sz="2400" b="1" i="1" smtClean="0">
                                  <a:latin typeface="Cambria Math"/>
                                </a:rPr>
                                <m:t>𝟐</m:t>
                              </m:r>
                            </m:e>
                          </m:mr>
                          <m:mr>
                            <m:e>
                              <m:r>
                                <a:rPr lang="en-US" sz="2400" b="1" i="1" smtClean="0">
                                  <a:latin typeface="Cambria Math"/>
                                </a:rPr>
                                <m:t>𝟏</m:t>
                              </m:r>
                            </m:e>
                          </m:mr>
                        </m:m>
                      </m:e>
                    </m:d>
                  </m:oMath>
                </a14:m>
                <a:r>
                  <a:rPr lang="en-US" sz="2400" b="1" dirty="0" smtClean="0"/>
                  <a:t>, </a:t>
                </a:r>
                <a14:m>
                  <m:oMath xmlns:m="http://schemas.openxmlformats.org/officeDocument/2006/math">
                    <m:d>
                      <m:dPr>
                        <m:begChr m:val="["/>
                        <m:endChr m:val="]"/>
                        <m:ctrlPr>
                          <a:rPr lang="en-US" sz="2400" b="1" i="1">
                            <a:latin typeface="Cambria Math"/>
                          </a:rPr>
                        </m:ctrlPr>
                      </m:dPr>
                      <m:e>
                        <m:m>
                          <m:mPr>
                            <m:mcs>
                              <m:mc>
                                <m:mcPr>
                                  <m:count m:val="1"/>
                                  <m:mcJc m:val="center"/>
                                </m:mcPr>
                              </m:mc>
                            </m:mcs>
                            <m:ctrlPr>
                              <a:rPr lang="en-US" sz="2400" b="1" i="1">
                                <a:latin typeface="Cambria Math"/>
                              </a:rPr>
                            </m:ctrlPr>
                          </m:mPr>
                          <m:mr>
                            <m:e>
                              <m:r>
                                <m:rPr>
                                  <m:brk m:alnAt="7"/>
                                </m:rPr>
                                <a:rPr lang="en-US" sz="2400" b="1" i="1" smtClean="0">
                                  <a:latin typeface="Cambria Math"/>
                                </a:rPr>
                                <m:t>𝟓</m:t>
                              </m:r>
                            </m:e>
                          </m:mr>
                          <m:mr>
                            <m:e>
                              <m:r>
                                <a:rPr lang="en-US" sz="2400" b="1" i="1" smtClean="0">
                                  <a:latin typeface="Cambria Math"/>
                                </a:rPr>
                                <m:t>𝟕</m:t>
                              </m:r>
                            </m:e>
                          </m:mr>
                          <m:mr>
                            <m:e>
                              <m:r>
                                <a:rPr lang="en-US" sz="2400" b="1" i="1" smtClean="0">
                                  <a:latin typeface="Cambria Math"/>
                                </a:rPr>
                                <m:t>𝟔</m:t>
                              </m:r>
                            </m:e>
                          </m:mr>
                        </m:m>
                      </m:e>
                    </m:d>
                  </m:oMath>
                </a14:m>
                <a:endParaRPr lang="en-US" sz="2400" b="1" dirty="0" smtClean="0"/>
              </a:p>
              <a:p>
                <a:pPr marL="0" indent="0">
                  <a:buNone/>
                </a:pPr>
                <a:r>
                  <a:rPr lang="en-US" sz="2400" b="1" dirty="0"/>
                  <a:t>	</a:t>
                </a:r>
                <a:r>
                  <a:rPr lang="en-US" sz="2400" b="1" dirty="0" smtClean="0"/>
                  <a:t>Here, </a:t>
                </a:r>
                <a14:m>
                  <m:oMath xmlns:m="http://schemas.openxmlformats.org/officeDocument/2006/math">
                    <m:sSub>
                      <m:sSubPr>
                        <m:ctrlPr>
                          <a:rPr lang="en-US" sz="2400" b="1" i="1">
                            <a:latin typeface="Cambria Math"/>
                          </a:rPr>
                        </m:ctrlPr>
                      </m:sSubPr>
                      <m:e>
                        <m:r>
                          <a:rPr lang="en-US" sz="2400" b="1" i="1">
                            <a:latin typeface="Cambria Math"/>
                          </a:rPr>
                          <m:t>𝒗</m:t>
                        </m:r>
                      </m:e>
                      <m:sub>
                        <m:r>
                          <a:rPr lang="en-US" sz="2400" b="1" i="1">
                            <a:latin typeface="Cambria Math"/>
                          </a:rPr>
                          <m:t>𝟏</m:t>
                        </m:r>
                      </m:sub>
                    </m:sSub>
                    <m:r>
                      <a:rPr lang="en-US" sz="2400" b="1" i="1">
                        <a:latin typeface="Cambria Math"/>
                      </a:rPr>
                      <m:t>,</m:t>
                    </m:r>
                    <m:sSub>
                      <m:sSubPr>
                        <m:ctrlPr>
                          <a:rPr lang="en-US" sz="2400" b="1" i="1">
                            <a:latin typeface="Cambria Math"/>
                          </a:rPr>
                        </m:ctrlPr>
                      </m:sSubPr>
                      <m:e>
                        <m:r>
                          <a:rPr lang="en-US" sz="2400" b="1" i="1">
                            <a:latin typeface="Cambria Math"/>
                          </a:rPr>
                          <m:t>𝒗</m:t>
                        </m:r>
                      </m:e>
                      <m:sub>
                        <m:r>
                          <a:rPr lang="en-US" sz="2400" b="1" i="1">
                            <a:latin typeface="Cambria Math"/>
                          </a:rPr>
                          <m:t>𝟐</m:t>
                        </m:r>
                      </m:sub>
                    </m:sSub>
                    <m:r>
                      <a:rPr lang="en-US" sz="2400" b="1" i="1">
                        <a:latin typeface="Cambria Math"/>
                      </a:rPr>
                      <m:t>,</m:t>
                    </m:r>
                    <m:sSub>
                      <m:sSubPr>
                        <m:ctrlPr>
                          <a:rPr lang="en-US" sz="2400" b="1" i="1">
                            <a:latin typeface="Cambria Math"/>
                          </a:rPr>
                        </m:ctrlPr>
                      </m:sSubPr>
                      <m:e>
                        <m:r>
                          <a:rPr lang="en-US" sz="2400" b="1" i="1">
                            <a:latin typeface="Cambria Math"/>
                          </a:rPr>
                          <m:t>𝒗</m:t>
                        </m:r>
                      </m:e>
                      <m:sub>
                        <m:r>
                          <a:rPr lang="en-US" sz="2400" b="1" i="1">
                            <a:latin typeface="Cambria Math"/>
                          </a:rPr>
                          <m:t>𝟑</m:t>
                        </m:r>
                      </m:sub>
                    </m:sSub>
                  </m:oMath>
                </a14:m>
                <a:r>
                  <a:rPr lang="en-US" sz="2400" b="1" dirty="0" smtClean="0"/>
                  <a:t>, </a:t>
                </a:r>
                <a14:m>
                  <m:oMath xmlns:m="http://schemas.openxmlformats.org/officeDocument/2006/math">
                    <m:sSub>
                      <m:sSubPr>
                        <m:ctrlPr>
                          <a:rPr lang="en-US" sz="2400" b="1" i="1">
                            <a:latin typeface="Cambria Math"/>
                          </a:rPr>
                        </m:ctrlPr>
                      </m:sSubPr>
                      <m:e>
                        <m:r>
                          <a:rPr lang="en-US" sz="2400" b="1" i="1">
                            <a:latin typeface="Cambria Math"/>
                          </a:rPr>
                          <m:t>𝒗</m:t>
                        </m:r>
                      </m:e>
                      <m:sub>
                        <m:r>
                          <a:rPr lang="en-US" sz="2400" b="1" i="1">
                            <a:latin typeface="Cambria Math"/>
                          </a:rPr>
                          <m:t>𝒏</m:t>
                        </m:r>
                      </m:sub>
                    </m:sSub>
                  </m:oMath>
                </a14:m>
                <a:r>
                  <a:rPr lang="en-US" sz="2400" b="1" dirty="0" smtClean="0"/>
                  <a:t> </a:t>
                </a:r>
                <a14:m>
                  <m:oMath xmlns:m="http://schemas.openxmlformats.org/officeDocument/2006/math">
                    <m:r>
                      <a:rPr lang="en-US" sz="2400" b="1" i="1" dirty="0" smtClean="0">
                        <a:latin typeface="Cambria Math"/>
                        <a:ea typeface="Cambria Math"/>
                      </a:rPr>
                      <m:t>∈</m:t>
                    </m:r>
                    <m:sSup>
                      <m:sSupPr>
                        <m:ctrlPr>
                          <a:rPr lang="en-US" sz="2400" b="1" i="1" dirty="0" smtClean="0">
                            <a:latin typeface="Cambria Math"/>
                            <a:ea typeface="Cambria Math"/>
                          </a:rPr>
                        </m:ctrlPr>
                      </m:sSupPr>
                      <m:e>
                        <m:r>
                          <a:rPr lang="en-US" sz="2400" b="1" i="1" dirty="0" smtClean="0">
                            <a:latin typeface="Cambria Math"/>
                            <a:ea typeface="Cambria Math"/>
                          </a:rPr>
                          <m:t>𝑹</m:t>
                        </m:r>
                      </m:e>
                      <m:sup>
                        <m:r>
                          <a:rPr lang="en-US" sz="2400" b="1" i="1" dirty="0" smtClean="0">
                            <a:latin typeface="Cambria Math"/>
                            <a:ea typeface="Cambria Math"/>
                          </a:rPr>
                          <m:t>𝟑</m:t>
                        </m:r>
                      </m:sup>
                    </m:sSup>
                  </m:oMath>
                </a14:m>
                <a:r>
                  <a:rPr lang="en-US" sz="2400" b="1" dirty="0" smtClean="0"/>
                  <a:t> and 4 &gt; 3.</a:t>
                </a:r>
              </a:p>
              <a:p>
                <a:pPr marL="0" indent="0">
                  <a:buNone/>
                </a:pPr>
                <a:r>
                  <a:rPr lang="en-US" sz="2400" b="1" dirty="0" smtClean="0"/>
                  <a:t>So, the given set of vectors are linearly dependent.</a:t>
                </a:r>
              </a:p>
              <a:p>
                <a:pPr marL="0" indent="0">
                  <a:buNone/>
                </a:pPr>
                <a:r>
                  <a:rPr lang="en-US" sz="2400" b="1" dirty="0" smtClean="0">
                    <a:solidFill>
                      <a:srgbClr val="FF0000"/>
                    </a:solidFill>
                  </a:rPr>
                  <a:t>Theorem: </a:t>
                </a:r>
                <a:r>
                  <a:rPr lang="en-US" sz="2400" b="1" dirty="0" smtClean="0"/>
                  <a:t>If a set of vectors </a:t>
                </a:r>
                <a:r>
                  <a:rPr lang="en-US" sz="2400" b="1" dirty="0"/>
                  <a:t>{</a:t>
                </a:r>
                <a14:m>
                  <m:oMath xmlns:m="http://schemas.openxmlformats.org/officeDocument/2006/math">
                    <m:sSub>
                      <m:sSubPr>
                        <m:ctrlPr>
                          <a:rPr lang="en-US" sz="2400" b="1" i="1">
                            <a:latin typeface="Cambria Math"/>
                          </a:rPr>
                        </m:ctrlPr>
                      </m:sSubPr>
                      <m:e>
                        <m:r>
                          <a:rPr lang="en-US" sz="2400" b="1" i="1">
                            <a:latin typeface="Cambria Math"/>
                          </a:rPr>
                          <m:t>𝒗</m:t>
                        </m:r>
                      </m:e>
                      <m:sub>
                        <m:r>
                          <a:rPr lang="en-US" sz="2400" b="1" i="1">
                            <a:latin typeface="Cambria Math"/>
                          </a:rPr>
                          <m:t>𝟏</m:t>
                        </m:r>
                      </m:sub>
                    </m:sSub>
                    <m:r>
                      <a:rPr lang="en-US" sz="2400" b="1" i="1">
                        <a:latin typeface="Cambria Math"/>
                      </a:rPr>
                      <m:t>,</m:t>
                    </m:r>
                    <m:sSub>
                      <m:sSubPr>
                        <m:ctrlPr>
                          <a:rPr lang="en-US" sz="2400" b="1" i="1">
                            <a:latin typeface="Cambria Math"/>
                          </a:rPr>
                        </m:ctrlPr>
                      </m:sSubPr>
                      <m:e>
                        <m:r>
                          <a:rPr lang="en-US" sz="2400" b="1" i="1">
                            <a:latin typeface="Cambria Math"/>
                          </a:rPr>
                          <m:t>𝒗</m:t>
                        </m:r>
                      </m:e>
                      <m:sub>
                        <m:r>
                          <a:rPr lang="en-US" sz="2400" b="1" i="1">
                            <a:latin typeface="Cambria Math"/>
                          </a:rPr>
                          <m:t>𝟐</m:t>
                        </m:r>
                      </m:sub>
                    </m:sSub>
                    <m:r>
                      <a:rPr lang="en-US" sz="2400" b="1" i="1">
                        <a:latin typeface="Cambria Math"/>
                      </a:rPr>
                      <m:t>,</m:t>
                    </m:r>
                    <m:sSub>
                      <m:sSubPr>
                        <m:ctrlPr>
                          <a:rPr lang="en-US" sz="2400" b="1" i="1">
                            <a:latin typeface="Cambria Math"/>
                          </a:rPr>
                        </m:ctrlPr>
                      </m:sSubPr>
                      <m:e>
                        <m:r>
                          <a:rPr lang="en-US" sz="2400" b="1" i="1">
                            <a:latin typeface="Cambria Math"/>
                          </a:rPr>
                          <m:t>𝒗</m:t>
                        </m:r>
                      </m:e>
                      <m:sub>
                        <m:r>
                          <a:rPr lang="en-US" sz="2400" b="1" i="1">
                            <a:latin typeface="Cambria Math"/>
                          </a:rPr>
                          <m:t>𝟑</m:t>
                        </m:r>
                      </m:sub>
                    </m:sSub>
                    <m:r>
                      <a:rPr lang="en-US" sz="2400" b="1" i="1">
                        <a:latin typeface="Cambria Math"/>
                      </a:rPr>
                      <m:t>,…</m:t>
                    </m:r>
                    <m:sSub>
                      <m:sSubPr>
                        <m:ctrlPr>
                          <a:rPr lang="en-US" sz="2400" b="1" i="1">
                            <a:latin typeface="Cambria Math"/>
                          </a:rPr>
                        </m:ctrlPr>
                      </m:sSubPr>
                      <m:e>
                        <m:r>
                          <a:rPr lang="en-US" sz="2400" b="1" i="1">
                            <a:latin typeface="Cambria Math"/>
                          </a:rPr>
                          <m:t>𝒗</m:t>
                        </m:r>
                      </m:e>
                      <m:sub>
                        <m:r>
                          <a:rPr lang="en-US" sz="2400" b="1" i="1">
                            <a:latin typeface="Cambria Math"/>
                          </a:rPr>
                          <m:t>𝒏</m:t>
                        </m:r>
                      </m:sub>
                    </m:sSub>
                  </m:oMath>
                </a14:m>
                <a:r>
                  <a:rPr lang="en-US" sz="2400" b="1" dirty="0"/>
                  <a:t>} in </a:t>
                </a:r>
                <a14:m>
                  <m:oMath xmlns:m="http://schemas.openxmlformats.org/officeDocument/2006/math">
                    <m:sSup>
                      <m:sSupPr>
                        <m:ctrlPr>
                          <a:rPr lang="en-US" sz="2400" b="1" i="1">
                            <a:latin typeface="Cambria Math"/>
                          </a:rPr>
                        </m:ctrlPr>
                      </m:sSupPr>
                      <m:e>
                        <m:r>
                          <a:rPr lang="en-US" sz="2400" b="1" i="1">
                            <a:latin typeface="Cambria Math"/>
                          </a:rPr>
                          <m:t>𝑹</m:t>
                        </m:r>
                      </m:e>
                      <m:sup>
                        <m:r>
                          <a:rPr lang="en-US" sz="2400" b="1" i="1" smtClean="0">
                            <a:latin typeface="Cambria Math"/>
                          </a:rPr>
                          <m:t>𝒏</m:t>
                        </m:r>
                      </m:sup>
                    </m:sSup>
                  </m:oMath>
                </a14:m>
                <a:r>
                  <a:rPr lang="en-US" sz="2400" b="1" dirty="0" smtClean="0"/>
                  <a:t> contains the zero vector then the set  of vectors is linearly dependent.</a:t>
                </a:r>
                <a:endParaRPr lang="en-US" sz="24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62000"/>
                <a:ext cx="8229600" cy="5562600"/>
              </a:xfrm>
              <a:blipFill rotWithShape="1">
                <a:blip r:embed="rId2"/>
                <a:stretch>
                  <a:fillRect l="-1111" t="-87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7485380B-2C39-4DDC-AF28-BB07C47F1D9B}" type="datetime3">
              <a:rPr lang="en-US" smtClean="0"/>
              <a:t>5 December 2022</a:t>
            </a:fld>
            <a:endParaRPr lang="en-US"/>
          </a:p>
        </p:txBody>
      </p:sp>
      <p:sp>
        <p:nvSpPr>
          <p:cNvPr id="5" name="Footer Placeholder 4"/>
          <p:cNvSpPr>
            <a:spLocks noGrp="1"/>
          </p:cNvSpPr>
          <p:nvPr>
            <p:ph type="ftr" sz="quarter" idx="11"/>
          </p:nvPr>
        </p:nvSpPr>
        <p:spPr/>
        <p:txBody>
          <a:bodyPr/>
          <a:lstStyle/>
          <a:p>
            <a:r>
              <a:rPr lang="en-US" smtClean="0"/>
              <a:t>js</a:t>
            </a:r>
            <a:endParaRPr lang="en-US"/>
          </a:p>
        </p:txBody>
      </p:sp>
      <p:sp>
        <p:nvSpPr>
          <p:cNvPr id="6" name="Slide Number Placeholder 5"/>
          <p:cNvSpPr>
            <a:spLocks noGrp="1"/>
          </p:cNvSpPr>
          <p:nvPr>
            <p:ph type="sldNum" sz="quarter" idx="12"/>
          </p:nvPr>
        </p:nvSpPr>
        <p:spPr/>
        <p:txBody>
          <a:bodyPr/>
          <a:lstStyle/>
          <a:p>
            <a:fld id="{B4318AF5-1C7B-4860-8A05-F86E63C4D6B2}" type="slidenum">
              <a:rPr lang="en-US" smtClean="0"/>
              <a:t>40</a:t>
            </a:fld>
            <a:endParaRPr lang="en-US"/>
          </a:p>
        </p:txBody>
      </p:sp>
    </p:spTree>
    <p:extLst>
      <p:ext uri="{BB962C8B-B14F-4D97-AF65-F5344CB8AC3E}">
        <p14:creationId xmlns:p14="http://schemas.microsoft.com/office/powerpoint/2010/main" val="89462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838200"/>
                <a:ext cx="8686800" cy="5486400"/>
              </a:xfrm>
            </p:spPr>
            <p:txBody>
              <a:bodyPr>
                <a:normAutofit fontScale="92500" lnSpcReduction="20000"/>
              </a:bodyPr>
              <a:lstStyle/>
              <a:p>
                <a:pPr marL="0" indent="0">
                  <a:buNone/>
                </a:pPr>
                <a:r>
                  <a:rPr lang="en-US" sz="2400" b="1" dirty="0" smtClean="0">
                    <a:solidFill>
                      <a:srgbClr val="FF0000"/>
                    </a:solidFill>
                  </a:rPr>
                  <a:t>Exercise 1.4</a:t>
                </a:r>
              </a:p>
              <a:p>
                <a:pPr marL="514350" indent="-514350">
                  <a:buAutoNum type="arabicPeriod"/>
                </a:pPr>
                <a:r>
                  <a:rPr lang="en-US" sz="2400" b="1" dirty="0" smtClean="0"/>
                  <a:t>Are the following sets of vectors linearly dependent? If yes, find the relation between them.</a:t>
                </a:r>
              </a:p>
              <a:p>
                <a:pPr marL="514350" indent="-514350">
                  <a:buAutoNum type="romanLcParenR"/>
                </a:pPr>
                <a:r>
                  <a:rPr lang="en-US" sz="2400" b="1" dirty="0" smtClean="0"/>
                  <a:t> </a:t>
                </a:r>
                <a14:m>
                  <m:oMath xmlns:m="http://schemas.openxmlformats.org/officeDocument/2006/math">
                    <m:d>
                      <m:dPr>
                        <m:begChr m:val="["/>
                        <m:endChr m:val="]"/>
                        <m:ctrlPr>
                          <a:rPr lang="en-US" sz="2400" b="1" i="1">
                            <a:latin typeface="Cambria Math"/>
                          </a:rPr>
                        </m:ctrlPr>
                      </m:dPr>
                      <m:e>
                        <m:m>
                          <m:mPr>
                            <m:mcs>
                              <m:mc>
                                <m:mcPr>
                                  <m:count m:val="1"/>
                                  <m:mcJc m:val="center"/>
                                </m:mcPr>
                              </m:mc>
                            </m:mcs>
                            <m:ctrlPr>
                              <a:rPr lang="en-US" sz="2400" b="1" i="1" smtClean="0">
                                <a:latin typeface="Cambria Math"/>
                              </a:rPr>
                            </m:ctrlPr>
                          </m:mPr>
                          <m:mr>
                            <m:e>
                              <m:r>
                                <m:rPr>
                                  <m:brk m:alnAt="7"/>
                                </m:rPr>
                                <a:rPr lang="en-US" sz="2400" b="1" i="1">
                                  <a:latin typeface="Cambria Math"/>
                                </a:rPr>
                                <m:t>𝟏</m:t>
                              </m:r>
                            </m:e>
                          </m:mr>
                          <m:mr>
                            <m:e>
                              <m:r>
                                <a:rPr lang="en-US" sz="2400" b="1" i="1" smtClean="0">
                                  <a:latin typeface="Cambria Math"/>
                                </a:rPr>
                                <m:t>𝟎</m:t>
                              </m:r>
                            </m:e>
                          </m:mr>
                          <m:mr>
                            <m:e>
                              <m:r>
                                <a:rPr lang="en-US" sz="2400" b="1" i="1" smtClean="0">
                                  <a:latin typeface="Cambria Math"/>
                                </a:rPr>
                                <m:t>𝟎</m:t>
                              </m:r>
                            </m:e>
                          </m:mr>
                        </m:m>
                      </m:e>
                    </m:d>
                  </m:oMath>
                </a14:m>
                <a:r>
                  <a:rPr lang="en-US" sz="2400" b="1" dirty="0"/>
                  <a:t>, </a:t>
                </a:r>
                <a14:m>
                  <m:oMath xmlns:m="http://schemas.openxmlformats.org/officeDocument/2006/math">
                    <m:d>
                      <m:dPr>
                        <m:begChr m:val="["/>
                        <m:endChr m:val="]"/>
                        <m:ctrlPr>
                          <a:rPr lang="en-US" sz="2400" b="1" i="1">
                            <a:latin typeface="Cambria Math"/>
                          </a:rPr>
                        </m:ctrlPr>
                      </m:dPr>
                      <m:e>
                        <m:m>
                          <m:mPr>
                            <m:mcs>
                              <m:mc>
                                <m:mcPr>
                                  <m:count m:val="1"/>
                                  <m:mcJc m:val="center"/>
                                </m:mcPr>
                              </m:mc>
                            </m:mcs>
                            <m:ctrlPr>
                              <a:rPr lang="en-US" sz="2400" b="1" i="1">
                                <a:latin typeface="Cambria Math"/>
                              </a:rPr>
                            </m:ctrlPr>
                          </m:mPr>
                          <m:mr>
                            <m:e>
                              <m:r>
                                <m:rPr>
                                  <m:brk m:alnAt="7"/>
                                </m:rPr>
                                <a:rPr lang="en-US" sz="2400" b="1" i="1" smtClean="0">
                                  <a:latin typeface="Cambria Math"/>
                                </a:rPr>
                                <m:t>𝟏</m:t>
                              </m:r>
                            </m:e>
                          </m:mr>
                          <m:mr>
                            <m:e>
                              <m:r>
                                <a:rPr lang="en-US" sz="2400" b="1" i="1" smtClean="0">
                                  <a:latin typeface="Cambria Math"/>
                                </a:rPr>
                                <m:t>𝟏</m:t>
                              </m:r>
                            </m:e>
                          </m:mr>
                          <m:mr>
                            <m:e>
                              <m:r>
                                <a:rPr lang="en-US" sz="2400" b="1" i="1" smtClean="0">
                                  <a:latin typeface="Cambria Math"/>
                                </a:rPr>
                                <m:t>𝟎</m:t>
                              </m:r>
                            </m:e>
                          </m:mr>
                        </m:m>
                      </m:e>
                    </m:d>
                  </m:oMath>
                </a14:m>
                <a:r>
                  <a:rPr lang="en-US" sz="2400" b="1" dirty="0"/>
                  <a:t>, </a:t>
                </a:r>
                <a14:m>
                  <m:oMath xmlns:m="http://schemas.openxmlformats.org/officeDocument/2006/math">
                    <m:d>
                      <m:dPr>
                        <m:begChr m:val="["/>
                        <m:endChr m:val="]"/>
                        <m:ctrlPr>
                          <a:rPr lang="en-US" sz="2400" b="1" i="1">
                            <a:latin typeface="Cambria Math"/>
                          </a:rPr>
                        </m:ctrlPr>
                      </m:dPr>
                      <m:e>
                        <m:m>
                          <m:mPr>
                            <m:mcs>
                              <m:mc>
                                <m:mcPr>
                                  <m:count m:val="1"/>
                                  <m:mcJc m:val="center"/>
                                </m:mcPr>
                              </m:mc>
                            </m:mcs>
                            <m:ctrlPr>
                              <a:rPr lang="en-US" sz="2400" b="1" i="1" smtClean="0">
                                <a:latin typeface="Cambria Math"/>
                              </a:rPr>
                            </m:ctrlPr>
                          </m:mPr>
                          <m:mr>
                            <m:e>
                              <m:r>
                                <m:rPr>
                                  <m:brk m:alnAt="7"/>
                                </m:rPr>
                                <a:rPr lang="en-US" sz="2400" b="1" i="1" smtClean="0">
                                  <a:latin typeface="Cambria Math"/>
                                </a:rPr>
                                <m:t>𝟏</m:t>
                              </m:r>
                            </m:e>
                          </m:mr>
                          <m:mr>
                            <m:e>
                              <m:r>
                                <a:rPr lang="en-US" sz="2400" b="1" i="1" smtClean="0">
                                  <a:latin typeface="Cambria Math"/>
                                </a:rPr>
                                <m:t>𝟏</m:t>
                              </m:r>
                            </m:e>
                          </m:mr>
                          <m:mr>
                            <m:e>
                              <m:r>
                                <a:rPr lang="en-US" sz="2400" b="1" i="1">
                                  <a:latin typeface="Cambria Math"/>
                                </a:rPr>
                                <m:t>𝟏</m:t>
                              </m:r>
                            </m:e>
                          </m:mr>
                        </m:m>
                      </m:e>
                    </m:d>
                  </m:oMath>
                </a14:m>
                <a:r>
                  <a:rPr lang="en-US" sz="2400" b="1" dirty="0"/>
                  <a:t>, </a:t>
                </a:r>
                <a:endParaRPr lang="en-US" sz="2400" b="1" dirty="0" smtClean="0"/>
              </a:p>
              <a:p>
                <a:pPr marL="0" indent="0">
                  <a:buNone/>
                </a:pPr>
                <a:r>
                  <a:rPr lang="en-US" sz="2400" b="1" dirty="0" smtClean="0"/>
                  <a:t>Solution: Writing in homogeneous form</a:t>
                </a:r>
              </a:p>
              <a:p>
                <a:pPr marL="0" indent="0">
                  <a:buNone/>
                </a:pPr>
                <a:r>
                  <a:rPr lang="en-US" sz="2400" b="1" dirty="0" smtClean="0"/>
                  <a:t>	</a:t>
                </a:r>
                <a14:m>
                  <m:oMath xmlns:m="http://schemas.openxmlformats.org/officeDocument/2006/math">
                    <m:sSub>
                      <m:sSubPr>
                        <m:ctrlPr>
                          <a:rPr lang="en-US" sz="2400" b="1" i="1">
                            <a:latin typeface="Cambria Math"/>
                          </a:rPr>
                        </m:ctrlPr>
                      </m:sSubPr>
                      <m:e>
                        <m:sSub>
                          <m:sSubPr>
                            <m:ctrlPr>
                              <a:rPr lang="en-US" sz="2400" b="1" i="1" smtClean="0">
                                <a:latin typeface="Cambria Math"/>
                              </a:rPr>
                            </m:ctrlPr>
                          </m:sSubPr>
                          <m:e>
                            <m:r>
                              <a:rPr lang="en-US" sz="2400" b="1" i="1">
                                <a:latin typeface="Cambria Math"/>
                              </a:rPr>
                              <m:t>𝒙</m:t>
                            </m:r>
                          </m:e>
                          <m:sub>
                            <m:r>
                              <a:rPr lang="en-US" sz="2400" b="1" i="1">
                                <a:latin typeface="Cambria Math"/>
                              </a:rPr>
                              <m:t>𝟏</m:t>
                            </m:r>
                          </m:sub>
                        </m:sSub>
                        <m:r>
                          <a:rPr lang="en-US" sz="2400" b="1" i="1">
                            <a:latin typeface="Cambria Math"/>
                          </a:rPr>
                          <m:t> </m:t>
                        </m:r>
                        <m:sSub>
                          <m:sSubPr>
                            <m:ctrlPr>
                              <a:rPr lang="en-US" sz="2400" b="1" i="1">
                                <a:latin typeface="Cambria Math"/>
                              </a:rPr>
                            </m:ctrlPr>
                          </m:sSubPr>
                          <m:e>
                            <m:r>
                              <a:rPr lang="en-US" sz="2400" b="1" i="1">
                                <a:latin typeface="Cambria Math"/>
                              </a:rPr>
                              <m:t>𝒗</m:t>
                            </m:r>
                          </m:e>
                          <m:sub>
                            <m:r>
                              <a:rPr lang="en-US" sz="2400" b="1" i="1">
                                <a:latin typeface="Cambria Math"/>
                              </a:rPr>
                              <m:t>𝟏</m:t>
                            </m:r>
                          </m:sub>
                        </m:sSub>
                        <m:r>
                          <a:rPr lang="en-US" sz="2400" b="1" i="1">
                            <a:latin typeface="Cambria Math"/>
                          </a:rPr>
                          <m:t>+</m:t>
                        </m:r>
                        <m:sSub>
                          <m:sSubPr>
                            <m:ctrlPr>
                              <a:rPr lang="en-US" sz="2400" b="1" i="1">
                                <a:latin typeface="Cambria Math"/>
                              </a:rPr>
                            </m:ctrlPr>
                          </m:sSubPr>
                          <m:e>
                            <m:r>
                              <a:rPr lang="en-US" sz="2400" b="1" i="1">
                                <a:latin typeface="Cambria Math"/>
                              </a:rPr>
                              <m:t>𝒙</m:t>
                            </m:r>
                          </m:e>
                          <m:sub>
                            <m:r>
                              <a:rPr lang="en-US" sz="2400" b="1" i="1">
                                <a:latin typeface="Cambria Math"/>
                              </a:rPr>
                              <m:t>𝟐</m:t>
                            </m:r>
                          </m:sub>
                        </m:sSub>
                        <m:sSub>
                          <m:sSubPr>
                            <m:ctrlPr>
                              <a:rPr lang="en-US" sz="2400" b="1" i="1">
                                <a:latin typeface="Cambria Math"/>
                              </a:rPr>
                            </m:ctrlPr>
                          </m:sSubPr>
                          <m:e>
                            <m:r>
                              <a:rPr lang="en-US" sz="2400" b="1" i="1">
                                <a:latin typeface="Cambria Math"/>
                              </a:rPr>
                              <m:t>𝒗</m:t>
                            </m:r>
                          </m:e>
                          <m:sub>
                            <m:r>
                              <a:rPr lang="en-US" sz="2400" b="1" i="1">
                                <a:latin typeface="Cambria Math"/>
                              </a:rPr>
                              <m:t>𝟐</m:t>
                            </m:r>
                          </m:sub>
                        </m:sSub>
                        <m:r>
                          <a:rPr lang="en-US" sz="2400" b="1" i="1">
                            <a:latin typeface="Cambria Math"/>
                          </a:rPr>
                          <m:t>+</m:t>
                        </m:r>
                        <m:r>
                          <a:rPr lang="en-US" sz="2400" b="1" i="1">
                            <a:latin typeface="Cambria Math"/>
                          </a:rPr>
                          <m:t>𝒙</m:t>
                        </m:r>
                      </m:e>
                      <m:sub>
                        <m:r>
                          <a:rPr lang="en-US" sz="2400" b="1" i="1">
                            <a:latin typeface="Cambria Math"/>
                          </a:rPr>
                          <m:t>𝟑</m:t>
                        </m:r>
                      </m:sub>
                    </m:sSub>
                    <m:sSub>
                      <m:sSubPr>
                        <m:ctrlPr>
                          <a:rPr lang="en-US" sz="2400" b="1" i="1">
                            <a:latin typeface="Cambria Math"/>
                          </a:rPr>
                        </m:ctrlPr>
                      </m:sSubPr>
                      <m:e>
                        <m:r>
                          <a:rPr lang="en-US" sz="2400" b="1" i="1">
                            <a:latin typeface="Cambria Math"/>
                          </a:rPr>
                          <m:t>𝒗</m:t>
                        </m:r>
                      </m:e>
                      <m:sub>
                        <m:r>
                          <a:rPr lang="en-US" sz="2400" b="1" i="1">
                            <a:latin typeface="Cambria Math"/>
                          </a:rPr>
                          <m:t>𝟑</m:t>
                        </m:r>
                      </m:sub>
                    </m:sSub>
                  </m:oMath>
                </a14:m>
                <a:r>
                  <a:rPr lang="en-US" sz="2400" b="1" dirty="0" smtClean="0"/>
                  <a:t> = 0</a:t>
                </a:r>
                <a:endParaRPr lang="en-US" sz="2400" b="1" dirty="0"/>
              </a:p>
              <a:p>
                <a:pPr marL="0" indent="0">
                  <a:buNone/>
                </a:pPr>
                <a:r>
                  <a:rPr lang="en-US" sz="2400" b="1" dirty="0" smtClean="0"/>
                  <a:t>	Augmented matrix is</a:t>
                </a:r>
              </a:p>
              <a:p>
                <a:pPr marL="0" indent="0">
                  <a:buNone/>
                </a:pPr>
                <a:r>
                  <a:rPr lang="en-US" sz="2400" b="1" dirty="0"/>
                  <a:t>	</a:t>
                </a:r>
                <a14:m>
                  <m:oMath xmlns:m="http://schemas.openxmlformats.org/officeDocument/2006/math">
                    <m:d>
                      <m:dPr>
                        <m:begChr m:val="["/>
                        <m:endChr m:val="]"/>
                        <m:ctrlPr>
                          <a:rPr lang="en-US" sz="2400" b="1" i="1">
                            <a:latin typeface="Cambria Math"/>
                          </a:rPr>
                        </m:ctrlPr>
                      </m:dPr>
                      <m:e>
                        <m:m>
                          <m:mPr>
                            <m:mcs>
                              <m:mc>
                                <m:mcPr>
                                  <m:count m:val="4"/>
                                  <m:mcJc m:val="center"/>
                                </m:mcPr>
                              </m:mc>
                            </m:mcs>
                            <m:ctrlPr>
                              <a:rPr lang="en-US" sz="2400" b="1" i="1">
                                <a:latin typeface="Cambria Math"/>
                              </a:rPr>
                            </m:ctrlPr>
                          </m:mPr>
                          <m:mr>
                            <m:e>
                              <m:r>
                                <m:rPr>
                                  <m:brk m:alnAt="7"/>
                                </m:rPr>
                                <a:rPr lang="en-US" sz="2400" b="1" i="1">
                                  <a:latin typeface="Cambria Math"/>
                                </a:rPr>
                                <m:t>𝟏</m:t>
                              </m:r>
                            </m:e>
                            <m:e>
                              <m:r>
                                <a:rPr lang="en-US" sz="2400" b="1" i="1" smtClean="0">
                                  <a:latin typeface="Cambria Math"/>
                                </a:rPr>
                                <m:t>𝟏</m:t>
                              </m:r>
                            </m:e>
                            <m:e>
                              <m:r>
                                <a:rPr lang="en-US" sz="2400" b="1" i="1" smtClean="0">
                                  <a:latin typeface="Cambria Math"/>
                                </a:rPr>
                                <m:t>𝟏</m:t>
                              </m:r>
                            </m:e>
                            <m:e>
                              <m:r>
                                <a:rPr lang="en-US" sz="2400" b="1" i="1" smtClean="0">
                                  <a:latin typeface="Cambria Math"/>
                                </a:rPr>
                                <m:t>𝟎</m:t>
                              </m:r>
                            </m:e>
                          </m:mr>
                          <m:mr>
                            <m:e>
                              <m:r>
                                <a:rPr lang="en-US" sz="2400" b="1" i="1">
                                  <a:latin typeface="Cambria Math"/>
                                </a:rPr>
                                <m:t>𝟎</m:t>
                              </m:r>
                            </m:e>
                            <m:e>
                              <m:r>
                                <a:rPr lang="en-US" sz="2400" b="1" i="1" smtClean="0">
                                  <a:latin typeface="Cambria Math"/>
                                </a:rPr>
                                <m:t>𝟏</m:t>
                              </m:r>
                            </m:e>
                            <m:e>
                              <m:r>
                                <a:rPr lang="en-US" sz="2400" b="1" i="1" smtClean="0">
                                  <a:latin typeface="Cambria Math"/>
                                </a:rPr>
                                <m:t>𝟏</m:t>
                              </m:r>
                            </m:e>
                            <m:e>
                              <m:r>
                                <a:rPr lang="en-US" sz="2400" b="1" i="1" smtClean="0">
                                  <a:latin typeface="Cambria Math"/>
                                </a:rPr>
                                <m:t>𝟎</m:t>
                              </m:r>
                            </m:e>
                          </m:mr>
                          <m:mr>
                            <m:e>
                              <m:r>
                                <a:rPr lang="en-US" sz="2400" b="1" i="1">
                                  <a:latin typeface="Cambria Math"/>
                                </a:rPr>
                                <m:t>𝟎</m:t>
                              </m:r>
                            </m:e>
                            <m:e>
                              <m:r>
                                <a:rPr lang="en-US" sz="2400" b="1" i="1" smtClean="0">
                                  <a:latin typeface="Cambria Math"/>
                                </a:rPr>
                                <m:t>𝟎</m:t>
                              </m:r>
                            </m:e>
                            <m:e>
                              <m:r>
                                <a:rPr lang="en-US" sz="2400" b="1" i="1" smtClean="0">
                                  <a:latin typeface="Cambria Math"/>
                                </a:rPr>
                                <m:t>𝟏</m:t>
                              </m:r>
                            </m:e>
                            <m:e>
                              <m:r>
                                <a:rPr lang="en-US" sz="2400" b="1" i="1" smtClean="0">
                                  <a:latin typeface="Cambria Math"/>
                                </a:rPr>
                                <m:t>𝟎</m:t>
                              </m:r>
                            </m:e>
                          </m:mr>
                        </m:m>
                      </m:e>
                    </m:d>
                  </m:oMath>
                </a14:m>
                <a:endParaRPr lang="en-US" sz="2400" b="1" dirty="0" smtClean="0"/>
              </a:p>
              <a:p>
                <a:pPr marL="0" indent="0">
                  <a:buNone/>
                </a:pPr>
                <a:r>
                  <a:rPr lang="en-US" sz="2400" b="1" dirty="0" smtClean="0"/>
                  <a:t>It is echelon form and </a:t>
                </a:r>
                <a14:m>
                  <m:oMath xmlns:m="http://schemas.openxmlformats.org/officeDocument/2006/math">
                    <m:sSub>
                      <m:sSubPr>
                        <m:ctrlPr>
                          <a:rPr lang="en-US" sz="2400" b="1" i="1">
                            <a:latin typeface="Cambria Math"/>
                          </a:rPr>
                        </m:ctrlPr>
                      </m:sSubPr>
                      <m:e>
                        <m:r>
                          <a:rPr lang="en-US" sz="2400" b="1" i="1">
                            <a:latin typeface="Cambria Math"/>
                          </a:rPr>
                          <m:t>𝒙</m:t>
                        </m:r>
                      </m:e>
                      <m:sub>
                        <m:r>
                          <a:rPr lang="en-US" sz="2400" b="1" i="1">
                            <a:latin typeface="Cambria Math"/>
                          </a:rPr>
                          <m:t>𝟏</m:t>
                        </m:r>
                      </m:sub>
                    </m:sSub>
                    <m:r>
                      <a:rPr lang="en-US" sz="2400" b="1" i="0" smtClean="0">
                        <a:latin typeface="Cambria Math"/>
                      </a:rPr>
                      <m:t>,</m:t>
                    </m:r>
                    <m:sSub>
                      <m:sSubPr>
                        <m:ctrlPr>
                          <a:rPr lang="en-US" sz="2400" b="1" i="1">
                            <a:latin typeface="Cambria Math"/>
                          </a:rPr>
                        </m:ctrlPr>
                      </m:sSubPr>
                      <m:e>
                        <m:r>
                          <a:rPr lang="en-US" sz="2400" b="1" i="1">
                            <a:latin typeface="Cambria Math"/>
                          </a:rPr>
                          <m:t>𝒙</m:t>
                        </m:r>
                      </m:e>
                      <m:sub>
                        <m:r>
                          <a:rPr lang="en-US" sz="2400" b="1" i="1" smtClean="0">
                            <a:latin typeface="Cambria Math"/>
                          </a:rPr>
                          <m:t>𝟐</m:t>
                        </m:r>
                      </m:sub>
                    </m:sSub>
                    <m:r>
                      <a:rPr lang="en-US" sz="2400" b="1" i="1" smtClean="0">
                        <a:latin typeface="Cambria Math"/>
                      </a:rPr>
                      <m:t>,</m:t>
                    </m:r>
                    <m:sSub>
                      <m:sSubPr>
                        <m:ctrlPr>
                          <a:rPr lang="en-US" sz="2400" b="1" i="1">
                            <a:latin typeface="Cambria Math"/>
                          </a:rPr>
                        </m:ctrlPr>
                      </m:sSubPr>
                      <m:e>
                        <m:r>
                          <a:rPr lang="en-US" sz="2400" b="1" i="1">
                            <a:latin typeface="Cambria Math"/>
                          </a:rPr>
                          <m:t>𝒙</m:t>
                        </m:r>
                      </m:e>
                      <m:sub>
                        <m:r>
                          <a:rPr lang="en-US" sz="2400" b="1" i="1" smtClean="0">
                            <a:latin typeface="Cambria Math"/>
                          </a:rPr>
                          <m:t>𝟑</m:t>
                        </m:r>
                      </m:sub>
                    </m:sSub>
                    <m:r>
                      <a:rPr lang="en-US" sz="2400" b="1" i="1" smtClean="0">
                        <a:latin typeface="Cambria Math"/>
                      </a:rPr>
                      <m:t> </m:t>
                    </m:r>
                  </m:oMath>
                </a14:m>
                <a:r>
                  <a:rPr lang="en-US" sz="2400" b="1" dirty="0" smtClean="0"/>
                  <a:t> are basic variables. So, the homogeneous system has only trivial solution </a:t>
                </a:r>
                <a14:m>
                  <m:oMath xmlns:m="http://schemas.openxmlformats.org/officeDocument/2006/math">
                    <m:sSub>
                      <m:sSubPr>
                        <m:ctrlPr>
                          <a:rPr lang="en-US" sz="2400" b="1" i="1">
                            <a:latin typeface="Cambria Math"/>
                          </a:rPr>
                        </m:ctrlPr>
                      </m:sSubPr>
                      <m:e>
                        <m:r>
                          <a:rPr lang="en-US" sz="2400" b="1" i="1">
                            <a:latin typeface="Cambria Math"/>
                          </a:rPr>
                          <m:t>𝒙</m:t>
                        </m:r>
                      </m:e>
                      <m:sub>
                        <m:r>
                          <a:rPr lang="en-US" sz="2400" b="1" i="1">
                            <a:latin typeface="Cambria Math"/>
                          </a:rPr>
                          <m:t>𝟏</m:t>
                        </m:r>
                      </m:sub>
                    </m:sSub>
                    <m:r>
                      <a:rPr lang="en-US" sz="2400" b="1" i="0" smtClean="0">
                        <a:latin typeface="Cambria Math"/>
                      </a:rPr>
                      <m:t>=</m:t>
                    </m:r>
                    <m:sSub>
                      <m:sSubPr>
                        <m:ctrlPr>
                          <a:rPr lang="en-US" sz="2400" b="1" i="1">
                            <a:latin typeface="Cambria Math"/>
                          </a:rPr>
                        </m:ctrlPr>
                      </m:sSubPr>
                      <m:e>
                        <m:r>
                          <a:rPr lang="en-US" sz="2400" b="1" i="1">
                            <a:latin typeface="Cambria Math"/>
                          </a:rPr>
                          <m:t>𝒙</m:t>
                        </m:r>
                      </m:e>
                      <m:sub>
                        <m:r>
                          <a:rPr lang="en-US" sz="2400" b="1" i="1">
                            <a:latin typeface="Cambria Math"/>
                          </a:rPr>
                          <m:t>𝟐</m:t>
                        </m:r>
                      </m:sub>
                    </m:sSub>
                    <m:r>
                      <a:rPr lang="en-US" sz="2400" b="1" i="1" smtClean="0">
                        <a:latin typeface="Cambria Math"/>
                      </a:rPr>
                      <m:t>=</m:t>
                    </m:r>
                    <m:sSub>
                      <m:sSubPr>
                        <m:ctrlPr>
                          <a:rPr lang="en-US" sz="2400" b="1" i="1">
                            <a:latin typeface="Cambria Math"/>
                          </a:rPr>
                        </m:ctrlPr>
                      </m:sSubPr>
                      <m:e>
                        <m:r>
                          <a:rPr lang="en-US" sz="2400" b="1" i="1">
                            <a:latin typeface="Cambria Math"/>
                          </a:rPr>
                          <m:t>𝒙</m:t>
                        </m:r>
                      </m:e>
                      <m:sub>
                        <m:r>
                          <a:rPr lang="en-US" sz="2400" b="1" i="1">
                            <a:latin typeface="Cambria Math"/>
                          </a:rPr>
                          <m:t>𝟑</m:t>
                        </m:r>
                      </m:sub>
                    </m:sSub>
                    <m:r>
                      <a:rPr lang="en-US" sz="2400" b="1" i="1" smtClean="0">
                        <a:latin typeface="Cambria Math"/>
                      </a:rPr>
                      <m:t>=</m:t>
                    </m:r>
                    <m:r>
                      <a:rPr lang="en-US" sz="2400" b="1" i="1" smtClean="0">
                        <a:latin typeface="Cambria Math"/>
                      </a:rPr>
                      <m:t>𝟎</m:t>
                    </m:r>
                    <m:r>
                      <a:rPr lang="en-US" sz="2400" b="1" i="1" smtClean="0">
                        <a:latin typeface="Cambria Math"/>
                      </a:rPr>
                      <m:t>.</m:t>
                    </m:r>
                  </m:oMath>
                </a14:m>
                <a:endParaRPr lang="en-US" sz="2400" b="1" dirty="0" smtClean="0"/>
              </a:p>
              <a:p>
                <a:pPr marL="0" indent="0">
                  <a:buNone/>
                </a:pPr>
                <a:r>
                  <a:rPr lang="en-US" sz="2400" b="1" dirty="0" smtClean="0"/>
                  <a:t>Hence the given set of vectors are linearly independent.</a:t>
                </a:r>
              </a:p>
              <a:p>
                <a:pPr marL="0" indent="0">
                  <a:buNone/>
                </a:pPr>
                <a:r>
                  <a:rPr lang="en-US" sz="2400" b="1" dirty="0"/>
                  <a:t>	</a:t>
                </a:r>
                <a:endParaRPr lang="en-US" sz="2400" b="1"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838200"/>
                <a:ext cx="8686800" cy="5486400"/>
              </a:xfrm>
              <a:blipFill rotWithShape="1">
                <a:blip r:embed="rId2"/>
                <a:stretch>
                  <a:fillRect l="-842" t="-177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7485380B-2C39-4DDC-AF28-BB07C47F1D9B}" type="datetime3">
              <a:rPr lang="en-US" smtClean="0"/>
              <a:t>5 December 2022</a:t>
            </a:fld>
            <a:endParaRPr lang="en-US"/>
          </a:p>
        </p:txBody>
      </p:sp>
      <p:sp>
        <p:nvSpPr>
          <p:cNvPr id="5" name="Footer Placeholder 4"/>
          <p:cNvSpPr>
            <a:spLocks noGrp="1"/>
          </p:cNvSpPr>
          <p:nvPr>
            <p:ph type="ftr" sz="quarter" idx="11"/>
          </p:nvPr>
        </p:nvSpPr>
        <p:spPr/>
        <p:txBody>
          <a:bodyPr/>
          <a:lstStyle/>
          <a:p>
            <a:r>
              <a:rPr lang="en-US" smtClean="0"/>
              <a:t>js</a:t>
            </a:r>
            <a:endParaRPr lang="en-US"/>
          </a:p>
        </p:txBody>
      </p:sp>
      <p:sp>
        <p:nvSpPr>
          <p:cNvPr id="6" name="Slide Number Placeholder 5"/>
          <p:cNvSpPr>
            <a:spLocks noGrp="1"/>
          </p:cNvSpPr>
          <p:nvPr>
            <p:ph type="sldNum" sz="quarter" idx="12"/>
          </p:nvPr>
        </p:nvSpPr>
        <p:spPr/>
        <p:txBody>
          <a:bodyPr/>
          <a:lstStyle/>
          <a:p>
            <a:fld id="{B4318AF5-1C7B-4860-8A05-F86E63C4D6B2}" type="slidenum">
              <a:rPr lang="en-US" smtClean="0"/>
              <a:t>41</a:t>
            </a:fld>
            <a:endParaRPr lang="en-US"/>
          </a:p>
        </p:txBody>
      </p:sp>
    </p:spTree>
    <p:extLst>
      <p:ext uri="{BB962C8B-B14F-4D97-AF65-F5344CB8AC3E}">
        <p14:creationId xmlns:p14="http://schemas.microsoft.com/office/powerpoint/2010/main" val="204998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685800"/>
                <a:ext cx="8686800" cy="5943600"/>
              </a:xfrm>
            </p:spPr>
            <p:txBody>
              <a:bodyPr numCol="1">
                <a:normAutofit/>
              </a:bodyPr>
              <a:lstStyle/>
              <a:p>
                <a:pPr marL="0" indent="0">
                  <a:buNone/>
                </a:pPr>
                <a:r>
                  <a:rPr lang="en-US" sz="2000" dirty="0" smtClean="0">
                    <a:solidFill>
                      <a:srgbClr val="FF0000"/>
                    </a:solidFill>
                  </a:rPr>
                  <a:t>2. Determine  if the columns of the matrix form a linearly independent set. Justify your answers.</a:t>
                </a:r>
              </a:p>
              <a:p>
                <a:pPr marL="571500" indent="-571500">
                  <a:buAutoNum type="romanLcParenR"/>
                </a:pPr>
                <a:r>
                  <a:rPr lang="en-US" sz="2000" dirty="0" smtClean="0">
                    <a:solidFill>
                      <a:srgbClr val="FF0000"/>
                    </a:solidFill>
                  </a:rPr>
                  <a:t> </a:t>
                </a:r>
                <a14:m>
                  <m:oMath xmlns:m="http://schemas.openxmlformats.org/officeDocument/2006/math">
                    <m:d>
                      <m:dPr>
                        <m:begChr m:val="["/>
                        <m:endChr m:val="]"/>
                        <m:ctrlPr>
                          <a:rPr lang="en-US" sz="2000" i="1" smtClean="0">
                            <a:solidFill>
                              <a:srgbClr val="FF0000"/>
                            </a:solidFill>
                            <a:latin typeface="Cambria Math"/>
                          </a:rPr>
                        </m:ctrlPr>
                      </m:dPr>
                      <m:e>
                        <m:m>
                          <m:mPr>
                            <m:mcs>
                              <m:mc>
                                <m:mcPr>
                                  <m:count m:val="3"/>
                                  <m:mcJc m:val="center"/>
                                </m:mcPr>
                              </m:mc>
                            </m:mcs>
                            <m:ctrlPr>
                              <a:rPr lang="en-US" sz="2000" b="0" i="1" smtClean="0">
                                <a:solidFill>
                                  <a:srgbClr val="FF0000"/>
                                </a:solidFill>
                                <a:latin typeface="Cambria Math"/>
                              </a:rPr>
                            </m:ctrlPr>
                          </m:mPr>
                          <m:mr>
                            <m:e>
                              <m:r>
                                <m:rPr>
                                  <m:brk m:alnAt="7"/>
                                </m:rPr>
                                <a:rPr lang="en-US" sz="2000" b="0" i="1" smtClean="0">
                                  <a:solidFill>
                                    <a:srgbClr val="FF0000"/>
                                  </a:solidFill>
                                  <a:latin typeface="Cambria Math"/>
                                </a:rPr>
                                <m:t>0</m:t>
                              </m:r>
                            </m:e>
                            <m:e>
                              <m:r>
                                <a:rPr lang="en-US" sz="2000" b="0" i="1" smtClean="0">
                                  <a:solidFill>
                                    <a:srgbClr val="FF0000"/>
                                  </a:solidFill>
                                  <a:latin typeface="Cambria Math"/>
                                </a:rPr>
                                <m:t>−8</m:t>
                              </m:r>
                            </m:e>
                            <m:e>
                              <m:r>
                                <a:rPr lang="en-US" sz="2000" b="0" i="1" smtClean="0">
                                  <a:solidFill>
                                    <a:srgbClr val="FF0000"/>
                                  </a:solidFill>
                                  <a:latin typeface="Cambria Math"/>
                                </a:rPr>
                                <m:t>5</m:t>
                              </m:r>
                            </m:e>
                          </m:mr>
                          <m:mr>
                            <m:e>
                              <m:r>
                                <a:rPr lang="en-US" sz="2000" b="0" i="1" smtClean="0">
                                  <a:solidFill>
                                    <a:srgbClr val="FF0000"/>
                                  </a:solidFill>
                                  <a:latin typeface="Cambria Math"/>
                                </a:rPr>
                                <m:t>3</m:t>
                              </m:r>
                            </m:e>
                            <m:e>
                              <m:r>
                                <a:rPr lang="en-US" sz="2000" b="0" i="1" smtClean="0">
                                  <a:solidFill>
                                    <a:srgbClr val="FF0000"/>
                                  </a:solidFill>
                                  <a:latin typeface="Cambria Math"/>
                                </a:rPr>
                                <m:t>−7</m:t>
                              </m:r>
                            </m:e>
                            <m:e>
                              <m:r>
                                <a:rPr lang="en-US" sz="2000" b="0" i="1" smtClean="0">
                                  <a:solidFill>
                                    <a:srgbClr val="FF0000"/>
                                  </a:solidFill>
                                  <a:latin typeface="Cambria Math"/>
                                </a:rPr>
                                <m:t>4</m:t>
                              </m:r>
                            </m:e>
                          </m:mr>
                          <m:mr>
                            <m:e>
                              <m:r>
                                <a:rPr lang="en-US" sz="2000" b="0" i="1" smtClean="0">
                                  <a:solidFill>
                                    <a:srgbClr val="FF0000"/>
                                  </a:solidFill>
                                  <a:latin typeface="Cambria Math"/>
                                </a:rPr>
                                <m:t>−1</m:t>
                              </m:r>
                            </m:e>
                            <m:e>
                              <m:r>
                                <a:rPr lang="en-US" sz="2000" b="0" i="1" smtClean="0">
                                  <a:solidFill>
                                    <a:srgbClr val="FF0000"/>
                                  </a:solidFill>
                                  <a:latin typeface="Cambria Math"/>
                                </a:rPr>
                                <m:t>5</m:t>
                              </m:r>
                            </m:e>
                            <m:e>
                              <m:r>
                                <a:rPr lang="en-US" sz="2000" b="0" i="1" smtClean="0">
                                  <a:solidFill>
                                    <a:srgbClr val="FF0000"/>
                                  </a:solidFill>
                                  <a:latin typeface="Cambria Math"/>
                                </a:rPr>
                                <m:t>−4</m:t>
                              </m:r>
                            </m:e>
                          </m:mr>
                          <m:mr>
                            <m:e>
                              <m:r>
                                <a:rPr lang="en-US" sz="2000" b="0" i="1" smtClean="0">
                                  <a:solidFill>
                                    <a:srgbClr val="FF0000"/>
                                  </a:solidFill>
                                  <a:latin typeface="Cambria Math"/>
                                </a:rPr>
                                <m:t>1</m:t>
                              </m:r>
                            </m:e>
                            <m:e>
                              <m:r>
                                <a:rPr lang="en-US" sz="2000" b="0" i="1" smtClean="0">
                                  <a:solidFill>
                                    <a:srgbClr val="FF0000"/>
                                  </a:solidFill>
                                  <a:latin typeface="Cambria Math"/>
                                </a:rPr>
                                <m:t>−3</m:t>
                              </m:r>
                            </m:e>
                            <m:e>
                              <m:r>
                                <a:rPr lang="en-US" sz="2000" b="0" i="1" smtClean="0">
                                  <a:solidFill>
                                    <a:srgbClr val="FF0000"/>
                                  </a:solidFill>
                                  <a:latin typeface="Cambria Math"/>
                                </a:rPr>
                                <m:t>2</m:t>
                              </m:r>
                            </m:e>
                          </m:mr>
                        </m:m>
                      </m:e>
                    </m:d>
                  </m:oMath>
                </a14:m>
                <a:endParaRPr lang="en-US" sz="2000" dirty="0" smtClean="0"/>
              </a:p>
              <a:p>
                <a:pPr marL="0" indent="0">
                  <a:buNone/>
                </a:pPr>
                <a:r>
                  <a:rPr lang="en-US" sz="2000" dirty="0" smtClean="0"/>
                  <a:t>Solution: Here, augmented matrix is</a:t>
                </a:r>
              </a:p>
              <a:p>
                <a:pPr marL="0" indent="0">
                  <a:buNone/>
                </a:pPr>
                <a:r>
                  <a:rPr lang="en-US" sz="2000" dirty="0"/>
                  <a:t>	</a:t>
                </a:r>
                <a:r>
                  <a:rPr lang="en-US" sz="2000" dirty="0" smtClean="0"/>
                  <a:t>    </a:t>
                </a:r>
                <a14:m>
                  <m:oMath xmlns:m="http://schemas.openxmlformats.org/officeDocument/2006/math">
                    <m:d>
                      <m:dPr>
                        <m:begChr m:val="["/>
                        <m:endChr m:val="]"/>
                        <m:ctrlPr>
                          <a:rPr lang="en-US" sz="2000" i="1">
                            <a:latin typeface="Cambria Math"/>
                          </a:rPr>
                        </m:ctrlPr>
                      </m:dPr>
                      <m:e>
                        <m:m>
                          <m:mPr>
                            <m:mcs>
                              <m:mc>
                                <m:mcPr>
                                  <m:count m:val="4"/>
                                  <m:mcJc m:val="center"/>
                                </m:mcPr>
                              </m:mc>
                            </m:mcs>
                            <m:ctrlPr>
                              <a:rPr lang="en-US" sz="2000" i="1">
                                <a:latin typeface="Cambria Math"/>
                              </a:rPr>
                            </m:ctrlPr>
                          </m:mPr>
                          <m:mr>
                            <m:e>
                              <m:r>
                                <m:rPr>
                                  <m:brk m:alnAt="7"/>
                                </m:rPr>
                                <a:rPr lang="en-US" sz="2000" i="1">
                                  <a:latin typeface="Cambria Math"/>
                                </a:rPr>
                                <m:t>0</m:t>
                              </m:r>
                            </m:e>
                            <m:e>
                              <m:r>
                                <a:rPr lang="en-US" sz="2000" i="1">
                                  <a:latin typeface="Cambria Math"/>
                                </a:rPr>
                                <m:t>−8</m:t>
                              </m:r>
                            </m:e>
                            <m:e>
                              <m:r>
                                <a:rPr lang="en-US" sz="2000" i="1">
                                  <a:latin typeface="Cambria Math"/>
                                </a:rPr>
                                <m:t>5</m:t>
                              </m:r>
                            </m:e>
                            <m:e>
                              <m:r>
                                <a:rPr lang="en-US" sz="2000" b="0" i="1" smtClean="0">
                                  <a:latin typeface="Cambria Math"/>
                                </a:rPr>
                                <m:t>0</m:t>
                              </m:r>
                            </m:e>
                          </m:mr>
                          <m:mr>
                            <m:e>
                              <m:r>
                                <a:rPr lang="en-US" sz="2000" i="1">
                                  <a:latin typeface="Cambria Math"/>
                                </a:rPr>
                                <m:t>3</m:t>
                              </m:r>
                            </m:e>
                            <m:e>
                              <m:r>
                                <a:rPr lang="en-US" sz="2000" i="1">
                                  <a:latin typeface="Cambria Math"/>
                                </a:rPr>
                                <m:t>−7</m:t>
                              </m:r>
                            </m:e>
                            <m:e>
                              <m:r>
                                <a:rPr lang="en-US" sz="2000" i="1">
                                  <a:latin typeface="Cambria Math"/>
                                </a:rPr>
                                <m:t>4</m:t>
                              </m:r>
                            </m:e>
                            <m:e>
                              <m:r>
                                <a:rPr lang="en-US" sz="2000" b="0" i="1" smtClean="0">
                                  <a:latin typeface="Cambria Math"/>
                                </a:rPr>
                                <m:t>0</m:t>
                              </m:r>
                            </m:e>
                          </m:mr>
                          <m:mr>
                            <m:e>
                              <m:r>
                                <a:rPr lang="en-US" sz="2000" i="1">
                                  <a:latin typeface="Cambria Math"/>
                                </a:rPr>
                                <m:t>−1</m:t>
                              </m:r>
                            </m:e>
                            <m:e>
                              <m:r>
                                <a:rPr lang="en-US" sz="2000" i="1">
                                  <a:latin typeface="Cambria Math"/>
                                </a:rPr>
                                <m:t>5</m:t>
                              </m:r>
                            </m:e>
                            <m:e>
                              <m:r>
                                <a:rPr lang="en-US" sz="2000" i="1">
                                  <a:latin typeface="Cambria Math"/>
                                </a:rPr>
                                <m:t>−4</m:t>
                              </m:r>
                            </m:e>
                            <m:e>
                              <m:r>
                                <a:rPr lang="en-US" sz="2000" b="0" i="1" smtClean="0">
                                  <a:latin typeface="Cambria Math"/>
                                </a:rPr>
                                <m:t>0</m:t>
                              </m:r>
                            </m:e>
                          </m:mr>
                          <m:mr>
                            <m:e>
                              <m:r>
                                <a:rPr lang="en-US" sz="2000" i="1">
                                  <a:latin typeface="Cambria Math"/>
                                </a:rPr>
                                <m:t>1</m:t>
                              </m:r>
                            </m:e>
                            <m:e>
                              <m:r>
                                <a:rPr lang="en-US" sz="2000" i="1">
                                  <a:latin typeface="Cambria Math"/>
                                </a:rPr>
                                <m:t>−3</m:t>
                              </m:r>
                            </m:e>
                            <m:e>
                              <m:r>
                                <a:rPr lang="en-US" sz="2000" i="1">
                                  <a:latin typeface="Cambria Math"/>
                                </a:rPr>
                                <m:t>2</m:t>
                              </m:r>
                            </m:e>
                            <m:e>
                              <m:r>
                                <a:rPr lang="en-US" sz="2000" b="0" i="1" smtClean="0">
                                  <a:latin typeface="Cambria Math"/>
                                </a:rPr>
                                <m:t>0</m:t>
                              </m:r>
                            </m:e>
                          </m:mr>
                        </m:m>
                      </m:e>
                    </m:d>
                  </m:oMath>
                </a14:m>
                <a:endParaRPr lang="en-US" sz="2000" dirty="0" smtClean="0"/>
              </a:p>
              <a:p>
                <a:pPr marL="0" indent="0">
                  <a:buNone/>
                </a:pPr>
                <a:r>
                  <a:rPr lang="en-US" sz="2000" dirty="0" smtClean="0"/>
                  <a:t>	Operating </a:t>
                </a:r>
                <a14:m>
                  <m:oMath xmlns:m="http://schemas.openxmlformats.org/officeDocument/2006/math">
                    <m:sSub>
                      <m:sSubPr>
                        <m:ctrlPr>
                          <a:rPr lang="en-US" sz="2000" i="1" smtClean="0">
                            <a:latin typeface="Cambria Math"/>
                          </a:rPr>
                        </m:ctrlPr>
                      </m:sSubPr>
                      <m:e>
                        <m:r>
                          <a:rPr lang="en-US" sz="2000" b="0" i="1" smtClean="0">
                            <a:latin typeface="Cambria Math"/>
                          </a:rPr>
                          <m:t>𝑅</m:t>
                        </m:r>
                      </m:e>
                      <m:sub>
                        <m:r>
                          <a:rPr lang="en-US" sz="2000" b="0" i="1" smtClean="0">
                            <a:latin typeface="Cambria Math"/>
                          </a:rPr>
                          <m:t>1</m:t>
                        </m:r>
                      </m:sub>
                    </m:sSub>
                    <m:r>
                      <a:rPr lang="en-US" sz="2000" i="1" smtClean="0">
                        <a:latin typeface="Cambria Math"/>
                        <a:ea typeface="Cambria Math"/>
                      </a:rPr>
                      <m:t>⟷</m:t>
                    </m:r>
                    <m:sSub>
                      <m:sSubPr>
                        <m:ctrlPr>
                          <a:rPr lang="en-US" sz="2000" i="1" smtClean="0">
                            <a:latin typeface="Cambria Math"/>
                            <a:ea typeface="Cambria Math"/>
                          </a:rPr>
                        </m:ctrlPr>
                      </m:sSubPr>
                      <m:e>
                        <m:r>
                          <a:rPr lang="en-US" sz="2000" b="0" i="1" smtClean="0">
                            <a:latin typeface="Cambria Math"/>
                            <a:ea typeface="Cambria Math"/>
                          </a:rPr>
                          <m:t>𝑅</m:t>
                        </m:r>
                      </m:e>
                      <m:sub>
                        <m:r>
                          <a:rPr lang="en-US" sz="2000" b="0" i="1" smtClean="0">
                            <a:latin typeface="Cambria Math"/>
                            <a:ea typeface="Cambria Math"/>
                          </a:rPr>
                          <m:t>4</m:t>
                        </m:r>
                      </m:sub>
                    </m:sSub>
                  </m:oMath>
                </a14:m>
                <a:endParaRPr lang="en-US" sz="2000" dirty="0" smtClean="0"/>
              </a:p>
              <a:p>
                <a:pPr marL="0" indent="0">
                  <a:buNone/>
                </a:pPr>
                <a:r>
                  <a:rPr lang="en-US" sz="2000" dirty="0"/>
                  <a:t>	</a:t>
                </a:r>
                <a14:m>
                  <m:oMath xmlns:m="http://schemas.openxmlformats.org/officeDocument/2006/math">
                    <m:r>
                      <a:rPr lang="en-US" sz="1600" i="1" smtClean="0">
                        <a:latin typeface="Cambria Math"/>
                        <a:ea typeface="Cambria Math"/>
                      </a:rPr>
                      <m:t>~</m:t>
                    </m:r>
                  </m:oMath>
                </a14:m>
                <a:r>
                  <a:rPr lang="en-US" sz="2000" dirty="0"/>
                  <a:t> </a:t>
                </a:r>
                <a14:m>
                  <m:oMath xmlns:m="http://schemas.openxmlformats.org/officeDocument/2006/math">
                    <m:d>
                      <m:dPr>
                        <m:begChr m:val="["/>
                        <m:endChr m:val="]"/>
                        <m:ctrlPr>
                          <a:rPr lang="en-US" sz="2000" i="1">
                            <a:latin typeface="Cambria Math"/>
                          </a:rPr>
                        </m:ctrlPr>
                      </m:dPr>
                      <m:e>
                        <m:m>
                          <m:mPr>
                            <m:mcs>
                              <m:mc>
                                <m:mcPr>
                                  <m:count m:val="4"/>
                                  <m:mcJc m:val="center"/>
                                </m:mcPr>
                              </m:mc>
                            </m:mcs>
                            <m:ctrlPr>
                              <a:rPr lang="en-US" sz="2000" i="1">
                                <a:latin typeface="Cambria Math"/>
                              </a:rPr>
                            </m:ctrlPr>
                          </m:mPr>
                          <m:mr>
                            <m:e>
                              <m:r>
                                <m:rPr>
                                  <m:brk m:alnAt="7"/>
                                </m:rPr>
                                <a:rPr lang="en-US" sz="2000" b="0" i="1" smtClean="0">
                                  <a:latin typeface="Cambria Math"/>
                                </a:rPr>
                                <m:t>1</m:t>
                              </m:r>
                            </m:e>
                            <m:e>
                              <m:r>
                                <a:rPr lang="en-US" sz="2000" i="1">
                                  <a:latin typeface="Cambria Math"/>
                                </a:rPr>
                                <m:t>−</m:t>
                              </m:r>
                              <m:r>
                                <a:rPr lang="en-US" sz="2000" b="0" i="1" smtClean="0">
                                  <a:latin typeface="Cambria Math"/>
                                </a:rPr>
                                <m:t>3</m:t>
                              </m:r>
                            </m:e>
                            <m:e>
                              <m:r>
                                <a:rPr lang="en-US" sz="2000" b="0" i="1" smtClean="0">
                                  <a:latin typeface="Cambria Math"/>
                                </a:rPr>
                                <m:t>2</m:t>
                              </m:r>
                            </m:e>
                            <m:e>
                              <m:r>
                                <a:rPr lang="en-US" sz="2000" i="1">
                                  <a:latin typeface="Cambria Math"/>
                                </a:rPr>
                                <m:t>0</m:t>
                              </m:r>
                            </m:e>
                          </m:mr>
                          <m:mr>
                            <m:e>
                              <m:r>
                                <a:rPr lang="en-US" sz="2000" i="1">
                                  <a:latin typeface="Cambria Math"/>
                                </a:rPr>
                                <m:t>3</m:t>
                              </m:r>
                            </m:e>
                            <m:e>
                              <m:r>
                                <a:rPr lang="en-US" sz="2000" i="1">
                                  <a:latin typeface="Cambria Math"/>
                                </a:rPr>
                                <m:t>−7</m:t>
                              </m:r>
                            </m:e>
                            <m:e>
                              <m:r>
                                <a:rPr lang="en-US" sz="2000" i="1">
                                  <a:latin typeface="Cambria Math"/>
                                </a:rPr>
                                <m:t>4</m:t>
                              </m:r>
                            </m:e>
                            <m:e>
                              <m:r>
                                <a:rPr lang="en-US" sz="2000" i="1">
                                  <a:latin typeface="Cambria Math"/>
                                </a:rPr>
                                <m:t>0</m:t>
                              </m:r>
                            </m:e>
                          </m:mr>
                          <m:mr>
                            <m:e>
                              <m:r>
                                <a:rPr lang="en-US" sz="2000" i="1">
                                  <a:latin typeface="Cambria Math"/>
                                </a:rPr>
                                <m:t>−1</m:t>
                              </m:r>
                            </m:e>
                            <m:e>
                              <m:r>
                                <a:rPr lang="en-US" sz="2000" i="1">
                                  <a:latin typeface="Cambria Math"/>
                                </a:rPr>
                                <m:t>5</m:t>
                              </m:r>
                            </m:e>
                            <m:e>
                              <m:r>
                                <a:rPr lang="en-US" sz="2000" i="1">
                                  <a:latin typeface="Cambria Math"/>
                                </a:rPr>
                                <m:t>−4</m:t>
                              </m:r>
                            </m:e>
                            <m:e>
                              <m:r>
                                <a:rPr lang="en-US" sz="2000" i="1">
                                  <a:latin typeface="Cambria Math"/>
                                </a:rPr>
                                <m:t>0</m:t>
                              </m:r>
                            </m:e>
                          </m:mr>
                          <m:mr>
                            <m:e>
                              <m:r>
                                <a:rPr lang="en-US" sz="2000" b="0" i="1" smtClean="0">
                                  <a:latin typeface="Cambria Math"/>
                                </a:rPr>
                                <m:t>0</m:t>
                              </m:r>
                            </m:e>
                            <m:e>
                              <m:r>
                                <a:rPr lang="en-US" sz="2000" i="1">
                                  <a:latin typeface="Cambria Math"/>
                                </a:rPr>
                                <m:t>−</m:t>
                              </m:r>
                              <m:r>
                                <a:rPr lang="en-US" sz="2000" b="0" i="1" smtClean="0">
                                  <a:latin typeface="Cambria Math"/>
                                </a:rPr>
                                <m:t>8</m:t>
                              </m:r>
                            </m:e>
                            <m:e>
                              <m:r>
                                <a:rPr lang="en-US" sz="2000" b="0" i="1" smtClean="0">
                                  <a:latin typeface="Cambria Math"/>
                                </a:rPr>
                                <m:t>5</m:t>
                              </m:r>
                            </m:e>
                            <m:e>
                              <m:r>
                                <a:rPr lang="en-US" sz="2000" i="1">
                                  <a:latin typeface="Cambria Math"/>
                                </a:rPr>
                                <m:t>0</m:t>
                              </m:r>
                            </m:e>
                          </m:mr>
                        </m:m>
                      </m:e>
                    </m:d>
                  </m:oMath>
                </a14:m>
                <a:endParaRPr lang="en-US" sz="2000" dirty="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685800"/>
                <a:ext cx="8686800" cy="5943600"/>
              </a:xfrm>
              <a:blipFill rotWithShape="1">
                <a:blip r:embed="rId2"/>
                <a:stretch>
                  <a:fillRect l="-702" t="-51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7485380B-2C39-4DDC-AF28-BB07C47F1D9B}" type="datetime3">
              <a:rPr lang="en-US" smtClean="0"/>
              <a:t>5 December 2022</a:t>
            </a:fld>
            <a:endParaRPr lang="en-US"/>
          </a:p>
        </p:txBody>
      </p:sp>
      <p:sp>
        <p:nvSpPr>
          <p:cNvPr id="5" name="Footer Placeholder 4"/>
          <p:cNvSpPr>
            <a:spLocks noGrp="1"/>
          </p:cNvSpPr>
          <p:nvPr>
            <p:ph type="ftr" sz="quarter" idx="11"/>
          </p:nvPr>
        </p:nvSpPr>
        <p:spPr/>
        <p:txBody>
          <a:bodyPr/>
          <a:lstStyle/>
          <a:p>
            <a:r>
              <a:rPr lang="en-US" smtClean="0"/>
              <a:t>js</a:t>
            </a:r>
            <a:endParaRPr lang="en-US"/>
          </a:p>
        </p:txBody>
      </p:sp>
      <p:sp>
        <p:nvSpPr>
          <p:cNvPr id="6" name="Slide Number Placeholder 5"/>
          <p:cNvSpPr>
            <a:spLocks noGrp="1"/>
          </p:cNvSpPr>
          <p:nvPr>
            <p:ph type="sldNum" sz="quarter" idx="12"/>
          </p:nvPr>
        </p:nvSpPr>
        <p:spPr/>
        <p:txBody>
          <a:bodyPr/>
          <a:lstStyle/>
          <a:p>
            <a:fld id="{B4318AF5-1C7B-4860-8A05-F86E63C4D6B2}" type="slidenum">
              <a:rPr lang="en-US" smtClean="0"/>
              <a:t>42</a:t>
            </a:fld>
            <a:endParaRPr lang="en-US"/>
          </a:p>
        </p:txBody>
      </p:sp>
      <mc:AlternateContent xmlns:mc="http://schemas.openxmlformats.org/markup-compatibility/2006" xmlns:a14="http://schemas.microsoft.com/office/drawing/2010/main">
        <mc:Choice Requires="a14">
          <p:sp>
            <p:nvSpPr>
              <p:cNvPr id="2" name="TextBox 1"/>
              <p:cNvSpPr txBox="1"/>
              <p:nvPr/>
            </p:nvSpPr>
            <p:spPr>
              <a:xfrm>
                <a:off x="3962400" y="3294797"/>
                <a:ext cx="4953000" cy="3086038"/>
              </a:xfrm>
              <a:prstGeom prst="rect">
                <a:avLst/>
              </a:prstGeom>
              <a:noFill/>
            </p:spPr>
            <p:txBody>
              <a:bodyPr wrap="square" rtlCol="0">
                <a:spAutoFit/>
              </a:bodyPr>
              <a:lstStyle/>
              <a:p>
                <a:r>
                  <a:rPr lang="en-US" b="1" dirty="0" smtClean="0"/>
                  <a:t>Operating </a:t>
                </a:r>
                <a14:m>
                  <m:oMath xmlns:m="http://schemas.openxmlformats.org/officeDocument/2006/math">
                    <m:sSub>
                      <m:sSubPr>
                        <m:ctrlPr>
                          <a:rPr lang="en-US" b="1" i="1">
                            <a:latin typeface="Cambria Math"/>
                          </a:rPr>
                        </m:ctrlPr>
                      </m:sSubPr>
                      <m:e>
                        <m:r>
                          <a:rPr lang="en-US" b="1" i="1">
                            <a:latin typeface="Cambria Math"/>
                          </a:rPr>
                          <m:t>𝑹</m:t>
                        </m:r>
                      </m:e>
                      <m:sub>
                        <m:r>
                          <a:rPr lang="en-US" b="1" i="1" smtClean="0">
                            <a:latin typeface="Cambria Math"/>
                          </a:rPr>
                          <m:t>𝟐</m:t>
                        </m:r>
                      </m:sub>
                    </m:sSub>
                    <m:r>
                      <a:rPr lang="en-US" b="1" i="1">
                        <a:latin typeface="Cambria Math"/>
                        <a:ea typeface="Cambria Math"/>
                      </a:rPr>
                      <m:t>→</m:t>
                    </m:r>
                    <m:r>
                      <a:rPr lang="en-US" b="1" i="1" smtClean="0">
                        <a:latin typeface="Cambria Math"/>
                      </a:rPr>
                      <m:t> </m:t>
                    </m:r>
                    <m:sSub>
                      <m:sSubPr>
                        <m:ctrlPr>
                          <a:rPr lang="en-US" b="1" i="1">
                            <a:latin typeface="Cambria Math"/>
                            <a:ea typeface="Cambria Math"/>
                          </a:rPr>
                        </m:ctrlPr>
                      </m:sSubPr>
                      <m:e>
                        <m:r>
                          <a:rPr lang="en-US" b="1" i="1">
                            <a:latin typeface="Cambria Math"/>
                            <a:ea typeface="Cambria Math"/>
                          </a:rPr>
                          <m:t>𝑹</m:t>
                        </m:r>
                      </m:e>
                      <m:sub>
                        <m:r>
                          <a:rPr lang="en-US" b="1" i="1" smtClean="0">
                            <a:latin typeface="Cambria Math"/>
                            <a:ea typeface="Cambria Math"/>
                          </a:rPr>
                          <m:t>𝟐</m:t>
                        </m:r>
                      </m:sub>
                    </m:sSub>
                    <m:r>
                      <a:rPr lang="en-US" b="1" i="1" smtClean="0">
                        <a:latin typeface="Cambria Math"/>
                        <a:ea typeface="Cambria Math"/>
                      </a:rPr>
                      <m:t>−</m:t>
                    </m:r>
                    <m:r>
                      <a:rPr lang="en-US" b="1" i="1" smtClean="0">
                        <a:latin typeface="Cambria Math"/>
                        <a:ea typeface="Cambria Math"/>
                      </a:rPr>
                      <m:t>𝟑</m:t>
                    </m:r>
                  </m:oMath>
                </a14:m>
                <a:r>
                  <a:rPr lang="en-US" b="1" dirty="0">
                    <a:ea typeface="Cambria Math"/>
                  </a:rPr>
                  <a:t> </a:t>
                </a:r>
                <a14:m>
                  <m:oMath xmlns:m="http://schemas.openxmlformats.org/officeDocument/2006/math">
                    <m:sSub>
                      <m:sSubPr>
                        <m:ctrlPr>
                          <a:rPr lang="en-US" b="1" i="1">
                            <a:latin typeface="Cambria Math"/>
                            <a:ea typeface="Cambria Math"/>
                          </a:rPr>
                        </m:ctrlPr>
                      </m:sSubPr>
                      <m:e>
                        <m:r>
                          <a:rPr lang="en-US" b="1" i="1">
                            <a:latin typeface="Cambria Math"/>
                            <a:ea typeface="Cambria Math"/>
                          </a:rPr>
                          <m:t>𝑹</m:t>
                        </m:r>
                      </m:e>
                      <m:sub>
                        <m:r>
                          <a:rPr lang="en-US" b="1" i="1" smtClean="0">
                            <a:latin typeface="Cambria Math"/>
                            <a:ea typeface="Cambria Math"/>
                          </a:rPr>
                          <m:t>𝟏</m:t>
                        </m:r>
                      </m:sub>
                    </m:sSub>
                  </m:oMath>
                </a14:m>
                <a:r>
                  <a:rPr lang="en-US" b="1" dirty="0" smtClean="0"/>
                  <a:t> and </a:t>
                </a:r>
                <a:r>
                  <a:rPr lang="en-US" b="1" dirty="0"/>
                  <a:t> </a:t>
                </a:r>
                <a14:m>
                  <m:oMath xmlns:m="http://schemas.openxmlformats.org/officeDocument/2006/math">
                    <m:sSub>
                      <m:sSubPr>
                        <m:ctrlPr>
                          <a:rPr lang="en-US" b="1" i="1" smtClean="0">
                            <a:latin typeface="Cambria Math"/>
                          </a:rPr>
                        </m:ctrlPr>
                      </m:sSubPr>
                      <m:e>
                        <m:r>
                          <a:rPr lang="en-US" b="1" i="1">
                            <a:latin typeface="Cambria Math"/>
                          </a:rPr>
                          <m:t>𝑹</m:t>
                        </m:r>
                      </m:e>
                      <m:sub>
                        <m:r>
                          <a:rPr lang="en-US" b="1" i="1" smtClean="0">
                            <a:latin typeface="Cambria Math"/>
                          </a:rPr>
                          <m:t>𝟑</m:t>
                        </m:r>
                      </m:sub>
                    </m:sSub>
                    <m:r>
                      <a:rPr lang="en-US" b="1" i="1">
                        <a:latin typeface="Cambria Math"/>
                        <a:ea typeface="Cambria Math"/>
                      </a:rPr>
                      <m:t>→</m:t>
                    </m:r>
                    <m:sSub>
                      <m:sSubPr>
                        <m:ctrlPr>
                          <a:rPr lang="en-US" b="1" i="1">
                            <a:latin typeface="Cambria Math"/>
                            <a:ea typeface="Cambria Math"/>
                          </a:rPr>
                        </m:ctrlPr>
                      </m:sSubPr>
                      <m:e>
                        <m:r>
                          <a:rPr lang="en-US" b="1" i="1">
                            <a:latin typeface="Cambria Math"/>
                            <a:ea typeface="Cambria Math"/>
                          </a:rPr>
                          <m:t>𝑹</m:t>
                        </m:r>
                      </m:e>
                      <m:sub>
                        <m:r>
                          <a:rPr lang="en-US" b="1" i="1" smtClean="0">
                            <a:latin typeface="Cambria Math"/>
                            <a:ea typeface="Cambria Math"/>
                          </a:rPr>
                          <m:t>𝟑</m:t>
                        </m:r>
                      </m:sub>
                    </m:sSub>
                    <m:r>
                      <a:rPr lang="en-US" b="1" i="1" smtClean="0">
                        <a:latin typeface="Cambria Math"/>
                        <a:ea typeface="Cambria Math"/>
                      </a:rPr>
                      <m:t>+</m:t>
                    </m:r>
                  </m:oMath>
                </a14:m>
                <a:r>
                  <a:rPr lang="en-US" b="1" dirty="0">
                    <a:ea typeface="Cambria Math"/>
                  </a:rPr>
                  <a:t> </a:t>
                </a:r>
                <a14:m>
                  <m:oMath xmlns:m="http://schemas.openxmlformats.org/officeDocument/2006/math">
                    <m:sSub>
                      <m:sSubPr>
                        <m:ctrlPr>
                          <a:rPr lang="en-US" b="1" i="1">
                            <a:latin typeface="Cambria Math"/>
                            <a:ea typeface="Cambria Math"/>
                          </a:rPr>
                        </m:ctrlPr>
                      </m:sSubPr>
                      <m:e>
                        <m:r>
                          <a:rPr lang="en-US" b="1" i="1">
                            <a:latin typeface="Cambria Math"/>
                            <a:ea typeface="Cambria Math"/>
                          </a:rPr>
                          <m:t>𝑹</m:t>
                        </m:r>
                      </m:e>
                      <m:sub>
                        <m:r>
                          <a:rPr lang="en-US" b="1" i="1">
                            <a:latin typeface="Cambria Math"/>
                            <a:ea typeface="Cambria Math"/>
                          </a:rPr>
                          <m:t>𝟐</m:t>
                        </m:r>
                      </m:sub>
                    </m:sSub>
                  </m:oMath>
                </a14:m>
                <a:r>
                  <a:rPr lang="en-US" b="1" dirty="0" smtClean="0"/>
                  <a:t> </a:t>
                </a:r>
                <a:endParaRPr lang="en-US" b="1" dirty="0"/>
              </a:p>
              <a:p>
                <a:r>
                  <a:rPr lang="en-US" b="1" dirty="0"/>
                  <a:t>	</a:t>
                </a:r>
                <a14:m>
                  <m:oMath xmlns:m="http://schemas.openxmlformats.org/officeDocument/2006/math">
                    <m:r>
                      <a:rPr lang="en-US" b="1" i="1">
                        <a:latin typeface="Cambria Math"/>
                        <a:ea typeface="Cambria Math"/>
                      </a:rPr>
                      <m:t>~</m:t>
                    </m:r>
                  </m:oMath>
                </a14:m>
                <a:r>
                  <a:rPr lang="en-US" b="1" dirty="0"/>
                  <a:t> </a:t>
                </a:r>
                <a14:m>
                  <m:oMath xmlns:m="http://schemas.openxmlformats.org/officeDocument/2006/math">
                    <m:d>
                      <m:dPr>
                        <m:begChr m:val="["/>
                        <m:endChr m:val="]"/>
                        <m:ctrlPr>
                          <a:rPr lang="en-US" b="1" i="1">
                            <a:latin typeface="Cambria Math"/>
                          </a:rPr>
                        </m:ctrlPr>
                      </m:dPr>
                      <m:e>
                        <m:m>
                          <m:mPr>
                            <m:mcs>
                              <m:mc>
                                <m:mcPr>
                                  <m:count m:val="4"/>
                                  <m:mcJc m:val="center"/>
                                </m:mcPr>
                              </m:mc>
                            </m:mcs>
                            <m:ctrlPr>
                              <a:rPr lang="en-US" b="1" i="1">
                                <a:latin typeface="Cambria Math"/>
                              </a:rPr>
                            </m:ctrlPr>
                          </m:mPr>
                          <m:mr>
                            <m:e>
                              <m:r>
                                <m:rPr>
                                  <m:brk m:alnAt="7"/>
                                </m:rPr>
                                <a:rPr lang="en-US" b="1" i="1">
                                  <a:latin typeface="Cambria Math"/>
                                </a:rPr>
                                <m:t>𝟏</m:t>
                              </m:r>
                            </m:e>
                            <m:e>
                              <m:r>
                                <a:rPr lang="en-US" b="1" i="1">
                                  <a:latin typeface="Cambria Math"/>
                                </a:rPr>
                                <m:t>−</m:t>
                              </m:r>
                              <m:r>
                                <a:rPr lang="en-US" b="1" i="1">
                                  <a:latin typeface="Cambria Math"/>
                                </a:rPr>
                                <m:t>𝟑</m:t>
                              </m:r>
                            </m:e>
                            <m:e>
                              <m:r>
                                <a:rPr lang="en-US" b="1" i="1">
                                  <a:latin typeface="Cambria Math"/>
                                </a:rPr>
                                <m:t>𝟐</m:t>
                              </m:r>
                            </m:e>
                            <m:e>
                              <m:r>
                                <a:rPr lang="en-US" b="1" i="1">
                                  <a:latin typeface="Cambria Math"/>
                                </a:rPr>
                                <m:t>𝟎</m:t>
                              </m:r>
                            </m:e>
                          </m:mr>
                          <m:mr>
                            <m:e>
                              <m:r>
                                <a:rPr lang="en-US" b="1" i="1" smtClean="0">
                                  <a:latin typeface="Cambria Math"/>
                                </a:rPr>
                                <m:t>𝟎</m:t>
                              </m:r>
                            </m:e>
                            <m:e>
                              <m:r>
                                <a:rPr lang="en-US" b="1" i="1" smtClean="0">
                                  <a:latin typeface="Cambria Math"/>
                                </a:rPr>
                                <m:t>𝟕</m:t>
                              </m:r>
                            </m:e>
                            <m:e>
                              <m:r>
                                <a:rPr lang="en-US" b="1" i="1" smtClean="0">
                                  <a:latin typeface="Cambria Math"/>
                                </a:rPr>
                                <m:t>−</m:t>
                              </m:r>
                              <m:r>
                                <a:rPr lang="en-US" b="1" i="1" smtClean="0">
                                  <a:latin typeface="Cambria Math"/>
                                </a:rPr>
                                <m:t>𝟐</m:t>
                              </m:r>
                            </m:e>
                            <m:e>
                              <m:r>
                                <a:rPr lang="en-US" b="1" i="1">
                                  <a:latin typeface="Cambria Math"/>
                                </a:rPr>
                                <m:t>𝟎</m:t>
                              </m:r>
                            </m:e>
                          </m:mr>
                          <m:mr>
                            <m:e>
                              <m:r>
                                <a:rPr lang="en-US" b="1" i="1" smtClean="0">
                                  <a:latin typeface="Cambria Math"/>
                                </a:rPr>
                                <m:t>𝟎</m:t>
                              </m:r>
                            </m:e>
                            <m:e>
                              <m:r>
                                <a:rPr lang="en-US" b="1" i="1" smtClean="0">
                                  <a:latin typeface="Cambria Math"/>
                                </a:rPr>
                                <m:t>𝟐</m:t>
                              </m:r>
                            </m:e>
                            <m:e>
                              <m:r>
                                <a:rPr lang="en-US" b="1" i="1" smtClean="0">
                                  <a:latin typeface="Cambria Math"/>
                                </a:rPr>
                                <m:t>−</m:t>
                              </m:r>
                              <m:r>
                                <a:rPr lang="en-US" b="1" i="1" smtClean="0">
                                  <a:latin typeface="Cambria Math"/>
                                </a:rPr>
                                <m:t>𝟐</m:t>
                              </m:r>
                            </m:e>
                            <m:e>
                              <m:r>
                                <a:rPr lang="en-US" b="1" i="1">
                                  <a:latin typeface="Cambria Math"/>
                                </a:rPr>
                                <m:t>𝟎</m:t>
                              </m:r>
                            </m:e>
                          </m:mr>
                          <m:mr>
                            <m:e>
                              <m:r>
                                <a:rPr lang="en-US" b="1" i="1">
                                  <a:latin typeface="Cambria Math"/>
                                </a:rPr>
                                <m:t>𝟎</m:t>
                              </m:r>
                            </m:e>
                            <m:e>
                              <m:r>
                                <a:rPr lang="en-US" b="1" i="1">
                                  <a:latin typeface="Cambria Math"/>
                                </a:rPr>
                                <m:t>−</m:t>
                              </m:r>
                              <m:r>
                                <a:rPr lang="en-US" b="1" i="1">
                                  <a:latin typeface="Cambria Math"/>
                                </a:rPr>
                                <m:t>𝟖</m:t>
                              </m:r>
                            </m:e>
                            <m:e>
                              <m:r>
                                <a:rPr lang="en-US" b="1" i="1">
                                  <a:latin typeface="Cambria Math"/>
                                </a:rPr>
                                <m:t>𝟓</m:t>
                              </m:r>
                            </m:e>
                            <m:e>
                              <m:r>
                                <a:rPr lang="en-US" b="1" i="1">
                                  <a:latin typeface="Cambria Math"/>
                                </a:rPr>
                                <m:t>𝟎</m:t>
                              </m:r>
                            </m:e>
                          </m:mr>
                        </m:m>
                      </m:e>
                    </m:d>
                  </m:oMath>
                </a14:m>
                <a:endParaRPr lang="en-US" b="1" dirty="0" smtClean="0"/>
              </a:p>
              <a:p>
                <a:r>
                  <a:rPr lang="en-US" b="1" dirty="0"/>
                  <a:t>	</a:t>
                </a:r>
                <a:r>
                  <a:rPr lang="en-US" b="1" dirty="0" smtClean="0"/>
                  <a:t>Applying  </a:t>
                </a:r>
                <a14:m>
                  <m:oMath xmlns:m="http://schemas.openxmlformats.org/officeDocument/2006/math">
                    <m:sSub>
                      <m:sSubPr>
                        <m:ctrlPr>
                          <a:rPr lang="en-US" b="1" i="1">
                            <a:latin typeface="Cambria Math"/>
                          </a:rPr>
                        </m:ctrlPr>
                      </m:sSubPr>
                      <m:e>
                        <m:r>
                          <a:rPr lang="en-US" b="1" i="1">
                            <a:latin typeface="Cambria Math"/>
                          </a:rPr>
                          <m:t>𝑹</m:t>
                        </m:r>
                      </m:e>
                      <m:sub>
                        <m:r>
                          <a:rPr lang="en-US" b="1" i="1">
                            <a:latin typeface="Cambria Math"/>
                          </a:rPr>
                          <m:t>𝟑</m:t>
                        </m:r>
                      </m:sub>
                    </m:sSub>
                    <m:r>
                      <a:rPr lang="en-US" b="1" i="1">
                        <a:latin typeface="Cambria Math"/>
                        <a:ea typeface="Cambria Math"/>
                      </a:rPr>
                      <m:t>→</m:t>
                    </m:r>
                    <m:sSub>
                      <m:sSubPr>
                        <m:ctrlPr>
                          <a:rPr lang="en-US" b="1" i="1">
                            <a:latin typeface="Cambria Math"/>
                            <a:ea typeface="Cambria Math"/>
                          </a:rPr>
                        </m:ctrlPr>
                      </m:sSubPr>
                      <m:e>
                        <m:f>
                          <m:fPr>
                            <m:ctrlPr>
                              <a:rPr lang="en-US" b="1" i="1" smtClean="0">
                                <a:latin typeface="Cambria Math"/>
                                <a:ea typeface="Cambria Math"/>
                              </a:rPr>
                            </m:ctrlPr>
                          </m:fPr>
                          <m:num>
                            <m:r>
                              <a:rPr lang="en-US" b="1" i="1" smtClean="0">
                                <a:latin typeface="Cambria Math"/>
                                <a:ea typeface="Cambria Math"/>
                              </a:rPr>
                              <m:t>𝟏</m:t>
                            </m:r>
                          </m:num>
                          <m:den>
                            <m:r>
                              <a:rPr lang="en-US" b="1" i="1" smtClean="0">
                                <a:latin typeface="Cambria Math"/>
                                <a:ea typeface="Cambria Math"/>
                              </a:rPr>
                              <m:t>𝟐</m:t>
                            </m:r>
                          </m:den>
                        </m:f>
                        <m:r>
                          <a:rPr lang="en-US" b="1" i="1">
                            <a:latin typeface="Cambria Math"/>
                            <a:ea typeface="Cambria Math"/>
                          </a:rPr>
                          <m:t>𝑹</m:t>
                        </m:r>
                      </m:e>
                      <m:sub>
                        <m:r>
                          <a:rPr lang="en-US" b="1" i="1">
                            <a:latin typeface="Cambria Math"/>
                            <a:ea typeface="Cambria Math"/>
                          </a:rPr>
                          <m:t>𝟑</m:t>
                        </m:r>
                      </m:sub>
                    </m:sSub>
                  </m:oMath>
                </a14:m>
                <a:endParaRPr lang="en-US" b="1" dirty="0" smtClean="0"/>
              </a:p>
              <a:p>
                <a:r>
                  <a:rPr lang="en-US" b="1" dirty="0"/>
                  <a:t>	</a:t>
                </a:r>
                <a:r>
                  <a:rPr lang="en-US" b="1" dirty="0">
                    <a:ea typeface="Cambria Math"/>
                  </a:rPr>
                  <a:t> </a:t>
                </a:r>
                <a14:m>
                  <m:oMath xmlns:m="http://schemas.openxmlformats.org/officeDocument/2006/math">
                    <m:r>
                      <a:rPr lang="en-US" b="1" i="1">
                        <a:latin typeface="Cambria Math"/>
                        <a:ea typeface="Cambria Math"/>
                      </a:rPr>
                      <m:t>~</m:t>
                    </m:r>
                  </m:oMath>
                </a14:m>
                <a:r>
                  <a:rPr lang="en-US" b="1" dirty="0"/>
                  <a:t> </a:t>
                </a:r>
                <a14:m>
                  <m:oMath xmlns:m="http://schemas.openxmlformats.org/officeDocument/2006/math">
                    <m:d>
                      <m:dPr>
                        <m:begChr m:val="["/>
                        <m:endChr m:val="]"/>
                        <m:ctrlPr>
                          <a:rPr lang="en-US" b="1" i="1">
                            <a:latin typeface="Cambria Math"/>
                          </a:rPr>
                        </m:ctrlPr>
                      </m:dPr>
                      <m:e>
                        <m:m>
                          <m:mPr>
                            <m:mcs>
                              <m:mc>
                                <m:mcPr>
                                  <m:count m:val="4"/>
                                  <m:mcJc m:val="center"/>
                                </m:mcPr>
                              </m:mc>
                            </m:mcs>
                            <m:ctrlPr>
                              <a:rPr lang="en-US" b="1" i="1">
                                <a:latin typeface="Cambria Math"/>
                              </a:rPr>
                            </m:ctrlPr>
                          </m:mPr>
                          <m:mr>
                            <m:e>
                              <m:r>
                                <m:rPr>
                                  <m:brk m:alnAt="7"/>
                                </m:rPr>
                                <a:rPr lang="en-US" b="1" i="1">
                                  <a:latin typeface="Cambria Math"/>
                                </a:rPr>
                                <m:t>𝟏</m:t>
                              </m:r>
                            </m:e>
                            <m:e>
                              <m:r>
                                <a:rPr lang="en-US" b="1" i="1">
                                  <a:latin typeface="Cambria Math"/>
                                </a:rPr>
                                <m:t>−</m:t>
                              </m:r>
                              <m:r>
                                <a:rPr lang="en-US" b="1" i="1">
                                  <a:latin typeface="Cambria Math"/>
                                </a:rPr>
                                <m:t>𝟑</m:t>
                              </m:r>
                            </m:e>
                            <m:e>
                              <m:r>
                                <a:rPr lang="en-US" b="1" i="1">
                                  <a:latin typeface="Cambria Math"/>
                                </a:rPr>
                                <m:t>𝟐</m:t>
                              </m:r>
                            </m:e>
                            <m:e>
                              <m:r>
                                <a:rPr lang="en-US" b="1" i="1">
                                  <a:latin typeface="Cambria Math"/>
                                </a:rPr>
                                <m:t>𝟎</m:t>
                              </m:r>
                            </m:e>
                          </m:mr>
                          <m:mr>
                            <m:e>
                              <m:r>
                                <a:rPr lang="en-US" b="1" i="1">
                                  <a:latin typeface="Cambria Math"/>
                                </a:rPr>
                                <m:t>𝟎</m:t>
                              </m:r>
                            </m:e>
                            <m:e>
                              <m:r>
                                <a:rPr lang="en-US" b="1" i="1">
                                  <a:latin typeface="Cambria Math"/>
                                </a:rPr>
                                <m:t>𝟕</m:t>
                              </m:r>
                            </m:e>
                            <m:e>
                              <m:r>
                                <a:rPr lang="en-US" b="1" i="1">
                                  <a:latin typeface="Cambria Math"/>
                                </a:rPr>
                                <m:t>−</m:t>
                              </m:r>
                              <m:r>
                                <a:rPr lang="en-US" b="1" i="1">
                                  <a:latin typeface="Cambria Math"/>
                                </a:rPr>
                                <m:t>𝟐</m:t>
                              </m:r>
                            </m:e>
                            <m:e>
                              <m:r>
                                <a:rPr lang="en-US" b="1" i="1">
                                  <a:latin typeface="Cambria Math"/>
                                </a:rPr>
                                <m:t>𝟎</m:t>
                              </m:r>
                            </m:e>
                          </m:mr>
                          <m:mr>
                            <m:e>
                              <m:r>
                                <a:rPr lang="en-US" b="1" i="1">
                                  <a:latin typeface="Cambria Math"/>
                                </a:rPr>
                                <m:t>𝟎</m:t>
                              </m:r>
                            </m:e>
                            <m:e>
                              <m:r>
                                <a:rPr lang="en-US" b="1" i="1" smtClean="0">
                                  <a:latin typeface="Cambria Math"/>
                                </a:rPr>
                                <m:t>𝟏</m:t>
                              </m:r>
                            </m:e>
                            <m:e>
                              <m:r>
                                <a:rPr lang="en-US" b="1" i="1">
                                  <a:latin typeface="Cambria Math"/>
                                </a:rPr>
                                <m:t>−</m:t>
                              </m:r>
                              <m:r>
                                <a:rPr lang="en-US" b="1" i="1" smtClean="0">
                                  <a:latin typeface="Cambria Math"/>
                                </a:rPr>
                                <m:t>𝟏</m:t>
                              </m:r>
                            </m:e>
                            <m:e>
                              <m:r>
                                <a:rPr lang="en-US" b="1" i="1">
                                  <a:latin typeface="Cambria Math"/>
                                </a:rPr>
                                <m:t>𝟎</m:t>
                              </m:r>
                            </m:e>
                          </m:mr>
                          <m:mr>
                            <m:e>
                              <m:r>
                                <a:rPr lang="en-US" b="1" i="1">
                                  <a:latin typeface="Cambria Math"/>
                                </a:rPr>
                                <m:t>𝟎</m:t>
                              </m:r>
                            </m:e>
                            <m:e>
                              <m:r>
                                <a:rPr lang="en-US" b="1" i="1">
                                  <a:latin typeface="Cambria Math"/>
                                </a:rPr>
                                <m:t>−</m:t>
                              </m:r>
                              <m:r>
                                <a:rPr lang="en-US" b="1" i="1">
                                  <a:latin typeface="Cambria Math"/>
                                </a:rPr>
                                <m:t>𝟖</m:t>
                              </m:r>
                            </m:e>
                            <m:e>
                              <m:r>
                                <a:rPr lang="en-US" b="1" i="1">
                                  <a:latin typeface="Cambria Math"/>
                                </a:rPr>
                                <m:t>𝟓</m:t>
                              </m:r>
                            </m:e>
                            <m:e>
                              <m:r>
                                <a:rPr lang="en-US" b="1" i="1">
                                  <a:latin typeface="Cambria Math"/>
                                </a:rPr>
                                <m:t>𝟎</m:t>
                              </m:r>
                            </m:e>
                          </m:mr>
                        </m:m>
                      </m:e>
                    </m:d>
                  </m:oMath>
                </a14:m>
                <a:endParaRPr lang="en-US" b="1" dirty="0" smtClean="0"/>
              </a:p>
              <a:p>
                <a:endParaRPr lang="en-US" b="1" dirty="0"/>
              </a:p>
            </p:txBody>
          </p:sp>
        </mc:Choice>
        <mc:Fallback xmlns="">
          <p:sp>
            <p:nvSpPr>
              <p:cNvPr id="2" name="TextBox 1"/>
              <p:cNvSpPr txBox="1">
                <a:spLocks noRot="1" noChangeAspect="1" noMove="1" noResize="1" noEditPoints="1" noAdjustHandles="1" noChangeArrowheads="1" noChangeShapeType="1" noTextEdit="1"/>
              </p:cNvSpPr>
              <p:nvPr/>
            </p:nvSpPr>
            <p:spPr>
              <a:xfrm>
                <a:off x="3962400" y="3294797"/>
                <a:ext cx="4953000" cy="3086038"/>
              </a:xfrm>
              <a:prstGeom prst="rect">
                <a:avLst/>
              </a:prstGeom>
              <a:blipFill rotWithShape="1">
                <a:blip r:embed="rId3"/>
                <a:stretch>
                  <a:fillRect l="-984" t="-986"/>
                </a:stretch>
              </a:blipFill>
            </p:spPr>
            <p:txBody>
              <a:bodyPr/>
              <a:lstStyle/>
              <a:p>
                <a:r>
                  <a:rPr lang="en-US">
                    <a:noFill/>
                  </a:rPr>
                  <a:t> </a:t>
                </a:r>
              </a:p>
            </p:txBody>
          </p:sp>
        </mc:Fallback>
      </mc:AlternateContent>
    </p:spTree>
    <p:extLst>
      <p:ext uri="{BB962C8B-B14F-4D97-AF65-F5344CB8AC3E}">
        <p14:creationId xmlns:p14="http://schemas.microsoft.com/office/powerpoint/2010/main" val="77533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381000"/>
                <a:ext cx="8534400" cy="5943600"/>
              </a:xfrm>
            </p:spPr>
            <p:txBody>
              <a:bodyPr numCol="2">
                <a:normAutofit/>
              </a:bodyPr>
              <a:lstStyle/>
              <a:p>
                <a:pPr marL="0" indent="0">
                  <a:buNone/>
                </a:pPr>
                <a:endParaRPr lang="en-US" sz="2000" b="1" dirty="0" smtClean="0"/>
              </a:p>
              <a:p>
                <a:pPr marL="0" indent="0">
                  <a:buNone/>
                </a:pPr>
                <a:r>
                  <a:rPr lang="en-US" sz="2000" b="1" dirty="0"/>
                  <a:t>	</a:t>
                </a:r>
                <a:r>
                  <a:rPr lang="en-US" sz="2000" b="1" dirty="0">
                    <a:ea typeface="Cambria Math"/>
                  </a:rPr>
                  <a:t> </a:t>
                </a:r>
                <a14:m>
                  <m:oMath xmlns:m="http://schemas.openxmlformats.org/officeDocument/2006/math">
                    <m:r>
                      <a:rPr lang="en-US" sz="2000" b="1" i="1">
                        <a:latin typeface="Cambria Math"/>
                        <a:ea typeface="Cambria Math"/>
                      </a:rPr>
                      <m:t>~</m:t>
                    </m:r>
                  </m:oMath>
                </a14:m>
                <a:r>
                  <a:rPr lang="en-US" sz="2000" b="1" dirty="0"/>
                  <a:t> </a:t>
                </a:r>
                <a14:m>
                  <m:oMath xmlns:m="http://schemas.openxmlformats.org/officeDocument/2006/math">
                    <m:d>
                      <m:dPr>
                        <m:begChr m:val="["/>
                        <m:endChr m:val="]"/>
                        <m:ctrlPr>
                          <a:rPr lang="en-US" sz="2000" b="1" i="1">
                            <a:latin typeface="Cambria Math"/>
                          </a:rPr>
                        </m:ctrlPr>
                      </m:dPr>
                      <m:e>
                        <m:m>
                          <m:mPr>
                            <m:mcs>
                              <m:mc>
                                <m:mcPr>
                                  <m:count m:val="4"/>
                                  <m:mcJc m:val="center"/>
                                </m:mcPr>
                              </m:mc>
                            </m:mcs>
                            <m:ctrlPr>
                              <a:rPr lang="en-US" sz="2000" b="1" i="1">
                                <a:latin typeface="Cambria Math"/>
                              </a:rPr>
                            </m:ctrlPr>
                          </m:mPr>
                          <m:mr>
                            <m:e>
                              <m:r>
                                <m:rPr>
                                  <m:brk m:alnAt="7"/>
                                </m:rPr>
                                <a:rPr lang="en-US" sz="2000" b="1" i="1">
                                  <a:latin typeface="Cambria Math"/>
                                </a:rPr>
                                <m:t>𝟏</m:t>
                              </m:r>
                            </m:e>
                            <m:e>
                              <m:r>
                                <a:rPr lang="en-US" sz="2000" b="1" i="1">
                                  <a:latin typeface="Cambria Math"/>
                                </a:rPr>
                                <m:t>−</m:t>
                              </m:r>
                              <m:r>
                                <a:rPr lang="en-US" sz="2000" b="1" i="1">
                                  <a:latin typeface="Cambria Math"/>
                                </a:rPr>
                                <m:t>𝟑</m:t>
                              </m:r>
                            </m:e>
                            <m:e>
                              <m:r>
                                <a:rPr lang="en-US" sz="2000" b="1" i="1">
                                  <a:latin typeface="Cambria Math"/>
                                </a:rPr>
                                <m:t>𝟐</m:t>
                              </m:r>
                            </m:e>
                            <m:e>
                              <m:r>
                                <a:rPr lang="en-US" sz="2000" b="1" i="1">
                                  <a:latin typeface="Cambria Math"/>
                                </a:rPr>
                                <m:t>𝟎</m:t>
                              </m:r>
                            </m:e>
                          </m:mr>
                          <m:mr>
                            <m:e>
                              <m:r>
                                <a:rPr lang="en-US" sz="2000" b="1" i="1">
                                  <a:latin typeface="Cambria Math"/>
                                </a:rPr>
                                <m:t>𝟎</m:t>
                              </m:r>
                            </m:e>
                            <m:e>
                              <m:r>
                                <a:rPr lang="en-US" sz="2000" b="1" i="1">
                                  <a:latin typeface="Cambria Math"/>
                                </a:rPr>
                                <m:t>𝟕</m:t>
                              </m:r>
                            </m:e>
                            <m:e>
                              <m:r>
                                <a:rPr lang="en-US" sz="2000" b="1" i="1">
                                  <a:latin typeface="Cambria Math"/>
                                </a:rPr>
                                <m:t>−</m:t>
                              </m:r>
                              <m:r>
                                <a:rPr lang="en-US" sz="2000" b="1" i="1">
                                  <a:latin typeface="Cambria Math"/>
                                </a:rPr>
                                <m:t>𝟐</m:t>
                              </m:r>
                            </m:e>
                            <m:e>
                              <m:r>
                                <a:rPr lang="en-US" sz="2000" b="1" i="1">
                                  <a:latin typeface="Cambria Math"/>
                                </a:rPr>
                                <m:t>𝟎</m:t>
                              </m:r>
                            </m:e>
                          </m:mr>
                          <m:mr>
                            <m:e>
                              <m:r>
                                <a:rPr lang="en-US" sz="2000" b="1" i="1">
                                  <a:latin typeface="Cambria Math"/>
                                </a:rPr>
                                <m:t>𝟎</m:t>
                              </m:r>
                            </m:e>
                            <m:e>
                              <m:r>
                                <a:rPr lang="en-US" sz="2000" b="1" i="1">
                                  <a:latin typeface="Cambria Math"/>
                                </a:rPr>
                                <m:t>𝟏</m:t>
                              </m:r>
                            </m:e>
                            <m:e>
                              <m:r>
                                <a:rPr lang="en-US" sz="2000" b="1" i="1">
                                  <a:latin typeface="Cambria Math"/>
                                </a:rPr>
                                <m:t>−</m:t>
                              </m:r>
                              <m:r>
                                <a:rPr lang="en-US" sz="2000" b="1" i="1">
                                  <a:latin typeface="Cambria Math"/>
                                </a:rPr>
                                <m:t>𝟏</m:t>
                              </m:r>
                            </m:e>
                            <m:e>
                              <m:r>
                                <a:rPr lang="en-US" sz="2000" b="1" i="1">
                                  <a:latin typeface="Cambria Math"/>
                                </a:rPr>
                                <m:t>𝟎</m:t>
                              </m:r>
                            </m:e>
                          </m:mr>
                          <m:mr>
                            <m:e>
                              <m:r>
                                <a:rPr lang="en-US" sz="2000" b="1" i="1">
                                  <a:latin typeface="Cambria Math"/>
                                </a:rPr>
                                <m:t>𝟎</m:t>
                              </m:r>
                            </m:e>
                            <m:e>
                              <m:r>
                                <a:rPr lang="en-US" sz="2000" b="1" i="1">
                                  <a:latin typeface="Cambria Math"/>
                                </a:rPr>
                                <m:t>−</m:t>
                              </m:r>
                              <m:r>
                                <a:rPr lang="en-US" sz="2000" b="1" i="1">
                                  <a:latin typeface="Cambria Math"/>
                                </a:rPr>
                                <m:t>𝟖</m:t>
                              </m:r>
                            </m:e>
                            <m:e>
                              <m:r>
                                <a:rPr lang="en-US" sz="2000" b="1" i="1">
                                  <a:latin typeface="Cambria Math"/>
                                </a:rPr>
                                <m:t>𝟓</m:t>
                              </m:r>
                            </m:e>
                            <m:e>
                              <m:r>
                                <a:rPr lang="en-US" sz="2000" b="1" i="1">
                                  <a:latin typeface="Cambria Math"/>
                                </a:rPr>
                                <m:t>𝟎</m:t>
                              </m:r>
                            </m:e>
                          </m:mr>
                        </m:m>
                      </m:e>
                    </m:d>
                  </m:oMath>
                </a14:m>
                <a:endParaRPr lang="en-US" sz="2000" b="1" dirty="0"/>
              </a:p>
              <a:p>
                <a:pPr marL="0" indent="0">
                  <a:buNone/>
                </a:pPr>
                <a:r>
                  <a:rPr lang="en-US" sz="2000" dirty="0" smtClean="0"/>
                  <a:t>Operating </a:t>
                </a:r>
                <a14:m>
                  <m:oMath xmlns:m="http://schemas.openxmlformats.org/officeDocument/2006/math">
                    <m:sSub>
                      <m:sSubPr>
                        <m:ctrlPr>
                          <a:rPr lang="en-US" sz="2000" i="1">
                            <a:latin typeface="Cambria Math"/>
                          </a:rPr>
                        </m:ctrlPr>
                      </m:sSubPr>
                      <m:e>
                        <m:r>
                          <a:rPr lang="en-US" sz="2000" i="1">
                            <a:latin typeface="Cambria Math"/>
                          </a:rPr>
                          <m:t>𝑅</m:t>
                        </m:r>
                      </m:e>
                      <m:sub>
                        <m:r>
                          <a:rPr lang="en-US" sz="2000" b="0" i="1" smtClean="0">
                            <a:latin typeface="Cambria Math"/>
                          </a:rPr>
                          <m:t>3</m:t>
                        </m:r>
                      </m:sub>
                    </m:sSub>
                    <m:r>
                      <a:rPr lang="en-US" sz="2000" i="1" smtClean="0">
                        <a:latin typeface="Cambria Math"/>
                        <a:ea typeface="Cambria Math"/>
                      </a:rPr>
                      <m:t>→</m:t>
                    </m:r>
                    <m:sSub>
                      <m:sSubPr>
                        <m:ctrlPr>
                          <a:rPr lang="en-US" sz="2000" i="1">
                            <a:latin typeface="Cambria Math"/>
                            <a:ea typeface="Cambria Math"/>
                          </a:rPr>
                        </m:ctrlPr>
                      </m:sSubPr>
                      <m:e>
                        <m:r>
                          <a:rPr lang="en-US" sz="2000" b="0" i="1" smtClean="0">
                            <a:latin typeface="Cambria Math"/>
                            <a:ea typeface="Cambria Math"/>
                          </a:rPr>
                          <m:t>8</m:t>
                        </m:r>
                        <m:r>
                          <a:rPr lang="en-US" sz="2000" i="1">
                            <a:latin typeface="Cambria Math"/>
                            <a:ea typeface="Cambria Math"/>
                          </a:rPr>
                          <m:t>𝑅</m:t>
                        </m:r>
                      </m:e>
                      <m:sub>
                        <m:r>
                          <a:rPr lang="en-US" sz="2000" b="0" i="1" smtClean="0">
                            <a:latin typeface="Cambria Math"/>
                            <a:ea typeface="Cambria Math"/>
                          </a:rPr>
                          <m:t>3</m:t>
                        </m:r>
                      </m:sub>
                    </m:sSub>
                  </m:oMath>
                </a14:m>
                <a:r>
                  <a:rPr lang="en-US" sz="2000" dirty="0" smtClean="0"/>
                  <a:t> +  </a:t>
                </a:r>
                <a14:m>
                  <m:oMath xmlns:m="http://schemas.openxmlformats.org/officeDocument/2006/math">
                    <m:sSub>
                      <m:sSubPr>
                        <m:ctrlPr>
                          <a:rPr lang="en-US" sz="2000" i="1">
                            <a:latin typeface="Cambria Math"/>
                            <a:ea typeface="Cambria Math"/>
                          </a:rPr>
                        </m:ctrlPr>
                      </m:sSubPr>
                      <m:e>
                        <m:r>
                          <a:rPr lang="en-US" sz="2000" i="1">
                            <a:latin typeface="Cambria Math"/>
                            <a:ea typeface="Cambria Math"/>
                          </a:rPr>
                          <m:t>𝑅</m:t>
                        </m:r>
                      </m:e>
                      <m:sub>
                        <m:r>
                          <a:rPr lang="en-US" sz="2000" b="0" i="1" smtClean="0">
                            <a:latin typeface="Cambria Math"/>
                            <a:ea typeface="Cambria Math"/>
                          </a:rPr>
                          <m:t>4</m:t>
                        </m:r>
                      </m:sub>
                    </m:sSub>
                  </m:oMath>
                </a14:m>
                <a:endParaRPr lang="en-US" sz="2000" dirty="0"/>
              </a:p>
              <a:p>
                <a:pPr marL="0" indent="0">
                  <a:buNone/>
                </a:pPr>
                <a:r>
                  <a:rPr lang="en-US" sz="2000" dirty="0"/>
                  <a:t>	</a:t>
                </a:r>
                <a14:m>
                  <m:oMath xmlns:m="http://schemas.openxmlformats.org/officeDocument/2006/math">
                    <m:r>
                      <a:rPr lang="en-US" sz="2000" i="1">
                        <a:latin typeface="Cambria Math"/>
                        <a:ea typeface="Cambria Math"/>
                      </a:rPr>
                      <m:t>~</m:t>
                    </m:r>
                  </m:oMath>
                </a14:m>
                <a:r>
                  <a:rPr lang="en-US" sz="2000" dirty="0"/>
                  <a:t> </a:t>
                </a:r>
                <a14:m>
                  <m:oMath xmlns:m="http://schemas.openxmlformats.org/officeDocument/2006/math">
                    <m:d>
                      <m:dPr>
                        <m:begChr m:val="["/>
                        <m:endChr m:val="]"/>
                        <m:ctrlPr>
                          <a:rPr lang="en-US" sz="2000" i="1">
                            <a:latin typeface="Cambria Math"/>
                          </a:rPr>
                        </m:ctrlPr>
                      </m:dPr>
                      <m:e>
                        <m:m>
                          <m:mPr>
                            <m:mcs>
                              <m:mc>
                                <m:mcPr>
                                  <m:count m:val="4"/>
                                  <m:mcJc m:val="center"/>
                                </m:mcPr>
                              </m:mc>
                            </m:mcs>
                            <m:ctrlPr>
                              <a:rPr lang="en-US" sz="2000" i="1">
                                <a:latin typeface="Cambria Math"/>
                              </a:rPr>
                            </m:ctrlPr>
                          </m:mPr>
                          <m:mr>
                            <m:e>
                              <m:r>
                                <m:rPr>
                                  <m:brk m:alnAt="7"/>
                                </m:rPr>
                                <a:rPr lang="en-US" sz="2000" i="1">
                                  <a:latin typeface="Cambria Math"/>
                                </a:rPr>
                                <m:t>1</m:t>
                              </m:r>
                            </m:e>
                            <m:e>
                              <m:r>
                                <a:rPr lang="en-US" sz="2000" i="1">
                                  <a:latin typeface="Cambria Math"/>
                                </a:rPr>
                                <m:t>−3</m:t>
                              </m:r>
                            </m:e>
                            <m:e>
                              <m:r>
                                <a:rPr lang="en-US" sz="2000" i="1">
                                  <a:latin typeface="Cambria Math"/>
                                </a:rPr>
                                <m:t>2</m:t>
                              </m:r>
                            </m:e>
                            <m:e>
                              <m:r>
                                <a:rPr lang="en-US" sz="2000" i="1">
                                  <a:latin typeface="Cambria Math"/>
                                </a:rPr>
                                <m:t>0</m:t>
                              </m:r>
                            </m:e>
                          </m:mr>
                          <m:mr>
                            <m:e>
                              <m:r>
                                <a:rPr lang="en-US" sz="2000" b="0" i="1" smtClean="0">
                                  <a:latin typeface="Cambria Math"/>
                                </a:rPr>
                                <m:t>0</m:t>
                              </m:r>
                            </m:e>
                            <m:e>
                              <m:r>
                                <a:rPr lang="en-US" sz="2000" i="1">
                                  <a:latin typeface="Cambria Math"/>
                                </a:rPr>
                                <m:t>7</m:t>
                              </m:r>
                            </m:e>
                            <m:e>
                              <m:r>
                                <a:rPr lang="en-US" sz="2000" b="0" i="1" smtClean="0">
                                  <a:latin typeface="Cambria Math"/>
                                </a:rPr>
                                <m:t>−2</m:t>
                              </m:r>
                            </m:e>
                            <m:e>
                              <m:r>
                                <a:rPr lang="en-US" sz="2000" i="1">
                                  <a:latin typeface="Cambria Math"/>
                                </a:rPr>
                                <m:t>0</m:t>
                              </m:r>
                            </m:e>
                          </m:mr>
                          <m:mr>
                            <m:e>
                              <m:r>
                                <a:rPr lang="en-US" sz="2000" b="0" i="1" smtClean="0">
                                  <a:latin typeface="Cambria Math"/>
                                </a:rPr>
                                <m:t>0</m:t>
                              </m:r>
                            </m:e>
                            <m:e>
                              <m:r>
                                <a:rPr lang="en-US" sz="2000" b="0" i="1" smtClean="0">
                                  <a:latin typeface="Cambria Math"/>
                                </a:rPr>
                                <m:t>0</m:t>
                              </m:r>
                            </m:e>
                            <m:e>
                              <m:r>
                                <a:rPr lang="en-US" sz="2000" b="0" i="1" smtClean="0">
                                  <a:latin typeface="Cambria Math"/>
                                </a:rPr>
                                <m:t>−3</m:t>
                              </m:r>
                            </m:e>
                            <m:e>
                              <m:r>
                                <a:rPr lang="en-US" sz="2000" i="1">
                                  <a:latin typeface="Cambria Math"/>
                                </a:rPr>
                                <m:t>0</m:t>
                              </m:r>
                            </m:e>
                          </m:mr>
                          <m:mr>
                            <m:e>
                              <m:r>
                                <a:rPr lang="en-US" sz="2000" i="1">
                                  <a:latin typeface="Cambria Math"/>
                                </a:rPr>
                                <m:t>0</m:t>
                              </m:r>
                            </m:e>
                            <m:e>
                              <m:r>
                                <a:rPr lang="en-US" sz="2000" i="1">
                                  <a:latin typeface="Cambria Math"/>
                                </a:rPr>
                                <m:t>−8</m:t>
                              </m:r>
                            </m:e>
                            <m:e>
                              <m:r>
                                <a:rPr lang="en-US" sz="2000" i="1">
                                  <a:latin typeface="Cambria Math"/>
                                </a:rPr>
                                <m:t>5</m:t>
                              </m:r>
                            </m:e>
                            <m:e>
                              <m:r>
                                <a:rPr lang="en-US" sz="2000" i="1">
                                  <a:latin typeface="Cambria Math"/>
                                </a:rPr>
                                <m:t>0</m:t>
                              </m:r>
                            </m:e>
                          </m:mr>
                        </m:m>
                      </m:e>
                    </m:d>
                  </m:oMath>
                </a14:m>
                <a:endParaRPr lang="en-US" sz="2000" dirty="0" smtClean="0"/>
              </a:p>
              <a:p>
                <a:pPr marL="0" indent="0">
                  <a:buNone/>
                </a:pPr>
                <a:r>
                  <a:rPr lang="en-US" sz="2000" dirty="0"/>
                  <a:t>	Operating </a:t>
                </a:r>
                <a14:m>
                  <m:oMath xmlns:m="http://schemas.openxmlformats.org/officeDocument/2006/math">
                    <m:sSub>
                      <m:sSubPr>
                        <m:ctrlPr>
                          <a:rPr lang="en-US" sz="2000" i="1">
                            <a:latin typeface="Cambria Math"/>
                          </a:rPr>
                        </m:ctrlPr>
                      </m:sSubPr>
                      <m:e>
                        <m:r>
                          <a:rPr lang="en-US" sz="2000" i="1">
                            <a:latin typeface="Cambria Math"/>
                          </a:rPr>
                          <m:t>𝑅</m:t>
                        </m:r>
                      </m:e>
                      <m:sub>
                        <m:r>
                          <a:rPr lang="en-US" sz="2000" b="0" i="1" smtClean="0">
                            <a:latin typeface="Cambria Math"/>
                          </a:rPr>
                          <m:t>4</m:t>
                        </m:r>
                      </m:sub>
                    </m:sSub>
                    <m:r>
                      <a:rPr lang="en-US" sz="2000" i="1">
                        <a:latin typeface="Cambria Math"/>
                        <a:ea typeface="Cambria Math"/>
                      </a:rPr>
                      <m:t>→</m:t>
                    </m:r>
                    <m:sSub>
                      <m:sSubPr>
                        <m:ctrlPr>
                          <a:rPr lang="en-US" sz="2000" i="1">
                            <a:latin typeface="Cambria Math"/>
                            <a:ea typeface="Cambria Math"/>
                          </a:rPr>
                        </m:ctrlPr>
                      </m:sSubPr>
                      <m:e>
                        <m:f>
                          <m:fPr>
                            <m:ctrlPr>
                              <a:rPr lang="en-US" sz="2000" b="0" i="1" smtClean="0">
                                <a:latin typeface="Cambria Math"/>
                                <a:ea typeface="Cambria Math"/>
                              </a:rPr>
                            </m:ctrlPr>
                          </m:fPr>
                          <m:num>
                            <m:r>
                              <a:rPr lang="en-US" sz="2000" b="0" i="1" smtClean="0">
                                <a:latin typeface="Cambria Math"/>
                                <a:ea typeface="Cambria Math"/>
                              </a:rPr>
                              <m:t>8</m:t>
                            </m:r>
                          </m:num>
                          <m:den>
                            <m:r>
                              <a:rPr lang="en-US" sz="2000" b="0" i="1" smtClean="0">
                                <a:latin typeface="Cambria Math"/>
                                <a:ea typeface="Cambria Math"/>
                              </a:rPr>
                              <m:t>7</m:t>
                            </m:r>
                          </m:den>
                        </m:f>
                        <m:r>
                          <a:rPr lang="en-US" sz="2000" i="1">
                            <a:latin typeface="Cambria Math"/>
                            <a:ea typeface="Cambria Math"/>
                          </a:rPr>
                          <m:t>𝑅</m:t>
                        </m:r>
                      </m:e>
                      <m:sub>
                        <m:r>
                          <a:rPr lang="en-US" sz="2000" i="1">
                            <a:latin typeface="Cambria Math"/>
                            <a:ea typeface="Cambria Math"/>
                          </a:rPr>
                          <m:t>3</m:t>
                        </m:r>
                      </m:sub>
                    </m:sSub>
                  </m:oMath>
                </a14:m>
                <a:r>
                  <a:rPr lang="en-US" sz="2000" dirty="0"/>
                  <a:t> +  </a:t>
                </a:r>
                <a14:m>
                  <m:oMath xmlns:m="http://schemas.openxmlformats.org/officeDocument/2006/math">
                    <m:sSub>
                      <m:sSubPr>
                        <m:ctrlPr>
                          <a:rPr lang="en-US" sz="2000" i="1">
                            <a:latin typeface="Cambria Math"/>
                            <a:ea typeface="Cambria Math"/>
                          </a:rPr>
                        </m:ctrlPr>
                      </m:sSubPr>
                      <m:e>
                        <m:r>
                          <a:rPr lang="en-US" sz="2000" i="1">
                            <a:latin typeface="Cambria Math"/>
                            <a:ea typeface="Cambria Math"/>
                          </a:rPr>
                          <m:t>𝑅</m:t>
                        </m:r>
                      </m:e>
                      <m:sub>
                        <m:r>
                          <a:rPr lang="en-US" sz="2000" i="1">
                            <a:latin typeface="Cambria Math"/>
                            <a:ea typeface="Cambria Math"/>
                          </a:rPr>
                          <m:t>4</m:t>
                        </m:r>
                      </m:sub>
                    </m:sSub>
                  </m:oMath>
                </a14:m>
                <a:endParaRPr lang="en-US" sz="2000" dirty="0"/>
              </a:p>
              <a:p>
                <a:pPr marL="0" indent="0">
                  <a:buNone/>
                </a:pPr>
                <a:r>
                  <a:rPr lang="en-US" sz="2000" dirty="0"/>
                  <a:t>	</a:t>
                </a:r>
                <a14:m>
                  <m:oMath xmlns:m="http://schemas.openxmlformats.org/officeDocument/2006/math">
                    <m:r>
                      <a:rPr lang="en-US" sz="2000" i="1">
                        <a:latin typeface="Cambria Math"/>
                        <a:ea typeface="Cambria Math"/>
                      </a:rPr>
                      <m:t>~</m:t>
                    </m:r>
                  </m:oMath>
                </a14:m>
                <a:r>
                  <a:rPr lang="en-US" sz="2000" dirty="0"/>
                  <a:t> </a:t>
                </a:r>
                <a14:m>
                  <m:oMath xmlns:m="http://schemas.openxmlformats.org/officeDocument/2006/math">
                    <m:d>
                      <m:dPr>
                        <m:begChr m:val="["/>
                        <m:endChr m:val="]"/>
                        <m:ctrlPr>
                          <a:rPr lang="en-US" sz="2000" i="1">
                            <a:latin typeface="Cambria Math"/>
                          </a:rPr>
                        </m:ctrlPr>
                      </m:dPr>
                      <m:e>
                        <m:m>
                          <m:mPr>
                            <m:mcs>
                              <m:mc>
                                <m:mcPr>
                                  <m:count m:val="4"/>
                                  <m:mcJc m:val="center"/>
                                </m:mcPr>
                              </m:mc>
                            </m:mcs>
                            <m:ctrlPr>
                              <a:rPr lang="en-US" sz="2000" i="1">
                                <a:latin typeface="Cambria Math"/>
                              </a:rPr>
                            </m:ctrlPr>
                          </m:mPr>
                          <m:mr>
                            <m:e>
                              <m:r>
                                <m:rPr>
                                  <m:brk m:alnAt="7"/>
                                </m:rPr>
                                <a:rPr lang="en-US" sz="2000" i="1">
                                  <a:latin typeface="Cambria Math"/>
                                </a:rPr>
                                <m:t>1</m:t>
                              </m:r>
                            </m:e>
                            <m:e>
                              <m:r>
                                <a:rPr lang="en-US" sz="2000" i="1">
                                  <a:latin typeface="Cambria Math"/>
                                </a:rPr>
                                <m:t>−3</m:t>
                              </m:r>
                            </m:e>
                            <m:e>
                              <m:r>
                                <a:rPr lang="en-US" sz="2000" i="1">
                                  <a:latin typeface="Cambria Math"/>
                                </a:rPr>
                                <m:t>2</m:t>
                              </m:r>
                            </m:e>
                            <m:e>
                              <m:r>
                                <a:rPr lang="en-US" sz="2000" i="1">
                                  <a:latin typeface="Cambria Math"/>
                                </a:rPr>
                                <m:t>0</m:t>
                              </m:r>
                            </m:e>
                          </m:mr>
                          <m:mr>
                            <m:e>
                              <m:r>
                                <a:rPr lang="en-US" sz="2000" i="1">
                                  <a:latin typeface="Cambria Math"/>
                                </a:rPr>
                                <m:t>0</m:t>
                              </m:r>
                            </m:e>
                            <m:e>
                              <m:r>
                                <a:rPr lang="en-US" sz="2000" i="1">
                                  <a:latin typeface="Cambria Math"/>
                                </a:rPr>
                                <m:t>7</m:t>
                              </m:r>
                            </m:e>
                            <m:e>
                              <m:r>
                                <a:rPr lang="en-US" sz="2000" i="1">
                                  <a:latin typeface="Cambria Math"/>
                                </a:rPr>
                                <m:t>−2</m:t>
                              </m:r>
                            </m:e>
                            <m:e>
                              <m:r>
                                <a:rPr lang="en-US" sz="2000" i="1">
                                  <a:latin typeface="Cambria Math"/>
                                </a:rPr>
                                <m:t>0</m:t>
                              </m:r>
                            </m:e>
                          </m:mr>
                          <m:mr>
                            <m:e>
                              <m:r>
                                <a:rPr lang="en-US" sz="2000" i="1">
                                  <a:latin typeface="Cambria Math"/>
                                </a:rPr>
                                <m:t>0</m:t>
                              </m:r>
                            </m:e>
                            <m:e>
                              <m:r>
                                <a:rPr lang="en-US" sz="2000" i="1">
                                  <a:latin typeface="Cambria Math"/>
                                </a:rPr>
                                <m:t>0</m:t>
                              </m:r>
                            </m:e>
                            <m:e>
                              <m:r>
                                <a:rPr lang="en-US" sz="2000" i="1">
                                  <a:latin typeface="Cambria Math"/>
                                </a:rPr>
                                <m:t>−3</m:t>
                              </m:r>
                            </m:e>
                            <m:e>
                              <m:r>
                                <a:rPr lang="en-US" sz="2000" i="1">
                                  <a:latin typeface="Cambria Math"/>
                                </a:rPr>
                                <m:t>0</m:t>
                              </m:r>
                            </m:e>
                          </m:mr>
                          <m:mr>
                            <m:e>
                              <m:r>
                                <a:rPr lang="en-US" sz="2000" i="1">
                                  <a:latin typeface="Cambria Math"/>
                                </a:rPr>
                                <m:t>0</m:t>
                              </m:r>
                            </m:e>
                            <m:e>
                              <m:r>
                                <a:rPr lang="en-US" sz="2000" b="0" i="1" smtClean="0">
                                  <a:latin typeface="Cambria Math"/>
                                </a:rPr>
                                <m:t>0</m:t>
                              </m:r>
                            </m:e>
                            <m:e>
                              <m:f>
                                <m:fPr>
                                  <m:ctrlPr>
                                    <a:rPr lang="en-US" sz="2000" b="0" i="1" smtClean="0">
                                      <a:latin typeface="Cambria Math"/>
                                    </a:rPr>
                                  </m:ctrlPr>
                                </m:fPr>
                                <m:num>
                                  <m:r>
                                    <a:rPr lang="en-US" sz="2000" b="0" i="1" smtClean="0">
                                      <a:latin typeface="Cambria Math"/>
                                    </a:rPr>
                                    <m:t>19</m:t>
                                  </m:r>
                                </m:num>
                                <m:den>
                                  <m:r>
                                    <a:rPr lang="en-US" sz="2000" b="0" i="1" smtClean="0">
                                      <a:latin typeface="Cambria Math"/>
                                    </a:rPr>
                                    <m:t>17</m:t>
                                  </m:r>
                                </m:den>
                              </m:f>
                            </m:e>
                            <m:e>
                              <m:r>
                                <a:rPr lang="en-US" sz="2000" i="1">
                                  <a:latin typeface="Cambria Math"/>
                                </a:rPr>
                                <m:t>0</m:t>
                              </m:r>
                            </m:e>
                          </m:mr>
                        </m:m>
                      </m:e>
                    </m:d>
                  </m:oMath>
                </a14:m>
                <a:endParaRPr lang="en-US" sz="2000" dirty="0"/>
              </a:p>
              <a:p>
                <a:pPr marL="0" indent="0">
                  <a:buNone/>
                </a:pPr>
                <a:endParaRPr lang="en-US" sz="2000" dirty="0" smtClean="0"/>
              </a:p>
              <a:p>
                <a:pPr marL="0" indent="0">
                  <a:buNone/>
                </a:pPr>
                <a:endParaRPr lang="en-US" sz="2000" dirty="0"/>
              </a:p>
              <a:p>
                <a:pPr marL="0" indent="0">
                  <a:buNone/>
                </a:pPr>
                <a:r>
                  <a:rPr lang="en-US" sz="2000" dirty="0"/>
                  <a:t>Operating </a:t>
                </a:r>
                <a14:m>
                  <m:oMath xmlns:m="http://schemas.openxmlformats.org/officeDocument/2006/math">
                    <m:sSub>
                      <m:sSubPr>
                        <m:ctrlPr>
                          <a:rPr lang="en-US" sz="2000" i="1">
                            <a:latin typeface="Cambria Math"/>
                          </a:rPr>
                        </m:ctrlPr>
                      </m:sSubPr>
                      <m:e>
                        <m:r>
                          <a:rPr lang="en-US" sz="2000" i="1">
                            <a:latin typeface="Cambria Math"/>
                          </a:rPr>
                          <m:t>𝑅</m:t>
                        </m:r>
                      </m:e>
                      <m:sub>
                        <m:r>
                          <a:rPr lang="en-US" sz="2000" b="0" i="1" smtClean="0">
                            <a:latin typeface="Cambria Math"/>
                          </a:rPr>
                          <m:t>3</m:t>
                        </m:r>
                      </m:sub>
                    </m:sSub>
                    <m:r>
                      <a:rPr lang="en-US" sz="2000" i="1">
                        <a:latin typeface="Cambria Math"/>
                        <a:ea typeface="Cambria Math"/>
                      </a:rPr>
                      <m:t>→</m:t>
                    </m:r>
                    <m:sSub>
                      <m:sSubPr>
                        <m:ctrlPr>
                          <a:rPr lang="en-US" sz="2000" i="1">
                            <a:latin typeface="Cambria Math"/>
                            <a:ea typeface="Cambria Math"/>
                          </a:rPr>
                        </m:ctrlPr>
                      </m:sSubPr>
                      <m:e>
                        <m:f>
                          <m:fPr>
                            <m:ctrlPr>
                              <a:rPr lang="en-US" sz="2000" i="1">
                                <a:latin typeface="Cambria Math"/>
                                <a:ea typeface="Cambria Math"/>
                              </a:rPr>
                            </m:ctrlPr>
                          </m:fPr>
                          <m:num>
                            <m:r>
                              <a:rPr lang="en-US" sz="2000" b="0" i="1" smtClean="0">
                                <a:latin typeface="Cambria Math"/>
                                <a:ea typeface="Cambria Math"/>
                              </a:rPr>
                              <m:t>1</m:t>
                            </m:r>
                          </m:num>
                          <m:den>
                            <m:r>
                              <a:rPr lang="en-US" sz="2000" b="0" i="1" smtClean="0">
                                <a:latin typeface="Cambria Math"/>
                                <a:ea typeface="Cambria Math"/>
                              </a:rPr>
                              <m:t>3</m:t>
                            </m:r>
                          </m:den>
                        </m:f>
                        <m:r>
                          <a:rPr lang="en-US" sz="2000" i="1">
                            <a:latin typeface="Cambria Math"/>
                            <a:ea typeface="Cambria Math"/>
                          </a:rPr>
                          <m:t>𝑅</m:t>
                        </m:r>
                      </m:e>
                      <m:sub>
                        <m:r>
                          <a:rPr lang="en-US" sz="2000" i="1">
                            <a:latin typeface="Cambria Math"/>
                            <a:ea typeface="Cambria Math"/>
                          </a:rPr>
                          <m:t>3</m:t>
                        </m:r>
                      </m:sub>
                    </m:sSub>
                  </m:oMath>
                </a14:m>
                <a:r>
                  <a:rPr lang="en-US" sz="2000" dirty="0"/>
                  <a:t> </a:t>
                </a:r>
                <a:r>
                  <a:rPr lang="en-US" sz="2000" dirty="0" smtClean="0"/>
                  <a:t>and   </a:t>
                </a:r>
                <a14:m>
                  <m:oMath xmlns:m="http://schemas.openxmlformats.org/officeDocument/2006/math">
                    <m:sSub>
                      <m:sSubPr>
                        <m:ctrlPr>
                          <a:rPr lang="en-US" sz="2000" i="1">
                            <a:latin typeface="Cambria Math"/>
                            <a:ea typeface="Cambria Math"/>
                          </a:rPr>
                        </m:ctrlPr>
                      </m:sSubPr>
                      <m:e>
                        <m:r>
                          <a:rPr lang="en-US" sz="2000" i="1">
                            <a:latin typeface="Cambria Math"/>
                            <a:ea typeface="Cambria Math"/>
                          </a:rPr>
                          <m:t>𝑅</m:t>
                        </m:r>
                      </m:e>
                      <m:sub>
                        <m:r>
                          <a:rPr lang="en-US" sz="2000" i="1">
                            <a:latin typeface="Cambria Math"/>
                            <a:ea typeface="Cambria Math"/>
                          </a:rPr>
                          <m:t>4</m:t>
                        </m:r>
                      </m:sub>
                    </m:sSub>
                    <m:r>
                      <a:rPr lang="en-US" sz="2000" i="1">
                        <a:latin typeface="Cambria Math"/>
                        <a:ea typeface="Cambria Math"/>
                      </a:rPr>
                      <m:t>→</m:t>
                    </m:r>
                    <m:sSub>
                      <m:sSubPr>
                        <m:ctrlPr>
                          <a:rPr lang="en-US" sz="2000" i="1">
                            <a:latin typeface="Cambria Math"/>
                            <a:ea typeface="Cambria Math"/>
                          </a:rPr>
                        </m:ctrlPr>
                      </m:sSubPr>
                      <m:e>
                        <m:f>
                          <m:fPr>
                            <m:ctrlPr>
                              <a:rPr lang="en-US" sz="2000" i="1">
                                <a:latin typeface="Cambria Math"/>
                                <a:ea typeface="Cambria Math"/>
                              </a:rPr>
                            </m:ctrlPr>
                          </m:fPr>
                          <m:num>
                            <m:r>
                              <a:rPr lang="en-US" sz="2000" i="1">
                                <a:latin typeface="Cambria Math"/>
                                <a:ea typeface="Cambria Math"/>
                              </a:rPr>
                              <m:t>1</m:t>
                            </m:r>
                            <m:r>
                              <a:rPr lang="en-US" sz="2000" b="0" i="1" smtClean="0">
                                <a:latin typeface="Cambria Math"/>
                                <a:ea typeface="Cambria Math"/>
                              </a:rPr>
                              <m:t>7</m:t>
                            </m:r>
                          </m:num>
                          <m:den>
                            <m:r>
                              <a:rPr lang="en-US" sz="2000" b="0" i="1" smtClean="0">
                                <a:latin typeface="Cambria Math"/>
                                <a:ea typeface="Cambria Math"/>
                              </a:rPr>
                              <m:t>19</m:t>
                            </m:r>
                          </m:den>
                        </m:f>
                        <m:r>
                          <a:rPr lang="en-US" sz="2000" i="1">
                            <a:latin typeface="Cambria Math"/>
                            <a:ea typeface="Cambria Math"/>
                          </a:rPr>
                          <m:t>𝑅</m:t>
                        </m:r>
                      </m:e>
                      <m:sub>
                        <m:r>
                          <a:rPr lang="en-US" sz="2000" i="1">
                            <a:latin typeface="Cambria Math"/>
                            <a:ea typeface="Cambria Math"/>
                          </a:rPr>
                          <m:t>3</m:t>
                        </m:r>
                      </m:sub>
                    </m:sSub>
                  </m:oMath>
                </a14:m>
                <a:endParaRPr lang="en-US" sz="2000" dirty="0"/>
              </a:p>
              <a:p>
                <a:pPr marL="0" indent="0">
                  <a:buNone/>
                </a:pPr>
                <a:r>
                  <a:rPr lang="en-US" sz="2000" dirty="0"/>
                  <a:t>	</a:t>
                </a:r>
                <a14:m>
                  <m:oMath xmlns:m="http://schemas.openxmlformats.org/officeDocument/2006/math">
                    <m:r>
                      <a:rPr lang="en-US" sz="2000" i="1">
                        <a:latin typeface="Cambria Math"/>
                        <a:ea typeface="Cambria Math"/>
                      </a:rPr>
                      <m:t>~</m:t>
                    </m:r>
                  </m:oMath>
                </a14:m>
                <a:r>
                  <a:rPr lang="en-US" sz="2000" dirty="0"/>
                  <a:t> </a:t>
                </a:r>
                <a14:m>
                  <m:oMath xmlns:m="http://schemas.openxmlformats.org/officeDocument/2006/math">
                    <m:d>
                      <m:dPr>
                        <m:begChr m:val="["/>
                        <m:endChr m:val="]"/>
                        <m:ctrlPr>
                          <a:rPr lang="en-US" sz="2000" i="1">
                            <a:latin typeface="Cambria Math"/>
                          </a:rPr>
                        </m:ctrlPr>
                      </m:dPr>
                      <m:e>
                        <m:m>
                          <m:mPr>
                            <m:mcs>
                              <m:mc>
                                <m:mcPr>
                                  <m:count m:val="4"/>
                                  <m:mcJc m:val="center"/>
                                </m:mcPr>
                              </m:mc>
                            </m:mcs>
                            <m:ctrlPr>
                              <a:rPr lang="en-US" sz="2000" i="1" smtClean="0">
                                <a:latin typeface="Cambria Math"/>
                              </a:rPr>
                            </m:ctrlPr>
                          </m:mPr>
                          <m:mr>
                            <m:e>
                              <m:r>
                                <m:rPr>
                                  <m:brk m:alnAt="7"/>
                                </m:rPr>
                                <a:rPr lang="en-US" sz="2000" i="1">
                                  <a:latin typeface="Cambria Math"/>
                                </a:rPr>
                                <m:t>1</m:t>
                              </m:r>
                            </m:e>
                            <m:e>
                              <m:r>
                                <a:rPr lang="en-US" sz="2000" i="1">
                                  <a:latin typeface="Cambria Math"/>
                                </a:rPr>
                                <m:t>−3</m:t>
                              </m:r>
                            </m:e>
                            <m:e>
                              <m:r>
                                <a:rPr lang="en-US" sz="2000" i="1">
                                  <a:latin typeface="Cambria Math"/>
                                </a:rPr>
                                <m:t>2</m:t>
                              </m:r>
                            </m:e>
                            <m:e>
                              <m:r>
                                <a:rPr lang="en-US" sz="2000" i="1">
                                  <a:latin typeface="Cambria Math"/>
                                </a:rPr>
                                <m:t>0</m:t>
                              </m:r>
                            </m:e>
                          </m:mr>
                          <m:mr>
                            <m:e>
                              <m:r>
                                <a:rPr lang="en-US" sz="2000" i="1">
                                  <a:latin typeface="Cambria Math"/>
                                </a:rPr>
                                <m:t>0</m:t>
                              </m:r>
                            </m:e>
                            <m:e>
                              <m:r>
                                <a:rPr lang="en-US" sz="2000" i="1">
                                  <a:latin typeface="Cambria Math"/>
                                </a:rPr>
                                <m:t>7</m:t>
                              </m:r>
                            </m:e>
                            <m:e>
                              <m:r>
                                <a:rPr lang="en-US" sz="2000" i="1">
                                  <a:latin typeface="Cambria Math"/>
                                </a:rPr>
                                <m:t>−2</m:t>
                              </m:r>
                            </m:e>
                            <m:e>
                              <m:r>
                                <a:rPr lang="en-US" sz="2000" i="1">
                                  <a:latin typeface="Cambria Math"/>
                                </a:rPr>
                                <m:t>0</m:t>
                              </m:r>
                            </m:e>
                          </m:mr>
                          <m:mr>
                            <m:e>
                              <m:r>
                                <a:rPr lang="en-US" sz="2000" i="1">
                                  <a:latin typeface="Cambria Math"/>
                                </a:rPr>
                                <m:t>0</m:t>
                              </m:r>
                            </m:e>
                            <m:e>
                              <m:r>
                                <a:rPr lang="en-US" sz="2000" i="1">
                                  <a:latin typeface="Cambria Math"/>
                                </a:rPr>
                                <m:t>0</m:t>
                              </m:r>
                            </m:e>
                            <m:e>
                              <m:r>
                                <a:rPr lang="en-US" sz="2000" i="1">
                                  <a:latin typeface="Cambria Math"/>
                                </a:rPr>
                                <m:t>−</m:t>
                              </m:r>
                              <m:r>
                                <a:rPr lang="en-US" sz="2000" b="0" i="1" smtClean="0">
                                  <a:latin typeface="Cambria Math"/>
                                </a:rPr>
                                <m:t>1</m:t>
                              </m:r>
                            </m:e>
                            <m:e>
                              <m:r>
                                <a:rPr lang="en-US" sz="2000" i="1">
                                  <a:latin typeface="Cambria Math"/>
                                </a:rPr>
                                <m:t>0</m:t>
                              </m:r>
                            </m:e>
                          </m:mr>
                          <m:mr>
                            <m:e>
                              <m:r>
                                <a:rPr lang="en-US" sz="2000" i="1">
                                  <a:latin typeface="Cambria Math"/>
                                </a:rPr>
                                <m:t>0</m:t>
                              </m:r>
                            </m:e>
                            <m:e>
                              <m:r>
                                <a:rPr lang="en-US" sz="2000" i="1">
                                  <a:latin typeface="Cambria Math"/>
                                </a:rPr>
                                <m:t>0</m:t>
                              </m:r>
                            </m:e>
                            <m:e>
                              <m:r>
                                <a:rPr lang="en-US" sz="2000" b="0" i="1" smtClean="0">
                                  <a:latin typeface="Cambria Math"/>
                                </a:rPr>
                                <m:t>1</m:t>
                              </m:r>
                            </m:e>
                            <m:e>
                              <m:r>
                                <a:rPr lang="en-US" sz="2000" i="1">
                                  <a:latin typeface="Cambria Math"/>
                                </a:rPr>
                                <m:t>0</m:t>
                              </m:r>
                            </m:e>
                          </m:mr>
                        </m:m>
                      </m:e>
                    </m:d>
                  </m:oMath>
                </a14:m>
                <a:endParaRPr lang="en-US" sz="2000" dirty="0" smtClean="0"/>
              </a:p>
              <a:p>
                <a:pPr marL="0" indent="0">
                  <a:buNone/>
                </a:pPr>
                <a:r>
                  <a:rPr lang="en-US" sz="2000" dirty="0"/>
                  <a:t>Operating </a:t>
                </a:r>
                <a14:m>
                  <m:oMath xmlns:m="http://schemas.openxmlformats.org/officeDocument/2006/math">
                    <m:sSub>
                      <m:sSubPr>
                        <m:ctrlPr>
                          <a:rPr lang="en-US" sz="2000" i="1">
                            <a:latin typeface="Cambria Math"/>
                          </a:rPr>
                        </m:ctrlPr>
                      </m:sSubPr>
                      <m:e>
                        <m:r>
                          <a:rPr lang="en-US" sz="2000" i="1">
                            <a:latin typeface="Cambria Math"/>
                          </a:rPr>
                          <m:t>𝑅</m:t>
                        </m:r>
                      </m:e>
                      <m:sub>
                        <m:r>
                          <a:rPr lang="en-US" sz="2000" i="1">
                            <a:latin typeface="Cambria Math"/>
                          </a:rPr>
                          <m:t>4</m:t>
                        </m:r>
                      </m:sub>
                    </m:sSub>
                    <m:r>
                      <a:rPr lang="en-US" sz="2000" i="1">
                        <a:latin typeface="Cambria Math"/>
                        <a:ea typeface="Cambria Math"/>
                      </a:rPr>
                      <m:t>→</m:t>
                    </m:r>
                  </m:oMath>
                </a14:m>
                <a:r>
                  <a:rPr lang="en-US" sz="2000" dirty="0"/>
                  <a:t> </a:t>
                </a:r>
                <a:r>
                  <a:rPr lang="en-US" sz="2000" dirty="0" smtClean="0"/>
                  <a:t>  </a:t>
                </a:r>
                <a14:m>
                  <m:oMath xmlns:m="http://schemas.openxmlformats.org/officeDocument/2006/math">
                    <m:sSub>
                      <m:sSubPr>
                        <m:ctrlPr>
                          <a:rPr lang="en-US" sz="2000" i="1">
                            <a:latin typeface="Cambria Math"/>
                            <a:ea typeface="Cambria Math"/>
                          </a:rPr>
                        </m:ctrlPr>
                      </m:sSubPr>
                      <m:e>
                        <m:r>
                          <a:rPr lang="en-US" sz="2000" i="1">
                            <a:latin typeface="Cambria Math"/>
                            <a:ea typeface="Cambria Math"/>
                          </a:rPr>
                          <m:t>𝑅</m:t>
                        </m:r>
                      </m:e>
                      <m:sub>
                        <m:r>
                          <a:rPr lang="en-US" sz="2000" i="1">
                            <a:latin typeface="Cambria Math"/>
                            <a:ea typeface="Cambria Math"/>
                          </a:rPr>
                          <m:t>4</m:t>
                        </m:r>
                      </m:sub>
                    </m:sSub>
                  </m:oMath>
                </a14:m>
                <a:r>
                  <a:rPr lang="en-US" sz="2000" dirty="0" smtClean="0"/>
                  <a:t> </a:t>
                </a:r>
                <a14:m>
                  <m:oMath xmlns:m="http://schemas.openxmlformats.org/officeDocument/2006/math">
                    <m:sSub>
                      <m:sSubPr>
                        <m:ctrlPr>
                          <a:rPr lang="en-US" sz="2000" i="1">
                            <a:latin typeface="Cambria Math"/>
                            <a:ea typeface="Cambria Math"/>
                          </a:rPr>
                        </m:ctrlPr>
                      </m:sSubPr>
                      <m:e>
                        <m:r>
                          <a:rPr lang="en-US" sz="2000" b="0" i="1" smtClean="0">
                            <a:latin typeface="Cambria Math"/>
                            <a:ea typeface="Cambria Math"/>
                          </a:rPr>
                          <m:t>+</m:t>
                        </m:r>
                        <m:r>
                          <a:rPr lang="en-US" sz="2000" i="1">
                            <a:latin typeface="Cambria Math"/>
                            <a:ea typeface="Cambria Math"/>
                          </a:rPr>
                          <m:t>𝑅</m:t>
                        </m:r>
                      </m:e>
                      <m:sub>
                        <m:r>
                          <a:rPr lang="en-US" sz="2000" b="0" i="1" smtClean="0">
                            <a:latin typeface="Cambria Math"/>
                            <a:ea typeface="Cambria Math"/>
                          </a:rPr>
                          <m:t>3</m:t>
                        </m:r>
                      </m:sub>
                    </m:sSub>
                  </m:oMath>
                </a14:m>
                <a:endParaRPr lang="en-US" sz="2000" dirty="0"/>
              </a:p>
              <a:p>
                <a:pPr marL="0" indent="0">
                  <a:buNone/>
                </a:pPr>
                <a:r>
                  <a:rPr lang="en-US" sz="2000" dirty="0"/>
                  <a:t>	</a:t>
                </a:r>
                <a14:m>
                  <m:oMath xmlns:m="http://schemas.openxmlformats.org/officeDocument/2006/math">
                    <m:r>
                      <a:rPr lang="en-US" sz="2000" i="1">
                        <a:latin typeface="Cambria Math"/>
                        <a:ea typeface="Cambria Math"/>
                      </a:rPr>
                      <m:t>~</m:t>
                    </m:r>
                  </m:oMath>
                </a14:m>
                <a:r>
                  <a:rPr lang="en-US" sz="2000" dirty="0"/>
                  <a:t> </a:t>
                </a:r>
                <a14:m>
                  <m:oMath xmlns:m="http://schemas.openxmlformats.org/officeDocument/2006/math">
                    <m:d>
                      <m:dPr>
                        <m:begChr m:val="["/>
                        <m:endChr m:val="]"/>
                        <m:ctrlPr>
                          <a:rPr lang="en-US" sz="2000" i="1">
                            <a:latin typeface="Cambria Math"/>
                          </a:rPr>
                        </m:ctrlPr>
                      </m:dPr>
                      <m:e>
                        <m:m>
                          <m:mPr>
                            <m:mcs>
                              <m:mc>
                                <m:mcPr>
                                  <m:count m:val="4"/>
                                  <m:mcJc m:val="center"/>
                                </m:mcPr>
                              </m:mc>
                            </m:mcs>
                            <m:ctrlPr>
                              <a:rPr lang="en-US" sz="2000" i="1">
                                <a:latin typeface="Cambria Math"/>
                              </a:rPr>
                            </m:ctrlPr>
                          </m:mPr>
                          <m:mr>
                            <m:e>
                              <m:r>
                                <m:rPr>
                                  <m:brk m:alnAt="7"/>
                                </m:rPr>
                                <a:rPr lang="en-US" sz="2000" i="1">
                                  <a:latin typeface="Cambria Math"/>
                                </a:rPr>
                                <m:t>1</m:t>
                              </m:r>
                            </m:e>
                            <m:e>
                              <m:r>
                                <a:rPr lang="en-US" sz="2000" i="1">
                                  <a:latin typeface="Cambria Math"/>
                                </a:rPr>
                                <m:t>−3</m:t>
                              </m:r>
                            </m:e>
                            <m:e>
                              <m:r>
                                <a:rPr lang="en-US" sz="2000" i="1">
                                  <a:latin typeface="Cambria Math"/>
                                </a:rPr>
                                <m:t>2</m:t>
                              </m:r>
                            </m:e>
                            <m:e>
                              <m:r>
                                <a:rPr lang="en-US" sz="2000" i="1">
                                  <a:latin typeface="Cambria Math"/>
                                </a:rPr>
                                <m:t>0</m:t>
                              </m:r>
                            </m:e>
                          </m:mr>
                          <m:mr>
                            <m:e>
                              <m:r>
                                <a:rPr lang="en-US" sz="2000" i="1">
                                  <a:latin typeface="Cambria Math"/>
                                </a:rPr>
                                <m:t>0</m:t>
                              </m:r>
                            </m:e>
                            <m:e>
                              <m:r>
                                <a:rPr lang="en-US" sz="2000" i="1">
                                  <a:latin typeface="Cambria Math"/>
                                </a:rPr>
                                <m:t>7</m:t>
                              </m:r>
                            </m:e>
                            <m:e>
                              <m:r>
                                <a:rPr lang="en-US" sz="2000" i="1">
                                  <a:latin typeface="Cambria Math"/>
                                </a:rPr>
                                <m:t>−2</m:t>
                              </m:r>
                            </m:e>
                            <m:e>
                              <m:r>
                                <a:rPr lang="en-US" sz="2000" i="1">
                                  <a:latin typeface="Cambria Math"/>
                                </a:rPr>
                                <m:t>0</m:t>
                              </m:r>
                            </m:e>
                          </m:mr>
                          <m:mr>
                            <m:e>
                              <m:r>
                                <a:rPr lang="en-US" sz="2000" i="1">
                                  <a:latin typeface="Cambria Math"/>
                                </a:rPr>
                                <m:t>0</m:t>
                              </m:r>
                            </m:e>
                            <m:e>
                              <m:r>
                                <a:rPr lang="en-US" sz="2000" i="1">
                                  <a:latin typeface="Cambria Math"/>
                                </a:rPr>
                                <m:t>0</m:t>
                              </m:r>
                            </m:e>
                            <m:e>
                              <m:r>
                                <a:rPr lang="en-US" sz="2000" b="0" i="1" smtClean="0">
                                  <a:latin typeface="Cambria Math"/>
                                </a:rPr>
                                <m:t>−1</m:t>
                              </m:r>
                            </m:e>
                            <m:e>
                              <m:r>
                                <a:rPr lang="en-US" sz="2000" i="1">
                                  <a:latin typeface="Cambria Math"/>
                                </a:rPr>
                                <m:t>0</m:t>
                              </m:r>
                            </m:e>
                          </m:mr>
                          <m:mr>
                            <m:e>
                              <m:r>
                                <a:rPr lang="en-US" sz="2000" i="1">
                                  <a:latin typeface="Cambria Math"/>
                                </a:rPr>
                                <m:t>0</m:t>
                              </m:r>
                            </m:e>
                            <m:e>
                              <m:r>
                                <a:rPr lang="en-US" sz="2000" i="1">
                                  <a:latin typeface="Cambria Math"/>
                                </a:rPr>
                                <m:t>0</m:t>
                              </m:r>
                            </m:e>
                            <m:e>
                              <m:r>
                                <a:rPr lang="en-US" sz="2000" b="0" i="1" smtClean="0">
                                  <a:latin typeface="Cambria Math"/>
                                </a:rPr>
                                <m:t>0</m:t>
                              </m:r>
                            </m:e>
                            <m:e>
                              <m:r>
                                <a:rPr lang="en-US" sz="2000" i="1">
                                  <a:latin typeface="Cambria Math"/>
                                </a:rPr>
                                <m:t>0</m:t>
                              </m:r>
                            </m:e>
                          </m:mr>
                        </m:m>
                      </m:e>
                    </m:d>
                  </m:oMath>
                </a14:m>
                <a:endParaRPr lang="en-US" sz="2000" dirty="0" smtClean="0"/>
              </a:p>
              <a:p>
                <a:pPr marL="0" indent="0">
                  <a:buNone/>
                </a:pPr>
                <a:r>
                  <a:rPr lang="en-US" sz="2000" dirty="0" smtClean="0"/>
                  <a:t>No, free variable and hence the columns of given matrix are linearly independent.</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381000"/>
                <a:ext cx="8534400" cy="5943600"/>
              </a:xfrm>
              <a:blipFill rotWithShape="1">
                <a:blip r:embed="rId2"/>
                <a:stretch>
                  <a:fillRect l="-71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7485380B-2C39-4DDC-AF28-BB07C47F1D9B}" type="datetime3">
              <a:rPr lang="en-US" smtClean="0"/>
              <a:t>5 December 2022</a:t>
            </a:fld>
            <a:endParaRPr lang="en-US"/>
          </a:p>
        </p:txBody>
      </p:sp>
      <p:sp>
        <p:nvSpPr>
          <p:cNvPr id="5" name="Footer Placeholder 4"/>
          <p:cNvSpPr>
            <a:spLocks noGrp="1"/>
          </p:cNvSpPr>
          <p:nvPr>
            <p:ph type="ftr" sz="quarter" idx="11"/>
          </p:nvPr>
        </p:nvSpPr>
        <p:spPr/>
        <p:txBody>
          <a:bodyPr/>
          <a:lstStyle/>
          <a:p>
            <a:r>
              <a:rPr lang="en-US" smtClean="0"/>
              <a:t>js</a:t>
            </a:r>
            <a:endParaRPr lang="en-US"/>
          </a:p>
        </p:txBody>
      </p:sp>
      <p:sp>
        <p:nvSpPr>
          <p:cNvPr id="6" name="Slide Number Placeholder 5"/>
          <p:cNvSpPr>
            <a:spLocks noGrp="1"/>
          </p:cNvSpPr>
          <p:nvPr>
            <p:ph type="sldNum" sz="quarter" idx="12"/>
          </p:nvPr>
        </p:nvSpPr>
        <p:spPr/>
        <p:txBody>
          <a:bodyPr/>
          <a:lstStyle/>
          <a:p>
            <a:fld id="{B4318AF5-1C7B-4860-8A05-F86E63C4D6B2}" type="slidenum">
              <a:rPr lang="en-US" smtClean="0"/>
              <a:t>43</a:t>
            </a:fld>
            <a:endParaRPr lang="en-US"/>
          </a:p>
        </p:txBody>
      </p:sp>
      <p:cxnSp>
        <p:nvCxnSpPr>
          <p:cNvPr id="8" name="Straight Connector 7"/>
          <p:cNvCxnSpPr>
            <a:stCxn id="3" idx="0"/>
            <a:endCxn id="3" idx="2"/>
          </p:cNvCxnSpPr>
          <p:nvPr/>
        </p:nvCxnSpPr>
        <p:spPr>
          <a:xfrm>
            <a:off x="4724400" y="381000"/>
            <a:ext cx="0" cy="594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5023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 calcmode="lin" valueType="num">
                                      <p:cBhvr additive="base">
                                        <p:cTn id="6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533400"/>
                <a:ext cx="8229600" cy="5791200"/>
              </a:xfrm>
            </p:spPr>
            <p:txBody>
              <a:bodyPr>
                <a:normAutofit/>
              </a:bodyPr>
              <a:lstStyle/>
              <a:p>
                <a:pPr marL="0" indent="0">
                  <a:buNone/>
                </a:pPr>
                <a:r>
                  <a:rPr lang="en-US" sz="2000" b="1" dirty="0" smtClean="0">
                    <a:solidFill>
                      <a:srgbClr val="FF0000"/>
                    </a:solidFill>
                  </a:rPr>
                  <a:t>3. Determine for what value of h, is {</a:t>
                </a:r>
                <a14:m>
                  <m:oMath xmlns:m="http://schemas.openxmlformats.org/officeDocument/2006/math">
                    <m:sSub>
                      <m:sSubPr>
                        <m:ctrlPr>
                          <a:rPr lang="en-US" sz="2000" b="1" i="1">
                            <a:solidFill>
                              <a:srgbClr val="FF0000"/>
                            </a:solidFill>
                            <a:latin typeface="Cambria Math"/>
                          </a:rPr>
                        </m:ctrlPr>
                      </m:sSubPr>
                      <m:e>
                        <m:r>
                          <a:rPr lang="en-US" sz="2000" b="1" i="1">
                            <a:solidFill>
                              <a:srgbClr val="FF0000"/>
                            </a:solidFill>
                            <a:latin typeface="Cambria Math"/>
                          </a:rPr>
                          <m:t>𝒗</m:t>
                        </m:r>
                      </m:e>
                      <m:sub>
                        <m:r>
                          <a:rPr lang="en-US" sz="2000" b="1" i="1">
                            <a:solidFill>
                              <a:srgbClr val="FF0000"/>
                            </a:solidFill>
                            <a:latin typeface="Cambria Math"/>
                          </a:rPr>
                          <m:t>𝟏</m:t>
                        </m:r>
                      </m:sub>
                    </m:sSub>
                    <m:r>
                      <a:rPr lang="en-US" sz="2000" b="1" i="1">
                        <a:solidFill>
                          <a:srgbClr val="FF0000"/>
                        </a:solidFill>
                        <a:latin typeface="Cambria Math"/>
                      </a:rPr>
                      <m:t>,</m:t>
                    </m:r>
                    <m:sSub>
                      <m:sSubPr>
                        <m:ctrlPr>
                          <a:rPr lang="en-US" sz="2000" b="1" i="1">
                            <a:solidFill>
                              <a:srgbClr val="FF0000"/>
                            </a:solidFill>
                            <a:latin typeface="Cambria Math"/>
                          </a:rPr>
                        </m:ctrlPr>
                      </m:sSubPr>
                      <m:e>
                        <m:r>
                          <a:rPr lang="en-US" sz="2000" b="1" i="1">
                            <a:solidFill>
                              <a:srgbClr val="FF0000"/>
                            </a:solidFill>
                            <a:latin typeface="Cambria Math"/>
                          </a:rPr>
                          <m:t>𝒗</m:t>
                        </m:r>
                      </m:e>
                      <m:sub>
                        <m:r>
                          <a:rPr lang="en-US" sz="2000" b="1" i="1">
                            <a:solidFill>
                              <a:srgbClr val="FF0000"/>
                            </a:solidFill>
                            <a:latin typeface="Cambria Math"/>
                          </a:rPr>
                          <m:t>𝟐</m:t>
                        </m:r>
                      </m:sub>
                    </m:sSub>
                    <m:r>
                      <a:rPr lang="en-US" sz="2000" b="1" i="1">
                        <a:solidFill>
                          <a:srgbClr val="FF0000"/>
                        </a:solidFill>
                        <a:latin typeface="Cambria Math"/>
                      </a:rPr>
                      <m:t>,</m:t>
                    </m:r>
                    <m:sSub>
                      <m:sSubPr>
                        <m:ctrlPr>
                          <a:rPr lang="en-US" sz="2000" b="1" i="1">
                            <a:solidFill>
                              <a:srgbClr val="FF0000"/>
                            </a:solidFill>
                            <a:latin typeface="Cambria Math"/>
                          </a:rPr>
                        </m:ctrlPr>
                      </m:sSubPr>
                      <m:e>
                        <m:r>
                          <a:rPr lang="en-US" sz="2000" b="1" i="1">
                            <a:solidFill>
                              <a:srgbClr val="FF0000"/>
                            </a:solidFill>
                            <a:latin typeface="Cambria Math"/>
                          </a:rPr>
                          <m:t>𝒗</m:t>
                        </m:r>
                      </m:e>
                      <m:sub>
                        <m:r>
                          <a:rPr lang="en-US" sz="2000" b="1" i="1">
                            <a:solidFill>
                              <a:srgbClr val="FF0000"/>
                            </a:solidFill>
                            <a:latin typeface="Cambria Math"/>
                          </a:rPr>
                          <m:t>𝟑</m:t>
                        </m:r>
                      </m:sub>
                    </m:sSub>
                  </m:oMath>
                </a14:m>
                <a:r>
                  <a:rPr lang="en-US" sz="2000" b="1" dirty="0" smtClean="0">
                    <a:solidFill>
                      <a:srgbClr val="FF0000"/>
                    </a:solidFill>
                  </a:rPr>
                  <a:t>} linearly dependent.</a:t>
                </a:r>
              </a:p>
              <a:p>
                <a:pPr marL="514350" indent="-514350">
                  <a:buAutoNum type="romanLcParenR"/>
                </a:pPr>
                <a:r>
                  <a:rPr lang="en-US" sz="2000" b="1" dirty="0" smtClean="0">
                    <a:solidFill>
                      <a:srgbClr val="FF0000"/>
                    </a:solidFill>
                  </a:rPr>
                  <a:t> </a:t>
                </a:r>
                <a14:m>
                  <m:oMath xmlns:m="http://schemas.openxmlformats.org/officeDocument/2006/math">
                    <m:sSub>
                      <m:sSubPr>
                        <m:ctrlPr>
                          <a:rPr lang="en-US" sz="2000" b="1" i="1">
                            <a:solidFill>
                              <a:srgbClr val="FF0000"/>
                            </a:solidFill>
                            <a:latin typeface="Cambria Math"/>
                          </a:rPr>
                        </m:ctrlPr>
                      </m:sSubPr>
                      <m:e>
                        <m:r>
                          <a:rPr lang="en-US" sz="2000" b="1" i="1">
                            <a:solidFill>
                              <a:srgbClr val="FF0000"/>
                            </a:solidFill>
                            <a:latin typeface="Cambria Math"/>
                          </a:rPr>
                          <m:t>𝒗</m:t>
                        </m:r>
                      </m:e>
                      <m:sub>
                        <m:r>
                          <a:rPr lang="en-US" sz="2000" b="1" i="1">
                            <a:solidFill>
                              <a:srgbClr val="FF0000"/>
                            </a:solidFill>
                            <a:latin typeface="Cambria Math"/>
                          </a:rPr>
                          <m:t>𝟏</m:t>
                        </m:r>
                      </m:sub>
                    </m:sSub>
                    <m:r>
                      <a:rPr lang="en-US" sz="2000" b="1" i="1" smtClean="0">
                        <a:solidFill>
                          <a:srgbClr val="FF0000"/>
                        </a:solidFill>
                        <a:latin typeface="Cambria Math"/>
                      </a:rPr>
                      <m:t>= </m:t>
                    </m:r>
                    <m:d>
                      <m:dPr>
                        <m:begChr m:val="["/>
                        <m:endChr m:val="]"/>
                        <m:ctrlPr>
                          <a:rPr lang="en-US" sz="2000" b="1" i="1" smtClean="0">
                            <a:solidFill>
                              <a:srgbClr val="FF0000"/>
                            </a:solidFill>
                            <a:latin typeface="Cambria Math"/>
                          </a:rPr>
                        </m:ctrlPr>
                      </m:dPr>
                      <m:e>
                        <m:m>
                          <m:mPr>
                            <m:mcs>
                              <m:mc>
                                <m:mcPr>
                                  <m:count m:val="1"/>
                                  <m:mcJc m:val="center"/>
                                </m:mcPr>
                              </m:mc>
                            </m:mcs>
                            <m:ctrlPr>
                              <a:rPr lang="en-US" sz="2000" b="1" i="1" smtClean="0">
                                <a:solidFill>
                                  <a:srgbClr val="FF0000"/>
                                </a:solidFill>
                                <a:latin typeface="Cambria Math"/>
                              </a:rPr>
                            </m:ctrlPr>
                          </m:mPr>
                          <m:mr>
                            <m:e>
                              <m:r>
                                <m:rPr>
                                  <m:brk m:alnAt="7"/>
                                </m:rPr>
                                <a:rPr lang="en-US" sz="2000" b="1" i="1" smtClean="0">
                                  <a:solidFill>
                                    <a:srgbClr val="FF0000"/>
                                  </a:solidFill>
                                  <a:latin typeface="Cambria Math"/>
                                </a:rPr>
                                <m:t>𝟏</m:t>
                              </m:r>
                            </m:e>
                          </m:mr>
                          <m:mr>
                            <m:e>
                              <m:r>
                                <a:rPr lang="en-US" sz="2000" b="1" i="1" smtClean="0">
                                  <a:solidFill>
                                    <a:srgbClr val="FF0000"/>
                                  </a:solidFill>
                                  <a:latin typeface="Cambria Math"/>
                                </a:rPr>
                                <m:t>−</m:t>
                              </m:r>
                              <m:r>
                                <a:rPr lang="en-US" sz="2000" b="1" i="1" smtClean="0">
                                  <a:solidFill>
                                    <a:srgbClr val="FF0000"/>
                                  </a:solidFill>
                                  <a:latin typeface="Cambria Math"/>
                                </a:rPr>
                                <m:t>𝟑</m:t>
                              </m:r>
                            </m:e>
                          </m:mr>
                          <m:mr>
                            <m:e>
                              <m:r>
                                <a:rPr lang="en-US" sz="2000" b="1" i="1" smtClean="0">
                                  <a:solidFill>
                                    <a:srgbClr val="FF0000"/>
                                  </a:solidFill>
                                  <a:latin typeface="Cambria Math"/>
                                </a:rPr>
                                <m:t>𝟐</m:t>
                              </m:r>
                            </m:e>
                          </m:mr>
                        </m:m>
                      </m:e>
                    </m:d>
                    <m:r>
                      <a:rPr lang="en-US" sz="2000" b="1" i="1" smtClean="0">
                        <a:solidFill>
                          <a:srgbClr val="FF0000"/>
                        </a:solidFill>
                        <a:latin typeface="Cambria Math"/>
                      </a:rPr>
                      <m:t>,   </m:t>
                    </m:r>
                    <m:sSub>
                      <m:sSubPr>
                        <m:ctrlPr>
                          <a:rPr lang="en-US" sz="2000" b="1" i="1">
                            <a:solidFill>
                              <a:srgbClr val="FF0000"/>
                            </a:solidFill>
                            <a:latin typeface="Cambria Math"/>
                          </a:rPr>
                        </m:ctrlPr>
                      </m:sSubPr>
                      <m:e>
                        <m:r>
                          <a:rPr lang="en-US" sz="2000" b="1" i="1">
                            <a:solidFill>
                              <a:srgbClr val="FF0000"/>
                            </a:solidFill>
                            <a:latin typeface="Cambria Math"/>
                          </a:rPr>
                          <m:t>𝒗</m:t>
                        </m:r>
                      </m:e>
                      <m:sub>
                        <m:r>
                          <a:rPr lang="en-US" sz="2000" b="1" i="1">
                            <a:solidFill>
                              <a:srgbClr val="FF0000"/>
                            </a:solidFill>
                            <a:latin typeface="Cambria Math"/>
                          </a:rPr>
                          <m:t>𝟐</m:t>
                        </m:r>
                      </m:sub>
                    </m:sSub>
                    <m:r>
                      <a:rPr lang="en-US" sz="2000" b="1" i="1" smtClean="0">
                        <a:solidFill>
                          <a:srgbClr val="FF0000"/>
                        </a:solidFill>
                        <a:latin typeface="Cambria Math"/>
                      </a:rPr>
                      <m:t>=</m:t>
                    </m:r>
                    <m:d>
                      <m:dPr>
                        <m:begChr m:val="["/>
                        <m:endChr m:val="]"/>
                        <m:ctrlPr>
                          <a:rPr lang="en-US" sz="2000" b="1" i="1">
                            <a:solidFill>
                              <a:srgbClr val="FF0000"/>
                            </a:solidFill>
                            <a:latin typeface="Cambria Math"/>
                          </a:rPr>
                        </m:ctrlPr>
                      </m:dPr>
                      <m:e>
                        <m:m>
                          <m:mPr>
                            <m:mcs>
                              <m:mc>
                                <m:mcPr>
                                  <m:count m:val="1"/>
                                  <m:mcJc m:val="center"/>
                                </m:mcPr>
                              </m:mc>
                            </m:mcs>
                            <m:ctrlPr>
                              <a:rPr lang="en-US" sz="2000" b="1" i="1">
                                <a:solidFill>
                                  <a:srgbClr val="FF0000"/>
                                </a:solidFill>
                                <a:latin typeface="Cambria Math"/>
                              </a:rPr>
                            </m:ctrlPr>
                          </m:mPr>
                          <m:mr>
                            <m:e>
                              <m:r>
                                <m:rPr>
                                  <m:brk m:alnAt="7"/>
                                </m:rPr>
                                <a:rPr lang="en-US" sz="2000" b="1" i="1" smtClean="0">
                                  <a:solidFill>
                                    <a:srgbClr val="FF0000"/>
                                  </a:solidFill>
                                  <a:latin typeface="Cambria Math"/>
                                </a:rPr>
                                <m:t>−</m:t>
                              </m:r>
                              <m:r>
                                <a:rPr lang="en-US" sz="2000" b="1" i="1" smtClean="0">
                                  <a:solidFill>
                                    <a:srgbClr val="FF0000"/>
                                  </a:solidFill>
                                  <a:latin typeface="Cambria Math"/>
                                </a:rPr>
                                <m:t>𝟑</m:t>
                              </m:r>
                            </m:e>
                          </m:mr>
                          <m:mr>
                            <m:e>
                              <m:r>
                                <a:rPr lang="en-US" sz="2000" b="1" i="1" smtClean="0">
                                  <a:solidFill>
                                    <a:srgbClr val="FF0000"/>
                                  </a:solidFill>
                                  <a:latin typeface="Cambria Math"/>
                                </a:rPr>
                                <m:t>𝟗</m:t>
                              </m:r>
                            </m:e>
                          </m:mr>
                          <m:mr>
                            <m:e>
                              <m:r>
                                <a:rPr lang="en-US" sz="2000" b="1" i="1" smtClean="0">
                                  <a:solidFill>
                                    <a:srgbClr val="FF0000"/>
                                  </a:solidFill>
                                  <a:latin typeface="Cambria Math"/>
                                </a:rPr>
                                <m:t>−</m:t>
                              </m:r>
                              <m:r>
                                <a:rPr lang="en-US" sz="2000" b="1" i="1" smtClean="0">
                                  <a:solidFill>
                                    <a:srgbClr val="FF0000"/>
                                  </a:solidFill>
                                  <a:latin typeface="Cambria Math"/>
                                </a:rPr>
                                <m:t>𝟔</m:t>
                              </m:r>
                            </m:e>
                          </m:mr>
                        </m:m>
                      </m:e>
                    </m:d>
                    <m:r>
                      <a:rPr lang="en-US" sz="2000" b="1" i="1" smtClean="0">
                        <a:solidFill>
                          <a:srgbClr val="FF0000"/>
                        </a:solidFill>
                        <a:latin typeface="Cambria Math"/>
                      </a:rPr>
                      <m:t>,  </m:t>
                    </m:r>
                    <m:sSub>
                      <m:sSubPr>
                        <m:ctrlPr>
                          <a:rPr lang="en-US" sz="2000" b="1" i="1">
                            <a:solidFill>
                              <a:srgbClr val="FF0000"/>
                            </a:solidFill>
                            <a:latin typeface="Cambria Math"/>
                          </a:rPr>
                        </m:ctrlPr>
                      </m:sSubPr>
                      <m:e>
                        <m:r>
                          <a:rPr lang="en-US" sz="2000" b="1" i="1" smtClean="0">
                            <a:solidFill>
                              <a:srgbClr val="FF0000"/>
                            </a:solidFill>
                            <a:latin typeface="Cambria Math"/>
                          </a:rPr>
                          <m:t>      </m:t>
                        </m:r>
                        <m:r>
                          <a:rPr lang="en-US" sz="2000" b="1" i="1">
                            <a:solidFill>
                              <a:srgbClr val="FF0000"/>
                            </a:solidFill>
                            <a:latin typeface="Cambria Math"/>
                          </a:rPr>
                          <m:t>𝒗</m:t>
                        </m:r>
                      </m:e>
                      <m:sub>
                        <m:r>
                          <a:rPr lang="en-US" sz="2000" b="1" i="1">
                            <a:solidFill>
                              <a:srgbClr val="FF0000"/>
                            </a:solidFill>
                            <a:latin typeface="Cambria Math"/>
                          </a:rPr>
                          <m:t>𝟑</m:t>
                        </m:r>
                      </m:sub>
                    </m:sSub>
                  </m:oMath>
                </a14:m>
                <a:r>
                  <a:rPr lang="en-US" sz="2000" b="1" dirty="0" smtClean="0">
                    <a:solidFill>
                      <a:srgbClr val="FF0000"/>
                    </a:solidFill>
                  </a:rPr>
                  <a:t> = </a:t>
                </a:r>
                <a14:m>
                  <m:oMath xmlns:m="http://schemas.openxmlformats.org/officeDocument/2006/math">
                    <m:d>
                      <m:dPr>
                        <m:begChr m:val="["/>
                        <m:endChr m:val="]"/>
                        <m:ctrlPr>
                          <a:rPr lang="en-US" sz="2000" b="1" i="1">
                            <a:solidFill>
                              <a:srgbClr val="FF0000"/>
                            </a:solidFill>
                            <a:latin typeface="Cambria Math"/>
                          </a:rPr>
                        </m:ctrlPr>
                      </m:dPr>
                      <m:e>
                        <m:m>
                          <m:mPr>
                            <m:mcs>
                              <m:mc>
                                <m:mcPr>
                                  <m:count m:val="1"/>
                                  <m:mcJc m:val="center"/>
                                </m:mcPr>
                              </m:mc>
                            </m:mcs>
                            <m:ctrlPr>
                              <a:rPr lang="en-US" sz="2000" b="1" i="1">
                                <a:solidFill>
                                  <a:srgbClr val="FF0000"/>
                                </a:solidFill>
                                <a:latin typeface="Cambria Math"/>
                              </a:rPr>
                            </m:ctrlPr>
                          </m:mPr>
                          <m:mr>
                            <m:e>
                              <m:r>
                                <m:rPr>
                                  <m:brk m:alnAt="7"/>
                                </m:rPr>
                                <a:rPr lang="en-US" sz="2000" b="1" i="1" smtClean="0">
                                  <a:solidFill>
                                    <a:srgbClr val="FF0000"/>
                                  </a:solidFill>
                                  <a:latin typeface="Cambria Math"/>
                                </a:rPr>
                                <m:t>𝟓</m:t>
                              </m:r>
                            </m:e>
                          </m:mr>
                          <m:mr>
                            <m:e>
                              <m:r>
                                <a:rPr lang="en-US" sz="2000" b="1" i="1">
                                  <a:solidFill>
                                    <a:srgbClr val="FF0000"/>
                                  </a:solidFill>
                                  <a:latin typeface="Cambria Math"/>
                                </a:rPr>
                                <m:t>−</m:t>
                              </m:r>
                              <m:r>
                                <a:rPr lang="en-US" sz="2000" b="1" i="1" smtClean="0">
                                  <a:solidFill>
                                    <a:srgbClr val="FF0000"/>
                                  </a:solidFill>
                                  <a:latin typeface="Cambria Math"/>
                                </a:rPr>
                                <m:t>𝟕</m:t>
                              </m:r>
                            </m:e>
                          </m:mr>
                          <m:mr>
                            <m:e>
                              <m:r>
                                <a:rPr lang="en-US" sz="2000" b="1" i="1" smtClean="0">
                                  <a:solidFill>
                                    <a:srgbClr val="FF0000"/>
                                  </a:solidFill>
                                  <a:latin typeface="Cambria Math"/>
                                </a:rPr>
                                <m:t>𝒉</m:t>
                              </m:r>
                            </m:e>
                          </m:mr>
                        </m:m>
                      </m:e>
                    </m:d>
                  </m:oMath>
                </a14:m>
                <a:r>
                  <a:rPr lang="en-US" sz="2000" b="1" dirty="0" smtClean="0">
                    <a:solidFill>
                      <a:srgbClr val="FF0000"/>
                    </a:solidFill>
                  </a:rPr>
                  <a:t>	</a:t>
                </a:r>
              </a:p>
              <a:p>
                <a:pPr marL="0" indent="0">
                  <a:buNone/>
                </a:pPr>
                <a:r>
                  <a:rPr lang="en-US" sz="2000" b="1" dirty="0" smtClean="0"/>
                  <a:t>Solution: Consider homogeneous system</a:t>
                </a:r>
              </a:p>
              <a:p>
                <a:pPr marL="0" indent="0">
                  <a:buNone/>
                </a:pPr>
                <a:r>
                  <a:rPr lang="en-US" sz="2000" b="1" dirty="0" smtClean="0"/>
                  <a:t>	</a:t>
                </a:r>
                <a14:m>
                  <m:oMath xmlns:m="http://schemas.openxmlformats.org/officeDocument/2006/math">
                    <m:sSub>
                      <m:sSubPr>
                        <m:ctrlPr>
                          <a:rPr lang="en-US" sz="2000" b="1" i="1">
                            <a:latin typeface="Cambria Math"/>
                          </a:rPr>
                        </m:ctrlPr>
                      </m:sSubPr>
                      <m:e>
                        <m:sSub>
                          <m:sSubPr>
                            <m:ctrlPr>
                              <a:rPr lang="en-US" sz="2000" b="1" i="1">
                                <a:latin typeface="Cambria Math"/>
                              </a:rPr>
                            </m:ctrlPr>
                          </m:sSubPr>
                          <m:e>
                            <m:r>
                              <a:rPr lang="en-US" sz="2000" b="1" i="1">
                                <a:latin typeface="Cambria Math"/>
                              </a:rPr>
                              <m:t>𝒙</m:t>
                            </m:r>
                          </m:e>
                          <m:sub>
                            <m:r>
                              <a:rPr lang="en-US" sz="2000" b="1" i="1">
                                <a:latin typeface="Cambria Math"/>
                              </a:rPr>
                              <m:t>𝟏</m:t>
                            </m:r>
                          </m:sub>
                        </m:sSub>
                        <m:r>
                          <a:rPr lang="en-US" sz="2000" b="1" i="1">
                            <a:latin typeface="Cambria Math"/>
                          </a:rPr>
                          <m:t> </m:t>
                        </m:r>
                        <m:sSub>
                          <m:sSubPr>
                            <m:ctrlPr>
                              <a:rPr lang="en-US" sz="2000" b="1" i="1">
                                <a:latin typeface="Cambria Math"/>
                              </a:rPr>
                            </m:ctrlPr>
                          </m:sSubPr>
                          <m:e>
                            <m:r>
                              <a:rPr lang="en-US" sz="2000" b="1" i="1">
                                <a:latin typeface="Cambria Math"/>
                              </a:rPr>
                              <m:t>𝒗</m:t>
                            </m:r>
                          </m:e>
                          <m:sub>
                            <m:r>
                              <a:rPr lang="en-US" sz="2000" b="1" i="1">
                                <a:latin typeface="Cambria Math"/>
                              </a:rPr>
                              <m:t>𝟏</m:t>
                            </m:r>
                          </m:sub>
                        </m:sSub>
                        <m:r>
                          <a:rPr lang="en-US" sz="2000" b="1" i="1">
                            <a:latin typeface="Cambria Math"/>
                          </a:rPr>
                          <m:t>+</m:t>
                        </m:r>
                        <m:sSub>
                          <m:sSubPr>
                            <m:ctrlPr>
                              <a:rPr lang="en-US" sz="2000" b="1" i="1">
                                <a:latin typeface="Cambria Math"/>
                              </a:rPr>
                            </m:ctrlPr>
                          </m:sSubPr>
                          <m:e>
                            <m:r>
                              <a:rPr lang="en-US" sz="2000" b="1" i="1">
                                <a:latin typeface="Cambria Math"/>
                              </a:rPr>
                              <m:t>𝒙</m:t>
                            </m:r>
                          </m:e>
                          <m:sub>
                            <m:r>
                              <a:rPr lang="en-US" sz="2000" b="1" i="1">
                                <a:latin typeface="Cambria Math"/>
                              </a:rPr>
                              <m:t>𝟐</m:t>
                            </m:r>
                          </m:sub>
                        </m:sSub>
                        <m:sSub>
                          <m:sSubPr>
                            <m:ctrlPr>
                              <a:rPr lang="en-US" sz="2000" b="1" i="1">
                                <a:latin typeface="Cambria Math"/>
                              </a:rPr>
                            </m:ctrlPr>
                          </m:sSubPr>
                          <m:e>
                            <m:r>
                              <a:rPr lang="en-US" sz="2000" b="1" i="1">
                                <a:latin typeface="Cambria Math"/>
                              </a:rPr>
                              <m:t>𝒗</m:t>
                            </m:r>
                          </m:e>
                          <m:sub>
                            <m:r>
                              <a:rPr lang="en-US" sz="2000" b="1" i="1">
                                <a:latin typeface="Cambria Math"/>
                              </a:rPr>
                              <m:t>𝟐</m:t>
                            </m:r>
                          </m:sub>
                        </m:sSub>
                        <m:r>
                          <a:rPr lang="en-US" sz="2000" b="1" i="1">
                            <a:latin typeface="Cambria Math"/>
                          </a:rPr>
                          <m:t>+</m:t>
                        </m:r>
                        <m:r>
                          <a:rPr lang="en-US" sz="2000" b="1" i="1">
                            <a:latin typeface="Cambria Math"/>
                          </a:rPr>
                          <m:t>𝒙</m:t>
                        </m:r>
                      </m:e>
                      <m:sub>
                        <m:r>
                          <a:rPr lang="en-US" sz="2000" b="1" i="1">
                            <a:latin typeface="Cambria Math"/>
                          </a:rPr>
                          <m:t>𝟑</m:t>
                        </m:r>
                      </m:sub>
                    </m:sSub>
                    <m:sSub>
                      <m:sSubPr>
                        <m:ctrlPr>
                          <a:rPr lang="en-US" sz="2000" b="1" i="1">
                            <a:latin typeface="Cambria Math"/>
                          </a:rPr>
                        </m:ctrlPr>
                      </m:sSubPr>
                      <m:e>
                        <m:r>
                          <a:rPr lang="en-US" sz="2000" b="1" i="1">
                            <a:latin typeface="Cambria Math"/>
                          </a:rPr>
                          <m:t>𝒗</m:t>
                        </m:r>
                      </m:e>
                      <m:sub>
                        <m:r>
                          <a:rPr lang="en-US" sz="2000" b="1" i="1">
                            <a:latin typeface="Cambria Math"/>
                          </a:rPr>
                          <m:t>𝟑</m:t>
                        </m:r>
                      </m:sub>
                    </m:sSub>
                  </m:oMath>
                </a14:m>
                <a:r>
                  <a:rPr lang="en-US" sz="2000" b="1" dirty="0"/>
                  <a:t> = 0</a:t>
                </a:r>
              </a:p>
              <a:p>
                <a:pPr marL="0" indent="0">
                  <a:buNone/>
                </a:pPr>
                <a:r>
                  <a:rPr lang="en-US" sz="2000" b="1" dirty="0"/>
                  <a:t>	Augmented matrix is</a:t>
                </a:r>
              </a:p>
              <a:p>
                <a:pPr marL="0" indent="0">
                  <a:buNone/>
                </a:pPr>
                <a:r>
                  <a:rPr lang="en-US" sz="2000" b="1" dirty="0"/>
                  <a:t>	</a:t>
                </a:r>
                <a14:m>
                  <m:oMath xmlns:m="http://schemas.openxmlformats.org/officeDocument/2006/math">
                    <m:d>
                      <m:dPr>
                        <m:begChr m:val="["/>
                        <m:endChr m:val="]"/>
                        <m:ctrlPr>
                          <a:rPr lang="en-US" sz="2000" b="1" i="1">
                            <a:latin typeface="Cambria Math"/>
                          </a:rPr>
                        </m:ctrlPr>
                      </m:dPr>
                      <m:e>
                        <m:m>
                          <m:mPr>
                            <m:mcs>
                              <m:mc>
                                <m:mcPr>
                                  <m:count m:val="4"/>
                                  <m:mcJc m:val="center"/>
                                </m:mcPr>
                              </m:mc>
                            </m:mcs>
                            <m:ctrlPr>
                              <a:rPr lang="en-US" sz="2000" b="1" i="1">
                                <a:latin typeface="Cambria Math"/>
                              </a:rPr>
                            </m:ctrlPr>
                          </m:mPr>
                          <m:mr>
                            <m:e>
                              <m:r>
                                <m:rPr>
                                  <m:brk m:alnAt="7"/>
                                </m:rPr>
                                <a:rPr lang="en-US" sz="2000" b="1" i="1">
                                  <a:latin typeface="Cambria Math"/>
                                </a:rPr>
                                <m:t>𝟏</m:t>
                              </m:r>
                            </m:e>
                            <m:e>
                              <m:r>
                                <a:rPr lang="en-US" sz="2000" b="1" i="1" smtClean="0">
                                  <a:latin typeface="Cambria Math"/>
                                </a:rPr>
                                <m:t>−</m:t>
                              </m:r>
                              <m:r>
                                <a:rPr lang="en-US" sz="2000" b="1" i="1" smtClean="0">
                                  <a:latin typeface="Cambria Math"/>
                                </a:rPr>
                                <m:t>𝟑</m:t>
                              </m:r>
                            </m:e>
                            <m:e>
                              <m:r>
                                <a:rPr lang="en-US" sz="2000" b="1" i="1" smtClean="0">
                                  <a:latin typeface="Cambria Math"/>
                                </a:rPr>
                                <m:t>𝟓</m:t>
                              </m:r>
                            </m:e>
                            <m:e>
                              <m:r>
                                <a:rPr lang="en-US" sz="2000" b="1" i="1">
                                  <a:latin typeface="Cambria Math"/>
                                </a:rPr>
                                <m:t>𝟎</m:t>
                              </m:r>
                            </m:e>
                          </m:mr>
                          <m:mr>
                            <m:e>
                              <m:r>
                                <a:rPr lang="en-US" sz="2000" b="1" i="1" smtClean="0">
                                  <a:latin typeface="Cambria Math"/>
                                </a:rPr>
                                <m:t>−</m:t>
                              </m:r>
                              <m:r>
                                <a:rPr lang="en-US" sz="2000" b="1" i="1" smtClean="0">
                                  <a:latin typeface="Cambria Math"/>
                                </a:rPr>
                                <m:t>𝟑</m:t>
                              </m:r>
                            </m:e>
                            <m:e>
                              <m:r>
                                <a:rPr lang="en-US" sz="2000" b="1" i="1" smtClean="0">
                                  <a:latin typeface="Cambria Math"/>
                                </a:rPr>
                                <m:t>𝟗</m:t>
                              </m:r>
                            </m:e>
                            <m:e>
                              <m:r>
                                <a:rPr lang="en-US" sz="2000" b="1" i="1" smtClean="0">
                                  <a:latin typeface="Cambria Math"/>
                                </a:rPr>
                                <m:t>−</m:t>
                              </m:r>
                              <m:r>
                                <a:rPr lang="en-US" sz="2000" b="1" i="1" smtClean="0">
                                  <a:latin typeface="Cambria Math"/>
                                </a:rPr>
                                <m:t>𝟕</m:t>
                              </m:r>
                            </m:e>
                            <m:e>
                              <m:r>
                                <a:rPr lang="en-US" sz="2000" b="1" i="1">
                                  <a:latin typeface="Cambria Math"/>
                                </a:rPr>
                                <m:t>𝟎</m:t>
                              </m:r>
                            </m:e>
                          </m:mr>
                          <m:mr>
                            <m:e>
                              <m:r>
                                <a:rPr lang="en-US" sz="2000" b="1" i="1" smtClean="0">
                                  <a:latin typeface="Cambria Math"/>
                                </a:rPr>
                                <m:t>𝟐</m:t>
                              </m:r>
                            </m:e>
                            <m:e>
                              <m:r>
                                <a:rPr lang="en-US" sz="2000" b="1" i="1" smtClean="0">
                                  <a:latin typeface="Cambria Math"/>
                                </a:rPr>
                                <m:t>−</m:t>
                              </m:r>
                              <m:r>
                                <a:rPr lang="en-US" sz="2000" b="1" i="1" smtClean="0">
                                  <a:latin typeface="Cambria Math"/>
                                </a:rPr>
                                <m:t>𝟔</m:t>
                              </m:r>
                            </m:e>
                            <m:e>
                              <m:r>
                                <a:rPr lang="en-US" sz="2000" b="1" i="1" smtClean="0">
                                  <a:latin typeface="Cambria Math"/>
                                </a:rPr>
                                <m:t>𝒉</m:t>
                              </m:r>
                            </m:e>
                            <m:e>
                              <m:r>
                                <a:rPr lang="en-US" sz="2000" b="1" i="1">
                                  <a:latin typeface="Cambria Math"/>
                                </a:rPr>
                                <m:t>𝟎</m:t>
                              </m:r>
                            </m:e>
                          </m:mr>
                        </m:m>
                      </m:e>
                    </m:d>
                  </m:oMath>
                </a14:m>
                <a:endParaRPr lang="en-US" sz="2000" b="1" dirty="0"/>
              </a:p>
              <a:p>
                <a:pPr marL="0" indent="0">
                  <a:buNone/>
                </a:pPr>
                <a:r>
                  <a:rPr lang="en-US" sz="2000" b="1" dirty="0"/>
                  <a:t>Operating </a:t>
                </a:r>
                <a14:m>
                  <m:oMath xmlns:m="http://schemas.openxmlformats.org/officeDocument/2006/math">
                    <m:sSub>
                      <m:sSubPr>
                        <m:ctrlPr>
                          <a:rPr lang="en-US" sz="2000" b="1" i="1">
                            <a:latin typeface="Cambria Math"/>
                          </a:rPr>
                        </m:ctrlPr>
                      </m:sSubPr>
                      <m:e>
                        <m:r>
                          <a:rPr lang="en-US" sz="2000" b="1" i="1">
                            <a:latin typeface="Cambria Math"/>
                          </a:rPr>
                          <m:t>𝑹</m:t>
                        </m:r>
                      </m:e>
                      <m:sub>
                        <m:r>
                          <a:rPr lang="en-US" sz="2000" b="1" i="1">
                            <a:latin typeface="Cambria Math"/>
                          </a:rPr>
                          <m:t>𝟐</m:t>
                        </m:r>
                      </m:sub>
                    </m:sSub>
                    <m:r>
                      <a:rPr lang="en-US" sz="2000" b="1" i="1">
                        <a:latin typeface="Cambria Math"/>
                        <a:ea typeface="Cambria Math"/>
                      </a:rPr>
                      <m:t>→</m:t>
                    </m:r>
                    <m:r>
                      <a:rPr lang="en-US" sz="2000" b="1" i="1">
                        <a:latin typeface="Cambria Math"/>
                      </a:rPr>
                      <m:t> </m:t>
                    </m:r>
                    <m:sSub>
                      <m:sSubPr>
                        <m:ctrlPr>
                          <a:rPr lang="en-US" sz="2000" b="1" i="1">
                            <a:latin typeface="Cambria Math"/>
                            <a:ea typeface="Cambria Math"/>
                          </a:rPr>
                        </m:ctrlPr>
                      </m:sSubPr>
                      <m:e>
                        <m:r>
                          <a:rPr lang="en-US" sz="2000" b="1" i="1">
                            <a:latin typeface="Cambria Math"/>
                            <a:ea typeface="Cambria Math"/>
                          </a:rPr>
                          <m:t>𝑹</m:t>
                        </m:r>
                      </m:e>
                      <m:sub>
                        <m:r>
                          <a:rPr lang="en-US" sz="2000" b="1" i="1">
                            <a:latin typeface="Cambria Math"/>
                            <a:ea typeface="Cambria Math"/>
                          </a:rPr>
                          <m:t>𝟐</m:t>
                        </m:r>
                      </m:sub>
                    </m:sSub>
                    <m:r>
                      <a:rPr lang="en-US" sz="2000" b="1" i="1" smtClean="0">
                        <a:latin typeface="Cambria Math"/>
                        <a:ea typeface="Cambria Math"/>
                      </a:rPr>
                      <m:t>+</m:t>
                    </m:r>
                    <m:r>
                      <a:rPr lang="en-US" sz="2000" b="1" i="1">
                        <a:latin typeface="Cambria Math"/>
                        <a:ea typeface="Cambria Math"/>
                      </a:rPr>
                      <m:t>𝟑</m:t>
                    </m:r>
                  </m:oMath>
                </a14:m>
                <a:r>
                  <a:rPr lang="en-US" sz="2000" b="1" dirty="0">
                    <a:ea typeface="Cambria Math"/>
                  </a:rPr>
                  <a:t> </a:t>
                </a:r>
                <a14:m>
                  <m:oMath xmlns:m="http://schemas.openxmlformats.org/officeDocument/2006/math">
                    <m:sSub>
                      <m:sSubPr>
                        <m:ctrlPr>
                          <a:rPr lang="en-US" sz="2000" b="1" i="1">
                            <a:latin typeface="Cambria Math"/>
                            <a:ea typeface="Cambria Math"/>
                          </a:rPr>
                        </m:ctrlPr>
                      </m:sSubPr>
                      <m:e>
                        <m:r>
                          <a:rPr lang="en-US" sz="2000" b="1" i="1">
                            <a:latin typeface="Cambria Math"/>
                            <a:ea typeface="Cambria Math"/>
                          </a:rPr>
                          <m:t>𝑹</m:t>
                        </m:r>
                      </m:e>
                      <m:sub>
                        <m:r>
                          <a:rPr lang="en-US" sz="2000" b="1" i="1">
                            <a:latin typeface="Cambria Math"/>
                            <a:ea typeface="Cambria Math"/>
                          </a:rPr>
                          <m:t>𝟏</m:t>
                        </m:r>
                      </m:sub>
                    </m:sSub>
                  </m:oMath>
                </a14:m>
                <a:r>
                  <a:rPr lang="en-US" sz="2000" b="1" dirty="0"/>
                  <a:t> and  </a:t>
                </a:r>
                <a14:m>
                  <m:oMath xmlns:m="http://schemas.openxmlformats.org/officeDocument/2006/math">
                    <m:sSub>
                      <m:sSubPr>
                        <m:ctrlPr>
                          <a:rPr lang="en-US" sz="2000" b="1" i="1">
                            <a:latin typeface="Cambria Math"/>
                          </a:rPr>
                        </m:ctrlPr>
                      </m:sSubPr>
                      <m:e>
                        <m:r>
                          <a:rPr lang="en-US" sz="2000" b="1" i="1">
                            <a:latin typeface="Cambria Math"/>
                          </a:rPr>
                          <m:t>𝑹</m:t>
                        </m:r>
                      </m:e>
                      <m:sub>
                        <m:r>
                          <a:rPr lang="en-US" sz="2000" b="1" i="1">
                            <a:latin typeface="Cambria Math"/>
                          </a:rPr>
                          <m:t>𝟑</m:t>
                        </m:r>
                      </m:sub>
                    </m:sSub>
                    <m:r>
                      <a:rPr lang="en-US" sz="2000" b="1" i="1">
                        <a:latin typeface="Cambria Math"/>
                        <a:ea typeface="Cambria Math"/>
                      </a:rPr>
                      <m:t>→</m:t>
                    </m:r>
                    <m:sSub>
                      <m:sSubPr>
                        <m:ctrlPr>
                          <a:rPr lang="en-US" sz="2000" b="1" i="1">
                            <a:latin typeface="Cambria Math"/>
                            <a:ea typeface="Cambria Math"/>
                          </a:rPr>
                        </m:ctrlPr>
                      </m:sSubPr>
                      <m:e>
                        <m:r>
                          <a:rPr lang="en-US" sz="2000" b="1" i="1">
                            <a:latin typeface="Cambria Math"/>
                            <a:ea typeface="Cambria Math"/>
                          </a:rPr>
                          <m:t>𝑹</m:t>
                        </m:r>
                      </m:e>
                      <m:sub>
                        <m:r>
                          <a:rPr lang="en-US" sz="2000" b="1" i="1">
                            <a:latin typeface="Cambria Math"/>
                            <a:ea typeface="Cambria Math"/>
                          </a:rPr>
                          <m:t>𝟑</m:t>
                        </m:r>
                      </m:sub>
                    </m:sSub>
                    <m:r>
                      <a:rPr lang="en-US" sz="2000" b="1" i="1" smtClean="0">
                        <a:latin typeface="Cambria Math"/>
                        <a:ea typeface="Cambria Math"/>
                      </a:rPr>
                      <m:t>−</m:t>
                    </m:r>
                    <m:r>
                      <a:rPr lang="en-US" sz="2000" b="1" i="1" smtClean="0">
                        <a:latin typeface="Cambria Math"/>
                        <a:ea typeface="Cambria Math"/>
                      </a:rPr>
                      <m:t>𝟐</m:t>
                    </m:r>
                  </m:oMath>
                </a14:m>
                <a:r>
                  <a:rPr lang="en-US" sz="2000" b="1" dirty="0">
                    <a:ea typeface="Cambria Math"/>
                  </a:rPr>
                  <a:t> </a:t>
                </a:r>
                <a14:m>
                  <m:oMath xmlns:m="http://schemas.openxmlformats.org/officeDocument/2006/math">
                    <m:sSub>
                      <m:sSubPr>
                        <m:ctrlPr>
                          <a:rPr lang="en-US" sz="2000" b="1" i="1">
                            <a:latin typeface="Cambria Math"/>
                            <a:ea typeface="Cambria Math"/>
                          </a:rPr>
                        </m:ctrlPr>
                      </m:sSubPr>
                      <m:e>
                        <m:r>
                          <a:rPr lang="en-US" sz="2000" b="1" i="1">
                            <a:latin typeface="Cambria Math"/>
                            <a:ea typeface="Cambria Math"/>
                          </a:rPr>
                          <m:t>𝑹</m:t>
                        </m:r>
                      </m:e>
                      <m:sub>
                        <m:r>
                          <a:rPr lang="en-US" sz="2000" b="1" i="1" smtClean="0">
                            <a:latin typeface="Cambria Math"/>
                            <a:ea typeface="Cambria Math"/>
                          </a:rPr>
                          <m:t>𝟏</m:t>
                        </m:r>
                      </m:sub>
                    </m:sSub>
                  </m:oMath>
                </a14:m>
                <a:r>
                  <a:rPr lang="en-US" sz="2000" b="1" dirty="0"/>
                  <a:t> </a:t>
                </a:r>
                <a:endParaRPr lang="en-US" sz="2000" b="1" dirty="0" smtClean="0"/>
              </a:p>
              <a:p>
                <a:pPr marL="0" indent="0">
                  <a:buNone/>
                </a:pPr>
                <a:r>
                  <a:rPr lang="en-US" sz="2000" b="1" dirty="0"/>
                  <a:t>	 </a:t>
                </a:r>
                <a14:m>
                  <m:oMath xmlns:m="http://schemas.openxmlformats.org/officeDocument/2006/math">
                    <m:r>
                      <a:rPr lang="en-US" sz="2000" b="1" i="1" smtClean="0">
                        <a:latin typeface="Cambria Math"/>
                        <a:ea typeface="Cambria Math"/>
                      </a:rPr>
                      <m:t>~</m:t>
                    </m:r>
                    <m:d>
                      <m:dPr>
                        <m:begChr m:val="["/>
                        <m:endChr m:val="]"/>
                        <m:ctrlPr>
                          <a:rPr lang="en-US" sz="2000" b="1" i="1">
                            <a:latin typeface="Cambria Math"/>
                          </a:rPr>
                        </m:ctrlPr>
                      </m:dPr>
                      <m:e>
                        <m:m>
                          <m:mPr>
                            <m:mcs>
                              <m:mc>
                                <m:mcPr>
                                  <m:count m:val="4"/>
                                  <m:mcJc m:val="center"/>
                                </m:mcPr>
                              </m:mc>
                            </m:mcs>
                            <m:ctrlPr>
                              <a:rPr lang="en-US" sz="2000" b="1" i="1">
                                <a:latin typeface="Cambria Math"/>
                              </a:rPr>
                            </m:ctrlPr>
                          </m:mPr>
                          <m:mr>
                            <m:e>
                              <m:r>
                                <m:rPr>
                                  <m:brk m:alnAt="7"/>
                                </m:rPr>
                                <a:rPr lang="en-US" sz="2000" b="1" i="1">
                                  <a:latin typeface="Cambria Math"/>
                                </a:rPr>
                                <m:t>𝟏</m:t>
                              </m:r>
                            </m:e>
                            <m:e>
                              <m:r>
                                <a:rPr lang="en-US" sz="2000" b="1" i="1">
                                  <a:latin typeface="Cambria Math"/>
                                </a:rPr>
                                <m:t>−</m:t>
                              </m:r>
                              <m:r>
                                <a:rPr lang="en-US" sz="2000" b="1" i="1">
                                  <a:latin typeface="Cambria Math"/>
                                </a:rPr>
                                <m:t>𝟑</m:t>
                              </m:r>
                            </m:e>
                            <m:e>
                              <m:r>
                                <a:rPr lang="en-US" sz="2000" b="1" i="1">
                                  <a:latin typeface="Cambria Math"/>
                                </a:rPr>
                                <m:t>𝟓</m:t>
                              </m:r>
                            </m:e>
                            <m:e>
                              <m:r>
                                <a:rPr lang="en-US" sz="2000" b="1" i="1">
                                  <a:latin typeface="Cambria Math"/>
                                </a:rPr>
                                <m:t>𝟎</m:t>
                              </m:r>
                            </m:e>
                          </m:mr>
                          <m:mr>
                            <m:e>
                              <m:r>
                                <a:rPr lang="en-US" sz="2000" b="1" i="1" smtClean="0">
                                  <a:latin typeface="Cambria Math"/>
                                </a:rPr>
                                <m:t>𝟎</m:t>
                              </m:r>
                            </m:e>
                            <m:e>
                              <m:r>
                                <a:rPr lang="en-US" sz="2000" b="1" i="1" smtClean="0">
                                  <a:latin typeface="Cambria Math"/>
                                </a:rPr>
                                <m:t>𝟎</m:t>
                              </m:r>
                            </m:e>
                            <m:e>
                              <m:r>
                                <a:rPr lang="en-US" sz="2000" b="1" i="1" smtClean="0">
                                  <a:latin typeface="Cambria Math"/>
                                </a:rPr>
                                <m:t>𝟖</m:t>
                              </m:r>
                            </m:e>
                            <m:e>
                              <m:r>
                                <a:rPr lang="en-US" sz="2000" b="1" i="1">
                                  <a:latin typeface="Cambria Math"/>
                                </a:rPr>
                                <m:t>𝟎</m:t>
                              </m:r>
                            </m:e>
                          </m:mr>
                          <m:mr>
                            <m:e>
                              <m:r>
                                <a:rPr lang="en-US" sz="2000" b="1" i="1" smtClean="0">
                                  <a:latin typeface="Cambria Math"/>
                                </a:rPr>
                                <m:t>𝟎</m:t>
                              </m:r>
                            </m:e>
                            <m:e>
                              <m:r>
                                <a:rPr lang="en-US" sz="2000" b="1" i="1" smtClean="0">
                                  <a:latin typeface="Cambria Math"/>
                                </a:rPr>
                                <m:t>𝟎</m:t>
                              </m:r>
                            </m:e>
                            <m:e>
                              <m:r>
                                <a:rPr lang="en-US" sz="2000" b="1" i="1">
                                  <a:latin typeface="Cambria Math"/>
                                </a:rPr>
                                <m:t>𝒉</m:t>
                              </m:r>
                              <m:r>
                                <a:rPr lang="en-US" sz="2000" b="1" i="1" smtClean="0">
                                  <a:latin typeface="Cambria Math"/>
                                </a:rPr>
                                <m:t>−</m:t>
                              </m:r>
                              <m:r>
                                <a:rPr lang="en-US" sz="2000" b="1" i="1" smtClean="0">
                                  <a:latin typeface="Cambria Math"/>
                                </a:rPr>
                                <m:t>𝟏𝟎</m:t>
                              </m:r>
                            </m:e>
                            <m:e>
                              <m:r>
                                <a:rPr lang="en-US" sz="2000" b="1" i="1">
                                  <a:latin typeface="Cambria Math"/>
                                </a:rPr>
                                <m:t>𝟎</m:t>
                              </m:r>
                            </m:e>
                          </m:mr>
                        </m:m>
                      </m:e>
                    </m:d>
                  </m:oMath>
                </a14:m>
                <a:endParaRPr lang="en-US" sz="2000" b="1" dirty="0" smtClean="0"/>
              </a:p>
              <a:p>
                <a:pPr marL="0" indent="0">
                  <a:buNone/>
                </a:pPr>
                <a:r>
                  <a:rPr lang="en-US" sz="2000" b="1" dirty="0" smtClean="0"/>
                  <a:t>Here </a:t>
                </a:r>
                <a14:m>
                  <m:oMath xmlns:m="http://schemas.openxmlformats.org/officeDocument/2006/math">
                    <m:sSub>
                      <m:sSubPr>
                        <m:ctrlPr>
                          <a:rPr lang="en-US" sz="2000" b="1" i="1" smtClean="0">
                            <a:latin typeface="Cambria Math"/>
                          </a:rPr>
                        </m:ctrlPr>
                      </m:sSubPr>
                      <m:e>
                        <m:r>
                          <a:rPr lang="en-US" sz="2000" b="1" i="1" smtClean="0">
                            <a:latin typeface="Cambria Math"/>
                          </a:rPr>
                          <m:t>𝒙</m:t>
                        </m:r>
                      </m:e>
                      <m:sub>
                        <m:r>
                          <a:rPr lang="en-US" sz="2000" b="1" i="1" smtClean="0">
                            <a:latin typeface="Cambria Math"/>
                          </a:rPr>
                          <m:t>𝟐</m:t>
                        </m:r>
                      </m:sub>
                    </m:sSub>
                  </m:oMath>
                </a14:m>
                <a:r>
                  <a:rPr lang="en-US" sz="2000" b="1" dirty="0" smtClean="0"/>
                  <a:t> is free variable for all values of h.</a:t>
                </a:r>
              </a:p>
              <a:p>
                <a:pPr marL="0" indent="0">
                  <a:buNone/>
                </a:pPr>
                <a:r>
                  <a:rPr lang="en-US" sz="2000" b="1" dirty="0" smtClean="0"/>
                  <a:t>Hence, given vectors  are </a:t>
                </a:r>
                <a:r>
                  <a:rPr lang="en-US" sz="2000" b="1" dirty="0"/>
                  <a:t>linearly </a:t>
                </a:r>
                <a:r>
                  <a:rPr lang="en-US" sz="2000" b="1" dirty="0" smtClean="0"/>
                  <a:t>dependent for all values of h. </a:t>
                </a:r>
                <a:endParaRPr lang="en-US" sz="2000" b="1" dirty="0"/>
              </a:p>
              <a:p>
                <a:pPr marL="0" indent="0">
                  <a:buNone/>
                </a:pPr>
                <a:endParaRPr lang="en-US" sz="20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533400"/>
                <a:ext cx="8229600" cy="5791200"/>
              </a:xfrm>
              <a:blipFill rotWithShape="1">
                <a:blip r:embed="rId2"/>
                <a:stretch>
                  <a:fillRect l="-741" t="-52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7485380B-2C39-4DDC-AF28-BB07C47F1D9B}" type="datetime3">
              <a:rPr lang="en-US" smtClean="0"/>
              <a:t>5 December 2022</a:t>
            </a:fld>
            <a:endParaRPr lang="en-US"/>
          </a:p>
        </p:txBody>
      </p:sp>
      <p:sp>
        <p:nvSpPr>
          <p:cNvPr id="5" name="Footer Placeholder 4"/>
          <p:cNvSpPr>
            <a:spLocks noGrp="1"/>
          </p:cNvSpPr>
          <p:nvPr>
            <p:ph type="ftr" sz="quarter" idx="11"/>
          </p:nvPr>
        </p:nvSpPr>
        <p:spPr/>
        <p:txBody>
          <a:bodyPr/>
          <a:lstStyle/>
          <a:p>
            <a:r>
              <a:rPr lang="en-US" smtClean="0"/>
              <a:t>js</a:t>
            </a:r>
            <a:endParaRPr lang="en-US"/>
          </a:p>
        </p:txBody>
      </p:sp>
      <p:sp>
        <p:nvSpPr>
          <p:cNvPr id="6" name="Slide Number Placeholder 5"/>
          <p:cNvSpPr>
            <a:spLocks noGrp="1"/>
          </p:cNvSpPr>
          <p:nvPr>
            <p:ph type="sldNum" sz="quarter" idx="12"/>
          </p:nvPr>
        </p:nvSpPr>
        <p:spPr/>
        <p:txBody>
          <a:bodyPr/>
          <a:lstStyle/>
          <a:p>
            <a:fld id="{B4318AF5-1C7B-4860-8A05-F86E63C4D6B2}" type="slidenum">
              <a:rPr lang="en-US" smtClean="0"/>
              <a:t>44</a:t>
            </a:fld>
            <a:endParaRPr lang="en-US"/>
          </a:p>
        </p:txBody>
      </p:sp>
    </p:spTree>
    <p:extLst>
      <p:ext uri="{BB962C8B-B14F-4D97-AF65-F5344CB8AC3E}">
        <p14:creationId xmlns:p14="http://schemas.microsoft.com/office/powerpoint/2010/main" val="389320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485380B-2C39-4DDC-AF28-BB07C47F1D9B}" type="datetime3">
              <a:rPr lang="en-US" smtClean="0"/>
              <a:t>5 December 2022</a:t>
            </a:fld>
            <a:endParaRPr lang="en-US"/>
          </a:p>
        </p:txBody>
      </p:sp>
      <p:sp>
        <p:nvSpPr>
          <p:cNvPr id="5" name="Footer Placeholder 4"/>
          <p:cNvSpPr>
            <a:spLocks noGrp="1"/>
          </p:cNvSpPr>
          <p:nvPr>
            <p:ph type="ftr" sz="quarter" idx="11"/>
          </p:nvPr>
        </p:nvSpPr>
        <p:spPr/>
        <p:txBody>
          <a:bodyPr/>
          <a:lstStyle/>
          <a:p>
            <a:r>
              <a:rPr lang="en-US" smtClean="0"/>
              <a:t>js</a:t>
            </a:r>
            <a:endParaRPr lang="en-US"/>
          </a:p>
        </p:txBody>
      </p:sp>
      <p:sp>
        <p:nvSpPr>
          <p:cNvPr id="6" name="Slide Number Placeholder 5"/>
          <p:cNvSpPr>
            <a:spLocks noGrp="1"/>
          </p:cNvSpPr>
          <p:nvPr>
            <p:ph type="sldNum" sz="quarter" idx="12"/>
          </p:nvPr>
        </p:nvSpPr>
        <p:spPr/>
        <p:txBody>
          <a:bodyPr/>
          <a:lstStyle/>
          <a:p>
            <a:fld id="{B4318AF5-1C7B-4860-8A05-F86E63C4D6B2}" type="slidenum">
              <a:rPr lang="en-US" smtClean="0"/>
              <a:t>45</a:t>
            </a:fld>
            <a:endParaRPr lang="en-US"/>
          </a:p>
        </p:txBody>
      </p:sp>
    </p:spTree>
    <p:extLst>
      <p:ext uri="{BB962C8B-B14F-4D97-AF65-F5344CB8AC3E}">
        <p14:creationId xmlns:p14="http://schemas.microsoft.com/office/powerpoint/2010/main" val="41801714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485380B-2C39-4DDC-AF28-BB07C47F1D9B}" type="datetime3">
              <a:rPr lang="en-US" smtClean="0"/>
              <a:t>5 December 2022</a:t>
            </a:fld>
            <a:endParaRPr lang="en-US"/>
          </a:p>
        </p:txBody>
      </p:sp>
      <p:sp>
        <p:nvSpPr>
          <p:cNvPr id="5" name="Footer Placeholder 4"/>
          <p:cNvSpPr>
            <a:spLocks noGrp="1"/>
          </p:cNvSpPr>
          <p:nvPr>
            <p:ph type="ftr" sz="quarter" idx="11"/>
          </p:nvPr>
        </p:nvSpPr>
        <p:spPr/>
        <p:txBody>
          <a:bodyPr/>
          <a:lstStyle/>
          <a:p>
            <a:r>
              <a:rPr lang="en-US" smtClean="0"/>
              <a:t>js</a:t>
            </a:r>
            <a:endParaRPr lang="en-US"/>
          </a:p>
        </p:txBody>
      </p:sp>
      <p:sp>
        <p:nvSpPr>
          <p:cNvPr id="6" name="Slide Number Placeholder 5"/>
          <p:cNvSpPr>
            <a:spLocks noGrp="1"/>
          </p:cNvSpPr>
          <p:nvPr>
            <p:ph type="sldNum" sz="quarter" idx="12"/>
          </p:nvPr>
        </p:nvSpPr>
        <p:spPr/>
        <p:txBody>
          <a:bodyPr/>
          <a:lstStyle/>
          <a:p>
            <a:fld id="{B4318AF5-1C7B-4860-8A05-F86E63C4D6B2}" type="slidenum">
              <a:rPr lang="en-US" smtClean="0"/>
              <a:t>46</a:t>
            </a:fld>
            <a:endParaRPr lang="en-US"/>
          </a:p>
        </p:txBody>
      </p:sp>
    </p:spTree>
    <p:extLst>
      <p:ext uri="{BB962C8B-B14F-4D97-AF65-F5344CB8AC3E}">
        <p14:creationId xmlns:p14="http://schemas.microsoft.com/office/powerpoint/2010/main" val="25444742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304800"/>
            <a:ext cx="8229600" cy="6324600"/>
          </a:xfrm>
        </p:spPr>
        <p:txBody>
          <a:bodyPr>
            <a:normAutofit fontScale="92500" lnSpcReduction="10000"/>
          </a:bodyPr>
          <a:lstStyle/>
          <a:p>
            <a:pPr marL="0" indent="0">
              <a:buNone/>
            </a:pPr>
            <a:r>
              <a:rPr lang="en-US" dirty="0" smtClean="0">
                <a:solidFill>
                  <a:srgbClr val="FF0000"/>
                </a:solidFill>
              </a:rPr>
              <a:t>Elementary row operations:</a:t>
            </a:r>
          </a:p>
          <a:p>
            <a:pPr marL="514350" indent="-514350">
              <a:buAutoNum type="arabicPeriod"/>
            </a:pPr>
            <a:r>
              <a:rPr lang="en-US" dirty="0" smtClean="0"/>
              <a:t>Replacement (replace one row by the sum of itself and a multiple of another row)</a:t>
            </a:r>
          </a:p>
          <a:p>
            <a:pPr marL="514350" indent="-514350">
              <a:buAutoNum type="arabicPeriod"/>
            </a:pPr>
            <a:r>
              <a:rPr lang="en-US" dirty="0" smtClean="0"/>
              <a:t>Interchange (interchange of two rows)</a:t>
            </a:r>
          </a:p>
          <a:p>
            <a:pPr marL="514350" indent="-514350">
              <a:buAutoNum type="arabicPeriod"/>
            </a:pPr>
            <a:r>
              <a:rPr lang="en-US" dirty="0" smtClean="0"/>
              <a:t>Scaling (Multiply all entries in a row by a nonzero constant.</a:t>
            </a:r>
          </a:p>
          <a:p>
            <a:pPr marL="0" indent="0">
              <a:buNone/>
            </a:pPr>
            <a:r>
              <a:rPr lang="en-US" dirty="0" smtClean="0">
                <a:solidFill>
                  <a:srgbClr val="FF0000"/>
                </a:solidFill>
              </a:rPr>
              <a:t>Echelon form or Row Echelon form:</a:t>
            </a:r>
          </a:p>
          <a:p>
            <a:pPr marL="0" indent="0">
              <a:buNone/>
            </a:pPr>
            <a:r>
              <a:rPr lang="en-US" dirty="0" smtClean="0"/>
              <a:t>A rectangular matrix is in Echelon form (or row echelon form) if it has the following three properties:</a:t>
            </a:r>
          </a:p>
          <a:p>
            <a:pPr marL="514350" indent="-514350">
              <a:buAutoNum type="arabicParenR"/>
            </a:pPr>
            <a:r>
              <a:rPr lang="en-US" dirty="0" smtClean="0"/>
              <a:t>All non-zero rows are above any rows of all zeros.</a:t>
            </a:r>
          </a:p>
          <a:p>
            <a:pPr marL="514350" indent="-514350">
              <a:buAutoNum type="arabicParenR"/>
            </a:pPr>
            <a:r>
              <a:rPr lang="en-US" dirty="0" smtClean="0"/>
              <a:t>Each leading entry of a row is in a column to the right of the leading entry of the row above it.</a:t>
            </a:r>
          </a:p>
          <a:p>
            <a:pPr marL="514350" indent="-514350">
              <a:buAutoNum type="arabicParenR"/>
            </a:pPr>
            <a:r>
              <a:rPr lang="en-US" dirty="0" smtClean="0"/>
              <a:t>All entries in a column below a leading entry are zeros.</a:t>
            </a:r>
          </a:p>
          <a:p>
            <a:pPr marL="0" indent="0">
              <a:buNone/>
            </a:pPr>
            <a:r>
              <a:rPr lang="en-US" dirty="0" smtClean="0">
                <a:solidFill>
                  <a:srgbClr val="0070C0"/>
                </a:solidFill>
              </a:rPr>
              <a:t>If a matrix is in echelon form and satisfies the conditions</a:t>
            </a:r>
          </a:p>
          <a:p>
            <a:pPr marL="0" indent="0">
              <a:buNone/>
            </a:pPr>
            <a:r>
              <a:rPr lang="en-US" dirty="0" smtClean="0">
                <a:solidFill>
                  <a:srgbClr val="0070C0"/>
                </a:solidFill>
              </a:rPr>
              <a:t>4) The leading entry in each non-zero row is 1.</a:t>
            </a:r>
          </a:p>
          <a:p>
            <a:pPr marL="0" indent="0">
              <a:buNone/>
            </a:pPr>
            <a:r>
              <a:rPr lang="en-US" dirty="0" smtClean="0">
                <a:solidFill>
                  <a:srgbClr val="0070C0"/>
                </a:solidFill>
              </a:rPr>
              <a:t>5) Each leading 1 is the only non-zero entry in its column.</a:t>
            </a:r>
            <a:endParaRPr lang="en-US" dirty="0">
              <a:solidFill>
                <a:srgbClr val="0070C0"/>
              </a:solidFill>
            </a:endParaRPr>
          </a:p>
        </p:txBody>
      </p:sp>
      <p:sp>
        <p:nvSpPr>
          <p:cNvPr id="3" name="Date Placeholder 2"/>
          <p:cNvSpPr>
            <a:spLocks noGrp="1"/>
          </p:cNvSpPr>
          <p:nvPr>
            <p:ph type="dt" sz="half" idx="10"/>
          </p:nvPr>
        </p:nvSpPr>
        <p:spPr/>
        <p:txBody>
          <a:bodyPr/>
          <a:lstStyle/>
          <a:p>
            <a:fld id="{9B9F3244-7F09-4F21-9DE2-F2B2C961973D}" type="datetime3">
              <a:rPr lang="en-US" smtClean="0"/>
              <a:t>5 December 2022</a:t>
            </a:fld>
            <a:endParaRPr lang="en-US"/>
          </a:p>
        </p:txBody>
      </p:sp>
      <p:sp>
        <p:nvSpPr>
          <p:cNvPr id="4" name="Footer Placeholder 3"/>
          <p:cNvSpPr>
            <a:spLocks noGrp="1"/>
          </p:cNvSpPr>
          <p:nvPr>
            <p:ph type="ftr" sz="quarter" idx="11"/>
          </p:nvPr>
        </p:nvSpPr>
        <p:spPr/>
        <p:txBody>
          <a:bodyPr/>
          <a:lstStyle/>
          <a:p>
            <a:r>
              <a:rPr lang="en-US" smtClean="0"/>
              <a:t>js</a:t>
            </a:r>
            <a:endParaRPr lang="en-US"/>
          </a:p>
        </p:txBody>
      </p:sp>
      <p:sp>
        <p:nvSpPr>
          <p:cNvPr id="5" name="Slide Number Placeholder 4"/>
          <p:cNvSpPr>
            <a:spLocks noGrp="1"/>
          </p:cNvSpPr>
          <p:nvPr>
            <p:ph type="sldNum" sz="quarter" idx="12"/>
          </p:nvPr>
        </p:nvSpPr>
        <p:spPr/>
        <p:txBody>
          <a:bodyPr/>
          <a:lstStyle/>
          <a:p>
            <a:fld id="{B4318AF5-1C7B-4860-8A05-F86E63C4D6B2}" type="slidenum">
              <a:rPr lang="en-US" smtClean="0"/>
              <a:t>5</a:t>
            </a:fld>
            <a:endParaRPr lang="en-US"/>
          </a:p>
        </p:txBody>
      </p:sp>
    </p:spTree>
    <p:extLst>
      <p:ext uri="{BB962C8B-B14F-4D97-AF65-F5344CB8AC3E}">
        <p14:creationId xmlns:p14="http://schemas.microsoft.com/office/powerpoint/2010/main" val="251041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fade">
                                      <p:cBhvr>
                                        <p:cTn id="49" dur="1000"/>
                                        <p:tgtEl>
                                          <p:spTgt spid="6">
                                            <p:txEl>
                                              <p:pRg st="6" end="6"/>
                                            </p:txEl>
                                          </p:spTgt>
                                        </p:tgtEl>
                                      </p:cBhvr>
                                    </p:animEffect>
                                    <p:anim calcmode="lin" valueType="num">
                                      <p:cBhvr>
                                        <p:cTn id="5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6">
                                            <p:txEl>
                                              <p:pRg st="7" end="7"/>
                                            </p:txEl>
                                          </p:spTgt>
                                        </p:tgtEl>
                                        <p:attrNameLst>
                                          <p:attrName>style.visibility</p:attrName>
                                        </p:attrNameLst>
                                      </p:cBhvr>
                                      <p:to>
                                        <p:strVal val="visible"/>
                                      </p:to>
                                    </p:set>
                                    <p:animEffect transition="in" filter="fade">
                                      <p:cBhvr>
                                        <p:cTn id="56" dur="1000"/>
                                        <p:tgtEl>
                                          <p:spTgt spid="6">
                                            <p:txEl>
                                              <p:pRg st="7" end="7"/>
                                            </p:txEl>
                                          </p:spTgt>
                                        </p:tgtEl>
                                      </p:cBhvr>
                                    </p:animEffect>
                                    <p:anim calcmode="lin" valueType="num">
                                      <p:cBhvr>
                                        <p:cTn id="57"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6">
                                            <p:txEl>
                                              <p:pRg st="8" end="8"/>
                                            </p:txEl>
                                          </p:spTgt>
                                        </p:tgtEl>
                                        <p:attrNameLst>
                                          <p:attrName>style.visibility</p:attrName>
                                        </p:attrNameLst>
                                      </p:cBhvr>
                                      <p:to>
                                        <p:strVal val="visible"/>
                                      </p:to>
                                    </p:set>
                                    <p:animEffect transition="in" filter="fade">
                                      <p:cBhvr>
                                        <p:cTn id="63" dur="1000"/>
                                        <p:tgtEl>
                                          <p:spTgt spid="6">
                                            <p:txEl>
                                              <p:pRg st="8" end="8"/>
                                            </p:txEl>
                                          </p:spTgt>
                                        </p:tgtEl>
                                      </p:cBhvr>
                                    </p:animEffect>
                                    <p:anim calcmode="lin" valueType="num">
                                      <p:cBhvr>
                                        <p:cTn id="64"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6">
                                            <p:txEl>
                                              <p:pRg st="9" end="9"/>
                                            </p:txEl>
                                          </p:spTgt>
                                        </p:tgtEl>
                                        <p:attrNameLst>
                                          <p:attrName>style.visibility</p:attrName>
                                        </p:attrNameLst>
                                      </p:cBhvr>
                                      <p:to>
                                        <p:strVal val="visible"/>
                                      </p:to>
                                    </p:set>
                                    <p:animEffect transition="in" filter="fade">
                                      <p:cBhvr>
                                        <p:cTn id="70" dur="1000"/>
                                        <p:tgtEl>
                                          <p:spTgt spid="6">
                                            <p:txEl>
                                              <p:pRg st="9" end="9"/>
                                            </p:txEl>
                                          </p:spTgt>
                                        </p:tgtEl>
                                      </p:cBhvr>
                                    </p:animEffect>
                                    <p:anim calcmode="lin" valueType="num">
                                      <p:cBhvr>
                                        <p:cTn id="71"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6">
                                            <p:txEl>
                                              <p:pRg st="10" end="10"/>
                                            </p:txEl>
                                          </p:spTgt>
                                        </p:tgtEl>
                                        <p:attrNameLst>
                                          <p:attrName>style.visibility</p:attrName>
                                        </p:attrNameLst>
                                      </p:cBhvr>
                                      <p:to>
                                        <p:strVal val="visible"/>
                                      </p:to>
                                    </p:set>
                                    <p:animEffect transition="in" filter="fade">
                                      <p:cBhvr>
                                        <p:cTn id="77" dur="1000"/>
                                        <p:tgtEl>
                                          <p:spTgt spid="6">
                                            <p:txEl>
                                              <p:pRg st="10" end="10"/>
                                            </p:txEl>
                                          </p:spTgt>
                                        </p:tgtEl>
                                      </p:cBhvr>
                                    </p:animEffect>
                                    <p:anim calcmode="lin" valueType="num">
                                      <p:cBhvr>
                                        <p:cTn id="78"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6">
                                            <p:txEl>
                                              <p:pRg st="11" end="11"/>
                                            </p:txEl>
                                          </p:spTgt>
                                        </p:tgtEl>
                                        <p:attrNameLst>
                                          <p:attrName>style.visibility</p:attrName>
                                        </p:attrNameLst>
                                      </p:cBhvr>
                                      <p:to>
                                        <p:strVal val="visible"/>
                                      </p:to>
                                    </p:set>
                                    <p:animEffect transition="in" filter="fade">
                                      <p:cBhvr>
                                        <p:cTn id="84" dur="1000"/>
                                        <p:tgtEl>
                                          <p:spTgt spid="6">
                                            <p:txEl>
                                              <p:pRg st="11" end="11"/>
                                            </p:txEl>
                                          </p:spTgt>
                                        </p:tgtEl>
                                      </p:cBhvr>
                                    </p:animEffect>
                                    <p:anim calcmode="lin" valueType="num">
                                      <p:cBhvr>
                                        <p:cTn id="85" dur="1000" fill="hold"/>
                                        <p:tgtEl>
                                          <p:spTgt spid="6">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6">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533400" y="533400"/>
                <a:ext cx="8153400" cy="5943600"/>
              </a:xfrm>
            </p:spPr>
            <p:txBody>
              <a:bodyPr>
                <a:normAutofit lnSpcReduction="10000"/>
              </a:bodyPr>
              <a:lstStyle/>
              <a:p>
                <a:pPr marL="0" indent="0">
                  <a:buNone/>
                </a:pPr>
                <a14:m>
                  <m:oMath xmlns:m="http://schemas.openxmlformats.org/officeDocument/2006/math">
                    <m:d>
                      <m:dPr>
                        <m:begChr m:val="["/>
                        <m:endChr m:val="]"/>
                        <m:ctrlPr>
                          <a:rPr lang="en-US" i="1" smtClean="0">
                            <a:latin typeface="Cambria Math"/>
                          </a:rPr>
                        </m:ctrlPr>
                      </m:dPr>
                      <m:e>
                        <m:m>
                          <m:mPr>
                            <m:mcs>
                              <m:mc>
                                <m:mcPr>
                                  <m:count m:val="4"/>
                                  <m:mcJc m:val="center"/>
                                </m:mcPr>
                              </m:mc>
                            </m:mcs>
                            <m:ctrlPr>
                              <a:rPr lang="en-US" i="1" smtClean="0">
                                <a:latin typeface="Cambria Math"/>
                              </a:rPr>
                            </m:ctrlPr>
                          </m:mPr>
                          <m:mr>
                            <m:e>
                              <m:r>
                                <m:rPr>
                                  <m:brk m:alnAt="7"/>
                                </m:rPr>
                                <a:rPr lang="en-US" b="0" i="1" smtClean="0">
                                  <a:solidFill>
                                    <a:srgbClr val="FF0000"/>
                                  </a:solidFill>
                                  <a:latin typeface="Cambria Math"/>
                                </a:rPr>
                                <m:t>2</m:t>
                              </m:r>
                            </m:e>
                            <m:e>
                              <m:r>
                                <a:rPr lang="en-US" b="0" i="1" smtClean="0">
                                  <a:latin typeface="Cambria Math"/>
                                </a:rPr>
                                <m:t>4</m:t>
                              </m:r>
                            </m:e>
                            <m:e>
                              <m:r>
                                <a:rPr lang="en-US" b="0" i="1" smtClean="0">
                                  <a:latin typeface="Cambria Math"/>
                                </a:rPr>
                                <m:t>5</m:t>
                              </m:r>
                            </m:e>
                            <m:e>
                              <m:r>
                                <a:rPr lang="en-US" b="0" i="1" smtClean="0">
                                  <a:latin typeface="Cambria Math"/>
                                </a:rPr>
                                <m:t>7</m:t>
                              </m:r>
                            </m:e>
                          </m:mr>
                          <m:mr>
                            <m:e>
                              <m:r>
                                <a:rPr lang="en-US" b="0" i="1" smtClean="0">
                                  <a:latin typeface="Cambria Math"/>
                                </a:rPr>
                                <m:t>0</m:t>
                              </m:r>
                            </m:e>
                            <m:e>
                              <m:r>
                                <a:rPr lang="en-US" b="0" i="1" smtClean="0">
                                  <a:solidFill>
                                    <a:srgbClr val="FF0000"/>
                                  </a:solidFill>
                                  <a:latin typeface="Cambria Math"/>
                                </a:rPr>
                                <m:t>1</m:t>
                              </m:r>
                            </m:e>
                            <m:e>
                              <m:r>
                                <a:rPr lang="en-US" b="0" i="1" smtClean="0">
                                  <a:latin typeface="Cambria Math"/>
                                </a:rPr>
                                <m:t>3</m:t>
                              </m:r>
                            </m:e>
                            <m:e>
                              <m:r>
                                <a:rPr lang="en-US" b="0" i="1" smtClean="0">
                                  <a:latin typeface="Cambria Math"/>
                                </a:rPr>
                                <m:t>6</m:t>
                              </m:r>
                            </m:e>
                          </m:mr>
                          <m:mr>
                            <m:e>
                              <m:r>
                                <a:rPr lang="en-US" b="0" i="1" smtClean="0">
                                  <a:latin typeface="Cambria Math"/>
                                </a:rPr>
                                <m:t>0</m:t>
                              </m:r>
                            </m:e>
                            <m:e>
                              <m:r>
                                <a:rPr lang="en-US" b="0" i="1" smtClean="0">
                                  <a:latin typeface="Cambria Math"/>
                                </a:rPr>
                                <m:t>0</m:t>
                              </m:r>
                            </m:e>
                            <m:e>
                              <m:r>
                                <a:rPr lang="en-US" b="0" i="1" smtClean="0">
                                  <a:solidFill>
                                    <a:srgbClr val="FF0000"/>
                                  </a:solidFill>
                                  <a:latin typeface="Cambria Math"/>
                                </a:rPr>
                                <m:t>3</m:t>
                              </m:r>
                            </m:e>
                            <m:e>
                              <m:r>
                                <a:rPr lang="en-US" b="0" i="1" smtClean="0">
                                  <a:latin typeface="Cambria Math"/>
                                </a:rPr>
                                <m:t>9</m:t>
                              </m:r>
                            </m:e>
                          </m:mr>
                        </m:m>
                      </m:e>
                    </m:d>
                  </m:oMath>
                </a14:m>
                <a:r>
                  <a:rPr lang="en-US" dirty="0" smtClean="0"/>
                  <a:t>  it is echelon form.</a:t>
                </a:r>
              </a:p>
              <a:p>
                <a:pPr marL="0" indent="0">
                  <a:buNone/>
                </a:pPr>
                <a14:m>
                  <m:oMath xmlns:m="http://schemas.openxmlformats.org/officeDocument/2006/math">
                    <m:d>
                      <m:dPr>
                        <m:begChr m:val="["/>
                        <m:endChr m:val="]"/>
                        <m:ctrlPr>
                          <a:rPr lang="en-US" i="1">
                            <a:latin typeface="Cambria Math"/>
                          </a:rPr>
                        </m:ctrlPr>
                      </m:dPr>
                      <m:e>
                        <m:m>
                          <m:mPr>
                            <m:mcs>
                              <m:mc>
                                <m:mcPr>
                                  <m:count m:val="4"/>
                                  <m:mcJc m:val="center"/>
                                </m:mcPr>
                              </m:mc>
                            </m:mcs>
                            <m:ctrlPr>
                              <a:rPr lang="en-US" i="1">
                                <a:latin typeface="Cambria Math"/>
                              </a:rPr>
                            </m:ctrlPr>
                          </m:mPr>
                          <m:mr>
                            <m:e>
                              <m:r>
                                <m:rPr>
                                  <m:brk m:alnAt="7"/>
                                </m:rPr>
                                <a:rPr lang="en-US" b="0" i="1" smtClean="0">
                                  <a:latin typeface="Cambria Math"/>
                                </a:rPr>
                                <m:t>0</m:t>
                              </m:r>
                            </m:e>
                            <m:e>
                              <m:r>
                                <a:rPr lang="en-US" b="0" i="1" smtClean="0">
                                  <a:solidFill>
                                    <a:srgbClr val="FF0000"/>
                                  </a:solidFill>
                                  <a:latin typeface="Cambria Math"/>
                                </a:rPr>
                                <m:t>4</m:t>
                              </m:r>
                            </m:e>
                            <m:e>
                              <m:r>
                                <a:rPr lang="en-US" i="1">
                                  <a:latin typeface="Cambria Math"/>
                                </a:rPr>
                                <m:t>5</m:t>
                              </m:r>
                            </m:e>
                            <m:e>
                              <m:r>
                                <a:rPr lang="en-US" i="1">
                                  <a:latin typeface="Cambria Math"/>
                                </a:rPr>
                                <m:t>7</m:t>
                              </m:r>
                            </m:e>
                          </m:mr>
                          <m:mr>
                            <m:e>
                              <m:r>
                                <a:rPr lang="en-US" i="1">
                                  <a:latin typeface="Cambria Math"/>
                                </a:rPr>
                                <m:t>0</m:t>
                              </m:r>
                            </m:e>
                            <m:e>
                              <m:r>
                                <a:rPr lang="en-US" b="0" i="1" smtClean="0">
                                  <a:latin typeface="Cambria Math"/>
                                </a:rPr>
                                <m:t>0</m:t>
                              </m:r>
                            </m:e>
                            <m:e>
                              <m:r>
                                <a:rPr lang="en-US" i="1" smtClean="0">
                                  <a:solidFill>
                                    <a:srgbClr val="FF0000"/>
                                  </a:solidFill>
                                  <a:latin typeface="Cambria Math"/>
                                </a:rPr>
                                <m:t>3</m:t>
                              </m:r>
                            </m:e>
                            <m:e>
                              <m:r>
                                <a:rPr lang="en-US" i="1">
                                  <a:latin typeface="Cambria Math"/>
                                </a:rPr>
                                <m:t>6</m:t>
                              </m:r>
                            </m:e>
                          </m:mr>
                          <m:mr>
                            <m:e>
                              <m:r>
                                <a:rPr lang="en-US" i="1">
                                  <a:latin typeface="Cambria Math"/>
                                </a:rPr>
                                <m:t>0</m:t>
                              </m:r>
                            </m:e>
                            <m:e>
                              <m:r>
                                <a:rPr lang="en-US" i="1">
                                  <a:latin typeface="Cambria Math"/>
                                </a:rPr>
                                <m:t>0</m:t>
                              </m:r>
                            </m:e>
                            <m:e>
                              <m:r>
                                <a:rPr lang="en-US" b="0" i="1" smtClean="0">
                                  <a:latin typeface="Cambria Math"/>
                                </a:rPr>
                                <m:t>0</m:t>
                              </m:r>
                            </m:e>
                            <m:e>
                              <m:r>
                                <a:rPr lang="en-US" i="1" smtClean="0">
                                  <a:solidFill>
                                    <a:srgbClr val="FF0000"/>
                                  </a:solidFill>
                                  <a:latin typeface="Cambria Math"/>
                                </a:rPr>
                                <m:t>9</m:t>
                              </m:r>
                            </m:e>
                          </m:mr>
                        </m:m>
                      </m:e>
                    </m:d>
                  </m:oMath>
                </a14:m>
                <a:r>
                  <a:rPr lang="en-US" dirty="0"/>
                  <a:t> it is echelon form.</a:t>
                </a:r>
              </a:p>
              <a:p>
                <a:pPr marL="0" indent="0">
                  <a:buNone/>
                </a:pPr>
                <a14:m>
                  <m:oMath xmlns:m="http://schemas.openxmlformats.org/officeDocument/2006/math">
                    <m:d>
                      <m:dPr>
                        <m:begChr m:val="["/>
                        <m:endChr m:val="]"/>
                        <m:ctrlPr>
                          <a:rPr lang="en-US" i="1">
                            <a:latin typeface="Cambria Math"/>
                          </a:rPr>
                        </m:ctrlPr>
                      </m:dPr>
                      <m:e>
                        <m:m>
                          <m:mPr>
                            <m:mcs>
                              <m:mc>
                                <m:mcPr>
                                  <m:count m:val="4"/>
                                  <m:mcJc m:val="center"/>
                                </m:mcPr>
                              </m:mc>
                            </m:mcs>
                            <m:ctrlPr>
                              <a:rPr lang="en-US" i="1">
                                <a:latin typeface="Cambria Math"/>
                              </a:rPr>
                            </m:ctrlPr>
                          </m:mPr>
                          <m:mr>
                            <m:e>
                              <m:r>
                                <m:rPr>
                                  <m:brk m:alnAt="7"/>
                                </m:rPr>
                                <a:rPr lang="en-US" i="1">
                                  <a:solidFill>
                                    <a:srgbClr val="FF0000"/>
                                  </a:solidFill>
                                  <a:latin typeface="Cambria Math"/>
                                </a:rPr>
                                <m:t>2</m:t>
                              </m:r>
                            </m:e>
                            <m:e>
                              <m:r>
                                <a:rPr lang="en-US" i="1">
                                  <a:latin typeface="Cambria Math"/>
                                </a:rPr>
                                <m:t>4</m:t>
                              </m:r>
                            </m:e>
                            <m:e>
                              <m:r>
                                <a:rPr lang="en-US" i="1">
                                  <a:latin typeface="Cambria Math"/>
                                </a:rPr>
                                <m:t>5</m:t>
                              </m:r>
                            </m:e>
                            <m:e>
                              <m:r>
                                <a:rPr lang="en-US" i="1">
                                  <a:latin typeface="Cambria Math"/>
                                </a:rPr>
                                <m:t>7</m:t>
                              </m:r>
                            </m:e>
                          </m:mr>
                          <m:mr>
                            <m:e>
                              <m:r>
                                <a:rPr lang="en-US" i="1">
                                  <a:latin typeface="Cambria Math"/>
                                </a:rPr>
                                <m:t>0</m:t>
                              </m:r>
                            </m:e>
                            <m:e>
                              <m:r>
                                <a:rPr lang="en-US" b="0" i="1" smtClean="0">
                                  <a:solidFill>
                                    <a:srgbClr val="FF0000"/>
                                  </a:solidFill>
                                  <a:latin typeface="Cambria Math"/>
                                </a:rPr>
                                <m:t>1</m:t>
                              </m:r>
                            </m:e>
                            <m:e>
                              <m:r>
                                <a:rPr lang="en-US" i="1">
                                  <a:latin typeface="Cambria Math"/>
                                </a:rPr>
                                <m:t>3</m:t>
                              </m:r>
                            </m:e>
                            <m:e>
                              <m:r>
                                <a:rPr lang="en-US" i="1">
                                  <a:latin typeface="Cambria Math"/>
                                </a:rPr>
                                <m:t>6</m:t>
                              </m:r>
                            </m:e>
                          </m:mr>
                          <m:mr>
                            <m:e>
                              <m:r>
                                <a:rPr lang="en-US" i="1">
                                  <a:latin typeface="Cambria Math"/>
                                </a:rPr>
                                <m:t>0</m:t>
                              </m:r>
                            </m:e>
                            <m:e>
                              <m:r>
                                <a:rPr lang="en-US" i="1">
                                  <a:latin typeface="Cambria Math"/>
                                </a:rPr>
                                <m:t>0</m:t>
                              </m:r>
                            </m:e>
                            <m:e>
                              <m:r>
                                <a:rPr lang="en-US" b="0" i="1" smtClean="0">
                                  <a:latin typeface="Cambria Math"/>
                                </a:rPr>
                                <m:t>0</m:t>
                              </m:r>
                            </m:e>
                            <m:e>
                              <m:r>
                                <a:rPr lang="en-US" b="0" i="1" smtClean="0">
                                  <a:solidFill>
                                    <a:schemeClr val="tx1"/>
                                  </a:solidFill>
                                  <a:latin typeface="Cambria Math"/>
                                </a:rPr>
                                <m:t>0</m:t>
                              </m:r>
                            </m:e>
                          </m:mr>
                        </m:m>
                      </m:e>
                    </m:d>
                  </m:oMath>
                </a14:m>
                <a:r>
                  <a:rPr lang="en-US" dirty="0"/>
                  <a:t> it is echelon form</a:t>
                </a:r>
                <a:r>
                  <a:rPr lang="en-US" dirty="0" smtClean="0"/>
                  <a:t>.</a:t>
                </a:r>
              </a:p>
              <a:p>
                <a:pPr marL="0" indent="0">
                  <a:buNone/>
                </a:pPr>
                <a14:m>
                  <m:oMath xmlns:m="http://schemas.openxmlformats.org/officeDocument/2006/math">
                    <m:d>
                      <m:dPr>
                        <m:begChr m:val="["/>
                        <m:endChr m:val="]"/>
                        <m:ctrlPr>
                          <a:rPr lang="en-US" i="1" smtClean="0">
                            <a:latin typeface="Cambria Math"/>
                          </a:rPr>
                        </m:ctrlPr>
                      </m:dPr>
                      <m:e>
                        <m:m>
                          <m:mPr>
                            <m:mcs>
                              <m:mc>
                                <m:mcPr>
                                  <m:count m:val="4"/>
                                  <m:mcJc m:val="center"/>
                                </m:mcPr>
                              </m:mc>
                            </m:mcs>
                            <m:ctrlPr>
                              <a:rPr lang="en-US" i="1" smtClean="0">
                                <a:latin typeface="Cambria Math"/>
                              </a:rPr>
                            </m:ctrlPr>
                          </m:mPr>
                          <m:mr>
                            <m:e>
                              <m:r>
                                <m:rPr>
                                  <m:brk m:alnAt="7"/>
                                </m:rPr>
                                <a:rPr lang="en-US" i="1">
                                  <a:solidFill>
                                    <a:srgbClr val="FF0000"/>
                                  </a:solidFill>
                                  <a:latin typeface="Cambria Math"/>
                                </a:rPr>
                                <m:t>2</m:t>
                              </m:r>
                            </m:e>
                            <m:e>
                              <m:r>
                                <a:rPr lang="en-US" i="1">
                                  <a:latin typeface="Cambria Math"/>
                                </a:rPr>
                                <m:t>4</m:t>
                              </m:r>
                            </m:e>
                            <m:e>
                              <m:r>
                                <a:rPr lang="en-US" i="1">
                                  <a:latin typeface="Cambria Math"/>
                                </a:rPr>
                                <m:t>5</m:t>
                              </m:r>
                            </m:e>
                            <m:e>
                              <m:r>
                                <a:rPr lang="en-US" i="1">
                                  <a:latin typeface="Cambria Math"/>
                                </a:rPr>
                                <m:t>7</m:t>
                              </m:r>
                            </m:e>
                          </m:mr>
                          <m:mr>
                            <m:e>
                              <m:r>
                                <a:rPr lang="en-US" i="1">
                                  <a:latin typeface="Cambria Math"/>
                                </a:rPr>
                                <m:t>0</m:t>
                              </m:r>
                            </m:e>
                            <m:e>
                              <m:r>
                                <a:rPr lang="en-US" b="0" i="1" smtClean="0">
                                  <a:latin typeface="Cambria Math"/>
                                </a:rPr>
                                <m:t>0</m:t>
                              </m:r>
                            </m:e>
                            <m:e>
                              <m:r>
                                <a:rPr lang="en-US" b="0" i="1" smtClean="0">
                                  <a:solidFill>
                                    <a:srgbClr val="FF0000"/>
                                  </a:solidFill>
                                  <a:latin typeface="Cambria Math"/>
                                </a:rPr>
                                <m:t>3</m:t>
                              </m:r>
                            </m:e>
                            <m:e>
                              <m:r>
                                <a:rPr lang="en-US" b="0" i="1" smtClean="0">
                                  <a:latin typeface="Cambria Math"/>
                                </a:rPr>
                                <m:t>6</m:t>
                              </m:r>
                            </m:e>
                          </m:mr>
                          <m:mr>
                            <m:e>
                              <m:r>
                                <a:rPr lang="en-US" i="1">
                                  <a:latin typeface="Cambria Math"/>
                                </a:rPr>
                                <m:t>0</m:t>
                              </m:r>
                            </m:e>
                            <m:e>
                              <m:r>
                                <a:rPr lang="en-US" i="1">
                                  <a:latin typeface="Cambria Math"/>
                                </a:rPr>
                                <m:t>0</m:t>
                              </m:r>
                            </m:e>
                            <m:e>
                              <m:r>
                                <a:rPr lang="en-US" i="1">
                                  <a:solidFill>
                                    <a:srgbClr val="FF0000"/>
                                  </a:solidFill>
                                  <a:latin typeface="Cambria Math"/>
                                </a:rPr>
                                <m:t>3</m:t>
                              </m:r>
                            </m:e>
                            <m:e>
                              <m:r>
                                <a:rPr lang="en-US" i="1">
                                  <a:latin typeface="Cambria Math"/>
                                </a:rPr>
                                <m:t>9</m:t>
                              </m:r>
                            </m:e>
                          </m:mr>
                        </m:m>
                      </m:e>
                    </m:d>
                  </m:oMath>
                </a14:m>
                <a:r>
                  <a:rPr lang="en-US" dirty="0" smtClean="0"/>
                  <a:t> </a:t>
                </a:r>
                <a:r>
                  <a:rPr lang="en-US" dirty="0"/>
                  <a:t>it </a:t>
                </a:r>
                <a:r>
                  <a:rPr lang="en-US" dirty="0" smtClean="0"/>
                  <a:t>is not </a:t>
                </a:r>
                <a:r>
                  <a:rPr lang="en-US" dirty="0"/>
                  <a:t>echelon form</a:t>
                </a:r>
                <a:r>
                  <a:rPr lang="en-US" dirty="0" smtClean="0"/>
                  <a:t>.</a:t>
                </a:r>
                <a:endParaRPr lang="en-US" dirty="0"/>
              </a:p>
              <a:p>
                <a:pPr marL="0" indent="0">
                  <a:buNone/>
                </a:pPr>
                <a14:m>
                  <m:oMath xmlns:m="http://schemas.openxmlformats.org/officeDocument/2006/math">
                    <m:d>
                      <m:dPr>
                        <m:begChr m:val="["/>
                        <m:endChr m:val="]"/>
                        <m:ctrlPr>
                          <a:rPr lang="en-US" i="1">
                            <a:latin typeface="Cambria Math"/>
                          </a:rPr>
                        </m:ctrlPr>
                      </m:dPr>
                      <m:e>
                        <m:m>
                          <m:mPr>
                            <m:mcs>
                              <m:mc>
                                <m:mcPr>
                                  <m:count m:val="4"/>
                                  <m:mcJc m:val="center"/>
                                </m:mcPr>
                              </m:mc>
                            </m:mcs>
                            <m:ctrlPr>
                              <a:rPr lang="en-US" i="1" smtClean="0">
                                <a:latin typeface="Cambria Math"/>
                              </a:rPr>
                            </m:ctrlPr>
                          </m:mPr>
                          <m:mr>
                            <m:e>
                              <m:r>
                                <m:rPr>
                                  <m:brk m:alnAt="7"/>
                                </m:rPr>
                                <a:rPr lang="en-US" b="0" i="1" smtClean="0">
                                  <a:latin typeface="Cambria Math"/>
                                </a:rPr>
                                <m:t>0</m:t>
                              </m:r>
                            </m:e>
                            <m:e>
                              <m:r>
                                <a:rPr lang="en-US" i="1">
                                  <a:latin typeface="Cambria Math"/>
                                </a:rPr>
                                <m:t>4</m:t>
                              </m:r>
                            </m:e>
                            <m:e>
                              <m:r>
                                <a:rPr lang="en-US" i="1">
                                  <a:latin typeface="Cambria Math"/>
                                </a:rPr>
                                <m:t>5</m:t>
                              </m:r>
                            </m:e>
                            <m:e>
                              <m:r>
                                <a:rPr lang="en-US" i="1">
                                  <a:latin typeface="Cambria Math"/>
                                </a:rPr>
                                <m:t>7</m:t>
                              </m:r>
                            </m:e>
                          </m:mr>
                          <m:mr>
                            <m:e>
                              <m:r>
                                <a:rPr lang="en-US" i="1">
                                  <a:latin typeface="Cambria Math"/>
                                </a:rPr>
                                <m:t>0</m:t>
                              </m:r>
                            </m:e>
                            <m:e>
                              <m:r>
                                <a:rPr lang="en-US" b="0" i="1" smtClean="0">
                                  <a:latin typeface="Cambria Math"/>
                                </a:rPr>
                                <m:t>0</m:t>
                              </m:r>
                            </m:e>
                            <m:e>
                              <m:r>
                                <a:rPr lang="en-US" b="0" i="1" smtClean="0">
                                  <a:solidFill>
                                    <a:schemeClr val="tx1"/>
                                  </a:solidFill>
                                  <a:latin typeface="Cambria Math"/>
                                </a:rPr>
                                <m:t>0</m:t>
                              </m:r>
                            </m:e>
                            <m:e>
                              <m:r>
                                <a:rPr lang="en-US" b="0" i="1" smtClean="0">
                                  <a:latin typeface="Cambria Math"/>
                                </a:rPr>
                                <m:t>0</m:t>
                              </m:r>
                            </m:e>
                          </m:mr>
                          <m:mr>
                            <m:e>
                              <m:r>
                                <a:rPr lang="en-US" i="1">
                                  <a:latin typeface="Cambria Math"/>
                                </a:rPr>
                                <m:t>0</m:t>
                              </m:r>
                            </m:e>
                            <m:e>
                              <m:r>
                                <a:rPr lang="en-US" i="1">
                                  <a:latin typeface="Cambria Math"/>
                                </a:rPr>
                                <m:t>0</m:t>
                              </m:r>
                            </m:e>
                            <m:e>
                              <m:r>
                                <a:rPr lang="en-US" b="0" i="1" smtClean="0">
                                  <a:latin typeface="Cambria Math"/>
                                </a:rPr>
                                <m:t>0</m:t>
                              </m:r>
                            </m:e>
                            <m:e>
                              <m:r>
                                <a:rPr lang="en-US" i="1">
                                  <a:latin typeface="Cambria Math"/>
                                </a:rPr>
                                <m:t>9</m:t>
                              </m:r>
                            </m:e>
                          </m:mr>
                        </m:m>
                      </m:e>
                    </m:d>
                  </m:oMath>
                </a14:m>
                <a:r>
                  <a:rPr lang="en-US" dirty="0"/>
                  <a:t> it </a:t>
                </a:r>
                <a:r>
                  <a:rPr lang="en-US" dirty="0" smtClean="0"/>
                  <a:t>is not </a:t>
                </a:r>
                <a:r>
                  <a:rPr lang="en-US" dirty="0"/>
                  <a:t>echelon form.</a:t>
                </a:r>
              </a:p>
              <a:p>
                <a:pPr marL="0" indent="0">
                  <a:buNone/>
                </a:pPr>
                <a:endParaRPr lang="en-US" dirty="0"/>
              </a:p>
              <a:p>
                <a:pPr marL="0" indent="0">
                  <a:buNone/>
                </a:pPr>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sz="quarter" idx="1"/>
              </p:nvPr>
            </p:nvSpPr>
            <p:spPr>
              <a:xfrm>
                <a:off x="533400" y="533400"/>
                <a:ext cx="8153400" cy="5943600"/>
              </a:xfrm>
              <a:blipFill rotWithShape="1">
                <a:blip r:embed="rId2"/>
                <a:stretch>
                  <a:fillRect/>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AE0F3A08-4EA0-496F-AD3D-8006F63646DB}" type="datetime3">
              <a:rPr lang="en-US" smtClean="0"/>
              <a:t>5 December 2022</a:t>
            </a:fld>
            <a:endParaRPr lang="en-US"/>
          </a:p>
        </p:txBody>
      </p:sp>
      <p:sp>
        <p:nvSpPr>
          <p:cNvPr id="4" name="Footer Placeholder 3"/>
          <p:cNvSpPr>
            <a:spLocks noGrp="1"/>
          </p:cNvSpPr>
          <p:nvPr>
            <p:ph type="ftr" sz="quarter" idx="11"/>
          </p:nvPr>
        </p:nvSpPr>
        <p:spPr/>
        <p:txBody>
          <a:bodyPr/>
          <a:lstStyle/>
          <a:p>
            <a:r>
              <a:rPr lang="en-US" smtClean="0"/>
              <a:t>js</a:t>
            </a:r>
            <a:endParaRPr lang="en-US"/>
          </a:p>
        </p:txBody>
      </p:sp>
      <p:sp>
        <p:nvSpPr>
          <p:cNvPr id="5" name="Slide Number Placeholder 4"/>
          <p:cNvSpPr>
            <a:spLocks noGrp="1"/>
          </p:cNvSpPr>
          <p:nvPr>
            <p:ph type="sldNum" sz="quarter" idx="12"/>
          </p:nvPr>
        </p:nvSpPr>
        <p:spPr/>
        <p:txBody>
          <a:bodyPr/>
          <a:lstStyle/>
          <a:p>
            <a:fld id="{B4318AF5-1C7B-4860-8A05-F86E63C4D6B2}" type="slidenum">
              <a:rPr lang="en-US" smtClean="0"/>
              <a:t>6</a:t>
            </a:fld>
            <a:endParaRPr lang="en-US"/>
          </a:p>
        </p:txBody>
      </p:sp>
    </p:spTree>
    <p:extLst>
      <p:ext uri="{BB962C8B-B14F-4D97-AF65-F5344CB8AC3E}">
        <p14:creationId xmlns:p14="http://schemas.microsoft.com/office/powerpoint/2010/main" val="41705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381000" y="381000"/>
                <a:ext cx="8305800" cy="5943600"/>
              </a:xfrm>
            </p:spPr>
            <p:txBody>
              <a:bodyPr>
                <a:normAutofit lnSpcReduction="10000"/>
              </a:bodyPr>
              <a:lstStyle/>
              <a:p>
                <a:pPr marL="0" indent="0">
                  <a:buNone/>
                </a:pPr>
                <a14:m>
                  <m:oMath xmlns:m="http://schemas.openxmlformats.org/officeDocument/2006/math">
                    <m:d>
                      <m:dPr>
                        <m:begChr m:val="["/>
                        <m:endChr m:val="]"/>
                        <m:ctrlPr>
                          <a:rPr lang="en-US" i="1" smtClean="0">
                            <a:latin typeface="Cambria Math"/>
                          </a:rPr>
                        </m:ctrlPr>
                      </m:dPr>
                      <m:e>
                        <m:m>
                          <m:mPr>
                            <m:mcs>
                              <m:mc>
                                <m:mcPr>
                                  <m:count m:val="4"/>
                                  <m:mcJc m:val="center"/>
                                </m:mcPr>
                              </m:mc>
                            </m:mcs>
                            <m:ctrlPr>
                              <a:rPr lang="en-US" i="1">
                                <a:latin typeface="Cambria Math"/>
                              </a:rPr>
                            </m:ctrlPr>
                          </m:mPr>
                          <m:mr>
                            <m:e>
                              <m:r>
                                <m:rPr>
                                  <m:brk m:alnAt="7"/>
                                </m:rPr>
                                <a:rPr lang="en-US" b="0" i="1" smtClean="0">
                                  <a:solidFill>
                                    <a:srgbClr val="FF0000"/>
                                  </a:solidFill>
                                  <a:latin typeface="Cambria Math"/>
                                </a:rPr>
                                <m:t>1</m:t>
                              </m:r>
                            </m:e>
                            <m:e>
                              <m:r>
                                <a:rPr lang="en-US" b="0" i="1" smtClean="0">
                                  <a:solidFill>
                                    <a:schemeClr val="tx1"/>
                                  </a:solidFill>
                                  <a:latin typeface="Cambria Math"/>
                                </a:rPr>
                                <m:t>0</m:t>
                              </m:r>
                            </m:e>
                            <m:e>
                              <m:r>
                                <a:rPr lang="en-US" b="0" i="1" smtClean="0">
                                  <a:latin typeface="Cambria Math"/>
                                </a:rPr>
                                <m:t>0</m:t>
                              </m:r>
                            </m:e>
                            <m:e>
                              <m:r>
                                <a:rPr lang="en-US" i="1">
                                  <a:latin typeface="Cambria Math"/>
                                </a:rPr>
                                <m:t>7</m:t>
                              </m:r>
                            </m:e>
                          </m:mr>
                          <m:mr>
                            <m:e>
                              <m:r>
                                <a:rPr lang="en-US" i="1">
                                  <a:latin typeface="Cambria Math"/>
                                </a:rPr>
                                <m:t>0</m:t>
                              </m:r>
                            </m:e>
                            <m:e>
                              <m:r>
                                <a:rPr lang="en-US" i="1">
                                  <a:solidFill>
                                    <a:srgbClr val="FF0000"/>
                                  </a:solidFill>
                                  <a:latin typeface="Cambria Math"/>
                                </a:rPr>
                                <m:t>1</m:t>
                              </m:r>
                            </m:e>
                            <m:e>
                              <m:r>
                                <a:rPr lang="en-US" b="0" i="1" smtClean="0">
                                  <a:solidFill>
                                    <a:schemeClr val="tx1"/>
                                  </a:solidFill>
                                  <a:latin typeface="Cambria Math"/>
                                </a:rPr>
                                <m:t>0</m:t>
                              </m:r>
                            </m:e>
                            <m:e>
                              <m:r>
                                <a:rPr lang="en-US" i="1">
                                  <a:latin typeface="Cambria Math"/>
                                </a:rPr>
                                <m:t>6</m:t>
                              </m:r>
                            </m:e>
                          </m:mr>
                          <m:mr>
                            <m:e>
                              <m:r>
                                <a:rPr lang="en-US" i="1">
                                  <a:latin typeface="Cambria Math"/>
                                </a:rPr>
                                <m:t>0</m:t>
                              </m:r>
                            </m:e>
                            <m:e>
                              <m:r>
                                <a:rPr lang="en-US" i="1">
                                  <a:latin typeface="Cambria Math"/>
                                </a:rPr>
                                <m:t>0</m:t>
                              </m:r>
                            </m:e>
                            <m:e>
                              <m:r>
                                <a:rPr lang="en-US" b="0" i="1" smtClean="0">
                                  <a:solidFill>
                                    <a:srgbClr val="FF0000"/>
                                  </a:solidFill>
                                  <a:latin typeface="Cambria Math"/>
                                </a:rPr>
                                <m:t>1</m:t>
                              </m:r>
                            </m:e>
                            <m:e>
                              <m:r>
                                <a:rPr lang="en-US" i="1">
                                  <a:latin typeface="Cambria Math"/>
                                </a:rPr>
                                <m:t>9</m:t>
                              </m:r>
                            </m:e>
                          </m:mr>
                        </m:m>
                      </m:e>
                    </m:d>
                  </m:oMath>
                </a14:m>
                <a:r>
                  <a:rPr lang="en-US" dirty="0"/>
                  <a:t>  it is </a:t>
                </a:r>
                <a:r>
                  <a:rPr lang="en-US" dirty="0" smtClean="0"/>
                  <a:t>reduced echelon </a:t>
                </a:r>
                <a:r>
                  <a:rPr lang="en-US" dirty="0"/>
                  <a:t>form.</a:t>
                </a:r>
              </a:p>
              <a:p>
                <a:pPr marL="0" indent="0">
                  <a:buNone/>
                </a:pPr>
                <a14:m>
                  <m:oMath xmlns:m="http://schemas.openxmlformats.org/officeDocument/2006/math">
                    <m:d>
                      <m:dPr>
                        <m:begChr m:val="["/>
                        <m:endChr m:val="]"/>
                        <m:ctrlPr>
                          <a:rPr lang="en-US" i="1">
                            <a:latin typeface="Cambria Math"/>
                          </a:rPr>
                        </m:ctrlPr>
                      </m:dPr>
                      <m:e>
                        <m:m>
                          <m:mPr>
                            <m:mcs>
                              <m:mc>
                                <m:mcPr>
                                  <m:count m:val="4"/>
                                  <m:mcJc m:val="center"/>
                                </m:mcPr>
                              </m:mc>
                            </m:mcs>
                            <m:ctrlPr>
                              <a:rPr lang="en-US" i="1">
                                <a:latin typeface="Cambria Math"/>
                              </a:rPr>
                            </m:ctrlPr>
                          </m:mPr>
                          <m:mr>
                            <m:e>
                              <m:r>
                                <m:rPr>
                                  <m:brk m:alnAt="7"/>
                                </m:rPr>
                                <a:rPr lang="en-US" i="1">
                                  <a:latin typeface="Cambria Math"/>
                                </a:rPr>
                                <m:t>0</m:t>
                              </m:r>
                            </m:e>
                            <m:e>
                              <m:r>
                                <a:rPr lang="en-US" b="0" i="1" smtClean="0">
                                  <a:latin typeface="Cambria Math"/>
                                </a:rPr>
                                <m:t>1</m:t>
                              </m:r>
                            </m:e>
                            <m:e>
                              <m:r>
                                <a:rPr lang="en-US" b="0" i="1" smtClean="0">
                                  <a:solidFill>
                                    <a:srgbClr val="FF0000"/>
                                  </a:solidFill>
                                  <a:latin typeface="Cambria Math"/>
                                </a:rPr>
                                <m:t>0</m:t>
                              </m:r>
                            </m:e>
                            <m:e>
                              <m:r>
                                <a:rPr lang="en-US" b="0" i="1" smtClean="0">
                                  <a:latin typeface="Cambria Math"/>
                                </a:rPr>
                                <m:t>0</m:t>
                              </m:r>
                            </m:e>
                          </m:mr>
                          <m:mr>
                            <m:e>
                              <m:r>
                                <a:rPr lang="en-US" i="1">
                                  <a:latin typeface="Cambria Math"/>
                                </a:rPr>
                                <m:t>0</m:t>
                              </m:r>
                            </m:e>
                            <m:e>
                              <m:r>
                                <a:rPr lang="en-US" i="1">
                                  <a:latin typeface="Cambria Math"/>
                                </a:rPr>
                                <m:t>0</m:t>
                              </m:r>
                            </m:e>
                            <m:e>
                              <m:r>
                                <a:rPr lang="en-US" b="0" i="1" smtClean="0">
                                  <a:latin typeface="Cambria Math"/>
                                </a:rPr>
                                <m:t>1</m:t>
                              </m:r>
                            </m:e>
                            <m:e>
                              <m:r>
                                <a:rPr lang="en-US" b="0" i="1" smtClean="0">
                                  <a:solidFill>
                                    <a:srgbClr val="FF0000"/>
                                  </a:solidFill>
                                  <a:latin typeface="Cambria Math"/>
                                </a:rPr>
                                <m:t>0</m:t>
                              </m:r>
                            </m:e>
                          </m:mr>
                          <m:mr>
                            <m:e>
                              <m:r>
                                <a:rPr lang="en-US" i="1">
                                  <a:latin typeface="Cambria Math"/>
                                </a:rPr>
                                <m:t>0</m:t>
                              </m:r>
                            </m:e>
                            <m:e>
                              <m:r>
                                <a:rPr lang="en-US" i="1">
                                  <a:latin typeface="Cambria Math"/>
                                </a:rPr>
                                <m:t>0</m:t>
                              </m:r>
                            </m:e>
                            <m:e>
                              <m:r>
                                <a:rPr lang="en-US" i="1">
                                  <a:latin typeface="Cambria Math"/>
                                </a:rPr>
                                <m:t>0</m:t>
                              </m:r>
                            </m:e>
                            <m:e>
                              <m:r>
                                <a:rPr lang="en-US" b="0" i="1" smtClean="0">
                                  <a:latin typeface="Cambria Math"/>
                                </a:rPr>
                                <m:t>1</m:t>
                              </m:r>
                            </m:e>
                          </m:mr>
                        </m:m>
                      </m:e>
                    </m:d>
                  </m:oMath>
                </a14:m>
                <a:r>
                  <a:rPr lang="en-US" dirty="0"/>
                  <a:t> it is </a:t>
                </a:r>
                <a:r>
                  <a:rPr lang="en-US" dirty="0" smtClean="0"/>
                  <a:t>reduced echelon </a:t>
                </a:r>
                <a:r>
                  <a:rPr lang="en-US" dirty="0"/>
                  <a:t>form.</a:t>
                </a:r>
              </a:p>
              <a:p>
                <a:pPr marL="0" indent="0">
                  <a:buNone/>
                </a:pPr>
                <a14:m>
                  <m:oMath xmlns:m="http://schemas.openxmlformats.org/officeDocument/2006/math">
                    <m:d>
                      <m:dPr>
                        <m:begChr m:val="["/>
                        <m:endChr m:val="]"/>
                        <m:ctrlPr>
                          <a:rPr lang="en-US" i="1">
                            <a:latin typeface="Cambria Math"/>
                          </a:rPr>
                        </m:ctrlPr>
                      </m:dPr>
                      <m:e>
                        <m:m>
                          <m:mPr>
                            <m:mcs>
                              <m:mc>
                                <m:mcPr>
                                  <m:count m:val="4"/>
                                  <m:mcJc m:val="center"/>
                                </m:mcPr>
                              </m:mc>
                            </m:mcs>
                            <m:ctrlPr>
                              <a:rPr lang="en-US" i="1">
                                <a:latin typeface="Cambria Math"/>
                              </a:rPr>
                            </m:ctrlPr>
                          </m:mPr>
                          <m:mr>
                            <m:e>
                              <m:r>
                                <m:rPr>
                                  <m:brk m:alnAt="7"/>
                                </m:rPr>
                                <a:rPr lang="en-US" b="0" i="1" smtClean="0">
                                  <a:latin typeface="Cambria Math"/>
                                </a:rPr>
                                <m:t>1</m:t>
                              </m:r>
                            </m:e>
                            <m:e>
                              <m:r>
                                <a:rPr lang="en-US" i="1">
                                  <a:latin typeface="Cambria Math"/>
                                </a:rPr>
                                <m:t>4</m:t>
                              </m:r>
                            </m:e>
                            <m:e>
                              <m:r>
                                <a:rPr lang="en-US" i="1">
                                  <a:latin typeface="Cambria Math"/>
                                </a:rPr>
                                <m:t>5</m:t>
                              </m:r>
                            </m:e>
                            <m:e>
                              <m:r>
                                <a:rPr lang="en-US" i="1">
                                  <a:latin typeface="Cambria Math"/>
                                </a:rPr>
                                <m:t>7</m:t>
                              </m:r>
                            </m:e>
                          </m:mr>
                          <m:mr>
                            <m:e>
                              <m:r>
                                <a:rPr lang="en-US" i="1">
                                  <a:latin typeface="Cambria Math"/>
                                </a:rPr>
                                <m:t>0</m:t>
                              </m:r>
                            </m:e>
                            <m:e>
                              <m:r>
                                <a:rPr lang="en-US" i="1">
                                  <a:solidFill>
                                    <a:srgbClr val="FF0000"/>
                                  </a:solidFill>
                                  <a:latin typeface="Cambria Math"/>
                                </a:rPr>
                                <m:t>1</m:t>
                              </m:r>
                            </m:e>
                            <m:e>
                              <m:r>
                                <a:rPr lang="en-US" i="1">
                                  <a:latin typeface="Cambria Math"/>
                                </a:rPr>
                                <m:t>3</m:t>
                              </m:r>
                            </m:e>
                            <m:e>
                              <m:r>
                                <a:rPr lang="en-US" i="1">
                                  <a:latin typeface="Cambria Math"/>
                                </a:rPr>
                                <m:t>6</m:t>
                              </m:r>
                            </m:e>
                          </m:mr>
                          <m:mr>
                            <m:e>
                              <m:r>
                                <a:rPr lang="en-US" i="1">
                                  <a:latin typeface="Cambria Math"/>
                                </a:rPr>
                                <m:t>0</m:t>
                              </m:r>
                            </m:e>
                            <m:e>
                              <m:r>
                                <a:rPr lang="en-US" i="1">
                                  <a:latin typeface="Cambria Math"/>
                                </a:rPr>
                                <m:t>0</m:t>
                              </m:r>
                            </m:e>
                            <m:e>
                              <m:r>
                                <a:rPr lang="en-US" i="1">
                                  <a:latin typeface="Cambria Math"/>
                                </a:rPr>
                                <m:t>0</m:t>
                              </m:r>
                            </m:e>
                            <m:e>
                              <m:r>
                                <a:rPr lang="en-US" i="1">
                                  <a:latin typeface="Cambria Math"/>
                                </a:rPr>
                                <m:t>0</m:t>
                              </m:r>
                            </m:e>
                          </m:mr>
                        </m:m>
                      </m:e>
                    </m:d>
                  </m:oMath>
                </a14:m>
                <a:r>
                  <a:rPr lang="en-US" dirty="0"/>
                  <a:t> it is </a:t>
                </a:r>
                <a:r>
                  <a:rPr lang="en-US" dirty="0" smtClean="0"/>
                  <a:t> not reduced echelon </a:t>
                </a:r>
                <a:r>
                  <a:rPr lang="en-US" dirty="0"/>
                  <a:t>form.</a:t>
                </a:r>
              </a:p>
              <a:p>
                <a:pPr marL="0" indent="0">
                  <a:buNone/>
                </a:pPr>
                <a14:m>
                  <m:oMath xmlns:m="http://schemas.openxmlformats.org/officeDocument/2006/math">
                    <m:d>
                      <m:dPr>
                        <m:begChr m:val="["/>
                        <m:endChr m:val="]"/>
                        <m:ctrlPr>
                          <a:rPr lang="en-US" i="1">
                            <a:latin typeface="Cambria Math"/>
                          </a:rPr>
                        </m:ctrlPr>
                      </m:dPr>
                      <m:e>
                        <m:m>
                          <m:mPr>
                            <m:mcs>
                              <m:mc>
                                <m:mcPr>
                                  <m:count m:val="4"/>
                                  <m:mcJc m:val="center"/>
                                </m:mcPr>
                              </m:mc>
                            </m:mcs>
                            <m:ctrlPr>
                              <a:rPr lang="en-US" i="1">
                                <a:latin typeface="Cambria Math"/>
                              </a:rPr>
                            </m:ctrlPr>
                          </m:mPr>
                          <m:mr>
                            <m:e>
                              <m:r>
                                <m:rPr>
                                  <m:brk m:alnAt="7"/>
                                </m:rPr>
                                <a:rPr lang="en-US" b="0" i="1" smtClean="0">
                                  <a:latin typeface="Cambria Math"/>
                                </a:rPr>
                                <m:t>1</m:t>
                              </m:r>
                            </m:e>
                            <m:e>
                              <m:r>
                                <a:rPr lang="en-US" i="1">
                                  <a:latin typeface="Cambria Math"/>
                                </a:rPr>
                                <m:t>4</m:t>
                              </m:r>
                            </m:e>
                            <m:e>
                              <m:r>
                                <a:rPr lang="en-US" b="0" i="1" smtClean="0">
                                  <a:latin typeface="Cambria Math"/>
                                </a:rPr>
                                <m:t>0</m:t>
                              </m:r>
                            </m:e>
                            <m:e>
                              <m:r>
                                <a:rPr lang="en-US" i="1">
                                  <a:latin typeface="Cambria Math"/>
                                </a:rPr>
                                <m:t>7</m:t>
                              </m:r>
                            </m:e>
                          </m:mr>
                          <m:mr>
                            <m:e>
                              <m:r>
                                <a:rPr lang="en-US" i="1">
                                  <a:latin typeface="Cambria Math"/>
                                </a:rPr>
                                <m:t>0</m:t>
                              </m:r>
                            </m:e>
                            <m:e>
                              <m:r>
                                <a:rPr lang="en-US" i="1">
                                  <a:latin typeface="Cambria Math"/>
                                </a:rPr>
                                <m:t>0</m:t>
                              </m:r>
                            </m:e>
                            <m:e>
                              <m:r>
                                <a:rPr lang="en-US" b="0" i="1" smtClean="0">
                                  <a:latin typeface="Cambria Math"/>
                                </a:rPr>
                                <m:t>1</m:t>
                              </m:r>
                            </m:e>
                            <m:e>
                              <m:r>
                                <a:rPr lang="en-US" i="1">
                                  <a:latin typeface="Cambria Math"/>
                                </a:rPr>
                                <m:t>6</m:t>
                              </m:r>
                            </m:e>
                          </m:mr>
                          <m:mr>
                            <m:e>
                              <m:r>
                                <a:rPr lang="en-US" i="1">
                                  <a:latin typeface="Cambria Math"/>
                                </a:rPr>
                                <m:t>0</m:t>
                              </m:r>
                            </m:e>
                            <m:e>
                              <m:r>
                                <a:rPr lang="en-US" i="1">
                                  <a:latin typeface="Cambria Math"/>
                                </a:rPr>
                                <m:t>0</m:t>
                              </m:r>
                            </m:e>
                            <m:e>
                              <m:r>
                                <a:rPr lang="en-US" b="0" i="1" smtClean="0">
                                  <a:latin typeface="Cambria Math"/>
                                </a:rPr>
                                <m:t>0</m:t>
                              </m:r>
                            </m:e>
                            <m:e>
                              <m:r>
                                <a:rPr lang="en-US" i="1">
                                  <a:latin typeface="Cambria Math"/>
                                </a:rPr>
                                <m:t>9</m:t>
                              </m:r>
                            </m:e>
                          </m:mr>
                        </m:m>
                      </m:e>
                    </m:d>
                  </m:oMath>
                </a14:m>
                <a:r>
                  <a:rPr lang="en-US" dirty="0"/>
                  <a:t> it is not </a:t>
                </a:r>
                <a:r>
                  <a:rPr lang="en-US" dirty="0" smtClean="0"/>
                  <a:t> reduced echelon </a:t>
                </a:r>
                <a:r>
                  <a:rPr lang="en-US" dirty="0"/>
                  <a:t>form.</a:t>
                </a:r>
              </a:p>
              <a:p>
                <a:pPr marL="0" indent="0">
                  <a:buNone/>
                </a:pPr>
                <a14:m>
                  <m:oMath xmlns:m="http://schemas.openxmlformats.org/officeDocument/2006/math">
                    <m:d>
                      <m:dPr>
                        <m:begChr m:val="["/>
                        <m:endChr m:val="]"/>
                        <m:ctrlPr>
                          <a:rPr lang="en-US" i="1">
                            <a:latin typeface="Cambria Math"/>
                          </a:rPr>
                        </m:ctrlPr>
                      </m:dPr>
                      <m:e>
                        <m:m>
                          <m:mPr>
                            <m:mcs>
                              <m:mc>
                                <m:mcPr>
                                  <m:count m:val="4"/>
                                  <m:mcJc m:val="center"/>
                                </m:mcPr>
                              </m:mc>
                            </m:mcs>
                            <m:ctrlPr>
                              <a:rPr lang="en-US" i="1">
                                <a:latin typeface="Cambria Math"/>
                              </a:rPr>
                            </m:ctrlPr>
                          </m:mPr>
                          <m:mr>
                            <m:e>
                              <m:r>
                                <m:rPr>
                                  <m:brk m:alnAt="7"/>
                                </m:rPr>
                                <a:rPr lang="en-US" i="1">
                                  <a:latin typeface="Cambria Math"/>
                                </a:rPr>
                                <m:t>0</m:t>
                              </m:r>
                            </m:e>
                            <m:e>
                              <m:r>
                                <a:rPr lang="en-US" b="0" i="1" smtClean="0">
                                  <a:latin typeface="Cambria Math"/>
                                </a:rPr>
                                <m:t>1</m:t>
                              </m:r>
                            </m:e>
                            <m:e>
                              <m:r>
                                <a:rPr lang="en-US" b="0" i="1" smtClean="0">
                                  <a:latin typeface="Cambria Math"/>
                                </a:rPr>
                                <m:t>0</m:t>
                              </m:r>
                            </m:e>
                            <m:e>
                              <m:r>
                                <a:rPr lang="en-US" b="0" i="1" smtClean="0">
                                  <a:latin typeface="Cambria Math"/>
                                </a:rPr>
                                <m:t>1</m:t>
                              </m:r>
                            </m:e>
                          </m:mr>
                          <m:mr>
                            <m:e>
                              <m:r>
                                <a:rPr lang="en-US" i="1">
                                  <a:latin typeface="Cambria Math"/>
                                </a:rPr>
                                <m:t>0</m:t>
                              </m:r>
                            </m:e>
                            <m:e>
                              <m:r>
                                <a:rPr lang="en-US" i="1">
                                  <a:latin typeface="Cambria Math"/>
                                </a:rPr>
                                <m:t>0</m:t>
                              </m:r>
                            </m:e>
                            <m:e>
                              <m:r>
                                <a:rPr lang="en-US" b="0" i="1" smtClean="0">
                                  <a:latin typeface="Cambria Math"/>
                                </a:rPr>
                                <m:t>1</m:t>
                              </m:r>
                            </m:e>
                            <m:e>
                              <m:r>
                                <a:rPr lang="en-US" i="1">
                                  <a:latin typeface="Cambria Math"/>
                                </a:rPr>
                                <m:t>0</m:t>
                              </m:r>
                            </m:e>
                          </m:mr>
                          <m:mr>
                            <m:e>
                              <m:r>
                                <a:rPr lang="en-US" i="1">
                                  <a:latin typeface="Cambria Math"/>
                                </a:rPr>
                                <m:t>0</m:t>
                              </m:r>
                            </m:e>
                            <m:e>
                              <m:r>
                                <a:rPr lang="en-US" i="1">
                                  <a:latin typeface="Cambria Math"/>
                                </a:rPr>
                                <m:t>0</m:t>
                              </m:r>
                            </m:e>
                            <m:e>
                              <m:r>
                                <a:rPr lang="en-US" i="1">
                                  <a:latin typeface="Cambria Math"/>
                                </a:rPr>
                                <m:t>0</m:t>
                              </m:r>
                            </m:e>
                            <m:e>
                              <m:r>
                                <a:rPr lang="en-US" b="0" i="1" smtClean="0">
                                  <a:latin typeface="Cambria Math"/>
                                </a:rPr>
                                <m:t>1</m:t>
                              </m:r>
                            </m:e>
                          </m:mr>
                        </m:m>
                      </m:e>
                    </m:d>
                  </m:oMath>
                </a14:m>
                <a:r>
                  <a:rPr lang="en-US" dirty="0"/>
                  <a:t> it </a:t>
                </a:r>
                <a:r>
                  <a:rPr lang="en-US" dirty="0" smtClean="0"/>
                  <a:t>is </a:t>
                </a:r>
                <a:r>
                  <a:rPr lang="en-US" dirty="0"/>
                  <a:t>echelon form.</a:t>
                </a:r>
              </a:p>
              <a:p>
                <a:pPr marL="0" indent="0">
                  <a:buNone/>
                </a:pPr>
                <a:endParaRPr lang="en-US" dirty="0"/>
              </a:p>
              <a:p>
                <a:pPr marL="0" indent="0">
                  <a:buNone/>
                </a:pPr>
                <a:endParaRPr lang="en-US" dirty="0"/>
              </a:p>
              <a:p>
                <a:pPr marL="0" indent="0">
                  <a:buNone/>
                </a:pPr>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sz="quarter" idx="1"/>
              </p:nvPr>
            </p:nvSpPr>
            <p:spPr>
              <a:xfrm>
                <a:off x="381000" y="381000"/>
                <a:ext cx="8305800" cy="5943600"/>
              </a:xfrm>
              <a:blipFill rotWithShape="1">
                <a:blip r:embed="rId2"/>
                <a:stretch>
                  <a:fillRect/>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96096F53-2C5A-445C-A97B-31C25C99ECB2}" type="datetime3">
              <a:rPr lang="en-US" smtClean="0"/>
              <a:t>5 December 2022</a:t>
            </a:fld>
            <a:endParaRPr lang="en-US"/>
          </a:p>
        </p:txBody>
      </p:sp>
      <p:sp>
        <p:nvSpPr>
          <p:cNvPr id="4" name="Footer Placeholder 3"/>
          <p:cNvSpPr>
            <a:spLocks noGrp="1"/>
          </p:cNvSpPr>
          <p:nvPr>
            <p:ph type="ftr" sz="quarter" idx="11"/>
          </p:nvPr>
        </p:nvSpPr>
        <p:spPr/>
        <p:txBody>
          <a:bodyPr/>
          <a:lstStyle/>
          <a:p>
            <a:r>
              <a:rPr lang="en-US" smtClean="0"/>
              <a:t>js</a:t>
            </a:r>
            <a:endParaRPr lang="en-US"/>
          </a:p>
        </p:txBody>
      </p:sp>
      <p:sp>
        <p:nvSpPr>
          <p:cNvPr id="5" name="Slide Number Placeholder 4"/>
          <p:cNvSpPr>
            <a:spLocks noGrp="1"/>
          </p:cNvSpPr>
          <p:nvPr>
            <p:ph type="sldNum" sz="quarter" idx="12"/>
          </p:nvPr>
        </p:nvSpPr>
        <p:spPr/>
        <p:txBody>
          <a:bodyPr/>
          <a:lstStyle/>
          <a:p>
            <a:fld id="{B4318AF5-1C7B-4860-8A05-F86E63C4D6B2}" type="slidenum">
              <a:rPr lang="en-US" smtClean="0"/>
              <a:t>7</a:t>
            </a:fld>
            <a:endParaRPr lang="en-US"/>
          </a:p>
        </p:txBody>
      </p:sp>
    </p:spTree>
    <p:extLst>
      <p:ext uri="{BB962C8B-B14F-4D97-AF65-F5344CB8AC3E}">
        <p14:creationId xmlns:p14="http://schemas.microsoft.com/office/powerpoint/2010/main" val="298969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838200"/>
            <a:ext cx="8229600" cy="5105400"/>
          </a:xfrm>
        </p:spPr>
        <p:txBody>
          <a:bodyPr>
            <a:normAutofit/>
          </a:bodyPr>
          <a:lstStyle/>
          <a:p>
            <a:pPr marL="0" indent="0">
              <a:buNone/>
            </a:pPr>
            <a:r>
              <a:rPr lang="en-US" dirty="0" smtClean="0">
                <a:solidFill>
                  <a:srgbClr val="FF0000"/>
                </a:solidFill>
              </a:rPr>
              <a:t>Note: </a:t>
            </a:r>
            <a:endParaRPr lang="en-US" dirty="0" smtClean="0">
              <a:solidFill>
                <a:srgbClr val="0070C0"/>
              </a:solidFill>
            </a:endParaRPr>
          </a:p>
          <a:p>
            <a:pPr marL="514350" indent="-514350">
              <a:buAutoNum type="arabicParenR"/>
            </a:pPr>
            <a:r>
              <a:rPr lang="en-US" dirty="0" smtClean="0">
                <a:solidFill>
                  <a:srgbClr val="0070C0"/>
                </a:solidFill>
              </a:rPr>
              <a:t>Different operations of row operation gives different echelon matrix of any non-zero matrix. This means a matrix may have more than one echelon matrix as the operated row operations.</a:t>
            </a:r>
          </a:p>
          <a:p>
            <a:pPr marL="514350" indent="-514350">
              <a:buAutoNum type="arabicParenR"/>
            </a:pPr>
            <a:r>
              <a:rPr lang="en-US" dirty="0" smtClean="0">
                <a:solidFill>
                  <a:srgbClr val="0070C0"/>
                </a:solidFill>
              </a:rPr>
              <a:t>Remembered that a non-zero matrix have one and only one i.e. exactly one  reduced echelon matrix</a:t>
            </a:r>
          </a:p>
          <a:p>
            <a:pPr marL="0" indent="0">
              <a:buNone/>
            </a:pPr>
            <a:r>
              <a:rPr lang="en-US" dirty="0" smtClean="0">
                <a:solidFill>
                  <a:srgbClr val="FF0000"/>
                </a:solidFill>
              </a:rPr>
              <a:t>Theorem 1 (Uniqueness of the Reduced echelon form)</a:t>
            </a:r>
          </a:p>
          <a:p>
            <a:pPr marL="0" indent="0">
              <a:buNone/>
            </a:pPr>
            <a:r>
              <a:rPr lang="en-US" dirty="0" smtClean="0">
                <a:solidFill>
                  <a:srgbClr val="FF0000"/>
                </a:solidFill>
              </a:rPr>
              <a:t>Each matrix is row equivalent to one and only one reduced echelon matrix.</a:t>
            </a:r>
          </a:p>
          <a:p>
            <a:pPr marL="0" indent="0">
              <a:buNone/>
            </a:pPr>
            <a:endParaRPr lang="en-US" dirty="0"/>
          </a:p>
        </p:txBody>
      </p:sp>
      <p:sp>
        <p:nvSpPr>
          <p:cNvPr id="3" name="Date Placeholder 2"/>
          <p:cNvSpPr>
            <a:spLocks noGrp="1"/>
          </p:cNvSpPr>
          <p:nvPr>
            <p:ph type="dt" sz="half" idx="10"/>
          </p:nvPr>
        </p:nvSpPr>
        <p:spPr/>
        <p:txBody>
          <a:bodyPr/>
          <a:lstStyle/>
          <a:p>
            <a:fld id="{F5EC145A-FFFE-4651-97AE-AF12AAE0AC33}" type="datetime3">
              <a:rPr lang="en-US" smtClean="0"/>
              <a:t>5 December 2022</a:t>
            </a:fld>
            <a:endParaRPr lang="en-US"/>
          </a:p>
        </p:txBody>
      </p:sp>
      <p:sp>
        <p:nvSpPr>
          <p:cNvPr id="4" name="Footer Placeholder 3"/>
          <p:cNvSpPr>
            <a:spLocks noGrp="1"/>
          </p:cNvSpPr>
          <p:nvPr>
            <p:ph type="ftr" sz="quarter" idx="11"/>
          </p:nvPr>
        </p:nvSpPr>
        <p:spPr/>
        <p:txBody>
          <a:bodyPr/>
          <a:lstStyle/>
          <a:p>
            <a:r>
              <a:rPr lang="en-US" smtClean="0"/>
              <a:t>js</a:t>
            </a:r>
            <a:endParaRPr lang="en-US"/>
          </a:p>
        </p:txBody>
      </p:sp>
      <p:sp>
        <p:nvSpPr>
          <p:cNvPr id="5" name="Slide Number Placeholder 4"/>
          <p:cNvSpPr>
            <a:spLocks noGrp="1"/>
          </p:cNvSpPr>
          <p:nvPr>
            <p:ph type="sldNum" sz="quarter" idx="12"/>
          </p:nvPr>
        </p:nvSpPr>
        <p:spPr/>
        <p:txBody>
          <a:bodyPr/>
          <a:lstStyle/>
          <a:p>
            <a:fld id="{B4318AF5-1C7B-4860-8A05-F86E63C4D6B2}" type="slidenum">
              <a:rPr lang="en-US" smtClean="0"/>
              <a:t>8</a:t>
            </a:fld>
            <a:endParaRPr lang="en-US"/>
          </a:p>
        </p:txBody>
      </p:sp>
    </p:spTree>
    <p:extLst>
      <p:ext uri="{BB962C8B-B14F-4D97-AF65-F5344CB8AC3E}">
        <p14:creationId xmlns:p14="http://schemas.microsoft.com/office/powerpoint/2010/main" val="1614150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33400" y="381000"/>
            <a:ext cx="8077200" cy="6096000"/>
          </a:xfrm>
        </p:spPr>
        <p:txBody>
          <a:bodyPr/>
          <a:lstStyle/>
          <a:p>
            <a:pPr marL="0" indent="0">
              <a:buNone/>
            </a:pPr>
            <a:endParaRPr lang="en-US" dirty="0" smtClean="0">
              <a:solidFill>
                <a:srgbClr val="FF0000"/>
              </a:solidFill>
            </a:endParaRPr>
          </a:p>
          <a:p>
            <a:pPr marL="0" indent="0">
              <a:buNone/>
            </a:pPr>
            <a:endParaRPr lang="en-US" dirty="0">
              <a:solidFill>
                <a:srgbClr val="FF0000"/>
              </a:solidFill>
            </a:endParaRPr>
          </a:p>
          <a:p>
            <a:pPr marL="0" indent="0">
              <a:buNone/>
            </a:pPr>
            <a:endParaRPr lang="en-US" dirty="0" smtClean="0">
              <a:solidFill>
                <a:srgbClr val="FF0000"/>
              </a:solidFill>
            </a:endParaRPr>
          </a:p>
          <a:p>
            <a:pPr marL="0" indent="0">
              <a:buNone/>
            </a:pPr>
            <a:r>
              <a:rPr lang="en-US" dirty="0" smtClean="0">
                <a:solidFill>
                  <a:srgbClr val="FF0000"/>
                </a:solidFill>
              </a:rPr>
              <a:t>Pivot position in reduced echelon form:</a:t>
            </a:r>
          </a:p>
          <a:p>
            <a:pPr marL="0" indent="0">
              <a:buNone/>
            </a:pPr>
            <a:r>
              <a:rPr lang="en-US" dirty="0" smtClean="0"/>
              <a:t>A pivot position in a matrix A is a location in A that corresponds to a leading 1 in the reduced echelon form of A. A pivot column is a column of A that contains a pivot position.</a:t>
            </a:r>
          </a:p>
        </p:txBody>
      </p:sp>
      <p:sp>
        <p:nvSpPr>
          <p:cNvPr id="3" name="Date Placeholder 2"/>
          <p:cNvSpPr>
            <a:spLocks noGrp="1"/>
          </p:cNvSpPr>
          <p:nvPr>
            <p:ph type="dt" sz="half" idx="10"/>
          </p:nvPr>
        </p:nvSpPr>
        <p:spPr/>
        <p:txBody>
          <a:bodyPr/>
          <a:lstStyle/>
          <a:p>
            <a:fld id="{832966D6-1740-4192-93D6-24C6D464D70B}" type="datetime3">
              <a:rPr lang="en-US" smtClean="0"/>
              <a:t>5 December 2022</a:t>
            </a:fld>
            <a:endParaRPr lang="en-US"/>
          </a:p>
        </p:txBody>
      </p:sp>
      <p:sp>
        <p:nvSpPr>
          <p:cNvPr id="4" name="Footer Placeholder 3"/>
          <p:cNvSpPr>
            <a:spLocks noGrp="1"/>
          </p:cNvSpPr>
          <p:nvPr>
            <p:ph type="ftr" sz="quarter" idx="11"/>
          </p:nvPr>
        </p:nvSpPr>
        <p:spPr/>
        <p:txBody>
          <a:bodyPr/>
          <a:lstStyle/>
          <a:p>
            <a:r>
              <a:rPr lang="en-US" smtClean="0"/>
              <a:t>js</a:t>
            </a:r>
            <a:endParaRPr lang="en-US"/>
          </a:p>
        </p:txBody>
      </p:sp>
      <p:sp>
        <p:nvSpPr>
          <p:cNvPr id="5" name="Slide Number Placeholder 4"/>
          <p:cNvSpPr>
            <a:spLocks noGrp="1"/>
          </p:cNvSpPr>
          <p:nvPr>
            <p:ph type="sldNum" sz="quarter" idx="12"/>
          </p:nvPr>
        </p:nvSpPr>
        <p:spPr/>
        <p:txBody>
          <a:bodyPr/>
          <a:lstStyle/>
          <a:p>
            <a:fld id="{B4318AF5-1C7B-4860-8A05-F86E63C4D6B2}" type="slidenum">
              <a:rPr lang="en-US" smtClean="0"/>
              <a:t>9</a:t>
            </a:fld>
            <a:endParaRPr lang="en-US"/>
          </a:p>
        </p:txBody>
      </p:sp>
    </p:spTree>
    <p:extLst>
      <p:ext uri="{BB962C8B-B14F-4D97-AF65-F5344CB8AC3E}">
        <p14:creationId xmlns:p14="http://schemas.microsoft.com/office/powerpoint/2010/main" val="24666118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1065</TotalTime>
  <Words>3088</Words>
  <Application>Microsoft Office PowerPoint</Application>
  <PresentationFormat>On-screen Show (4:3)</PresentationFormat>
  <Paragraphs>520</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jambu sherpa</dc:creator>
  <cp:lastModifiedBy>jambu sherpa</cp:lastModifiedBy>
  <cp:revision>154</cp:revision>
  <dcterms:created xsi:type="dcterms:W3CDTF">2022-08-12T03:43:13Z</dcterms:created>
  <dcterms:modified xsi:type="dcterms:W3CDTF">2022-12-05T14:27:35Z</dcterms:modified>
</cp:coreProperties>
</file>