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2" r:id="rId8"/>
    <p:sldId id="263" r:id="rId9"/>
    <p:sldId id="264" r:id="rId10"/>
    <p:sldId id="275" r:id="rId11"/>
    <p:sldId id="265" r:id="rId12"/>
    <p:sldId id="274" r:id="rId13"/>
    <p:sldId id="266" r:id="rId14"/>
    <p:sldId id="268" r:id="rId15"/>
    <p:sldId id="269" r:id="rId16"/>
    <p:sldId id="270" r:id="rId17"/>
    <p:sldId id="267" r:id="rId18"/>
    <p:sldId id="271" r:id="rId19"/>
    <p:sldId id="272" r:id="rId20"/>
    <p:sldId id="273"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DAB60B-DD77-49B7-8502-7CE3E60C2DBE}" type="datetimeFigureOut">
              <a:rPr lang="en-US" smtClean="0"/>
              <a:t>6/3/2023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B2A104-227A-4E8E-AE10-5C0E2E004764}" type="slidenum">
              <a:rPr lang="en-US" smtClean="0"/>
              <a:t>‹#›</a:t>
            </a:fld>
            <a:endParaRPr lang="en-US"/>
          </a:p>
        </p:txBody>
      </p:sp>
    </p:spTree>
    <p:extLst>
      <p:ext uri="{BB962C8B-B14F-4D97-AF65-F5344CB8AC3E}">
        <p14:creationId xmlns:p14="http://schemas.microsoft.com/office/powerpoint/2010/main" val="29804913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10817F-623E-4029-90CA-BCF9349528D7}" type="datetimeFigureOut">
              <a:rPr lang="en-US" smtClean="0"/>
              <a:t>6/3/2023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87478E-C7CE-489E-A183-46FDA85349A1}" type="slidenum">
              <a:rPr lang="en-US" smtClean="0"/>
              <a:t>‹#›</a:t>
            </a:fld>
            <a:endParaRPr lang="en-US"/>
          </a:p>
        </p:txBody>
      </p:sp>
    </p:spTree>
    <p:extLst>
      <p:ext uri="{BB962C8B-B14F-4D97-AF65-F5344CB8AC3E}">
        <p14:creationId xmlns:p14="http://schemas.microsoft.com/office/powerpoint/2010/main" val="26332165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87478E-C7CE-489E-A183-46FDA85349A1}" type="slidenum">
              <a:rPr lang="en-US" smtClean="0"/>
              <a:t>15</a:t>
            </a:fld>
            <a:endParaRPr lang="en-US"/>
          </a:p>
        </p:txBody>
      </p:sp>
    </p:spTree>
    <p:extLst>
      <p:ext uri="{BB962C8B-B14F-4D97-AF65-F5344CB8AC3E}">
        <p14:creationId xmlns:p14="http://schemas.microsoft.com/office/powerpoint/2010/main" val="1005037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6EEBE36-1013-4E96-A888-34983EF25C5D}" type="datetime1">
              <a:rPr lang="en-US" smtClean="0"/>
              <a:t>6/3/2023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8E012E8-52C7-4AF0-A917-5718C5878EC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556B90-26B0-46E3-A89D-850B8108F4CA}" type="datetime1">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012E8-52C7-4AF0-A917-5718C5878EC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22B51A-F494-4D39-B22A-23373FD482F9}" type="datetime1">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012E8-52C7-4AF0-A917-5718C5878EC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5EDDE2-163D-4561-97AF-372EFF3D7E93}" type="datetime1">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012E8-52C7-4AF0-A917-5718C5878EC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95ACA43-EE46-4BD8-893C-39DCDB98A509}" type="datetime1">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012E8-52C7-4AF0-A917-5718C5878EC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315AE6-878D-4E20-855C-80BBCB8269D6}" type="datetime1">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012E8-52C7-4AF0-A917-5718C5878EC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82492CD-0F14-48C1-AA23-213EBE4DB773}" type="datetime1">
              <a:rPr lang="en-US" smtClean="0"/>
              <a:t>6/3/2023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E012E8-52C7-4AF0-A917-5718C5878EC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58E0A0-6259-4E86-A1DA-90EE2A1A4942}" type="datetime1">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E012E8-52C7-4AF0-A917-5718C5878EC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A84F2-F7E9-4EEC-8308-588F78255F89}" type="datetime1">
              <a:rPr lang="en-US" smtClean="0"/>
              <a:t>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012E8-52C7-4AF0-A917-5718C5878EC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A28FE0-D615-4774-8E23-A8F812FD9EF9}" type="datetime1">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012E8-52C7-4AF0-A917-5718C5878EC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D50E18-899A-4A04-BB1F-48C201EFF2DA}" type="datetime1">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8E012E8-52C7-4AF0-A917-5718C5878EC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A6C5AF-3996-421F-8C15-A47F9524A165}" type="datetime1">
              <a:rPr lang="en-US" smtClean="0"/>
              <a:t>6/3/2023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8E012E8-52C7-4AF0-A917-5718C5878EC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of Hypothesis for Small Samples(Exact Sample Test)</a:t>
            </a:r>
            <a:endParaRPr lang="en-US" dirty="0"/>
          </a:p>
        </p:txBody>
      </p:sp>
      <p:sp>
        <p:nvSpPr>
          <p:cNvPr id="3" name="Subtitle 2"/>
          <p:cNvSpPr>
            <a:spLocks noGrp="1"/>
          </p:cNvSpPr>
          <p:nvPr>
            <p:ph type="subTitle" idx="1"/>
          </p:nvPr>
        </p:nvSpPr>
        <p:spPr/>
        <p:txBody>
          <a:bodyPr/>
          <a:lstStyle/>
          <a:p>
            <a:r>
              <a:rPr lang="en-US" dirty="0" smtClean="0"/>
              <a:t>t-TEST</a:t>
            </a:r>
            <a:endParaRPr lang="en-US" dirty="0"/>
          </a:p>
        </p:txBody>
      </p:sp>
      <p:sp>
        <p:nvSpPr>
          <p:cNvPr id="4" name="Slide Number Placeholder 3"/>
          <p:cNvSpPr>
            <a:spLocks noGrp="1"/>
          </p:cNvSpPr>
          <p:nvPr>
            <p:ph type="sldNum" sz="quarter" idx="12"/>
          </p:nvPr>
        </p:nvSpPr>
        <p:spPr/>
        <p:txBody>
          <a:bodyPr/>
          <a:lstStyle/>
          <a:p>
            <a:fld id="{98E012E8-52C7-4AF0-A917-5718C5878EC9}" type="slidenum">
              <a:rPr lang="en-US" smtClean="0"/>
              <a:t>1</a:t>
            </a:fld>
            <a:endParaRPr lang="en-US"/>
          </a:p>
        </p:txBody>
      </p:sp>
    </p:spTree>
    <p:extLst>
      <p:ext uri="{BB962C8B-B14F-4D97-AF65-F5344CB8AC3E}">
        <p14:creationId xmlns:p14="http://schemas.microsoft.com/office/powerpoint/2010/main" val="2704223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04088"/>
          </a:xfrm>
        </p:spPr>
        <p:txBody>
          <a:bodyPr>
            <a:normAutofit fontScale="90000"/>
          </a:bodyPr>
          <a:lstStyle/>
          <a:p>
            <a:r>
              <a:rPr lang="en-US" dirty="0" smtClean="0"/>
              <a:t> </a:t>
            </a:r>
            <a:r>
              <a:rPr lang="en-US" b="1" u="sng" dirty="0" smtClean="0">
                <a:solidFill>
                  <a:srgbClr val="FF0000"/>
                </a:solidFill>
              </a:rPr>
              <a:t>Conti……</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14400"/>
                <a:ext cx="8229600" cy="5334000"/>
              </a:xfrm>
            </p:spPr>
            <p:txBody>
              <a:bodyPr>
                <a:normAutofit fontScale="92500"/>
              </a:bodyPr>
              <a:lstStyle/>
              <a:p>
                <a:r>
                  <a:rPr lang="en-US" sz="3200" b="1" dirty="0" smtClean="0">
                    <a:latin typeface="Arial" pitchFamily="34" charset="0"/>
                    <a:cs typeface="Arial" pitchFamily="34" charset="0"/>
                  </a:rPr>
                  <a:t>S²</a:t>
                </a:r>
                <a:r>
                  <a:rPr lang="en-US" sz="3200" b="1" dirty="0" smtClean="0">
                    <a:latin typeface="Arial" pitchFamily="34" charset="0"/>
                    <a:ea typeface="Cambria Math"/>
                    <a:cs typeface="Arial" pitchFamily="34" charset="0"/>
                  </a:rPr>
                  <a:t>ₚ = </a:t>
                </a:r>
                <a14:m>
                  <m:oMath xmlns:m="http://schemas.openxmlformats.org/officeDocument/2006/math">
                    <m:f>
                      <m:fPr>
                        <m:ctrlPr>
                          <a:rPr lang="en-US" sz="3200" b="1" i="1" smtClean="0">
                            <a:latin typeface="Cambria Math"/>
                            <a:ea typeface="Cambria Math"/>
                          </a:rPr>
                        </m:ctrlPr>
                      </m:fPr>
                      <m:num>
                        <m:r>
                          <a:rPr lang="en-US" sz="3200" b="1" i="1" smtClean="0">
                            <a:latin typeface="Cambria Math"/>
                            <a:ea typeface="Cambria Math"/>
                          </a:rPr>
                          <m:t>𝟏</m:t>
                        </m:r>
                      </m:num>
                      <m:den>
                        <m:r>
                          <a:rPr lang="en-US" sz="3200" b="1" i="1" smtClean="0">
                            <a:latin typeface="Cambria Math"/>
                            <a:ea typeface="Cambria Math"/>
                          </a:rPr>
                          <m:t>𝒏</m:t>
                        </m:r>
                        <m:r>
                          <a:rPr lang="en-US" sz="3200" b="1" i="1" smtClean="0">
                            <a:latin typeface="Cambria Math"/>
                            <a:ea typeface="Cambria Math"/>
                          </a:rPr>
                          <m:t>₁+</m:t>
                        </m:r>
                        <m:r>
                          <a:rPr lang="en-US" sz="3200" b="1" i="1" smtClean="0">
                            <a:latin typeface="Cambria Math"/>
                            <a:ea typeface="Cambria Math"/>
                          </a:rPr>
                          <m:t>𝒏</m:t>
                        </m:r>
                        <m:r>
                          <a:rPr lang="en-US" sz="3200" b="1" i="1" smtClean="0">
                            <a:latin typeface="Cambria Math"/>
                            <a:ea typeface="Cambria Math"/>
                          </a:rPr>
                          <m:t>₂−</m:t>
                        </m:r>
                        <m:r>
                          <a:rPr lang="en-US" sz="3200" b="1" i="1" smtClean="0">
                            <a:latin typeface="Cambria Math"/>
                            <a:ea typeface="Cambria Math"/>
                          </a:rPr>
                          <m:t>𝟐</m:t>
                        </m:r>
                      </m:den>
                    </m:f>
                  </m:oMath>
                </a14:m>
                <a:r>
                  <a:rPr lang="en-US" sz="3200" b="1" dirty="0" smtClean="0">
                    <a:latin typeface="Arial" pitchFamily="34" charset="0"/>
                    <a:cs typeface="Arial" pitchFamily="34" charset="0"/>
                  </a:rPr>
                  <a:t>[</a:t>
                </a:r>
                <a14:m>
                  <m:oMath xmlns:m="http://schemas.openxmlformats.org/officeDocument/2006/math">
                    <m:nary>
                      <m:naryPr>
                        <m:chr m:val="∑"/>
                        <m:subHide m:val="on"/>
                        <m:supHide m:val="on"/>
                        <m:ctrlPr>
                          <a:rPr lang="en-US" sz="3200" b="1" i="1" dirty="0" smtClean="0">
                            <a:latin typeface="Cambria Math"/>
                          </a:rPr>
                        </m:ctrlPr>
                      </m:naryPr>
                      <m:sub/>
                      <m:sup/>
                      <m:e>
                        <m:r>
                          <a:rPr lang="en-US" sz="3200" b="1" i="1" dirty="0" smtClean="0">
                            <a:latin typeface="Cambria Math"/>
                          </a:rPr>
                          <m:t>𝒙</m:t>
                        </m:r>
                        <m:r>
                          <a:rPr lang="en-US" sz="3200" b="1" i="1" dirty="0" smtClean="0">
                            <a:latin typeface="Cambria Math"/>
                          </a:rPr>
                          <m:t>²₁−</m:t>
                        </m:r>
                        <m:f>
                          <m:fPr>
                            <m:ctrlPr>
                              <a:rPr lang="en-US" sz="3200" b="1" i="1" dirty="0" smtClean="0">
                                <a:latin typeface="Cambria Math"/>
                              </a:rPr>
                            </m:ctrlPr>
                          </m:fPr>
                          <m:num>
                            <m:r>
                              <a:rPr lang="en-US" sz="3200" b="1" i="1" dirty="0" smtClean="0">
                                <a:latin typeface="Cambria Math"/>
                              </a:rPr>
                              <m:t>(</m:t>
                            </m:r>
                            <m:nary>
                              <m:naryPr>
                                <m:chr m:val="∑"/>
                                <m:subHide m:val="on"/>
                                <m:supHide m:val="on"/>
                                <m:ctrlPr>
                                  <a:rPr lang="en-US" sz="3200" b="1" i="1" dirty="0" smtClean="0">
                                    <a:latin typeface="Cambria Math"/>
                                  </a:rPr>
                                </m:ctrlPr>
                              </m:naryPr>
                              <m:sub/>
                              <m:sup/>
                              <m:e>
                                <m:r>
                                  <a:rPr lang="en-US" sz="3200" b="1" i="1" dirty="0" smtClean="0">
                                    <a:latin typeface="Cambria Math"/>
                                  </a:rPr>
                                  <m:t>𝒙</m:t>
                                </m:r>
                                <m:r>
                                  <a:rPr lang="en-US" sz="3200" b="1" i="1" dirty="0" smtClean="0">
                                    <a:latin typeface="Cambria Math"/>
                                  </a:rPr>
                                  <m:t>₁)²</m:t>
                                </m:r>
                              </m:e>
                            </m:nary>
                          </m:num>
                          <m:den>
                            <m:r>
                              <a:rPr lang="en-US" sz="3200" b="1" i="1" dirty="0" smtClean="0">
                                <a:latin typeface="Cambria Math"/>
                              </a:rPr>
                              <m:t>𝒏</m:t>
                            </m:r>
                            <m:r>
                              <a:rPr lang="en-US" sz="3200" b="1" i="1" dirty="0" smtClean="0">
                                <a:latin typeface="Cambria Math"/>
                              </a:rPr>
                              <m:t>₁</m:t>
                            </m:r>
                          </m:den>
                        </m:f>
                      </m:e>
                    </m:nary>
                  </m:oMath>
                </a14:m>
                <a:r>
                  <a:rPr lang="en-US" sz="3200" b="1" dirty="0" smtClean="0">
                    <a:latin typeface="Arial" pitchFamily="34" charset="0"/>
                    <a:cs typeface="Arial" pitchFamily="34" charset="0"/>
                  </a:rPr>
                  <a:t> + </a:t>
                </a:r>
                <a14:m>
                  <m:oMath xmlns:m="http://schemas.openxmlformats.org/officeDocument/2006/math">
                    <m:nary>
                      <m:naryPr>
                        <m:chr m:val="∑"/>
                        <m:subHide m:val="on"/>
                        <m:supHide m:val="on"/>
                        <m:ctrlPr>
                          <a:rPr lang="en-US" sz="3200" b="1" i="1" dirty="0">
                            <a:latin typeface="Cambria Math"/>
                          </a:rPr>
                        </m:ctrlPr>
                      </m:naryPr>
                      <m:sub/>
                      <m:sup/>
                      <m:e>
                        <m:r>
                          <a:rPr lang="en-US" sz="3200" b="1" i="1" dirty="0" smtClean="0">
                            <a:latin typeface="Cambria Math"/>
                          </a:rPr>
                          <m:t>𝒙</m:t>
                        </m:r>
                        <m:r>
                          <a:rPr lang="en-US" sz="3200" b="1" i="1" dirty="0" smtClean="0">
                            <a:latin typeface="Cambria Math"/>
                          </a:rPr>
                          <m:t>²₂−</m:t>
                        </m:r>
                        <m:f>
                          <m:fPr>
                            <m:ctrlPr>
                              <a:rPr lang="en-US" sz="3200" b="1" i="1" dirty="0">
                                <a:latin typeface="Cambria Math"/>
                              </a:rPr>
                            </m:ctrlPr>
                          </m:fPr>
                          <m:num>
                            <m:r>
                              <a:rPr lang="en-US" sz="3200" b="1" i="1" dirty="0">
                                <a:latin typeface="Cambria Math"/>
                              </a:rPr>
                              <m:t>(</m:t>
                            </m:r>
                            <m:nary>
                              <m:naryPr>
                                <m:chr m:val="∑"/>
                                <m:subHide m:val="on"/>
                                <m:supHide m:val="on"/>
                                <m:ctrlPr>
                                  <a:rPr lang="en-US" sz="3200" b="1" i="1" dirty="0">
                                    <a:latin typeface="Cambria Math"/>
                                  </a:rPr>
                                </m:ctrlPr>
                              </m:naryPr>
                              <m:sub/>
                              <m:sup/>
                              <m:e>
                                <m:r>
                                  <a:rPr lang="en-US" sz="3200" b="1" i="1" dirty="0">
                                    <a:latin typeface="Cambria Math"/>
                                  </a:rPr>
                                  <m:t>𝒙</m:t>
                                </m:r>
                                <m:r>
                                  <a:rPr lang="en-US" sz="3200" b="1" i="1" dirty="0" smtClean="0">
                                    <a:latin typeface="Cambria Math"/>
                                  </a:rPr>
                                  <m:t>₂</m:t>
                                </m:r>
                                <m:r>
                                  <a:rPr lang="en-US" sz="3200" b="1" i="1" dirty="0">
                                    <a:latin typeface="Cambria Math"/>
                                  </a:rPr>
                                  <m:t>)</m:t>
                                </m:r>
                                <m:r>
                                  <a:rPr lang="en-US" sz="3200" b="1" i="1" dirty="0" smtClean="0">
                                    <a:latin typeface="Cambria Math"/>
                                  </a:rPr>
                                  <m:t>²</m:t>
                                </m:r>
                              </m:e>
                            </m:nary>
                          </m:num>
                          <m:den>
                            <m:r>
                              <a:rPr lang="en-US" sz="3200" b="1" i="1" dirty="0">
                                <a:latin typeface="Cambria Math"/>
                              </a:rPr>
                              <m:t>𝒏</m:t>
                            </m:r>
                            <m:r>
                              <a:rPr lang="en-US" sz="3200" b="1" i="1" dirty="0" smtClean="0">
                                <a:latin typeface="Cambria Math"/>
                              </a:rPr>
                              <m:t>₂</m:t>
                            </m:r>
                          </m:den>
                        </m:f>
                      </m:e>
                    </m:nary>
                    <m:r>
                      <a:rPr lang="en-US" sz="3200" b="1" i="0" dirty="0" smtClean="0">
                        <a:latin typeface="Cambria Math"/>
                      </a:rPr>
                      <m:t>]</m:t>
                    </m:r>
                  </m:oMath>
                </a14:m>
                <a:endParaRPr lang="en-US" sz="3200" b="1" dirty="0" smtClean="0">
                  <a:latin typeface="Arial" pitchFamily="34" charset="0"/>
                  <a:cs typeface="Arial" pitchFamily="34" charset="0"/>
                </a:endParaRPr>
              </a:p>
              <a:p>
                <a:endParaRPr lang="en-US" sz="3200" b="1" dirty="0" smtClean="0">
                  <a:latin typeface="Arial" pitchFamily="34" charset="0"/>
                  <a:cs typeface="Arial" pitchFamily="34" charset="0"/>
                </a:endParaRPr>
              </a:p>
              <a:p>
                <a:r>
                  <a:rPr lang="en-US" sz="3200" b="1" dirty="0" smtClean="0">
                    <a:latin typeface="Arial" pitchFamily="34" charset="0"/>
                    <a:cs typeface="Arial" pitchFamily="34" charset="0"/>
                  </a:rPr>
                  <a:t>S²</a:t>
                </a:r>
                <a:r>
                  <a:rPr lang="en-US" sz="3200" b="1" dirty="0" smtClean="0">
                    <a:latin typeface="Arial" pitchFamily="34" charset="0"/>
                    <a:ea typeface="Cambria Math"/>
                    <a:cs typeface="Arial" pitchFamily="34" charset="0"/>
                  </a:rPr>
                  <a:t>ₚ = </a:t>
                </a:r>
                <a14:m>
                  <m:oMath xmlns:m="http://schemas.openxmlformats.org/officeDocument/2006/math">
                    <m:f>
                      <m:fPr>
                        <m:ctrlPr>
                          <a:rPr lang="en-US" sz="3200" b="1" i="1" smtClean="0">
                            <a:latin typeface="Cambria Math"/>
                            <a:ea typeface="Cambria Math"/>
                          </a:rPr>
                        </m:ctrlPr>
                      </m:fPr>
                      <m:num>
                        <m:r>
                          <a:rPr lang="en-US" sz="3200" b="1" i="1" smtClean="0">
                            <a:latin typeface="Cambria Math"/>
                            <a:ea typeface="Cambria Math"/>
                          </a:rPr>
                          <m:t>𝒏</m:t>
                        </m:r>
                        <m:r>
                          <a:rPr lang="en-US" sz="3200" b="1" i="1" smtClean="0">
                            <a:latin typeface="Cambria Math"/>
                            <a:ea typeface="Cambria Math"/>
                          </a:rPr>
                          <m:t>₁</m:t>
                        </m:r>
                        <m:r>
                          <a:rPr lang="en-US" sz="3200" b="1" i="1" smtClean="0">
                            <a:latin typeface="Cambria Math"/>
                            <a:ea typeface="Cambria Math"/>
                          </a:rPr>
                          <m:t>𝒔</m:t>
                        </m:r>
                        <m:r>
                          <a:rPr lang="en-US" sz="3200" b="1" i="1" smtClean="0">
                            <a:latin typeface="Cambria Math"/>
                            <a:ea typeface="Cambria Math"/>
                          </a:rPr>
                          <m:t>²₁+</m:t>
                        </m:r>
                        <m:r>
                          <a:rPr lang="en-US" sz="3200" b="1" i="1" smtClean="0">
                            <a:latin typeface="Cambria Math"/>
                            <a:ea typeface="Cambria Math"/>
                          </a:rPr>
                          <m:t>𝒏</m:t>
                        </m:r>
                        <m:r>
                          <a:rPr lang="en-US" sz="3200" b="1" i="1" smtClean="0">
                            <a:latin typeface="Cambria Math"/>
                            <a:ea typeface="Cambria Math"/>
                          </a:rPr>
                          <m:t>₂</m:t>
                        </m:r>
                        <m:r>
                          <a:rPr lang="en-US" sz="3200" b="1" i="1" smtClean="0">
                            <a:latin typeface="Cambria Math"/>
                            <a:ea typeface="Cambria Math"/>
                          </a:rPr>
                          <m:t>𝒔</m:t>
                        </m:r>
                        <m:r>
                          <a:rPr lang="en-US" sz="3200" b="1" i="1" smtClean="0">
                            <a:latin typeface="Cambria Math"/>
                            <a:ea typeface="Cambria Math"/>
                          </a:rPr>
                          <m:t>²₂</m:t>
                        </m:r>
                      </m:num>
                      <m:den>
                        <m:r>
                          <a:rPr lang="en-US" sz="3200" b="1" i="1" smtClean="0">
                            <a:latin typeface="Cambria Math"/>
                            <a:ea typeface="Cambria Math"/>
                          </a:rPr>
                          <m:t>𝒏</m:t>
                        </m:r>
                        <m:r>
                          <a:rPr lang="en-US" sz="3200" b="1" i="1" smtClean="0">
                            <a:latin typeface="Cambria Math"/>
                            <a:ea typeface="Cambria Math"/>
                          </a:rPr>
                          <m:t>₁+</m:t>
                        </m:r>
                        <m:r>
                          <a:rPr lang="en-US" sz="3200" b="1" i="1" smtClean="0">
                            <a:latin typeface="Cambria Math"/>
                            <a:ea typeface="Cambria Math"/>
                          </a:rPr>
                          <m:t>𝒏</m:t>
                        </m:r>
                        <m:r>
                          <a:rPr lang="en-US" sz="3200" b="1" i="1" smtClean="0">
                            <a:latin typeface="Cambria Math"/>
                            <a:ea typeface="Cambria Math"/>
                          </a:rPr>
                          <m:t>₂−</m:t>
                        </m:r>
                        <m:r>
                          <a:rPr lang="en-US" sz="3200" b="1" i="1" smtClean="0">
                            <a:latin typeface="Cambria Math"/>
                            <a:ea typeface="Cambria Math"/>
                          </a:rPr>
                          <m:t>𝟐</m:t>
                        </m:r>
                      </m:den>
                    </m:f>
                  </m:oMath>
                </a14:m>
                <a:r>
                  <a:rPr lang="en-US" sz="3200" b="1" dirty="0" smtClean="0">
                    <a:latin typeface="Arial" pitchFamily="34" charset="0"/>
                    <a:cs typeface="Arial" pitchFamily="34" charset="0"/>
                  </a:rPr>
                  <a:t> (when s</a:t>
                </a:r>
                <a:r>
                  <a:rPr lang="en-US" sz="3200" b="1" dirty="0" smtClean="0">
                    <a:latin typeface="Cambria Math"/>
                    <a:ea typeface="Cambria Math"/>
                    <a:cs typeface="Arial" pitchFamily="34" charset="0"/>
                  </a:rPr>
                  <a:t>₁²</a:t>
                </a:r>
                <a:r>
                  <a:rPr lang="en-US" sz="3200" b="1" dirty="0" smtClean="0">
                    <a:latin typeface="Arial" pitchFamily="34" charset="0"/>
                    <a:cs typeface="Arial" pitchFamily="34" charset="0"/>
                  </a:rPr>
                  <a:t> and s</a:t>
                </a:r>
                <a:r>
                  <a:rPr lang="en-US" sz="3200" b="1" dirty="0" smtClean="0">
                    <a:latin typeface="Cambria Math"/>
                    <a:ea typeface="Cambria Math"/>
                    <a:cs typeface="Arial" pitchFamily="34" charset="0"/>
                  </a:rPr>
                  <a:t>₂²</a:t>
                </a:r>
                <a:r>
                  <a:rPr lang="en-US" sz="3200" b="1" dirty="0" smtClean="0">
                    <a:latin typeface="Arial" pitchFamily="34" charset="0"/>
                    <a:cs typeface="Arial" pitchFamily="34" charset="0"/>
                  </a:rPr>
                  <a:t> are given)</a:t>
                </a:r>
              </a:p>
              <a:p>
                <a:pPr marL="0" indent="0">
                  <a:buNone/>
                </a:pPr>
                <a:r>
                  <a:rPr lang="en-US" sz="3200" b="1" dirty="0" smtClean="0">
                    <a:latin typeface="Arial" pitchFamily="34" charset="0"/>
                    <a:cs typeface="Arial" pitchFamily="34" charset="0"/>
                  </a:rPr>
                  <a:t>Where,</a:t>
                </a:r>
              </a:p>
              <a:p>
                <a:r>
                  <a:rPr lang="en-US" sz="3200" b="1" dirty="0" smtClean="0">
                    <a:latin typeface="Arial" pitchFamily="34" charset="0"/>
                    <a:cs typeface="Arial" pitchFamily="34" charset="0"/>
                  </a:rPr>
                  <a:t>s²₁ = </a:t>
                </a:r>
                <a14:m>
                  <m:oMath xmlns:m="http://schemas.openxmlformats.org/officeDocument/2006/math">
                    <m:rad>
                      <m:radPr>
                        <m:degHide m:val="on"/>
                        <m:ctrlPr>
                          <a:rPr lang="en-US" sz="3200" b="1" i="1">
                            <a:latin typeface="Cambria Math"/>
                          </a:rPr>
                        </m:ctrlPr>
                      </m:radPr>
                      <m:deg/>
                      <m:e>
                        <m:f>
                          <m:fPr>
                            <m:ctrlPr>
                              <a:rPr lang="en-US" sz="3200" b="1" i="1">
                                <a:latin typeface="Cambria Math"/>
                              </a:rPr>
                            </m:ctrlPr>
                          </m:fPr>
                          <m:num>
                            <m:r>
                              <a:rPr lang="en-US" sz="3200" b="1" i="1">
                                <a:latin typeface="Cambria Math"/>
                              </a:rPr>
                              <m:t>𝟏</m:t>
                            </m:r>
                          </m:num>
                          <m:den>
                            <m:r>
                              <a:rPr lang="en-US" sz="3200" b="1" i="1">
                                <a:latin typeface="Cambria Math"/>
                              </a:rPr>
                              <m:t>𝒏</m:t>
                            </m:r>
                            <m:r>
                              <a:rPr lang="en-US" sz="3200" b="1" i="1" smtClean="0">
                                <a:latin typeface="Cambria Math"/>
                              </a:rPr>
                              <m:t>₁</m:t>
                            </m:r>
                            <m:r>
                              <a:rPr lang="en-US" sz="3200" b="1" i="1">
                                <a:latin typeface="Cambria Math"/>
                              </a:rPr>
                              <m:t>−</m:t>
                            </m:r>
                            <m:r>
                              <a:rPr lang="en-US" sz="3200" b="1" i="1">
                                <a:latin typeface="Cambria Math"/>
                              </a:rPr>
                              <m:t>𝟏</m:t>
                            </m:r>
                          </m:den>
                        </m:f>
                        <m:r>
                          <a:rPr lang="en-US" sz="3200" b="1" i="1">
                            <a:latin typeface="Cambria Math"/>
                          </a:rPr>
                          <m:t>[</m:t>
                        </m:r>
                        <m:nary>
                          <m:naryPr>
                            <m:chr m:val="∑"/>
                            <m:subHide m:val="on"/>
                            <m:supHide m:val="on"/>
                            <m:ctrlPr>
                              <a:rPr lang="en-US" sz="3200" b="1" i="1">
                                <a:latin typeface="Cambria Math"/>
                              </a:rPr>
                            </m:ctrlPr>
                          </m:naryPr>
                          <m:sub/>
                          <m:sup/>
                          <m:e>
                            <m:r>
                              <a:rPr lang="en-US" sz="3200" b="1" i="1">
                                <a:latin typeface="Cambria Math"/>
                              </a:rPr>
                              <m:t>𝒙</m:t>
                            </m:r>
                            <m:r>
                              <a:rPr lang="en-US" sz="3200" b="1" i="1" smtClean="0">
                                <a:latin typeface="Cambria Math"/>
                              </a:rPr>
                              <m:t>₁</m:t>
                            </m:r>
                            <m:r>
                              <a:rPr lang="en-US" sz="3200" b="1" i="1">
                                <a:latin typeface="Cambria Math"/>
                              </a:rPr>
                              <m:t>² −</m:t>
                            </m:r>
                            <m:f>
                              <m:fPr>
                                <m:ctrlPr>
                                  <a:rPr lang="en-US" sz="3200" b="1" i="1">
                                    <a:latin typeface="Cambria Math"/>
                                  </a:rPr>
                                </m:ctrlPr>
                              </m:fPr>
                              <m:num>
                                <m:r>
                                  <a:rPr lang="en-US" sz="3200" b="1" i="1">
                                    <a:latin typeface="Cambria Math"/>
                                  </a:rPr>
                                  <m:t>(</m:t>
                                </m:r>
                                <m:nary>
                                  <m:naryPr>
                                    <m:chr m:val="∑"/>
                                    <m:subHide m:val="on"/>
                                    <m:supHide m:val="on"/>
                                    <m:ctrlPr>
                                      <a:rPr lang="en-US" sz="3200" b="1" i="1">
                                        <a:latin typeface="Cambria Math"/>
                                      </a:rPr>
                                    </m:ctrlPr>
                                  </m:naryPr>
                                  <m:sub/>
                                  <m:sup/>
                                  <m:e>
                                    <m:r>
                                      <a:rPr lang="en-US" sz="3200" b="1" i="1">
                                        <a:latin typeface="Cambria Math"/>
                                      </a:rPr>
                                      <m:t>𝒙</m:t>
                                    </m:r>
                                    <m:r>
                                      <a:rPr lang="en-US" sz="3200" b="1" i="1" smtClean="0">
                                        <a:latin typeface="Cambria Math"/>
                                      </a:rPr>
                                      <m:t>₁</m:t>
                                    </m:r>
                                    <m:r>
                                      <a:rPr lang="en-US" sz="3200" b="1" i="1">
                                        <a:latin typeface="Cambria Math"/>
                                      </a:rPr>
                                      <m:t>)²</m:t>
                                    </m:r>
                                  </m:e>
                                </m:nary>
                              </m:num>
                              <m:den>
                                <m:r>
                                  <a:rPr lang="en-US" sz="3200" b="1" i="1">
                                    <a:latin typeface="Cambria Math"/>
                                  </a:rPr>
                                  <m:t>𝒏</m:t>
                                </m:r>
                                <m:r>
                                  <a:rPr lang="en-US" sz="3200" b="1" i="1" smtClean="0">
                                    <a:latin typeface="Cambria Math"/>
                                  </a:rPr>
                                  <m:t>₁</m:t>
                                </m:r>
                              </m:den>
                            </m:f>
                          </m:e>
                        </m:nary>
                      </m:e>
                    </m:rad>
                    <m:r>
                      <a:rPr lang="en-US" sz="3200" b="1">
                        <a:latin typeface="Cambria Math"/>
                      </a:rPr>
                      <m:t>]</m:t>
                    </m:r>
                  </m:oMath>
                </a14:m>
                <a:endParaRPr lang="en-US" sz="3200" b="1" dirty="0">
                  <a:latin typeface="Arial" pitchFamily="34" charset="0"/>
                  <a:cs typeface="Arial" pitchFamily="34" charset="0"/>
                </a:endParaRPr>
              </a:p>
              <a:p>
                <a:r>
                  <a:rPr lang="en-US" sz="3200" b="1" dirty="0" smtClean="0">
                    <a:latin typeface="Arial" pitchFamily="34" charset="0"/>
                    <a:cs typeface="Arial" pitchFamily="34" charset="0"/>
                  </a:rPr>
                  <a:t>s²₂ = </a:t>
                </a:r>
                <a14:m>
                  <m:oMath xmlns:m="http://schemas.openxmlformats.org/officeDocument/2006/math">
                    <m:rad>
                      <m:radPr>
                        <m:degHide m:val="on"/>
                        <m:ctrlPr>
                          <a:rPr lang="en-US" sz="3200" b="1" i="1">
                            <a:latin typeface="Cambria Math"/>
                          </a:rPr>
                        </m:ctrlPr>
                      </m:radPr>
                      <m:deg/>
                      <m:e>
                        <m:f>
                          <m:fPr>
                            <m:ctrlPr>
                              <a:rPr lang="en-US" sz="3200" b="1" i="1">
                                <a:latin typeface="Cambria Math"/>
                              </a:rPr>
                            </m:ctrlPr>
                          </m:fPr>
                          <m:num>
                            <m:r>
                              <a:rPr lang="en-US" sz="3200" b="1" i="1">
                                <a:latin typeface="Cambria Math"/>
                              </a:rPr>
                              <m:t>𝟏</m:t>
                            </m:r>
                          </m:num>
                          <m:den>
                            <m:r>
                              <a:rPr lang="en-US" sz="3200" b="1" i="1">
                                <a:latin typeface="Cambria Math"/>
                              </a:rPr>
                              <m:t>𝒏</m:t>
                            </m:r>
                            <m:r>
                              <a:rPr lang="en-US" sz="3200" b="1" i="1" smtClean="0">
                                <a:latin typeface="Cambria Math"/>
                              </a:rPr>
                              <m:t>₂</m:t>
                            </m:r>
                            <m:r>
                              <a:rPr lang="en-US" sz="3200" b="1" i="1">
                                <a:latin typeface="Cambria Math"/>
                              </a:rPr>
                              <m:t>−</m:t>
                            </m:r>
                            <m:r>
                              <a:rPr lang="en-US" sz="3200" b="1" i="1">
                                <a:latin typeface="Cambria Math"/>
                              </a:rPr>
                              <m:t>𝟏</m:t>
                            </m:r>
                          </m:den>
                        </m:f>
                        <m:r>
                          <a:rPr lang="en-US" sz="3200" b="1" i="1">
                            <a:latin typeface="Cambria Math"/>
                          </a:rPr>
                          <m:t>[</m:t>
                        </m:r>
                        <m:nary>
                          <m:naryPr>
                            <m:chr m:val="∑"/>
                            <m:subHide m:val="on"/>
                            <m:supHide m:val="on"/>
                            <m:ctrlPr>
                              <a:rPr lang="en-US" sz="3200" b="1" i="1">
                                <a:latin typeface="Cambria Math"/>
                              </a:rPr>
                            </m:ctrlPr>
                          </m:naryPr>
                          <m:sub/>
                          <m:sup/>
                          <m:e>
                            <m:r>
                              <a:rPr lang="en-US" sz="3200" b="1" i="1">
                                <a:latin typeface="Cambria Math"/>
                              </a:rPr>
                              <m:t>𝒙</m:t>
                            </m:r>
                            <m:r>
                              <a:rPr lang="en-US" sz="3200" b="1" i="1" smtClean="0">
                                <a:latin typeface="Cambria Math"/>
                              </a:rPr>
                              <m:t>₂</m:t>
                            </m:r>
                            <m:r>
                              <a:rPr lang="en-US" sz="3200" b="1" i="1">
                                <a:latin typeface="Cambria Math"/>
                              </a:rPr>
                              <m:t>² −</m:t>
                            </m:r>
                            <m:f>
                              <m:fPr>
                                <m:ctrlPr>
                                  <a:rPr lang="en-US" sz="3200" b="1" i="1">
                                    <a:latin typeface="Cambria Math"/>
                                  </a:rPr>
                                </m:ctrlPr>
                              </m:fPr>
                              <m:num>
                                <m:r>
                                  <a:rPr lang="en-US" sz="3200" b="1" i="1">
                                    <a:latin typeface="Cambria Math"/>
                                  </a:rPr>
                                  <m:t>(</m:t>
                                </m:r>
                                <m:nary>
                                  <m:naryPr>
                                    <m:chr m:val="∑"/>
                                    <m:subHide m:val="on"/>
                                    <m:supHide m:val="on"/>
                                    <m:ctrlPr>
                                      <a:rPr lang="en-US" sz="3200" b="1" i="1">
                                        <a:latin typeface="Cambria Math"/>
                                      </a:rPr>
                                    </m:ctrlPr>
                                  </m:naryPr>
                                  <m:sub/>
                                  <m:sup/>
                                  <m:e>
                                    <m:r>
                                      <a:rPr lang="en-US" sz="3200" b="1" i="1">
                                        <a:latin typeface="Cambria Math"/>
                                      </a:rPr>
                                      <m:t>𝒙</m:t>
                                    </m:r>
                                    <m:r>
                                      <a:rPr lang="en-US" sz="3200" b="1" i="1" smtClean="0">
                                        <a:latin typeface="Cambria Math"/>
                                      </a:rPr>
                                      <m:t>₂</m:t>
                                    </m:r>
                                    <m:r>
                                      <a:rPr lang="en-US" sz="3200" b="1" i="1">
                                        <a:latin typeface="Cambria Math"/>
                                      </a:rPr>
                                      <m:t>)²</m:t>
                                    </m:r>
                                  </m:e>
                                </m:nary>
                              </m:num>
                              <m:den>
                                <m:r>
                                  <a:rPr lang="en-US" sz="3200" b="1" i="1">
                                    <a:latin typeface="Cambria Math"/>
                                  </a:rPr>
                                  <m:t>𝒏</m:t>
                                </m:r>
                                <m:r>
                                  <a:rPr lang="en-US" sz="3200" b="1" i="1" smtClean="0">
                                    <a:latin typeface="Cambria Math"/>
                                  </a:rPr>
                                  <m:t>₂</m:t>
                                </m:r>
                              </m:den>
                            </m:f>
                          </m:e>
                        </m:nary>
                      </m:e>
                    </m:rad>
                    <m:r>
                      <a:rPr lang="en-US" sz="3200" b="1">
                        <a:latin typeface="Cambria Math"/>
                      </a:rPr>
                      <m:t>]</m:t>
                    </m:r>
                  </m:oMath>
                </a14:m>
                <a:endParaRPr lang="en-US" sz="3200" b="1" dirty="0">
                  <a:latin typeface="Arial" pitchFamily="34" charset="0"/>
                  <a:cs typeface="Arial" pitchFamily="34"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14400"/>
                <a:ext cx="8229600" cy="5334000"/>
              </a:xfrm>
              <a:blipFill rotWithShape="1">
                <a:blip r:embed="rId2"/>
                <a:stretch>
                  <a:fillRect l="-1704" r="-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8E012E8-52C7-4AF0-A917-5718C5878EC9}" type="slidenum">
              <a:rPr lang="en-US" smtClean="0"/>
              <a:t>10</a:t>
            </a:fld>
            <a:endParaRPr lang="en-US"/>
          </a:p>
        </p:txBody>
      </p:sp>
    </p:spTree>
    <p:extLst>
      <p:ext uri="{BB962C8B-B14F-4D97-AF65-F5344CB8AC3E}">
        <p14:creationId xmlns:p14="http://schemas.microsoft.com/office/powerpoint/2010/main" val="3333966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7802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457200" y="1295400"/>
            <a:ext cx="8229600" cy="5029200"/>
          </a:xfrm>
        </p:spPr>
        <p:txBody>
          <a:bodyPr/>
          <a:lstStyle/>
          <a:p>
            <a:pPr marL="514350" indent="-514350" algn="just">
              <a:buFont typeface="+mj-lt"/>
              <a:buAutoNum type="arabicPeriod"/>
            </a:pPr>
            <a:r>
              <a:rPr lang="en-US" b="1" dirty="0" smtClean="0">
                <a:latin typeface="Arial" pitchFamily="34" charset="0"/>
                <a:cs typeface="Arial" pitchFamily="34" charset="0"/>
              </a:rPr>
              <a:t>Samples of two types of electric bulbs were tested for length of life and following data were obtained:</a:t>
            </a:r>
          </a:p>
          <a:p>
            <a:pPr marL="0" indent="0">
              <a:buNone/>
            </a:pPr>
            <a:endParaRPr lang="en-US" dirty="0" smtClean="0">
              <a:latin typeface="Arial" pitchFamily="34" charset="0"/>
              <a:cs typeface="Arial" pitchFamily="34" charset="0"/>
            </a:endParaRPr>
          </a:p>
          <a:p>
            <a:pPr marL="514350" indent="-514350">
              <a:buFont typeface="+mj-lt"/>
              <a:buAutoNum type="arabicPeriod"/>
            </a:pPr>
            <a:endParaRPr lang="en-US" dirty="0">
              <a:latin typeface="Arial" pitchFamily="34" charset="0"/>
              <a:cs typeface="Arial" pitchFamily="34" charset="0"/>
            </a:endParaRPr>
          </a:p>
          <a:p>
            <a:pPr marL="0" indent="0">
              <a:buNone/>
            </a:pPr>
            <a:endParaRPr lang="en-US" dirty="0" smtClean="0">
              <a:latin typeface="Arial" pitchFamily="34" charset="0"/>
              <a:cs typeface="Arial" pitchFamily="34" charset="0"/>
            </a:endParaRPr>
          </a:p>
          <a:p>
            <a:pPr marL="0" indent="0">
              <a:buNone/>
            </a:pPr>
            <a:endParaRPr lang="en-US" dirty="0" smtClean="0">
              <a:latin typeface="Arial" pitchFamily="34" charset="0"/>
              <a:cs typeface="Arial" pitchFamily="34" charset="0"/>
            </a:endParaRPr>
          </a:p>
          <a:p>
            <a:pPr marL="0" indent="0">
              <a:buNone/>
            </a:pPr>
            <a:endParaRPr lang="en-US" dirty="0" smtClean="0">
              <a:latin typeface="Arial" pitchFamily="34" charset="0"/>
              <a:cs typeface="Arial" pitchFamily="34" charset="0"/>
            </a:endParaRPr>
          </a:p>
          <a:p>
            <a:pPr marL="0" indent="0" algn="just">
              <a:buNone/>
            </a:pPr>
            <a:r>
              <a:rPr lang="en-US" b="1" dirty="0" smtClean="0">
                <a:latin typeface="Arial" pitchFamily="34" charset="0"/>
                <a:cs typeface="Arial" pitchFamily="34" charset="0"/>
              </a:rPr>
              <a:t>Is there difference in the means sufficient to warrant that type I is superior to Type II regarding length of life?</a:t>
            </a:r>
            <a:endParaRPr lang="en-US" b="1"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40510304"/>
              </p:ext>
            </p:extLst>
          </p:nvPr>
        </p:nvGraphicFramePr>
        <p:xfrm>
          <a:off x="1295400" y="2590800"/>
          <a:ext cx="6096000" cy="2194560"/>
        </p:xfrm>
        <a:graphic>
          <a:graphicData uri="http://schemas.openxmlformats.org/drawingml/2006/table">
            <a:tbl>
              <a:tblPr firstRow="1" bandRow="1">
                <a:tableStyleId>{5940675A-B579-460E-94D1-54222C63F5DA}</a:tableStyleId>
              </a:tblPr>
              <a:tblGrid>
                <a:gridCol w="2032000"/>
                <a:gridCol w="2032000"/>
                <a:gridCol w="2032000"/>
              </a:tblGrid>
              <a:tr h="370840">
                <a:tc>
                  <a:txBody>
                    <a:bodyPr/>
                    <a:lstStyle/>
                    <a:p>
                      <a:pPr algn="ct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Type</a:t>
                      </a:r>
                      <a:r>
                        <a:rPr lang="en-US" sz="2400" b="1" baseline="0" dirty="0" smtClean="0">
                          <a:latin typeface="Arial" pitchFamily="34" charset="0"/>
                          <a:cs typeface="Arial" pitchFamily="34" charset="0"/>
                        </a:rPr>
                        <a:t> I</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Type II</a:t>
                      </a:r>
                      <a:endParaRPr lang="en-US" sz="2400" b="1" dirty="0">
                        <a:latin typeface="Arial" pitchFamily="34" charset="0"/>
                        <a:cs typeface="Arial" pitchFamily="34" charset="0"/>
                      </a:endParaRPr>
                    </a:p>
                  </a:txBody>
                  <a:tcPr/>
                </a:tc>
              </a:tr>
              <a:tr h="370840">
                <a:tc>
                  <a:txBody>
                    <a:bodyPr/>
                    <a:lstStyle/>
                    <a:p>
                      <a:pPr algn="ctr"/>
                      <a:r>
                        <a:rPr lang="en-US" sz="2400" b="1" dirty="0" smtClean="0">
                          <a:latin typeface="Arial" pitchFamily="34" charset="0"/>
                          <a:cs typeface="Arial" pitchFamily="34" charset="0"/>
                        </a:rPr>
                        <a:t>Sample No.</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8</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7</a:t>
                      </a:r>
                      <a:endParaRPr lang="en-US" sz="2400" b="1" dirty="0">
                        <a:latin typeface="Arial" pitchFamily="34" charset="0"/>
                        <a:cs typeface="Arial" pitchFamily="34" charset="0"/>
                      </a:endParaRPr>
                    </a:p>
                  </a:txBody>
                  <a:tcPr/>
                </a:tc>
              </a:tr>
              <a:tr h="370840">
                <a:tc>
                  <a:txBody>
                    <a:bodyPr/>
                    <a:lstStyle/>
                    <a:p>
                      <a:pPr algn="ctr"/>
                      <a:r>
                        <a:rPr lang="en-US" sz="2400" b="1" dirty="0" smtClean="0">
                          <a:latin typeface="Arial" pitchFamily="34" charset="0"/>
                          <a:cs typeface="Arial" pitchFamily="34" charset="0"/>
                        </a:rPr>
                        <a:t>Sample means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1234 hours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1036 hours</a:t>
                      </a:r>
                      <a:endParaRPr lang="en-US" sz="2400" b="1" dirty="0">
                        <a:latin typeface="Arial" pitchFamily="34" charset="0"/>
                        <a:cs typeface="Arial" pitchFamily="34" charset="0"/>
                      </a:endParaRPr>
                    </a:p>
                  </a:txBody>
                  <a:tcPr/>
                </a:tc>
              </a:tr>
              <a:tr h="370840">
                <a:tc>
                  <a:txBody>
                    <a:bodyPr/>
                    <a:lstStyle/>
                    <a:p>
                      <a:pPr algn="ctr"/>
                      <a:r>
                        <a:rPr lang="en-US" sz="2400" b="1" dirty="0" smtClean="0">
                          <a:latin typeface="Arial" pitchFamily="34" charset="0"/>
                          <a:cs typeface="Arial" pitchFamily="34" charset="0"/>
                        </a:rPr>
                        <a:t>Sample S.D.</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36 hours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40 hours</a:t>
                      </a:r>
                      <a:endParaRPr lang="en-US" sz="24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98E012E8-52C7-4AF0-A917-5718C5878EC9}" type="slidenum">
              <a:rPr lang="en-US" smtClean="0"/>
              <a:t>11</a:t>
            </a:fld>
            <a:endParaRPr lang="en-US"/>
          </a:p>
        </p:txBody>
      </p:sp>
    </p:spTree>
    <p:extLst>
      <p:ext uri="{BB962C8B-B14F-4D97-AF65-F5344CB8AC3E}">
        <p14:creationId xmlns:p14="http://schemas.microsoft.com/office/powerpoint/2010/main" val="1859590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304800" y="1524000"/>
            <a:ext cx="8229600" cy="4389120"/>
          </a:xfrm>
        </p:spPr>
        <p:txBody>
          <a:bodyPr>
            <a:noAutofit/>
          </a:bodyPr>
          <a:lstStyle/>
          <a:p>
            <a:pPr marL="0" indent="0" algn="just">
              <a:buNone/>
            </a:pPr>
            <a:r>
              <a:rPr lang="en-US" sz="3200" b="1" dirty="0" smtClean="0">
                <a:latin typeface="Arial" pitchFamily="34" charset="0"/>
                <a:cs typeface="Arial" pitchFamily="34" charset="0"/>
              </a:rPr>
              <a:t>2.The mean life of a sample of 10 electric bulbs was found to be 1456 hours with a standard deviation of 423 hours. A second sample of 17 bulbs chosen from different batch showed a mean life chosen from a different batch showed a mean life of 1280 hours with a standard deviation of 398 hours. Is there significant difference between the means of two batches?</a:t>
            </a:r>
            <a:endParaRPr lang="en-US" sz="3200" b="1"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8E012E8-52C7-4AF0-A917-5718C5878EC9}" type="slidenum">
              <a:rPr lang="en-US" smtClean="0"/>
              <a:t>12</a:t>
            </a:fld>
            <a:endParaRPr lang="en-US"/>
          </a:p>
        </p:txBody>
      </p:sp>
    </p:spTree>
    <p:extLst>
      <p:ext uri="{BB962C8B-B14F-4D97-AF65-F5344CB8AC3E}">
        <p14:creationId xmlns:p14="http://schemas.microsoft.com/office/powerpoint/2010/main" val="437251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381000" y="1371600"/>
            <a:ext cx="8229600" cy="4389120"/>
          </a:xfrm>
        </p:spPr>
        <p:txBody>
          <a:bodyPr/>
          <a:lstStyle/>
          <a:p>
            <a:pPr marL="0" indent="0" algn="just">
              <a:buNone/>
            </a:pPr>
            <a:r>
              <a:rPr lang="en-US" dirty="0" smtClean="0">
                <a:latin typeface="Arial" pitchFamily="34" charset="0"/>
                <a:cs typeface="Arial" pitchFamily="34" charset="0"/>
              </a:rPr>
              <a:t>3</a:t>
            </a:r>
            <a:r>
              <a:rPr lang="en-US" dirty="0" smtClean="0"/>
              <a:t>. </a:t>
            </a:r>
            <a:r>
              <a:rPr lang="en-US" b="1" dirty="0" smtClean="0">
                <a:latin typeface="Arial" pitchFamily="34" charset="0"/>
                <a:cs typeface="Arial" pitchFamily="34" charset="0"/>
              </a:rPr>
              <a:t>Two different types of drugs D1 and D2 were administered on certain patients for increasing weight at interval of one week time period. From the following observation, can you conclude that the second drug is more effective in increasing weight, use 1% level of significance.?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63903334"/>
              </p:ext>
            </p:extLst>
          </p:nvPr>
        </p:nvGraphicFramePr>
        <p:xfrm>
          <a:off x="609597" y="4419600"/>
          <a:ext cx="8001000" cy="1158240"/>
        </p:xfrm>
        <a:graphic>
          <a:graphicData uri="http://schemas.openxmlformats.org/drawingml/2006/table">
            <a:tbl>
              <a:tblPr firstRow="1" bandRow="1">
                <a:tableStyleId>{5940675A-B579-460E-94D1-54222C63F5DA}</a:tableStyleId>
              </a:tblPr>
              <a:tblGrid>
                <a:gridCol w="889000"/>
                <a:gridCol w="889000"/>
                <a:gridCol w="889000"/>
                <a:gridCol w="889000"/>
                <a:gridCol w="889000"/>
                <a:gridCol w="889000"/>
                <a:gridCol w="889000"/>
                <a:gridCol w="889000"/>
                <a:gridCol w="889000"/>
              </a:tblGrid>
              <a:tr h="370840">
                <a:tc>
                  <a:txBody>
                    <a:bodyPr/>
                    <a:lstStyle/>
                    <a:p>
                      <a:pPr algn="ctr"/>
                      <a:r>
                        <a:rPr lang="en-US" sz="3200" b="1" dirty="0" smtClean="0">
                          <a:latin typeface="Arial" pitchFamily="34" charset="0"/>
                          <a:cs typeface="Arial" pitchFamily="34" charset="0"/>
                        </a:rPr>
                        <a:t>D1</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8</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12</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13</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9</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3</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8</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10</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9</a:t>
                      </a:r>
                      <a:endParaRPr lang="en-US" sz="3200" b="1" dirty="0">
                        <a:latin typeface="Arial" pitchFamily="34" charset="0"/>
                        <a:cs typeface="Arial" pitchFamily="34" charset="0"/>
                      </a:endParaRPr>
                    </a:p>
                  </a:txBody>
                  <a:tcPr/>
                </a:tc>
              </a:tr>
              <a:tr h="370840">
                <a:tc>
                  <a:txBody>
                    <a:bodyPr/>
                    <a:lstStyle/>
                    <a:p>
                      <a:pPr algn="ctr"/>
                      <a:r>
                        <a:rPr lang="en-US" sz="3200" b="1" dirty="0" smtClean="0">
                          <a:latin typeface="Arial" pitchFamily="34" charset="0"/>
                          <a:cs typeface="Arial" pitchFamily="34" charset="0"/>
                        </a:rPr>
                        <a:t>D2</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10</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8</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12</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15</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6</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11</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12</a:t>
                      </a:r>
                      <a:endParaRPr lang="en-US" sz="3200" b="1" dirty="0">
                        <a:latin typeface="Arial" pitchFamily="34" charset="0"/>
                        <a:cs typeface="Arial" pitchFamily="34" charset="0"/>
                      </a:endParaRPr>
                    </a:p>
                  </a:txBody>
                  <a:tcPr/>
                </a:tc>
                <a:tc>
                  <a:txBody>
                    <a:bodyPr/>
                    <a:lstStyle/>
                    <a:p>
                      <a:pPr algn="ctr"/>
                      <a:r>
                        <a:rPr lang="en-US" sz="3200" b="1" dirty="0" smtClean="0">
                          <a:latin typeface="Arial" pitchFamily="34" charset="0"/>
                          <a:cs typeface="Arial" pitchFamily="34" charset="0"/>
                        </a:rPr>
                        <a:t>12</a:t>
                      </a:r>
                      <a:endParaRPr lang="en-US" sz="32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98E012E8-52C7-4AF0-A917-5718C5878EC9}" type="slidenum">
              <a:rPr lang="en-US" smtClean="0"/>
              <a:t>13</a:t>
            </a:fld>
            <a:endParaRPr lang="en-US"/>
          </a:p>
        </p:txBody>
      </p:sp>
    </p:spTree>
    <p:extLst>
      <p:ext uri="{BB962C8B-B14F-4D97-AF65-F5344CB8AC3E}">
        <p14:creationId xmlns:p14="http://schemas.microsoft.com/office/powerpoint/2010/main" val="1587820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762000"/>
          </a:xfrm>
        </p:spPr>
        <p:txBody>
          <a:bodyPr>
            <a:noAutofit/>
          </a:bodyPr>
          <a:lstStyle/>
          <a:p>
            <a:r>
              <a:rPr lang="en-US" sz="3600" b="1" u="sng" dirty="0" smtClean="0">
                <a:solidFill>
                  <a:srgbClr val="FF0000"/>
                </a:solidFill>
              </a:rPr>
              <a:t>Case III: Paired t- Test (Dependent Samples):</a:t>
            </a:r>
            <a:endParaRPr lang="en-US" sz="3600" b="1" u="sng" dirty="0">
              <a:solidFill>
                <a:srgbClr val="FF0000"/>
              </a:solidFill>
            </a:endParaRPr>
          </a:p>
        </p:txBody>
      </p:sp>
      <p:sp>
        <p:nvSpPr>
          <p:cNvPr id="3" name="Content Placeholder 2"/>
          <p:cNvSpPr>
            <a:spLocks noGrp="1"/>
          </p:cNvSpPr>
          <p:nvPr>
            <p:ph idx="1"/>
          </p:nvPr>
        </p:nvSpPr>
        <p:spPr>
          <a:xfrm>
            <a:off x="76200" y="1143000"/>
            <a:ext cx="8915400" cy="5486400"/>
          </a:xfrm>
        </p:spPr>
        <p:txBody>
          <a:bodyPr>
            <a:normAutofit fontScale="92500" lnSpcReduction="20000"/>
          </a:bodyPr>
          <a:lstStyle/>
          <a:p>
            <a:pPr algn="just"/>
            <a:r>
              <a:rPr lang="en-US" sz="3300" b="1" u="sng" dirty="0" smtClean="0">
                <a:latin typeface="Arial" pitchFamily="34" charset="0"/>
                <a:cs typeface="Arial" pitchFamily="34" charset="0"/>
              </a:rPr>
              <a:t>Analysis steps for applying paired t-test:</a:t>
            </a:r>
          </a:p>
          <a:p>
            <a:pPr algn="just"/>
            <a:r>
              <a:rPr lang="en-US" sz="3300" b="1" u="sng" dirty="0" smtClean="0">
                <a:latin typeface="Arial" pitchFamily="34" charset="0"/>
                <a:cs typeface="Arial" pitchFamily="34" charset="0"/>
              </a:rPr>
              <a:t>Step1: Null hypothesis(Hₒ</a:t>
            </a:r>
            <a:r>
              <a:rPr lang="en-US" sz="3300" b="1" dirty="0" smtClean="0">
                <a:latin typeface="Arial" pitchFamily="34" charset="0"/>
                <a:cs typeface="Arial" pitchFamily="34" charset="0"/>
              </a:rPr>
              <a:t>): </a:t>
            </a:r>
            <a:r>
              <a:rPr lang="en-US" sz="3300" b="1" dirty="0" smtClean="0">
                <a:latin typeface="Cambria Math"/>
                <a:ea typeface="Cambria Math"/>
                <a:cs typeface="Arial" pitchFamily="34" charset="0"/>
              </a:rPr>
              <a:t>µₓ =</a:t>
            </a:r>
            <a:r>
              <a:rPr lang="en-US" sz="3300" b="1" dirty="0" smtClean="0"/>
              <a:t>µ</a:t>
            </a:r>
            <a:r>
              <a:rPr lang="en-US" sz="3300" b="1" baseline="-25000" dirty="0" smtClean="0"/>
              <a:t>y</a:t>
            </a:r>
            <a:r>
              <a:rPr lang="en-US" sz="3300" b="1" dirty="0"/>
              <a:t> </a:t>
            </a:r>
            <a:r>
              <a:rPr lang="en-US" sz="3300" b="1" dirty="0" smtClean="0">
                <a:latin typeface="Arial" pitchFamily="34" charset="0"/>
                <a:cs typeface="Arial" pitchFamily="34" charset="0"/>
              </a:rPr>
              <a:t>i.e. there is no significance difference in the observation before and after treatment or, the treatment is not effective</a:t>
            </a:r>
          </a:p>
          <a:p>
            <a:pPr algn="just"/>
            <a:r>
              <a:rPr lang="en-US" sz="3300" b="1" u="sng" dirty="0" smtClean="0">
                <a:latin typeface="Arial" pitchFamily="34" charset="0"/>
                <a:cs typeface="Arial" pitchFamily="34" charset="0"/>
              </a:rPr>
              <a:t>Step2: Alternative hypothesis(H</a:t>
            </a:r>
            <a:r>
              <a:rPr lang="en-US" sz="3300" b="1" u="sng" dirty="0" smtClean="0">
                <a:latin typeface="Cambria Math"/>
                <a:ea typeface="Cambria Math"/>
                <a:cs typeface="Arial" pitchFamily="34" charset="0"/>
              </a:rPr>
              <a:t>₁</a:t>
            </a:r>
            <a:r>
              <a:rPr lang="en-US" sz="3300" b="1" dirty="0" smtClean="0">
                <a:latin typeface="Cambria Math"/>
                <a:ea typeface="Cambria Math"/>
                <a:cs typeface="Arial" pitchFamily="34" charset="0"/>
              </a:rPr>
              <a:t>):</a:t>
            </a:r>
            <a:r>
              <a:rPr lang="en-US" sz="3300" b="1" dirty="0">
                <a:latin typeface="Arial" pitchFamily="34" charset="0"/>
                <a:cs typeface="Arial" pitchFamily="34" charset="0"/>
              </a:rPr>
              <a:t> </a:t>
            </a:r>
            <a:r>
              <a:rPr lang="en-US" sz="3300" b="1" dirty="0">
                <a:latin typeface="Arial" pitchFamily="34" charset="0"/>
                <a:ea typeface="Cambria Math"/>
                <a:cs typeface="Arial" pitchFamily="34" charset="0"/>
              </a:rPr>
              <a:t>µₓ </a:t>
            </a:r>
            <a:r>
              <a:rPr lang="en-US" sz="3300" b="1" dirty="0" smtClean="0">
                <a:latin typeface="Arial" pitchFamily="34" charset="0"/>
                <a:ea typeface="Cambria Math"/>
                <a:cs typeface="Arial" pitchFamily="34" charset="0"/>
              </a:rPr>
              <a:t>≠</a:t>
            </a:r>
            <a:r>
              <a:rPr lang="en-US" sz="3300" b="1" dirty="0" smtClean="0">
                <a:latin typeface="Arial" pitchFamily="34" charset="0"/>
                <a:cs typeface="Arial" pitchFamily="34" charset="0"/>
              </a:rPr>
              <a:t>µ</a:t>
            </a:r>
            <a:r>
              <a:rPr lang="en-US" sz="3300" b="1" baseline="-25000" dirty="0" smtClean="0">
                <a:latin typeface="Arial" pitchFamily="34" charset="0"/>
                <a:cs typeface="Arial" pitchFamily="34" charset="0"/>
              </a:rPr>
              <a:t>y</a:t>
            </a:r>
            <a:r>
              <a:rPr lang="en-US" sz="3300" b="1" dirty="0" smtClean="0">
                <a:latin typeface="Arial" pitchFamily="34" charset="0"/>
                <a:cs typeface="Arial" pitchFamily="34" charset="0"/>
              </a:rPr>
              <a:t> i.e. there is significance difference in the observation before and after treatment.  Or the treatment is effective</a:t>
            </a:r>
          </a:p>
          <a:p>
            <a:pPr algn="just"/>
            <a:r>
              <a:rPr lang="en-US" sz="3300" b="1" dirty="0" smtClean="0">
                <a:latin typeface="Cambria Math"/>
                <a:ea typeface="Cambria Math"/>
                <a:cs typeface="Arial" pitchFamily="34" charset="0"/>
              </a:rPr>
              <a:t>H₁: µₓ &gt; </a:t>
            </a:r>
            <a:r>
              <a:rPr lang="en-US" sz="3300" b="1" dirty="0" smtClean="0"/>
              <a:t>µ</a:t>
            </a:r>
            <a:r>
              <a:rPr lang="en-US" sz="3300" b="1" baseline="-25000" dirty="0" smtClean="0"/>
              <a:t>y</a:t>
            </a:r>
            <a:r>
              <a:rPr lang="en-US" sz="3300" b="1" dirty="0">
                <a:latin typeface="Arial" pitchFamily="34" charset="0"/>
                <a:cs typeface="Arial" pitchFamily="34" charset="0"/>
              </a:rPr>
              <a:t> </a:t>
            </a:r>
            <a:r>
              <a:rPr lang="en-US" sz="3300" b="1" dirty="0" smtClean="0">
                <a:latin typeface="Arial" pitchFamily="34" charset="0"/>
                <a:cs typeface="Arial" pitchFamily="34" charset="0"/>
              </a:rPr>
              <a:t>(right tailed test) i.e. the treatment is effective.</a:t>
            </a:r>
            <a:r>
              <a:rPr lang="en-US" sz="3300" b="1" dirty="0">
                <a:latin typeface="Cambria Math"/>
                <a:ea typeface="Cambria Math"/>
                <a:cs typeface="Arial" pitchFamily="34" charset="0"/>
              </a:rPr>
              <a:t> </a:t>
            </a:r>
            <a:endParaRPr lang="en-US" sz="3300" b="1" dirty="0" smtClean="0">
              <a:latin typeface="Cambria Math"/>
              <a:ea typeface="Cambria Math"/>
              <a:cs typeface="Arial" pitchFamily="34" charset="0"/>
            </a:endParaRPr>
          </a:p>
          <a:p>
            <a:pPr algn="just"/>
            <a:r>
              <a:rPr lang="en-US" sz="3300" b="1" dirty="0" smtClean="0">
                <a:latin typeface="Cambria Math"/>
                <a:ea typeface="Cambria Math"/>
                <a:cs typeface="Arial" pitchFamily="34" charset="0"/>
              </a:rPr>
              <a:t>H₁: µₓ &lt;</a:t>
            </a:r>
            <a:r>
              <a:rPr lang="en-US" sz="3300" b="1" dirty="0" smtClean="0"/>
              <a:t>µ</a:t>
            </a:r>
            <a:r>
              <a:rPr lang="en-US" sz="3300" b="1" baseline="-25000" dirty="0" smtClean="0"/>
              <a:t>y</a:t>
            </a:r>
            <a:r>
              <a:rPr lang="en-US" sz="3300" b="1" dirty="0">
                <a:latin typeface="Arial" pitchFamily="34" charset="0"/>
                <a:cs typeface="Arial" pitchFamily="34" charset="0"/>
              </a:rPr>
              <a:t> </a:t>
            </a:r>
            <a:r>
              <a:rPr lang="en-US" sz="3300" b="1" dirty="0" smtClean="0">
                <a:latin typeface="Arial" pitchFamily="34" charset="0"/>
                <a:cs typeface="Arial" pitchFamily="34" charset="0"/>
              </a:rPr>
              <a:t>(left tailed test) i.e. the treatment is effective.</a:t>
            </a:r>
            <a:endParaRPr lang="en-US" sz="3300" b="1" dirty="0">
              <a:latin typeface="Arial" pitchFamily="34" charset="0"/>
              <a:cs typeface="Arial" pitchFamily="34" charset="0"/>
            </a:endParaRPr>
          </a:p>
          <a:p>
            <a:pPr algn="just"/>
            <a:endParaRPr lang="en-US" sz="3000" b="1" dirty="0" smtClean="0">
              <a:latin typeface="Arial" pitchFamily="34" charset="0"/>
              <a:cs typeface="Arial" pitchFamily="34" charset="0"/>
            </a:endParaRPr>
          </a:p>
          <a:p>
            <a:pPr algn="just"/>
            <a:endParaRPr lang="en-US" b="1" dirty="0" smtClean="0">
              <a:latin typeface="Arial" pitchFamily="34" charset="0"/>
              <a:cs typeface="Arial" pitchFamily="34" charset="0"/>
            </a:endParaRPr>
          </a:p>
          <a:p>
            <a:pPr algn="just"/>
            <a:endParaRPr lang="en-US" b="1"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8E012E8-52C7-4AF0-A917-5718C5878EC9}" type="slidenum">
              <a:rPr lang="en-US" smtClean="0"/>
              <a:t>14</a:t>
            </a:fld>
            <a:endParaRPr lang="en-US"/>
          </a:p>
        </p:txBody>
      </p:sp>
    </p:spTree>
    <p:extLst>
      <p:ext uri="{BB962C8B-B14F-4D97-AF65-F5344CB8AC3E}">
        <p14:creationId xmlns:p14="http://schemas.microsoft.com/office/powerpoint/2010/main" val="3940054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704088"/>
          </a:xfrm>
        </p:spPr>
        <p:txBody>
          <a:bodyPr>
            <a:normAutofit fontScale="90000"/>
          </a:bodyPr>
          <a:lstStyle/>
          <a:p>
            <a:r>
              <a:rPr lang="en-US" b="1" u="sng" dirty="0" smtClean="0">
                <a:solidFill>
                  <a:srgbClr val="FF0000"/>
                </a:solidFill>
              </a:rPr>
              <a:t>Test statistic:</a:t>
            </a:r>
            <a:endParaRPr lang="en-US" b="1" u="sng"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914400"/>
                <a:ext cx="8229600" cy="4389120"/>
              </a:xfrm>
            </p:spPr>
            <p:txBody>
              <a:bodyPr>
                <a:normAutofit fontScale="70000" lnSpcReduction="20000"/>
              </a:bodyPr>
              <a:lstStyle/>
              <a:p>
                <a:r>
                  <a:rPr lang="en-US" sz="4600" b="1" dirty="0" smtClean="0"/>
                  <a:t>Under Ho: </a:t>
                </a:r>
              </a:p>
              <a:p>
                <a:r>
                  <a:rPr lang="en-US" sz="7800" b="1" dirty="0" err="1">
                    <a:latin typeface="Arial" pitchFamily="34" charset="0"/>
                    <a:cs typeface="Arial" pitchFamily="34" charset="0"/>
                  </a:rPr>
                  <a:t>t</a:t>
                </a:r>
                <a:r>
                  <a:rPr lang="en-US" sz="7800" b="1" baseline="-25000" dirty="0" err="1">
                    <a:latin typeface="Arial" pitchFamily="34" charset="0"/>
                    <a:cs typeface="Arial" pitchFamily="34" charset="0"/>
                  </a:rPr>
                  <a:t>Cal</a:t>
                </a:r>
                <a:r>
                  <a:rPr lang="en-US" sz="7800" b="1" dirty="0">
                    <a:latin typeface="Arial" pitchFamily="34" charset="0"/>
                    <a:cs typeface="Arial" pitchFamily="34" charset="0"/>
                  </a:rPr>
                  <a:t> = </a:t>
                </a:r>
                <a14:m>
                  <m:oMath xmlns:m="http://schemas.openxmlformats.org/officeDocument/2006/math">
                    <m:f>
                      <m:fPr>
                        <m:ctrlPr>
                          <a:rPr lang="en-US" sz="7800" b="1" i="1">
                            <a:latin typeface="Cambria Math"/>
                          </a:rPr>
                        </m:ctrlPr>
                      </m:fPr>
                      <m:num>
                        <m:r>
                          <a:rPr lang="en-US" sz="7800" b="1" i="1">
                            <a:latin typeface="Cambria Math"/>
                          </a:rPr>
                          <m:t>𝒅</m:t>
                        </m:r>
                        <m:r>
                          <a:rPr lang="en-US" sz="7800" b="1" i="1">
                            <a:latin typeface="Cambria Math"/>
                          </a:rPr>
                          <m:t>͞</m:t>
                        </m:r>
                      </m:num>
                      <m:den>
                        <m:f>
                          <m:fPr>
                            <m:ctrlPr>
                              <a:rPr lang="en-US" sz="7800" b="1" i="1">
                                <a:latin typeface="Cambria Math"/>
                              </a:rPr>
                            </m:ctrlPr>
                          </m:fPr>
                          <m:num>
                            <m:r>
                              <a:rPr lang="en-US" sz="7800" b="1" i="1">
                                <a:latin typeface="Cambria Math"/>
                              </a:rPr>
                              <m:t>𝑺𝒅</m:t>
                            </m:r>
                          </m:num>
                          <m:den>
                            <m:r>
                              <a:rPr lang="en-US" sz="7800" b="1" i="1">
                                <a:latin typeface="Cambria Math"/>
                              </a:rPr>
                              <m:t>√</m:t>
                            </m:r>
                            <m:r>
                              <a:rPr lang="en-US" sz="7800" b="1" i="1">
                                <a:latin typeface="Cambria Math"/>
                              </a:rPr>
                              <m:t>𝒏</m:t>
                            </m:r>
                          </m:den>
                        </m:f>
                      </m:den>
                    </m:f>
                  </m:oMath>
                </a14:m>
                <a:r>
                  <a:rPr lang="en-US" sz="7800" b="1" dirty="0">
                    <a:latin typeface="Arial" pitchFamily="34" charset="0"/>
                    <a:cs typeface="Arial" pitchFamily="34" charset="0"/>
                  </a:rPr>
                  <a:t> ~t</a:t>
                </a:r>
                <a:r>
                  <a:rPr lang="en-US" sz="7800" b="1" baseline="-25000" dirty="0">
                    <a:latin typeface="Arial" pitchFamily="34" charset="0"/>
                    <a:cs typeface="Arial" pitchFamily="34" charset="0"/>
                  </a:rPr>
                  <a:t>n-1</a:t>
                </a:r>
                <a:endParaRPr lang="en-US" sz="7800" b="1" dirty="0">
                  <a:latin typeface="Arial" pitchFamily="34" charset="0"/>
                  <a:cs typeface="Arial" pitchFamily="34" charset="0"/>
                </a:endParaRPr>
              </a:p>
              <a:p>
                <a:r>
                  <a:rPr lang="en-US" sz="3600" b="1" dirty="0" smtClean="0"/>
                  <a:t>Where, </a:t>
                </a:r>
              </a:p>
              <a:p>
                <a:r>
                  <a:rPr lang="en-US" sz="4000" b="1" dirty="0" smtClean="0"/>
                  <a:t>d</a:t>
                </a:r>
                <a:r>
                  <a:rPr lang="en-US" sz="4000" b="1" dirty="0" smtClean="0">
                    <a:latin typeface="Cambria Math"/>
                    <a:ea typeface="Cambria Math"/>
                  </a:rPr>
                  <a:t>͞   = Mean of the difference = </a:t>
                </a:r>
                <a14:m>
                  <m:oMath xmlns:m="http://schemas.openxmlformats.org/officeDocument/2006/math">
                    <m:f>
                      <m:fPr>
                        <m:ctrlPr>
                          <a:rPr lang="en-US" sz="4000" b="1" i="1" smtClean="0">
                            <a:latin typeface="Cambria Math"/>
                            <a:ea typeface="Cambria Math"/>
                          </a:rPr>
                        </m:ctrlPr>
                      </m:fPr>
                      <m:num>
                        <m:nary>
                          <m:naryPr>
                            <m:chr m:val="∑"/>
                            <m:subHide m:val="on"/>
                            <m:supHide m:val="on"/>
                            <m:ctrlPr>
                              <a:rPr lang="en-US" sz="4000" b="1" i="1" smtClean="0">
                                <a:latin typeface="Cambria Math"/>
                                <a:ea typeface="Cambria Math"/>
                              </a:rPr>
                            </m:ctrlPr>
                          </m:naryPr>
                          <m:sub/>
                          <m:sup/>
                          <m:e>
                            <m:r>
                              <a:rPr lang="en-US" sz="4000" b="1" i="1" smtClean="0">
                                <a:latin typeface="Cambria Math"/>
                                <a:ea typeface="Cambria Math"/>
                              </a:rPr>
                              <m:t>𝒅</m:t>
                            </m:r>
                          </m:e>
                        </m:nary>
                      </m:num>
                      <m:den>
                        <m:r>
                          <a:rPr lang="en-US" sz="4000" b="1" i="1" smtClean="0">
                            <a:latin typeface="Cambria Math"/>
                            <a:ea typeface="Cambria Math"/>
                          </a:rPr>
                          <m:t>𝒏</m:t>
                        </m:r>
                      </m:den>
                    </m:f>
                  </m:oMath>
                </a14:m>
                <a:endParaRPr lang="en-US" sz="4000" b="1" dirty="0" smtClean="0"/>
              </a:p>
              <a:p>
                <a:r>
                  <a:rPr lang="en-US" sz="4000" b="1" dirty="0" smtClean="0"/>
                  <a:t>d=  x-y = difference between two pair of observation</a:t>
                </a:r>
              </a:p>
              <a:p>
                <a:r>
                  <a:rPr lang="en-US" sz="4000" b="1" dirty="0" err="1" smtClean="0"/>
                  <a:t>S</a:t>
                </a:r>
                <a:r>
                  <a:rPr lang="en-US" sz="4000" b="1" baseline="-25000" dirty="0" err="1" smtClean="0"/>
                  <a:t>d</a:t>
                </a:r>
                <a:r>
                  <a:rPr lang="en-US" sz="4000" b="1" baseline="-25000" dirty="0" smtClean="0"/>
                  <a:t> </a:t>
                </a:r>
                <a:r>
                  <a:rPr lang="en-US" sz="4000" b="1" dirty="0" smtClean="0"/>
                  <a:t> = Sample standard deviation of difference</a:t>
                </a:r>
                <a:endParaRPr lang="en-US" sz="4000" b="1" dirty="0"/>
              </a:p>
              <a:p>
                <a:endParaRPr lang="en-US" sz="40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914400"/>
                <a:ext cx="8229600" cy="4389120"/>
              </a:xfrm>
              <a:blipFill rotWithShape="1">
                <a:blip r:embed="rId3"/>
                <a:stretch>
                  <a:fillRect l="-3111" t="-3750" b="-2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8E012E8-52C7-4AF0-A917-5718C5878EC9}" type="slidenum">
              <a:rPr lang="en-US" smtClean="0"/>
              <a:t>15</a:t>
            </a:fld>
            <a:endParaRPr lang="en-US"/>
          </a:p>
        </p:txBody>
      </p:sp>
    </p:spTree>
    <p:extLst>
      <p:ext uri="{BB962C8B-B14F-4D97-AF65-F5344CB8AC3E}">
        <p14:creationId xmlns:p14="http://schemas.microsoft.com/office/powerpoint/2010/main" val="905497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1600200"/>
          </a:xfrm>
        </p:spPr>
        <p:txBody>
          <a:bodyPr>
            <a:normAutofit fontScale="90000"/>
          </a:bodyPr>
          <a:lstStyle/>
          <a:p>
            <a:r>
              <a:rPr lang="en-US" dirty="0" smtClean="0"/>
              <a:t> </a:t>
            </a:r>
            <a:r>
              <a:rPr lang="en-US" b="1" u="sng" dirty="0" smtClean="0">
                <a:solidFill>
                  <a:srgbClr val="FF0000"/>
                </a:solidFill>
              </a:rPr>
              <a:t>Sample standard deviation</a:t>
            </a:r>
            <a:r>
              <a:rPr lang="en-US" b="1" dirty="0" smtClean="0">
                <a:solidFill>
                  <a:srgbClr val="FF0000"/>
                </a:solidFill>
              </a:rPr>
              <a:t> (</a:t>
            </a:r>
            <a:r>
              <a:rPr lang="en-US" b="1" dirty="0" err="1" smtClean="0">
                <a:solidFill>
                  <a:srgbClr val="FF0000"/>
                </a:solidFill>
              </a:rPr>
              <a:t>S</a:t>
            </a:r>
            <a:r>
              <a:rPr lang="en-US" b="1" baseline="-25000" dirty="0" err="1" smtClean="0">
                <a:solidFill>
                  <a:srgbClr val="FF0000"/>
                </a:solidFill>
              </a:rPr>
              <a:t>d</a:t>
            </a:r>
            <a:r>
              <a:rPr lang="en-US" b="1" baseline="-25000" dirty="0">
                <a:solidFill>
                  <a:srgbClr val="FF0000"/>
                </a:solidFill>
              </a:rPr>
              <a:t>  </a:t>
            </a:r>
            <a:r>
              <a:rPr lang="en-US" b="1" dirty="0" smtClean="0">
                <a:solidFill>
                  <a:srgbClr val="FF0000"/>
                </a:solidFill>
              </a:rPr>
              <a:t> )</a:t>
            </a:r>
            <a:r>
              <a:rPr lang="en-US" b="1" dirty="0">
                <a:solidFill>
                  <a:srgbClr val="FF0000"/>
                </a:solidFill>
              </a:rPr>
              <a:t/>
            </a:r>
            <a:br>
              <a:rPr lang="en-US" b="1" dirty="0">
                <a:solidFill>
                  <a:srgbClr val="FF0000"/>
                </a:solidFill>
              </a:rPr>
            </a:b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4800" b="1" dirty="0" smtClean="0"/>
                  <a:t>S</a:t>
                </a:r>
                <a:r>
                  <a:rPr lang="en-US" sz="4800" b="1" baseline="-25000" dirty="0" err="1" smtClean="0"/>
                  <a:t>d</a:t>
                </a:r>
                <a:r>
                  <a:rPr lang="en-US" sz="4800" b="1" baseline="-25000" dirty="0"/>
                  <a:t> </a:t>
                </a:r>
                <a:r>
                  <a:rPr lang="en-US" sz="4800" b="1" dirty="0" smtClean="0"/>
                  <a:t> =</a:t>
                </a:r>
                <a14:m>
                  <m:oMath xmlns:m="http://schemas.openxmlformats.org/officeDocument/2006/math">
                    <m:rad>
                      <m:radPr>
                        <m:degHide m:val="on"/>
                        <m:ctrlPr>
                          <a:rPr lang="en-US" sz="4800" b="1" i="1">
                            <a:latin typeface="Cambria Math"/>
                          </a:rPr>
                        </m:ctrlPr>
                      </m:radPr>
                      <m:deg/>
                      <m:e>
                        <m:f>
                          <m:fPr>
                            <m:ctrlPr>
                              <a:rPr lang="en-US" sz="4800" b="1" i="1">
                                <a:latin typeface="Cambria Math"/>
                              </a:rPr>
                            </m:ctrlPr>
                          </m:fPr>
                          <m:num>
                            <m:r>
                              <a:rPr lang="en-US" sz="4800" b="1" i="1">
                                <a:latin typeface="Cambria Math"/>
                              </a:rPr>
                              <m:t>𝟏</m:t>
                            </m:r>
                          </m:num>
                          <m:den>
                            <m:r>
                              <a:rPr lang="en-US" sz="4800" b="1" i="1">
                                <a:latin typeface="Cambria Math"/>
                              </a:rPr>
                              <m:t>𝒏</m:t>
                            </m:r>
                            <m:r>
                              <a:rPr lang="en-US" sz="4800" b="1" i="1">
                                <a:latin typeface="Cambria Math"/>
                              </a:rPr>
                              <m:t>−</m:t>
                            </m:r>
                            <m:r>
                              <a:rPr lang="en-US" sz="4800" b="1" i="1">
                                <a:latin typeface="Cambria Math"/>
                              </a:rPr>
                              <m:t>𝟏</m:t>
                            </m:r>
                          </m:den>
                        </m:f>
                        <m:nary>
                          <m:naryPr>
                            <m:chr m:val="∑"/>
                            <m:subHide m:val="on"/>
                            <m:supHide m:val="on"/>
                            <m:ctrlPr>
                              <a:rPr lang="en-US" sz="4800" b="1" i="1">
                                <a:latin typeface="Cambria Math"/>
                              </a:rPr>
                            </m:ctrlPr>
                          </m:naryPr>
                          <m:sub/>
                          <m:sup/>
                          <m:e>
                            <m:r>
                              <a:rPr lang="en-US" sz="4800" b="1" i="1">
                                <a:latin typeface="Cambria Math"/>
                              </a:rPr>
                              <m:t>(</m:t>
                            </m:r>
                            <m:r>
                              <a:rPr lang="en-US" sz="4800" b="1" i="1" smtClean="0">
                                <a:latin typeface="Cambria Math"/>
                              </a:rPr>
                              <m:t>𝒅</m:t>
                            </m:r>
                            <m:r>
                              <a:rPr lang="en-US" sz="4800" b="1" i="1">
                                <a:latin typeface="Cambria Math"/>
                              </a:rPr>
                              <m:t>−</m:t>
                            </m:r>
                            <m:r>
                              <a:rPr lang="en-US" sz="4800" b="1" i="1" smtClean="0">
                                <a:latin typeface="Cambria Math"/>
                              </a:rPr>
                              <m:t>𝒅</m:t>
                            </m:r>
                            <m:r>
                              <a:rPr lang="en-US" sz="4800" b="1" i="1" smtClean="0">
                                <a:latin typeface="Cambria Math"/>
                                <a:ea typeface="Cambria Math"/>
                              </a:rPr>
                              <m:t>͞</m:t>
                            </m:r>
                            <m:r>
                              <a:rPr lang="en-US" sz="4800" b="1" i="1">
                                <a:latin typeface="Cambria Math"/>
                              </a:rPr>
                              <m:t>)</m:t>
                            </m:r>
                            <m:r>
                              <a:rPr lang="en-US" sz="4800" b="1" i="1">
                                <a:latin typeface="Cambria Math"/>
                              </a:rPr>
                              <m:t>²</m:t>
                            </m:r>
                          </m:e>
                        </m:nary>
                      </m:e>
                    </m:rad>
                  </m:oMath>
                </a14:m>
                <a:r>
                  <a:rPr lang="en-US" sz="4800" b="1" dirty="0"/>
                  <a:t>  </a:t>
                </a:r>
              </a:p>
              <a:p>
                <a:pPr marL="0" indent="0">
                  <a:buNone/>
                </a:pPr>
                <a:r>
                  <a:rPr lang="en-US" sz="4800" b="1" dirty="0"/>
                  <a:t>   	=</a:t>
                </a:r>
                <a14:m>
                  <m:oMath xmlns:m="http://schemas.openxmlformats.org/officeDocument/2006/math">
                    <m:rad>
                      <m:radPr>
                        <m:degHide m:val="on"/>
                        <m:ctrlPr>
                          <a:rPr lang="en-US" sz="4800" b="1" i="1">
                            <a:latin typeface="Cambria Math"/>
                          </a:rPr>
                        </m:ctrlPr>
                      </m:radPr>
                      <m:deg/>
                      <m:e>
                        <m:f>
                          <m:fPr>
                            <m:ctrlPr>
                              <a:rPr lang="en-US" sz="4800" b="1" i="1">
                                <a:latin typeface="Cambria Math"/>
                              </a:rPr>
                            </m:ctrlPr>
                          </m:fPr>
                          <m:num>
                            <m:r>
                              <a:rPr lang="en-US" sz="4800" b="1" i="1">
                                <a:latin typeface="Cambria Math"/>
                              </a:rPr>
                              <m:t>𝟏</m:t>
                            </m:r>
                          </m:num>
                          <m:den>
                            <m:r>
                              <a:rPr lang="en-US" sz="4800" b="1" i="1">
                                <a:latin typeface="Cambria Math"/>
                              </a:rPr>
                              <m:t>𝒏</m:t>
                            </m:r>
                            <m:r>
                              <a:rPr lang="en-US" sz="4800" b="1" i="1">
                                <a:latin typeface="Cambria Math"/>
                              </a:rPr>
                              <m:t>−</m:t>
                            </m:r>
                            <m:r>
                              <a:rPr lang="en-US" sz="4800" b="1" i="1">
                                <a:latin typeface="Cambria Math"/>
                              </a:rPr>
                              <m:t>𝟏</m:t>
                            </m:r>
                          </m:den>
                        </m:f>
                        <m:r>
                          <a:rPr lang="en-US" sz="4800" b="1" i="1">
                            <a:latin typeface="Cambria Math"/>
                          </a:rPr>
                          <m:t>[</m:t>
                        </m:r>
                        <m:nary>
                          <m:naryPr>
                            <m:chr m:val="∑"/>
                            <m:subHide m:val="on"/>
                            <m:supHide m:val="on"/>
                            <m:ctrlPr>
                              <a:rPr lang="en-US" sz="4800" b="1" i="1">
                                <a:latin typeface="Cambria Math"/>
                              </a:rPr>
                            </m:ctrlPr>
                          </m:naryPr>
                          <m:sub/>
                          <m:sup/>
                          <m:e>
                            <m:r>
                              <a:rPr lang="en-US" sz="4800" b="1" i="1" smtClean="0">
                                <a:latin typeface="Cambria Math"/>
                              </a:rPr>
                              <m:t>𝒅</m:t>
                            </m:r>
                            <m:r>
                              <a:rPr lang="en-US" sz="4800" b="1" i="1">
                                <a:latin typeface="Cambria Math"/>
                              </a:rPr>
                              <m:t>²</m:t>
                            </m:r>
                            <m:r>
                              <a:rPr lang="en-US" sz="4800" b="1" i="1">
                                <a:latin typeface="Cambria Math"/>
                              </a:rPr>
                              <m:t> −</m:t>
                            </m:r>
                            <m:f>
                              <m:fPr>
                                <m:ctrlPr>
                                  <a:rPr lang="en-US" sz="4800" b="1" i="1">
                                    <a:latin typeface="Cambria Math"/>
                                  </a:rPr>
                                </m:ctrlPr>
                              </m:fPr>
                              <m:num>
                                <m:r>
                                  <a:rPr lang="en-US" sz="4800" b="1" i="1">
                                    <a:latin typeface="Cambria Math"/>
                                  </a:rPr>
                                  <m:t>(</m:t>
                                </m:r>
                                <m:nary>
                                  <m:naryPr>
                                    <m:chr m:val="∑"/>
                                    <m:subHide m:val="on"/>
                                    <m:supHide m:val="on"/>
                                    <m:ctrlPr>
                                      <a:rPr lang="en-US" sz="4800" b="1" i="1">
                                        <a:latin typeface="Cambria Math"/>
                                      </a:rPr>
                                    </m:ctrlPr>
                                  </m:naryPr>
                                  <m:sub/>
                                  <m:sup/>
                                  <m:e>
                                    <m:r>
                                      <a:rPr lang="en-US" sz="4800" b="1" i="1" smtClean="0">
                                        <a:latin typeface="Cambria Math"/>
                                      </a:rPr>
                                      <m:t>𝒅</m:t>
                                    </m:r>
                                    <m:r>
                                      <a:rPr lang="en-US" sz="4800" b="1" i="1">
                                        <a:latin typeface="Cambria Math"/>
                                      </a:rPr>
                                      <m:t>)</m:t>
                                    </m:r>
                                    <m:r>
                                      <a:rPr lang="en-US" sz="4800" b="1" i="1">
                                        <a:latin typeface="Cambria Math"/>
                                      </a:rPr>
                                      <m:t>²</m:t>
                                    </m:r>
                                  </m:e>
                                </m:nary>
                              </m:num>
                              <m:den>
                                <m:r>
                                  <a:rPr lang="en-US" sz="4800" b="1" i="1">
                                    <a:latin typeface="Cambria Math"/>
                                  </a:rPr>
                                  <m:t>𝒏</m:t>
                                </m:r>
                              </m:den>
                            </m:f>
                          </m:e>
                        </m:nary>
                      </m:e>
                    </m:rad>
                  </m:oMath>
                </a14:m>
                <a:r>
                  <a:rPr lang="en-US" sz="4800" b="1" dirty="0" smtClean="0"/>
                  <a:t> ]</a:t>
                </a:r>
                <a:endParaRPr lang="en-US" sz="4800"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5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8E012E8-52C7-4AF0-A917-5718C5878EC9}" type="slidenum">
              <a:rPr lang="en-US" smtClean="0"/>
              <a:t>16</a:t>
            </a:fld>
            <a:endParaRPr lang="en-US"/>
          </a:p>
        </p:txBody>
      </p:sp>
    </p:spTree>
    <p:extLst>
      <p:ext uri="{BB962C8B-B14F-4D97-AF65-F5344CB8AC3E}">
        <p14:creationId xmlns:p14="http://schemas.microsoft.com/office/powerpoint/2010/main" val="598954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927"/>
            <a:ext cx="8229600" cy="7802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304800" y="1143000"/>
            <a:ext cx="8229600" cy="4389120"/>
          </a:xfrm>
        </p:spPr>
        <p:txBody>
          <a:bodyPr>
            <a:normAutofit lnSpcReduction="10000"/>
          </a:bodyPr>
          <a:lstStyle/>
          <a:p>
            <a:pPr marL="514350" indent="-514350" algn="just">
              <a:buFont typeface="+mj-lt"/>
              <a:buAutoNum type="arabicParenR"/>
            </a:pPr>
            <a:r>
              <a:rPr lang="en-US" b="1" dirty="0" smtClean="0">
                <a:latin typeface="Arial" pitchFamily="34" charset="0"/>
                <a:cs typeface="Arial" pitchFamily="34" charset="0"/>
              </a:rPr>
              <a:t>An I.Q. test was administered to 5 persons before and after they were given the nourishing food Horlicks. The results are given below.</a:t>
            </a:r>
          </a:p>
          <a:p>
            <a:pPr marL="514350" indent="-514350" algn="just">
              <a:buFont typeface="+mj-lt"/>
              <a:buAutoNum type="arabicParenR"/>
            </a:pPr>
            <a:endParaRPr lang="en-US" b="1" dirty="0">
              <a:latin typeface="Arial" pitchFamily="34" charset="0"/>
              <a:cs typeface="Arial" pitchFamily="34" charset="0"/>
            </a:endParaRPr>
          </a:p>
          <a:p>
            <a:pPr marL="514350" indent="-514350" algn="just">
              <a:buFont typeface="+mj-lt"/>
              <a:buAutoNum type="arabicParenR"/>
            </a:pPr>
            <a:endParaRPr lang="en-US" b="1" dirty="0" smtClean="0">
              <a:latin typeface="Arial" pitchFamily="34" charset="0"/>
              <a:cs typeface="Arial" pitchFamily="34" charset="0"/>
            </a:endParaRPr>
          </a:p>
          <a:p>
            <a:pPr marL="514350" indent="-514350" algn="just">
              <a:buFont typeface="+mj-lt"/>
              <a:buAutoNum type="arabicParenR"/>
            </a:pPr>
            <a:endParaRPr lang="en-US" b="1" dirty="0">
              <a:latin typeface="Arial" pitchFamily="34" charset="0"/>
              <a:cs typeface="Arial" pitchFamily="34" charset="0"/>
            </a:endParaRPr>
          </a:p>
          <a:p>
            <a:pPr marL="514350" indent="-514350" algn="just">
              <a:buFont typeface="+mj-lt"/>
              <a:buAutoNum type="arabicParenR"/>
            </a:pPr>
            <a:endParaRPr lang="en-US" b="1" dirty="0" smtClean="0">
              <a:latin typeface="Arial" pitchFamily="34" charset="0"/>
              <a:cs typeface="Arial" pitchFamily="34" charset="0"/>
            </a:endParaRPr>
          </a:p>
          <a:p>
            <a:pPr marL="0" indent="0" algn="just">
              <a:buNone/>
            </a:pPr>
            <a:endParaRPr lang="en-US" b="1" dirty="0" smtClean="0">
              <a:latin typeface="Arial" pitchFamily="34" charset="0"/>
              <a:cs typeface="Arial" pitchFamily="34" charset="0"/>
            </a:endParaRPr>
          </a:p>
          <a:p>
            <a:pPr marL="0" indent="0" algn="just">
              <a:buNone/>
            </a:pPr>
            <a:r>
              <a:rPr lang="en-US" b="1" dirty="0" smtClean="0">
                <a:latin typeface="Arial" pitchFamily="34" charset="0"/>
                <a:cs typeface="Arial" pitchFamily="34" charset="0"/>
              </a:rPr>
              <a:t>Test whether there is increase in I.Q. after the Horlicks at 1% level of significance.</a:t>
            </a:r>
          </a:p>
          <a:p>
            <a:pPr marL="514350" indent="-514350">
              <a:buFont typeface="+mj-lt"/>
              <a:buAutoNum type="arabicParenR"/>
            </a:pPr>
            <a:endParaRPr lang="en-US" dirty="0"/>
          </a:p>
        </p:txBody>
      </p:sp>
      <p:sp>
        <p:nvSpPr>
          <p:cNvPr id="4" name="Slide Number Placeholder 3"/>
          <p:cNvSpPr>
            <a:spLocks noGrp="1"/>
          </p:cNvSpPr>
          <p:nvPr>
            <p:ph type="sldNum" sz="quarter" idx="12"/>
          </p:nvPr>
        </p:nvSpPr>
        <p:spPr/>
        <p:txBody>
          <a:bodyPr/>
          <a:lstStyle/>
          <a:p>
            <a:fld id="{98E012E8-52C7-4AF0-A917-5718C5878EC9}" type="slidenum">
              <a:rPr lang="en-US" smtClean="0"/>
              <a:t>17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27396522"/>
              </p:ext>
            </p:extLst>
          </p:nvPr>
        </p:nvGraphicFramePr>
        <p:xfrm>
          <a:off x="533400" y="2362200"/>
          <a:ext cx="8077201" cy="2153920"/>
        </p:xfrm>
        <a:graphic>
          <a:graphicData uri="http://schemas.openxmlformats.org/drawingml/2006/table">
            <a:tbl>
              <a:tblPr firstRow="1" bandRow="1">
                <a:tableStyleId>{616DA210-FB5B-4158-B5E0-FEB733F419BA}</a:tableStyleId>
              </a:tblPr>
              <a:tblGrid>
                <a:gridCol w="2307771"/>
                <a:gridCol w="1153886"/>
                <a:gridCol w="1153886"/>
                <a:gridCol w="1153886"/>
                <a:gridCol w="1153886"/>
                <a:gridCol w="1153886"/>
              </a:tblGrid>
              <a:tr h="508000">
                <a:tc>
                  <a:txBody>
                    <a:bodyPr/>
                    <a:lstStyle/>
                    <a:p>
                      <a:pPr algn="ctr"/>
                      <a:r>
                        <a:rPr lang="en-US" sz="2400" b="1" dirty="0" smtClean="0">
                          <a:latin typeface="Arial" pitchFamily="34" charset="0"/>
                          <a:cs typeface="Arial" pitchFamily="34" charset="0"/>
                        </a:rPr>
                        <a:t>Candidates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I</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II</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III</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IV</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V</a:t>
                      </a:r>
                      <a:endParaRPr lang="en-US" sz="2400" b="1" dirty="0">
                        <a:latin typeface="Arial" pitchFamily="34" charset="0"/>
                        <a:cs typeface="Arial" pitchFamily="34" charset="0"/>
                      </a:endParaRPr>
                    </a:p>
                  </a:txBody>
                  <a:tcPr/>
                </a:tc>
              </a:tr>
              <a:tr h="508000">
                <a:tc>
                  <a:txBody>
                    <a:bodyPr/>
                    <a:lstStyle/>
                    <a:p>
                      <a:pPr algn="ctr"/>
                      <a:r>
                        <a:rPr lang="en-US" sz="2400" b="1" dirty="0" smtClean="0">
                          <a:latin typeface="Arial" pitchFamily="34" charset="0"/>
                          <a:cs typeface="Arial" pitchFamily="34" charset="0"/>
                        </a:rPr>
                        <a:t>I.Q.</a:t>
                      </a:r>
                      <a:r>
                        <a:rPr lang="en-US" sz="2400" b="1" baseline="0" dirty="0" smtClean="0">
                          <a:latin typeface="Arial" pitchFamily="34" charset="0"/>
                          <a:cs typeface="Arial" pitchFamily="34" charset="0"/>
                        </a:rPr>
                        <a:t> before Horlicks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110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120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123</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132</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125</a:t>
                      </a:r>
                      <a:endParaRPr lang="en-US" sz="2400" b="1" dirty="0">
                        <a:latin typeface="Arial" pitchFamily="34" charset="0"/>
                        <a:cs typeface="Arial" pitchFamily="34" charset="0"/>
                      </a:endParaRPr>
                    </a:p>
                  </a:txBody>
                  <a:tcPr/>
                </a:tc>
              </a:tr>
              <a:tr h="508000">
                <a:tc>
                  <a:txBody>
                    <a:bodyPr/>
                    <a:lstStyle/>
                    <a:p>
                      <a:pPr algn="ctr"/>
                      <a:r>
                        <a:rPr lang="en-US" sz="2400" b="1" dirty="0" smtClean="0">
                          <a:latin typeface="Arial" pitchFamily="34" charset="0"/>
                          <a:cs typeface="Arial" pitchFamily="34" charset="0"/>
                        </a:rPr>
                        <a:t>I.Q. after Horlicks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120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118</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125</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136</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121</a:t>
                      </a:r>
                      <a:endParaRPr lang="en-US" sz="2400" b="1"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2501473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040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76200" y="1219200"/>
            <a:ext cx="8915400" cy="5410200"/>
          </a:xfrm>
        </p:spPr>
        <p:txBody>
          <a:bodyPr>
            <a:normAutofit/>
          </a:bodyPr>
          <a:lstStyle/>
          <a:p>
            <a:pPr marL="0" indent="0">
              <a:buNone/>
            </a:pPr>
            <a:r>
              <a:rPr lang="en-US" sz="3500" b="1" dirty="0" smtClean="0">
                <a:latin typeface="Arial" pitchFamily="34" charset="0"/>
                <a:cs typeface="Arial" pitchFamily="34" charset="0"/>
              </a:rPr>
              <a:t>2. Marks of 8 students before tuition and after tuition is given below</a:t>
            </a:r>
            <a:r>
              <a:rPr lang="en-US" sz="3500" b="1" dirty="0" smtClean="0">
                <a:latin typeface="Arial" pitchFamily="34" charset="0"/>
                <a:cs typeface="Arial" pitchFamily="34" charset="0"/>
              </a:rPr>
              <a:t>;</a:t>
            </a:r>
          </a:p>
          <a:p>
            <a:pPr marL="0" indent="0">
              <a:buNone/>
            </a:pPr>
            <a:endParaRPr lang="en-US" sz="3500" b="1" dirty="0">
              <a:latin typeface="Arial" pitchFamily="34" charset="0"/>
              <a:cs typeface="Arial" pitchFamily="34" charset="0"/>
            </a:endParaRPr>
          </a:p>
          <a:p>
            <a:pPr marL="0" indent="0">
              <a:buNone/>
            </a:pPr>
            <a:endParaRPr lang="en-US" b="1" dirty="0" smtClean="0">
              <a:latin typeface="Arial" pitchFamily="34" charset="0"/>
              <a:cs typeface="Arial" pitchFamily="34" charset="0"/>
            </a:endParaRPr>
          </a:p>
          <a:p>
            <a:pPr marL="0" indent="0">
              <a:buNone/>
            </a:pPr>
            <a:endParaRPr lang="en-US" b="1" dirty="0">
              <a:latin typeface="Arial" pitchFamily="34" charset="0"/>
              <a:cs typeface="Arial" pitchFamily="34" charset="0"/>
            </a:endParaRPr>
          </a:p>
          <a:p>
            <a:pPr marL="0" indent="0">
              <a:buNone/>
            </a:pPr>
            <a:endParaRPr lang="en-US" b="1" dirty="0" smtClean="0">
              <a:latin typeface="Arial" pitchFamily="34" charset="0"/>
              <a:cs typeface="Arial" pitchFamily="34" charset="0"/>
            </a:endParaRPr>
          </a:p>
          <a:p>
            <a:endParaRPr lang="en-US" dirty="0">
              <a:latin typeface="Arial" pitchFamily="34" charset="0"/>
              <a:cs typeface="Arial" pitchFamily="34" charset="0"/>
            </a:endParaRPr>
          </a:p>
          <a:p>
            <a:pPr marL="0" indent="0">
              <a:buNone/>
            </a:pPr>
            <a:r>
              <a:rPr lang="en-US" sz="2800" b="1" dirty="0" smtClean="0">
                <a:latin typeface="Arial" pitchFamily="34" charset="0"/>
                <a:cs typeface="Arial" pitchFamily="34" charset="0"/>
              </a:rPr>
              <a:t>Can you conclude that tuition has benefited the students?</a:t>
            </a:r>
          </a:p>
          <a:p>
            <a:pPr marL="0" indent="0">
              <a:buNone/>
            </a:pPr>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8E012E8-52C7-4AF0-A917-5718C5878EC9}" type="slidenum">
              <a:rPr lang="en-US" smtClean="0"/>
              <a:t>18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41454418"/>
              </p:ext>
            </p:extLst>
          </p:nvPr>
        </p:nvGraphicFramePr>
        <p:xfrm>
          <a:off x="228600" y="2514600"/>
          <a:ext cx="8686801" cy="2103120"/>
        </p:xfrm>
        <a:graphic>
          <a:graphicData uri="http://schemas.openxmlformats.org/drawingml/2006/table">
            <a:tbl>
              <a:tblPr firstRow="1" bandRow="1">
                <a:tableStyleId>{616DA210-FB5B-4158-B5E0-FEB733F419BA}</a:tableStyleId>
              </a:tblPr>
              <a:tblGrid>
                <a:gridCol w="1845944"/>
                <a:gridCol w="760097"/>
                <a:gridCol w="868680"/>
                <a:gridCol w="868680"/>
                <a:gridCol w="868680"/>
                <a:gridCol w="868680"/>
                <a:gridCol w="868680"/>
                <a:gridCol w="868680"/>
                <a:gridCol w="868680"/>
              </a:tblGrid>
              <a:tr h="370840">
                <a:tc>
                  <a:txBody>
                    <a:bodyPr/>
                    <a:lstStyle/>
                    <a:p>
                      <a:pPr algn="ctr"/>
                      <a:r>
                        <a:rPr lang="en-US" sz="2400" b="1" dirty="0" smtClean="0">
                          <a:latin typeface="Arial" pitchFamily="34" charset="0"/>
                          <a:cs typeface="Arial" pitchFamily="34" charset="0"/>
                        </a:rPr>
                        <a:t>Individuals</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I</a:t>
                      </a:r>
                      <a:endParaRPr lang="en-US" sz="2400" b="1" i="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II</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III</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IV</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V</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VI</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VII</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VIII</a:t>
                      </a:r>
                      <a:endParaRPr lang="en-US" sz="2400" b="1" dirty="0">
                        <a:latin typeface="Arial" pitchFamily="34" charset="0"/>
                        <a:cs typeface="Arial" pitchFamily="34" charset="0"/>
                      </a:endParaRPr>
                    </a:p>
                  </a:txBody>
                  <a:tcPr/>
                </a:tc>
              </a:tr>
              <a:tr h="370840">
                <a:tc>
                  <a:txBody>
                    <a:bodyPr/>
                    <a:lstStyle/>
                    <a:p>
                      <a:pPr algn="ctr"/>
                      <a:r>
                        <a:rPr lang="en-US" sz="2400" b="1" smtClean="0">
                          <a:latin typeface="Arial" pitchFamily="34" charset="0"/>
                          <a:cs typeface="Arial" pitchFamily="34" charset="0"/>
                        </a:rPr>
                        <a:t>Before tuition</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50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54</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52</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53</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48</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51</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53</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54</a:t>
                      </a:r>
                      <a:endParaRPr lang="en-US" sz="2400" b="1" dirty="0">
                        <a:latin typeface="Arial" pitchFamily="34" charset="0"/>
                        <a:cs typeface="Arial" pitchFamily="34" charset="0"/>
                      </a:endParaRPr>
                    </a:p>
                  </a:txBody>
                  <a:tcPr/>
                </a:tc>
              </a:tr>
              <a:tr h="370840">
                <a:tc>
                  <a:txBody>
                    <a:bodyPr/>
                    <a:lstStyle/>
                    <a:p>
                      <a:pPr algn="ctr"/>
                      <a:r>
                        <a:rPr lang="en-US" sz="2400" b="1" smtClean="0">
                          <a:latin typeface="Arial" pitchFamily="34" charset="0"/>
                          <a:cs typeface="Arial" pitchFamily="34" charset="0"/>
                        </a:rPr>
                        <a:t>After tuition</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54</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57</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54</a:t>
                      </a:r>
                      <a:endParaRPr lang="en-US" sz="2400" b="1" dirty="0">
                        <a:latin typeface="Arial" pitchFamily="34" charset="0"/>
                        <a:cs typeface="Arial" pitchFamily="34" charset="0"/>
                      </a:endParaRPr>
                    </a:p>
                  </a:txBody>
                  <a:tcPr/>
                </a:tc>
                <a:tc>
                  <a:txBody>
                    <a:bodyPr/>
                    <a:lstStyle/>
                    <a:p>
                      <a:pPr algn="ctr"/>
                      <a:r>
                        <a:rPr lang="en-US" sz="2400" b="1" smtClean="0">
                          <a:latin typeface="Arial" pitchFamily="34" charset="0"/>
                          <a:cs typeface="Arial" pitchFamily="34" charset="0"/>
                        </a:rPr>
                        <a:t>55</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52</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56</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56</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55</a:t>
                      </a:r>
                      <a:endParaRPr lang="en-US" sz="2400" b="1"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2033763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08888"/>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381000" y="1219200"/>
            <a:ext cx="8229600" cy="4389120"/>
          </a:xfrm>
        </p:spPr>
        <p:txBody>
          <a:bodyPr/>
          <a:lstStyle/>
          <a:p>
            <a:pPr marL="0" indent="0" algn="just">
              <a:buNone/>
            </a:pPr>
            <a:r>
              <a:rPr lang="en-US" b="1" dirty="0" smtClean="0">
                <a:latin typeface="Arial" pitchFamily="34" charset="0"/>
                <a:cs typeface="Arial" pitchFamily="34" charset="0"/>
              </a:rPr>
              <a:t>3. In a manufacturing company the new modern manager is in a belief that music enhances the productivity of the workers. He made observation on eight workers for a week and recorded the production before and after music was installed. From the data given below can one conclude that productivity has been increased due to music.</a:t>
            </a:r>
          </a:p>
          <a:p>
            <a:pPr marL="0" indent="0" algn="just">
              <a:buNone/>
            </a:pPr>
            <a:endParaRPr lang="en-US" b="1"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8E012E8-52C7-4AF0-A917-5718C5878EC9}" type="slidenum">
              <a:rPr lang="en-US" smtClean="0"/>
              <a:t>19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48862357"/>
              </p:ext>
            </p:extLst>
          </p:nvPr>
        </p:nvGraphicFramePr>
        <p:xfrm>
          <a:off x="380999" y="4191000"/>
          <a:ext cx="8153402" cy="1940560"/>
        </p:xfrm>
        <a:graphic>
          <a:graphicData uri="http://schemas.openxmlformats.org/drawingml/2006/table">
            <a:tbl>
              <a:tblPr firstRow="1" bandRow="1">
                <a:tableStyleId>{616DA210-FB5B-4158-B5E0-FEB733F419BA}</a:tableStyleId>
              </a:tblPr>
              <a:tblGrid>
                <a:gridCol w="1918448"/>
                <a:gridCol w="767379"/>
                <a:gridCol w="767379"/>
                <a:gridCol w="767379"/>
                <a:gridCol w="767379"/>
                <a:gridCol w="767379"/>
                <a:gridCol w="767379"/>
                <a:gridCol w="767379"/>
                <a:gridCol w="863301"/>
              </a:tblGrid>
              <a:tr h="558800">
                <a:tc>
                  <a:txBody>
                    <a:bodyPr/>
                    <a:lstStyle/>
                    <a:p>
                      <a:pPr algn="ctr"/>
                      <a:r>
                        <a:rPr lang="en-US" sz="2400" b="1" dirty="0" smtClean="0">
                          <a:latin typeface="Arial" pitchFamily="34" charset="0"/>
                          <a:cs typeface="Arial" pitchFamily="34" charset="0"/>
                        </a:rPr>
                        <a:t>Employee</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3</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4</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5</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6</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7</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8</a:t>
                      </a:r>
                      <a:endParaRPr lang="en-US" sz="2400" b="1" dirty="0">
                        <a:latin typeface="Arial" pitchFamily="34" charset="0"/>
                        <a:cs typeface="Arial" pitchFamily="34" charset="0"/>
                      </a:endParaRPr>
                    </a:p>
                  </a:txBody>
                  <a:tcPr/>
                </a:tc>
              </a:tr>
              <a:tr h="558800">
                <a:tc>
                  <a:txBody>
                    <a:bodyPr/>
                    <a:lstStyle/>
                    <a:p>
                      <a:pPr algn="ctr"/>
                      <a:r>
                        <a:rPr lang="en-US" sz="2400" b="1" dirty="0" smtClean="0">
                          <a:latin typeface="Arial" pitchFamily="34" charset="0"/>
                          <a:cs typeface="Arial" pitchFamily="34" charset="0"/>
                        </a:rPr>
                        <a:t>Without music</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220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202</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226</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190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200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215</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208</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210</a:t>
                      </a:r>
                      <a:endParaRPr lang="en-US" sz="2400" b="1" dirty="0">
                        <a:latin typeface="Arial" pitchFamily="34" charset="0"/>
                        <a:cs typeface="Arial" pitchFamily="34" charset="0"/>
                      </a:endParaRPr>
                    </a:p>
                  </a:txBody>
                  <a:tcPr/>
                </a:tc>
              </a:tr>
              <a:tr h="558800">
                <a:tc>
                  <a:txBody>
                    <a:bodyPr/>
                    <a:lstStyle/>
                    <a:p>
                      <a:pPr algn="ctr"/>
                      <a:r>
                        <a:rPr lang="en-US" sz="2400" b="1" dirty="0" smtClean="0">
                          <a:latin typeface="Arial" pitchFamily="34" charset="0"/>
                          <a:cs typeface="Arial" pitchFamily="34" charset="0"/>
                        </a:rPr>
                        <a:t>With music</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236</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190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240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200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220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205</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212</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215</a:t>
                      </a:r>
                      <a:endParaRPr lang="en-US" sz="2400" b="1"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1697746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dirty="0" smtClean="0"/>
              <a:t>                      </a:t>
            </a:r>
            <a:r>
              <a:rPr lang="en-US" b="1" u="sng" dirty="0" smtClean="0">
                <a:solidFill>
                  <a:srgbClr val="FF0000"/>
                </a:solidFill>
              </a:rPr>
              <a:t>t-test:</a:t>
            </a:r>
            <a:endParaRPr lang="en-US" b="1" u="sng" dirty="0">
              <a:solidFill>
                <a:srgbClr val="FF0000"/>
              </a:solidFill>
            </a:endParaRPr>
          </a:p>
        </p:txBody>
      </p:sp>
      <p:sp>
        <p:nvSpPr>
          <p:cNvPr id="3" name="Content Placeholder 2"/>
          <p:cNvSpPr>
            <a:spLocks noGrp="1"/>
          </p:cNvSpPr>
          <p:nvPr>
            <p:ph idx="1"/>
          </p:nvPr>
        </p:nvSpPr>
        <p:spPr>
          <a:xfrm>
            <a:off x="152400" y="1447800"/>
            <a:ext cx="8534400" cy="5410200"/>
          </a:xfrm>
        </p:spPr>
        <p:txBody>
          <a:bodyPr>
            <a:normAutofit/>
          </a:bodyPr>
          <a:lstStyle/>
          <a:p>
            <a:pPr algn="just"/>
            <a:r>
              <a:rPr lang="en-US" sz="3200" b="1" dirty="0" smtClean="0">
                <a:latin typeface="Arial" pitchFamily="34" charset="0"/>
                <a:cs typeface="Arial" pitchFamily="34" charset="0"/>
              </a:rPr>
              <a:t>When the sample size is small (traditionally it is assumed less than or equal to 30), then the sampling distribution of the sample mean is assumed to be follow student’s t-distribution. The t distribution is also similar to normal distribution having shape as in normal distribution but little bit flatter</a:t>
            </a:r>
            <a:r>
              <a:rPr lang="en-US" sz="3200" b="1" dirty="0" smtClean="0"/>
              <a:t>.</a:t>
            </a:r>
          </a:p>
          <a:p>
            <a:pPr marL="0" indent="0" algn="just">
              <a:buNone/>
            </a:pPr>
            <a:endParaRPr lang="en-US" dirty="0"/>
          </a:p>
        </p:txBody>
      </p:sp>
      <p:sp>
        <p:nvSpPr>
          <p:cNvPr id="4" name="Slide Number Placeholder 3"/>
          <p:cNvSpPr>
            <a:spLocks noGrp="1"/>
          </p:cNvSpPr>
          <p:nvPr>
            <p:ph type="sldNum" sz="quarter" idx="12"/>
          </p:nvPr>
        </p:nvSpPr>
        <p:spPr/>
        <p:txBody>
          <a:bodyPr/>
          <a:lstStyle/>
          <a:p>
            <a:fld id="{98E012E8-52C7-4AF0-A917-5718C5878EC9}" type="slidenum">
              <a:rPr lang="en-US" smtClean="0"/>
              <a:t>2</a:t>
            </a:fld>
            <a:endParaRPr lang="en-US"/>
          </a:p>
        </p:txBody>
      </p:sp>
    </p:spTree>
    <p:extLst>
      <p:ext uri="{BB962C8B-B14F-4D97-AF65-F5344CB8AC3E}">
        <p14:creationId xmlns:p14="http://schemas.microsoft.com/office/powerpoint/2010/main" val="2002727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02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p:txBody>
          <a:bodyPr/>
          <a:lstStyle/>
          <a:p>
            <a:pPr algn="just"/>
            <a:r>
              <a:rPr lang="en-US" sz="3200" b="1" dirty="0" smtClean="0">
                <a:latin typeface="Arial" pitchFamily="34" charset="0"/>
                <a:cs typeface="Arial" pitchFamily="34" charset="0"/>
              </a:rPr>
              <a:t>A drug administered to each of the 10 patients resulted in the following change of blood pressure:</a:t>
            </a:r>
          </a:p>
          <a:p>
            <a:pPr marL="0" indent="0" algn="just">
              <a:buNone/>
            </a:pPr>
            <a:r>
              <a:rPr lang="en-US" sz="3200" b="1" dirty="0" smtClean="0">
                <a:latin typeface="Arial" pitchFamily="34" charset="0"/>
                <a:cs typeface="Arial" pitchFamily="34" charset="0"/>
              </a:rPr>
              <a:t>   3, 2,6,-2,1,0,-3,4,5,-1</a:t>
            </a:r>
          </a:p>
          <a:p>
            <a:pPr marL="0" indent="0" algn="just">
              <a:buNone/>
            </a:pPr>
            <a:r>
              <a:rPr lang="en-US" sz="3200" b="1" dirty="0" smtClean="0">
                <a:latin typeface="Arial" pitchFamily="34" charset="0"/>
                <a:cs typeface="Arial" pitchFamily="34" charset="0"/>
              </a:rPr>
              <a:t>Can it be considered that the drug no effect on change in blood pressure</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8E012E8-52C7-4AF0-A917-5718C5878EC9}" type="slidenum">
              <a:rPr lang="en-US" smtClean="0"/>
              <a:t>20</a:t>
            </a:fld>
            <a:endParaRPr lang="en-US"/>
          </a:p>
        </p:txBody>
      </p:sp>
    </p:spTree>
    <p:extLst>
      <p:ext uri="{BB962C8B-B14F-4D97-AF65-F5344CB8AC3E}">
        <p14:creationId xmlns:p14="http://schemas.microsoft.com/office/powerpoint/2010/main" val="2853503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8E012E8-52C7-4AF0-A917-5718C5878EC9}" type="slidenum">
              <a:rPr lang="en-US" smtClean="0"/>
              <a:t>21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2192000" cy="922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2668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r>
              <a:rPr lang="en-US" b="1" u="sng" dirty="0" smtClean="0">
                <a:solidFill>
                  <a:srgbClr val="FF0000"/>
                </a:solidFill>
              </a:rPr>
              <a:t>Assumption of t-test:</a:t>
            </a:r>
            <a:endParaRPr lang="en-US" b="1" u="sng" dirty="0">
              <a:solidFill>
                <a:srgbClr val="FF0000"/>
              </a:solidFill>
            </a:endParaRPr>
          </a:p>
        </p:txBody>
      </p:sp>
      <p:sp>
        <p:nvSpPr>
          <p:cNvPr id="3" name="Content Placeholder 2"/>
          <p:cNvSpPr>
            <a:spLocks noGrp="1"/>
          </p:cNvSpPr>
          <p:nvPr>
            <p:ph idx="1"/>
          </p:nvPr>
        </p:nvSpPr>
        <p:spPr>
          <a:xfrm>
            <a:off x="228600" y="1524000"/>
            <a:ext cx="8458200" cy="5105400"/>
          </a:xfrm>
        </p:spPr>
        <p:txBody>
          <a:bodyPr/>
          <a:lstStyle/>
          <a:p>
            <a:pPr marL="514350" indent="-514350" algn="just">
              <a:buFont typeface="+mj-lt"/>
              <a:buAutoNum type="arabicPeriod"/>
            </a:pPr>
            <a:r>
              <a:rPr lang="en-US" sz="3200" b="1" dirty="0" smtClean="0">
                <a:latin typeface="Arial" pitchFamily="34" charset="0"/>
                <a:cs typeface="Arial" pitchFamily="34" charset="0"/>
              </a:rPr>
              <a:t>The sample size is less than </a:t>
            </a:r>
            <a:r>
              <a:rPr lang="en-US" sz="3200" b="1" dirty="0" err="1" smtClean="0">
                <a:latin typeface="Arial" pitchFamily="34" charset="0"/>
                <a:cs typeface="Arial" pitchFamily="34" charset="0"/>
              </a:rPr>
              <a:t>i.e</a:t>
            </a:r>
            <a:r>
              <a:rPr lang="en-US" sz="3200" b="1" dirty="0" smtClean="0">
                <a:latin typeface="Arial" pitchFamily="34" charset="0"/>
                <a:cs typeface="Arial" pitchFamily="34" charset="0"/>
              </a:rPr>
              <a:t> (n&lt; 30)</a:t>
            </a:r>
          </a:p>
          <a:p>
            <a:pPr marL="514350" indent="-514350" algn="just">
              <a:buFont typeface="+mj-lt"/>
              <a:buAutoNum type="arabicPeriod"/>
            </a:pPr>
            <a:r>
              <a:rPr lang="en-US" sz="3200" b="1" dirty="0" smtClean="0">
                <a:latin typeface="Arial" pitchFamily="34" charset="0"/>
                <a:cs typeface="Arial" pitchFamily="34" charset="0"/>
              </a:rPr>
              <a:t>The parent population from which the sample is drawn is normal.</a:t>
            </a:r>
          </a:p>
          <a:p>
            <a:pPr marL="514350" indent="-514350" algn="just">
              <a:buFont typeface="+mj-lt"/>
              <a:buAutoNum type="arabicPeriod"/>
            </a:pPr>
            <a:r>
              <a:rPr lang="en-US" sz="3200" b="1" dirty="0" smtClean="0">
                <a:latin typeface="Arial" pitchFamily="34" charset="0"/>
                <a:cs typeface="Arial" pitchFamily="34" charset="0"/>
              </a:rPr>
              <a:t>The population standard deviation (</a:t>
            </a:r>
            <a:r>
              <a:rPr lang="el-GR" sz="3200" b="1" dirty="0" smtClean="0">
                <a:latin typeface="Arial" pitchFamily="34" charset="0"/>
                <a:cs typeface="Arial" pitchFamily="34" charset="0"/>
              </a:rPr>
              <a:t>σ</a:t>
            </a:r>
            <a:r>
              <a:rPr lang="en-US" sz="3200" b="1" dirty="0" smtClean="0">
                <a:latin typeface="Arial" pitchFamily="34" charset="0"/>
                <a:cs typeface="Arial" pitchFamily="34" charset="0"/>
              </a:rPr>
              <a:t>) is unknown.</a:t>
            </a:r>
          </a:p>
          <a:p>
            <a:pPr marL="514350" indent="-514350" algn="just">
              <a:buFont typeface="+mj-lt"/>
              <a:buAutoNum type="arabicPeriod"/>
            </a:pPr>
            <a:r>
              <a:rPr lang="en-US" sz="3200" b="1" dirty="0" smtClean="0">
                <a:latin typeface="Arial" pitchFamily="34" charset="0"/>
                <a:cs typeface="Arial" pitchFamily="34" charset="0"/>
              </a:rPr>
              <a:t>The samples are independent and are drawn by random sampling method.</a:t>
            </a:r>
          </a:p>
          <a:p>
            <a:pPr marL="0" indent="0" algn="just">
              <a:buNone/>
            </a:pPr>
            <a:endParaRPr lang="en-US" b="1" dirty="0"/>
          </a:p>
        </p:txBody>
      </p:sp>
      <p:sp>
        <p:nvSpPr>
          <p:cNvPr id="4" name="Slide Number Placeholder 3"/>
          <p:cNvSpPr>
            <a:spLocks noGrp="1"/>
          </p:cNvSpPr>
          <p:nvPr>
            <p:ph type="sldNum" sz="quarter" idx="12"/>
          </p:nvPr>
        </p:nvSpPr>
        <p:spPr/>
        <p:txBody>
          <a:bodyPr/>
          <a:lstStyle/>
          <a:p>
            <a:fld id="{98E012E8-52C7-4AF0-A917-5718C5878EC9}" type="slidenum">
              <a:rPr lang="en-US" smtClean="0"/>
              <a:t>3</a:t>
            </a:fld>
            <a:endParaRPr lang="en-US"/>
          </a:p>
        </p:txBody>
      </p:sp>
    </p:spTree>
    <p:extLst>
      <p:ext uri="{BB962C8B-B14F-4D97-AF65-F5344CB8AC3E}">
        <p14:creationId xmlns:p14="http://schemas.microsoft.com/office/powerpoint/2010/main" val="596637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838200"/>
          </a:xfrm>
        </p:spPr>
        <p:txBody>
          <a:bodyPr>
            <a:normAutofit/>
          </a:bodyPr>
          <a:lstStyle/>
          <a:p>
            <a:r>
              <a:rPr lang="en-US" sz="3600" b="1" u="sng" dirty="0" smtClean="0">
                <a:solidFill>
                  <a:srgbClr val="FF0000"/>
                </a:solidFill>
              </a:rPr>
              <a:t>Case I: Test of Significance of a Single Mean:</a:t>
            </a:r>
            <a:endParaRPr lang="en-US" sz="3600"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4389120"/>
              </a:xfrm>
            </p:spPr>
            <p:txBody>
              <a:bodyPr>
                <a:normAutofit fontScale="92500" lnSpcReduction="10000"/>
              </a:bodyPr>
              <a:lstStyle/>
              <a:p>
                <a:r>
                  <a:rPr lang="en-US" sz="3200" b="1" dirty="0" smtClean="0">
                    <a:latin typeface="Arial" pitchFamily="34" charset="0"/>
                    <a:cs typeface="Arial" pitchFamily="34" charset="0"/>
                  </a:rPr>
                  <a:t>Step4: Test Statistics: Under H̥</a:t>
                </a:r>
              </a:p>
              <a:p>
                <a:r>
                  <a:rPr lang="en-US" sz="3200" b="1" dirty="0" err="1">
                    <a:latin typeface="Arial" pitchFamily="34" charset="0"/>
                    <a:cs typeface="Arial" pitchFamily="34" charset="0"/>
                  </a:rPr>
                  <a:t>t</a:t>
                </a:r>
                <a:r>
                  <a:rPr lang="en-US" sz="3200" b="1" baseline="-25000" dirty="0" err="1" smtClean="0">
                    <a:latin typeface="Arial" pitchFamily="34" charset="0"/>
                    <a:cs typeface="Arial" pitchFamily="34" charset="0"/>
                  </a:rPr>
                  <a:t>calculated</a:t>
                </a:r>
                <a:r>
                  <a:rPr lang="en-US" sz="3200" b="1" baseline="-25000" dirty="0" smtClean="0">
                    <a:latin typeface="Arial" pitchFamily="34" charset="0"/>
                    <a:cs typeface="Arial" pitchFamily="34" charset="0"/>
                  </a:rPr>
                  <a:t> </a:t>
                </a:r>
                <a:r>
                  <a:rPr lang="en-US" sz="3200" b="1" dirty="0" smtClean="0">
                    <a:latin typeface="Arial" pitchFamily="34" charset="0"/>
                    <a:cs typeface="Arial" pitchFamily="34" charset="0"/>
                  </a:rPr>
                  <a:t> = </a:t>
                </a:r>
                <a14:m>
                  <m:oMath xmlns:m="http://schemas.openxmlformats.org/officeDocument/2006/math">
                    <m:f>
                      <m:fPr>
                        <m:ctrlPr>
                          <a:rPr lang="en-US" sz="3200" b="1" i="1">
                            <a:latin typeface="Cambria Math"/>
                          </a:rPr>
                        </m:ctrlPr>
                      </m:fPr>
                      <m:num>
                        <m:r>
                          <a:rPr lang="en-US" sz="3200" b="1" i="1">
                            <a:latin typeface="Cambria Math"/>
                          </a:rPr>
                          <m:t>𝒙</m:t>
                        </m:r>
                        <m:r>
                          <a:rPr lang="en-US" sz="3200" b="1" i="1">
                            <a:latin typeface="Cambria Math"/>
                          </a:rPr>
                          <m:t>͞</m:t>
                        </m:r>
                        <m:r>
                          <a:rPr lang="en-US" sz="3200" b="1" i="1">
                            <a:latin typeface="Cambria Math"/>
                          </a:rPr>
                          <m:t>−µ</m:t>
                        </m:r>
                        <m:r>
                          <a:rPr lang="en-US" sz="3200" b="1" i="1">
                            <a:latin typeface="Cambria Math"/>
                          </a:rPr>
                          <m:t>₀</m:t>
                        </m:r>
                      </m:num>
                      <m:den>
                        <m:r>
                          <a:rPr lang="en-US" sz="3200" b="1" i="1">
                            <a:latin typeface="Cambria Math"/>
                          </a:rPr>
                          <m:t>𝒔</m:t>
                        </m:r>
                        <m:r>
                          <a:rPr lang="en-US" sz="3200" b="1" i="1">
                            <a:latin typeface="Cambria Math"/>
                          </a:rPr>
                          <m:t>/</m:t>
                        </m:r>
                        <m:rad>
                          <m:radPr>
                            <m:degHide m:val="on"/>
                            <m:ctrlPr>
                              <a:rPr lang="en-US" sz="3200" b="1" i="1">
                                <a:latin typeface="Cambria Math"/>
                              </a:rPr>
                            </m:ctrlPr>
                          </m:radPr>
                          <m:deg/>
                          <m:e>
                            <m:r>
                              <a:rPr lang="en-US" sz="3200" b="1" i="1">
                                <a:latin typeface="Cambria Math"/>
                              </a:rPr>
                              <m:t>𝒏</m:t>
                            </m:r>
                          </m:e>
                        </m:rad>
                      </m:den>
                    </m:f>
                  </m:oMath>
                </a14:m>
                <a:r>
                  <a:rPr lang="en-US" sz="3200" b="1" dirty="0">
                    <a:latin typeface="Arial" pitchFamily="34" charset="0"/>
                    <a:cs typeface="Arial" pitchFamily="34" charset="0"/>
                  </a:rPr>
                  <a:t> ~ </a:t>
                </a:r>
                <a:r>
                  <a:rPr lang="en-US" sz="3200" b="1" dirty="0" smtClean="0">
                    <a:latin typeface="Arial" pitchFamily="34" charset="0"/>
                    <a:cs typeface="Arial" pitchFamily="34" charset="0"/>
                  </a:rPr>
                  <a:t>t</a:t>
                </a:r>
                <a:r>
                  <a:rPr lang="en-US" sz="3200" b="1" baseline="-25000" dirty="0" smtClean="0">
                    <a:latin typeface="Arial" pitchFamily="34" charset="0"/>
                    <a:cs typeface="Arial" pitchFamily="34" charset="0"/>
                  </a:rPr>
                  <a:t>n-1    </a:t>
                </a:r>
                <a:r>
                  <a:rPr lang="en-US" sz="3200" b="1" dirty="0" err="1">
                    <a:latin typeface="Arial" pitchFamily="34" charset="0"/>
                    <a:cs typeface="Arial" pitchFamily="34" charset="0"/>
                  </a:rPr>
                  <a:t>t</a:t>
                </a:r>
                <a:r>
                  <a:rPr lang="en-US" sz="3200" b="1" baseline="-25000" dirty="0" err="1">
                    <a:latin typeface="Arial" pitchFamily="34" charset="0"/>
                    <a:cs typeface="Arial" pitchFamily="34" charset="0"/>
                  </a:rPr>
                  <a:t>calculated</a:t>
                </a:r>
                <a:r>
                  <a:rPr lang="en-US" sz="3200" b="1" dirty="0" smtClean="0">
                    <a:latin typeface="Arial" pitchFamily="34" charset="0"/>
                    <a:cs typeface="Arial" pitchFamily="34" charset="0"/>
                  </a:rPr>
                  <a:t> = </a:t>
                </a:r>
                <a14:m>
                  <m:oMath xmlns:m="http://schemas.openxmlformats.org/officeDocument/2006/math">
                    <m:f>
                      <m:fPr>
                        <m:ctrlPr>
                          <a:rPr lang="en-US" sz="3200" b="1" i="1">
                            <a:latin typeface="Cambria Math"/>
                          </a:rPr>
                        </m:ctrlPr>
                      </m:fPr>
                      <m:num>
                        <m:r>
                          <a:rPr lang="en-US" sz="3200" b="1" i="1">
                            <a:latin typeface="Cambria Math"/>
                          </a:rPr>
                          <m:t>𝒙</m:t>
                        </m:r>
                        <m:r>
                          <a:rPr lang="en-US" sz="3200" b="1" i="1">
                            <a:latin typeface="Cambria Math"/>
                          </a:rPr>
                          <m:t>͞</m:t>
                        </m:r>
                        <m:r>
                          <a:rPr lang="en-US" sz="3200" b="1" i="1">
                            <a:latin typeface="Cambria Math"/>
                          </a:rPr>
                          <m:t>−µ</m:t>
                        </m:r>
                        <m:r>
                          <a:rPr lang="en-US" sz="3200" b="1" i="1">
                            <a:latin typeface="Cambria Math"/>
                          </a:rPr>
                          <m:t>₀</m:t>
                        </m:r>
                      </m:num>
                      <m:den>
                        <m:r>
                          <a:rPr lang="en-US" sz="3200" b="1" i="1">
                            <a:latin typeface="Cambria Math"/>
                          </a:rPr>
                          <m:t>𝒔</m:t>
                        </m:r>
                        <m:r>
                          <a:rPr lang="en-US" sz="3200" b="1" i="1">
                            <a:latin typeface="Cambria Math"/>
                          </a:rPr>
                          <m:t>/</m:t>
                        </m:r>
                        <m:rad>
                          <m:radPr>
                            <m:degHide m:val="on"/>
                            <m:ctrlPr>
                              <a:rPr lang="en-US" sz="3200" b="1" i="1">
                                <a:latin typeface="Cambria Math"/>
                              </a:rPr>
                            </m:ctrlPr>
                          </m:radPr>
                          <m:deg/>
                          <m:e>
                            <m:r>
                              <a:rPr lang="en-US" sz="3200" b="1" i="1">
                                <a:latin typeface="Cambria Math"/>
                              </a:rPr>
                              <m:t>𝒏</m:t>
                            </m:r>
                            <m:r>
                              <a:rPr lang="en-US" sz="3200" b="1" i="1" smtClean="0">
                                <a:latin typeface="Cambria Math"/>
                              </a:rPr>
                              <m:t>−</m:t>
                            </m:r>
                            <m:r>
                              <a:rPr lang="en-US" sz="3200" b="1" i="1" smtClean="0">
                                <a:latin typeface="Cambria Math"/>
                              </a:rPr>
                              <m:t>𝟏</m:t>
                            </m:r>
                          </m:e>
                        </m:rad>
                      </m:den>
                    </m:f>
                  </m:oMath>
                </a14:m>
                <a:r>
                  <a:rPr lang="en-US" sz="3200" b="1" dirty="0">
                    <a:latin typeface="Arial" pitchFamily="34" charset="0"/>
                    <a:cs typeface="Arial" pitchFamily="34" charset="0"/>
                  </a:rPr>
                  <a:t> ~ t</a:t>
                </a:r>
                <a:r>
                  <a:rPr lang="en-US" sz="3200" b="1" baseline="-25000" dirty="0">
                    <a:latin typeface="Arial" pitchFamily="34" charset="0"/>
                    <a:cs typeface="Arial" pitchFamily="34" charset="0"/>
                  </a:rPr>
                  <a:t>n-1</a:t>
                </a:r>
                <a:endParaRPr lang="en-US" sz="3200" b="1" dirty="0">
                  <a:latin typeface="Arial" pitchFamily="34" charset="0"/>
                  <a:cs typeface="Arial" pitchFamily="34" charset="0"/>
                </a:endParaRPr>
              </a:p>
              <a:p>
                <a:pPr marL="0" indent="0">
                  <a:buNone/>
                </a:pPr>
                <a:r>
                  <a:rPr lang="en-US" sz="3200" b="1" dirty="0" smtClean="0">
                    <a:latin typeface="Arial" pitchFamily="34" charset="0"/>
                    <a:cs typeface="Arial" pitchFamily="34" charset="0"/>
                  </a:rPr>
                  <a:t>Where,</a:t>
                </a:r>
              </a:p>
              <a:p>
                <a:r>
                  <a:rPr lang="en-US" sz="3200" b="1" dirty="0">
                    <a:latin typeface="Arial" pitchFamily="34" charset="0"/>
                    <a:cs typeface="Arial" pitchFamily="34" charset="0"/>
                  </a:rPr>
                  <a:t>x̅ = Sample Mean</a:t>
                </a:r>
                <a:endParaRPr lang="en-US" sz="3200" dirty="0">
                  <a:latin typeface="Arial" pitchFamily="34" charset="0"/>
                  <a:cs typeface="Arial" pitchFamily="34" charset="0"/>
                </a:endParaRPr>
              </a:p>
              <a:p>
                <a:r>
                  <a:rPr lang="en-US" sz="3200" b="1" dirty="0">
                    <a:latin typeface="Arial" pitchFamily="34" charset="0"/>
                    <a:cs typeface="Arial" pitchFamily="34" charset="0"/>
                  </a:rPr>
                  <a:t>µ</a:t>
                </a:r>
                <a:r>
                  <a:rPr lang="en-US" sz="3200" b="1" baseline="-25000" dirty="0">
                    <a:latin typeface="Arial" pitchFamily="34" charset="0"/>
                    <a:cs typeface="Arial" pitchFamily="34" charset="0"/>
                  </a:rPr>
                  <a:t>0 </a:t>
                </a:r>
                <a:r>
                  <a:rPr lang="en-US" sz="3200" b="1" dirty="0">
                    <a:latin typeface="Arial" pitchFamily="34" charset="0"/>
                    <a:cs typeface="Arial" pitchFamily="34" charset="0"/>
                  </a:rPr>
                  <a:t>= Specified Population mean</a:t>
                </a:r>
                <a:endParaRPr lang="en-US" sz="3200" dirty="0">
                  <a:latin typeface="Arial" pitchFamily="34" charset="0"/>
                  <a:cs typeface="Arial" pitchFamily="34" charset="0"/>
                </a:endParaRPr>
              </a:p>
              <a:p>
                <a:r>
                  <a:rPr lang="en-US" sz="3200" b="1" dirty="0">
                    <a:latin typeface="Arial" pitchFamily="34" charset="0"/>
                    <a:cs typeface="Arial" pitchFamily="34" charset="0"/>
                  </a:rPr>
                  <a:t>σ = Population Standard Deviation </a:t>
                </a:r>
                <a:endParaRPr lang="en-US" sz="3200" dirty="0">
                  <a:latin typeface="Arial" pitchFamily="34" charset="0"/>
                  <a:cs typeface="Arial" pitchFamily="34" charset="0"/>
                </a:endParaRPr>
              </a:p>
              <a:p>
                <a:r>
                  <a:rPr lang="en-US" sz="3200" b="1" dirty="0">
                    <a:latin typeface="Arial" pitchFamily="34" charset="0"/>
                    <a:cs typeface="Arial" pitchFamily="34" charset="0"/>
                  </a:rPr>
                  <a:t>s = Sample Standard Deviation</a:t>
                </a:r>
                <a:endParaRPr lang="en-US" sz="3200" dirty="0">
                  <a:latin typeface="Arial" pitchFamily="34" charset="0"/>
                  <a:cs typeface="Arial" pitchFamily="34" charset="0"/>
                </a:endParaRPr>
              </a:p>
              <a:p>
                <a:r>
                  <a:rPr lang="en-US" sz="3200" b="1" dirty="0">
                    <a:latin typeface="Arial" pitchFamily="34" charset="0"/>
                    <a:cs typeface="Arial" pitchFamily="34" charset="0"/>
                  </a:rPr>
                  <a:t>n= Sample size</a:t>
                </a:r>
                <a:endParaRPr lang="en-US" sz="3200" dirty="0">
                  <a:latin typeface="Arial" pitchFamily="34" charset="0"/>
                  <a:cs typeface="Arial" pitchFamily="34" charset="0"/>
                </a:endParaRPr>
              </a:p>
              <a:p>
                <a:pPr marL="0" indent="0">
                  <a:buNone/>
                </a:pP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4389120"/>
              </a:xfrm>
              <a:blipFill rotWithShape="1">
                <a:blip r:embed="rId2"/>
                <a:stretch>
                  <a:fillRect l="-1704" t="-2917" b="-208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8E012E8-52C7-4AF0-A917-5718C5878EC9}" type="slidenum">
              <a:rPr lang="en-US" smtClean="0"/>
              <a:t>4</a:t>
            </a:fld>
            <a:endParaRPr lang="en-US"/>
          </a:p>
        </p:txBody>
      </p:sp>
    </p:spTree>
    <p:extLst>
      <p:ext uri="{BB962C8B-B14F-4D97-AF65-F5344CB8AC3E}">
        <p14:creationId xmlns:p14="http://schemas.microsoft.com/office/powerpoint/2010/main" val="2245867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 </a:t>
            </a:r>
            <a:r>
              <a:rPr lang="en-US" b="1" u="sng" dirty="0" smtClean="0">
                <a:solidFill>
                  <a:srgbClr val="FF0000"/>
                </a:solidFill>
              </a:rPr>
              <a:t>Con……….</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47800"/>
                <a:ext cx="8229600" cy="4389120"/>
              </a:xfrm>
            </p:spPr>
            <p:txBody>
              <a:bodyPr>
                <a:noAutofit/>
              </a:bodyPr>
              <a:lstStyle/>
              <a:p>
                <a:r>
                  <a:rPr lang="en-US" sz="4000" b="1" dirty="0" smtClean="0">
                    <a:latin typeface="Arial" pitchFamily="34" charset="0"/>
                    <a:cs typeface="Arial" pitchFamily="34" charset="0"/>
                  </a:rPr>
                  <a:t>Sample Mean(x͞  ) = </a:t>
                </a:r>
                <a14:m>
                  <m:oMath xmlns:m="http://schemas.openxmlformats.org/officeDocument/2006/math">
                    <m:f>
                      <m:fPr>
                        <m:ctrlPr>
                          <a:rPr lang="en-US" sz="4000" b="1" i="1" smtClean="0">
                            <a:latin typeface="Cambria Math"/>
                            <a:cs typeface="Arial"/>
                          </a:rPr>
                        </m:ctrlPr>
                      </m:fPr>
                      <m:num>
                        <m:nary>
                          <m:naryPr>
                            <m:chr m:val="∑"/>
                            <m:subHide m:val="on"/>
                            <m:supHide m:val="on"/>
                            <m:ctrlPr>
                              <a:rPr lang="en-US" sz="4000" b="1" i="1" smtClean="0">
                                <a:latin typeface="Cambria Math"/>
                                <a:cs typeface="Arial"/>
                              </a:rPr>
                            </m:ctrlPr>
                          </m:naryPr>
                          <m:sub/>
                          <m:sup/>
                          <m:e>
                            <m:r>
                              <a:rPr lang="en-US" sz="4000" b="1" i="1" smtClean="0">
                                <a:latin typeface="Cambria Math"/>
                                <a:cs typeface="Arial"/>
                              </a:rPr>
                              <m:t>𝒙</m:t>
                            </m:r>
                          </m:e>
                        </m:nary>
                      </m:num>
                      <m:den>
                        <m:r>
                          <a:rPr lang="en-US" sz="4000" b="1" i="1" smtClean="0">
                            <a:latin typeface="Cambria Math"/>
                            <a:cs typeface="Arial"/>
                          </a:rPr>
                          <m:t>𝒏</m:t>
                        </m:r>
                      </m:den>
                    </m:f>
                  </m:oMath>
                </a14:m>
                <a:endParaRPr lang="en-US" sz="4000" b="1" dirty="0" smtClean="0">
                  <a:latin typeface="Arial" pitchFamily="34" charset="0"/>
                  <a:cs typeface="Arial" pitchFamily="34" charset="0"/>
                </a:endParaRPr>
              </a:p>
              <a:p>
                <a:r>
                  <a:rPr lang="en-US" sz="4000" b="1" dirty="0" smtClean="0">
                    <a:latin typeface="Arial" pitchFamily="34" charset="0"/>
                    <a:cs typeface="Arial" pitchFamily="34" charset="0"/>
                  </a:rPr>
                  <a:t>Sample Standard deviation (s) 	=</a:t>
                </a:r>
                <a14:m>
                  <m:oMath xmlns:m="http://schemas.openxmlformats.org/officeDocument/2006/math">
                    <m:rad>
                      <m:radPr>
                        <m:degHide m:val="on"/>
                        <m:ctrlPr>
                          <a:rPr lang="en-US" sz="4000" b="1" i="1" smtClean="0">
                            <a:latin typeface="Cambria Math"/>
                          </a:rPr>
                        </m:ctrlPr>
                      </m:radPr>
                      <m:deg/>
                      <m:e>
                        <m:f>
                          <m:fPr>
                            <m:ctrlPr>
                              <a:rPr lang="en-US" sz="4000" b="1" i="1" smtClean="0">
                                <a:latin typeface="Cambria Math"/>
                              </a:rPr>
                            </m:ctrlPr>
                          </m:fPr>
                          <m:num>
                            <m:r>
                              <a:rPr lang="en-US" sz="4000" b="1" i="1" smtClean="0">
                                <a:latin typeface="Cambria Math"/>
                              </a:rPr>
                              <m:t>𝟏</m:t>
                            </m:r>
                          </m:num>
                          <m:den>
                            <m:r>
                              <a:rPr lang="en-US" sz="4000" b="1" i="1" smtClean="0">
                                <a:latin typeface="Cambria Math"/>
                              </a:rPr>
                              <m:t>𝒏</m:t>
                            </m:r>
                            <m:r>
                              <a:rPr lang="en-US" sz="4000" b="1" i="1" smtClean="0">
                                <a:latin typeface="Cambria Math"/>
                              </a:rPr>
                              <m:t>−</m:t>
                            </m:r>
                            <m:r>
                              <a:rPr lang="en-US" sz="4000" b="1" i="1" smtClean="0">
                                <a:latin typeface="Cambria Math"/>
                              </a:rPr>
                              <m:t>𝟏</m:t>
                            </m:r>
                          </m:den>
                        </m:f>
                        <m:nary>
                          <m:naryPr>
                            <m:chr m:val="∑"/>
                            <m:subHide m:val="on"/>
                            <m:supHide m:val="on"/>
                            <m:ctrlPr>
                              <a:rPr lang="en-US" sz="4000" b="1" i="1" smtClean="0">
                                <a:latin typeface="Cambria Math"/>
                              </a:rPr>
                            </m:ctrlPr>
                          </m:naryPr>
                          <m:sub/>
                          <m:sup/>
                          <m:e>
                            <m:r>
                              <a:rPr lang="en-US" sz="4000" b="1" i="1" smtClean="0">
                                <a:latin typeface="Cambria Math"/>
                              </a:rPr>
                              <m:t>(</m:t>
                            </m:r>
                            <m:r>
                              <a:rPr lang="en-US" sz="4000" b="1" i="1" smtClean="0">
                                <a:latin typeface="Cambria Math"/>
                              </a:rPr>
                              <m:t>𝒙</m:t>
                            </m:r>
                            <m:r>
                              <a:rPr lang="en-US" sz="4000" b="1" i="1" smtClean="0">
                                <a:latin typeface="Cambria Math"/>
                              </a:rPr>
                              <m:t>−</m:t>
                            </m:r>
                            <m:r>
                              <a:rPr lang="en-US" sz="4000" b="1" i="1" smtClean="0">
                                <a:latin typeface="Cambria Math"/>
                              </a:rPr>
                              <m:t>𝒙</m:t>
                            </m:r>
                            <m:r>
                              <a:rPr lang="en-US" sz="4000" b="1" i="1" smtClean="0">
                                <a:latin typeface="Cambria Math"/>
                                <a:ea typeface="Cambria Math"/>
                              </a:rPr>
                              <m:t>͞</m:t>
                            </m:r>
                            <m:r>
                              <a:rPr lang="en-US" sz="4000" b="1" i="1" smtClean="0">
                                <a:latin typeface="Cambria Math"/>
                                <a:ea typeface="Cambria Math"/>
                              </a:rPr>
                              <m:t> </m:t>
                            </m:r>
                            <m:r>
                              <a:rPr lang="en-US" sz="4000" b="1" i="1" smtClean="0">
                                <a:latin typeface="Cambria Math"/>
                              </a:rPr>
                              <m:t>)</m:t>
                            </m:r>
                            <m:r>
                              <a:rPr lang="en-US" sz="4000" b="1" i="1" smtClean="0">
                                <a:latin typeface="Cambria Math"/>
                              </a:rPr>
                              <m:t>²</m:t>
                            </m:r>
                          </m:e>
                        </m:nary>
                      </m:e>
                    </m:rad>
                  </m:oMath>
                </a14:m>
                <a:r>
                  <a:rPr lang="en-US" sz="4000" b="1" dirty="0" smtClean="0">
                    <a:latin typeface="Arial" pitchFamily="34" charset="0"/>
                    <a:cs typeface="Arial" pitchFamily="34" charset="0"/>
                  </a:rPr>
                  <a:t>  </a:t>
                </a:r>
              </a:p>
              <a:p>
                <a:pPr marL="0" indent="0">
                  <a:buNone/>
                </a:pPr>
                <a:r>
                  <a:rPr lang="en-US" sz="4000" b="1" dirty="0" smtClean="0">
                    <a:latin typeface="Arial" pitchFamily="34" charset="0"/>
                    <a:cs typeface="Arial" pitchFamily="34" charset="0"/>
                  </a:rPr>
                  <a:t>   	= </a:t>
                </a:r>
                <a14:m>
                  <m:oMath xmlns:m="http://schemas.openxmlformats.org/officeDocument/2006/math">
                    <m:rad>
                      <m:radPr>
                        <m:degHide m:val="on"/>
                        <m:ctrlPr>
                          <a:rPr lang="en-US" sz="4000" b="1" i="1">
                            <a:latin typeface="Cambria Math"/>
                          </a:rPr>
                        </m:ctrlPr>
                      </m:radPr>
                      <m:deg/>
                      <m:e>
                        <m:f>
                          <m:fPr>
                            <m:ctrlPr>
                              <a:rPr lang="en-US" sz="4000" b="1" i="1">
                                <a:latin typeface="Cambria Math"/>
                              </a:rPr>
                            </m:ctrlPr>
                          </m:fPr>
                          <m:num>
                            <m:r>
                              <a:rPr lang="en-US" sz="4000" b="1" i="1">
                                <a:latin typeface="Cambria Math"/>
                              </a:rPr>
                              <m:t>𝟏</m:t>
                            </m:r>
                          </m:num>
                          <m:den>
                            <m:r>
                              <a:rPr lang="en-US" sz="4000" b="1" i="1">
                                <a:latin typeface="Cambria Math"/>
                              </a:rPr>
                              <m:t>𝒏</m:t>
                            </m:r>
                            <m:r>
                              <a:rPr lang="en-US" sz="4000" b="1" i="1">
                                <a:latin typeface="Cambria Math"/>
                              </a:rPr>
                              <m:t>−</m:t>
                            </m:r>
                            <m:r>
                              <a:rPr lang="en-US" sz="4000" b="1" i="1">
                                <a:latin typeface="Cambria Math"/>
                              </a:rPr>
                              <m:t>𝟏</m:t>
                            </m:r>
                          </m:den>
                        </m:f>
                        <m:r>
                          <a:rPr lang="en-US" sz="4000" b="1" i="1" smtClean="0">
                            <a:latin typeface="Cambria Math"/>
                          </a:rPr>
                          <m:t>[</m:t>
                        </m:r>
                        <m:nary>
                          <m:naryPr>
                            <m:chr m:val="∑"/>
                            <m:subHide m:val="on"/>
                            <m:supHide m:val="on"/>
                            <m:ctrlPr>
                              <a:rPr lang="en-US" sz="4000" b="1" i="1">
                                <a:latin typeface="Cambria Math"/>
                              </a:rPr>
                            </m:ctrlPr>
                          </m:naryPr>
                          <m:sub/>
                          <m:sup/>
                          <m:e>
                            <m:r>
                              <a:rPr lang="en-US" sz="4000" b="1" i="1">
                                <a:latin typeface="Cambria Math"/>
                              </a:rPr>
                              <m:t>𝒙</m:t>
                            </m:r>
                            <m:r>
                              <a:rPr lang="en-US" sz="4000" b="1" i="1" smtClean="0">
                                <a:latin typeface="Cambria Math"/>
                              </a:rPr>
                              <m:t>²</m:t>
                            </m:r>
                            <m:r>
                              <a:rPr lang="en-US" sz="4000" b="1" i="1" smtClean="0">
                                <a:latin typeface="Cambria Math"/>
                              </a:rPr>
                              <m:t> −</m:t>
                            </m:r>
                            <m:f>
                              <m:fPr>
                                <m:ctrlPr>
                                  <a:rPr lang="en-US" sz="4000" b="1" i="1" smtClean="0">
                                    <a:latin typeface="Cambria Math"/>
                                  </a:rPr>
                                </m:ctrlPr>
                              </m:fPr>
                              <m:num>
                                <m:r>
                                  <a:rPr lang="en-US" sz="4000" b="1" i="1" smtClean="0">
                                    <a:latin typeface="Cambria Math"/>
                                  </a:rPr>
                                  <m:t>(</m:t>
                                </m:r>
                                <m:nary>
                                  <m:naryPr>
                                    <m:chr m:val="∑"/>
                                    <m:subHide m:val="on"/>
                                    <m:supHide m:val="on"/>
                                    <m:ctrlPr>
                                      <a:rPr lang="en-US" sz="4000" b="1" i="1" smtClean="0">
                                        <a:latin typeface="Cambria Math"/>
                                      </a:rPr>
                                    </m:ctrlPr>
                                  </m:naryPr>
                                  <m:sub/>
                                  <m:sup/>
                                  <m:e>
                                    <m:r>
                                      <a:rPr lang="en-US" sz="4000" b="1" i="1" smtClean="0">
                                        <a:latin typeface="Cambria Math"/>
                                      </a:rPr>
                                      <m:t>𝒙</m:t>
                                    </m:r>
                                    <m:r>
                                      <a:rPr lang="en-US" sz="4000" b="1" i="1" smtClean="0">
                                        <a:latin typeface="Cambria Math"/>
                                      </a:rPr>
                                      <m:t>)</m:t>
                                    </m:r>
                                    <m:r>
                                      <a:rPr lang="en-US" sz="4000" b="1" i="1" smtClean="0">
                                        <a:latin typeface="Cambria Math"/>
                                      </a:rPr>
                                      <m:t>²</m:t>
                                    </m:r>
                                  </m:e>
                                </m:nary>
                              </m:num>
                              <m:den>
                                <m:r>
                                  <a:rPr lang="en-US" sz="4000" b="1" i="1" smtClean="0">
                                    <a:latin typeface="Cambria Math"/>
                                  </a:rPr>
                                  <m:t>𝒏</m:t>
                                </m:r>
                              </m:den>
                            </m:f>
                          </m:e>
                        </m:nary>
                      </m:e>
                    </m:rad>
                    <m:r>
                      <a:rPr lang="en-US" sz="4000" b="1" i="0" smtClean="0">
                        <a:latin typeface="Cambria Math"/>
                      </a:rPr>
                      <m:t>]</m:t>
                    </m:r>
                  </m:oMath>
                </a14:m>
                <a:endParaRPr lang="en-US" sz="4000" b="1" dirty="0">
                  <a:latin typeface="Arial" pitchFamily="34" charset="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47800"/>
                <a:ext cx="8229600" cy="4389120"/>
              </a:xfrm>
              <a:blipFill rotWithShape="1">
                <a:blip r:embed="rId2"/>
                <a:stretch>
                  <a:fillRect l="-2074" b="-18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8E012E8-52C7-4AF0-A917-5718C5878EC9}" type="slidenum">
              <a:rPr lang="en-US" smtClean="0"/>
              <a:t>5</a:t>
            </a:fld>
            <a:endParaRPr lang="en-US"/>
          </a:p>
        </p:txBody>
      </p:sp>
    </p:spTree>
    <p:extLst>
      <p:ext uri="{BB962C8B-B14F-4D97-AF65-F5344CB8AC3E}">
        <p14:creationId xmlns:p14="http://schemas.microsoft.com/office/powerpoint/2010/main" val="387789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838200"/>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838200"/>
            <a:ext cx="8763000" cy="5715000"/>
          </a:xfrm>
        </p:spPr>
        <p:txBody>
          <a:bodyPr>
            <a:noAutofit/>
          </a:bodyPr>
          <a:lstStyle/>
          <a:p>
            <a:pPr marL="514350" indent="-514350" algn="just">
              <a:buFont typeface="+mj-lt"/>
              <a:buAutoNum type="arabicPeriod"/>
            </a:pPr>
            <a:r>
              <a:rPr lang="en-US" sz="2800" b="1" dirty="0" smtClean="0">
                <a:latin typeface="Arial" pitchFamily="34" charset="0"/>
                <a:cs typeface="Arial" pitchFamily="34" charset="0"/>
              </a:rPr>
              <a:t>The height of 10 males of a given locality are found to be 70, 67, 62,68, 61, 68, 70, 64, 64, 66, inches. Is it reasonable to believe that the average height is greater than 64 inches? Test at 5% level of significance.</a:t>
            </a:r>
          </a:p>
          <a:p>
            <a:pPr marL="514350" indent="-514350" algn="just">
              <a:buFont typeface="+mj-lt"/>
              <a:buAutoNum type="arabicPeriod"/>
            </a:pPr>
            <a:r>
              <a:rPr lang="en-US" sz="2800" b="1" dirty="0" smtClean="0">
                <a:latin typeface="Arial" pitchFamily="34" charset="0"/>
                <a:cs typeface="Arial" pitchFamily="34" charset="0"/>
              </a:rPr>
              <a:t>The prices of shares of a development bank on different days of a month were found to be 690, 710, 630, 700, 660, 650, 690, and 700. Test at 5% level of significance whether the mean price of the shares in the month is </a:t>
            </a:r>
            <a:r>
              <a:rPr lang="en-US" sz="2800" b="1" dirty="0" err="1" smtClean="0">
                <a:latin typeface="Arial" pitchFamily="34" charset="0"/>
                <a:cs typeface="Arial" pitchFamily="34" charset="0"/>
              </a:rPr>
              <a:t>Rs</a:t>
            </a:r>
            <a:r>
              <a:rPr lang="en-US" sz="2800" b="1" dirty="0" smtClean="0">
                <a:latin typeface="Arial" pitchFamily="34" charset="0"/>
                <a:cs typeface="Arial" pitchFamily="34" charset="0"/>
              </a:rPr>
              <a:t>. 650. </a:t>
            </a:r>
          </a:p>
        </p:txBody>
      </p:sp>
      <p:sp>
        <p:nvSpPr>
          <p:cNvPr id="4" name="Slide Number Placeholder 3"/>
          <p:cNvSpPr>
            <a:spLocks noGrp="1"/>
          </p:cNvSpPr>
          <p:nvPr>
            <p:ph type="sldNum" sz="quarter" idx="12"/>
          </p:nvPr>
        </p:nvSpPr>
        <p:spPr/>
        <p:txBody>
          <a:bodyPr/>
          <a:lstStyle/>
          <a:p>
            <a:fld id="{98E012E8-52C7-4AF0-A917-5718C5878EC9}" type="slidenum">
              <a:rPr lang="en-US" smtClean="0"/>
              <a:t>6</a:t>
            </a:fld>
            <a:endParaRPr lang="en-US"/>
          </a:p>
        </p:txBody>
      </p:sp>
    </p:spTree>
    <p:extLst>
      <p:ext uri="{BB962C8B-B14F-4D97-AF65-F5344CB8AC3E}">
        <p14:creationId xmlns:p14="http://schemas.microsoft.com/office/powerpoint/2010/main" val="2717646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551688"/>
          </a:xfrm>
        </p:spPr>
        <p:txBody>
          <a:bodyPr>
            <a:normAutofit fontScale="90000"/>
          </a:bodyPr>
          <a:lstStyle/>
          <a:p>
            <a:r>
              <a:rPr lang="en-US" dirty="0" smtClean="0"/>
              <a:t> </a:t>
            </a:r>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381000" y="990600"/>
            <a:ext cx="8229600" cy="4389120"/>
          </a:xfrm>
        </p:spPr>
        <p:txBody>
          <a:bodyPr>
            <a:normAutofit fontScale="92500" lnSpcReduction="20000"/>
          </a:bodyPr>
          <a:lstStyle/>
          <a:p>
            <a:pPr marL="0" indent="0" algn="just">
              <a:buNone/>
            </a:pPr>
            <a:r>
              <a:rPr lang="en-US" sz="3000" b="1" dirty="0">
                <a:latin typeface="Arial" pitchFamily="34" charset="0"/>
                <a:cs typeface="Arial" pitchFamily="34" charset="0"/>
              </a:rPr>
              <a:t>3</a:t>
            </a:r>
            <a:r>
              <a:rPr lang="en-US" dirty="0" smtClean="0">
                <a:latin typeface="Arial" pitchFamily="34" charset="0"/>
                <a:cs typeface="Arial" pitchFamily="34" charset="0"/>
              </a:rPr>
              <a:t>. </a:t>
            </a:r>
            <a:r>
              <a:rPr lang="en-US" sz="3500" b="1" dirty="0" smtClean="0">
                <a:latin typeface="Arial" pitchFamily="34" charset="0"/>
                <a:cs typeface="Arial" pitchFamily="34" charset="0"/>
              </a:rPr>
              <a:t>A spark plug manufacturer claimed that its plug have a mean life in excess of 22100 miles. Assume that the life of the spark plugs follows the normal distribution. A fleet owner purchased a larger number of sets. A sample of 18 sets revealed that the mean life was 23400 miles and standard deviation was 1500 miles. Is there enough evidence to substantiate the manufacturer’s claim at the 0.05 significance level?</a:t>
            </a:r>
            <a:endParaRPr lang="en-US" sz="3500" b="1"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8E012E8-52C7-4AF0-A917-5718C5878EC9}" type="slidenum">
              <a:rPr lang="en-US" smtClean="0"/>
              <a:t>7</a:t>
            </a:fld>
            <a:endParaRPr lang="en-US"/>
          </a:p>
        </p:txBody>
      </p:sp>
    </p:spTree>
    <p:extLst>
      <p:ext uri="{BB962C8B-B14F-4D97-AF65-F5344CB8AC3E}">
        <p14:creationId xmlns:p14="http://schemas.microsoft.com/office/powerpoint/2010/main" val="3163927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5516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533400" y="914400"/>
            <a:ext cx="8229600" cy="4389120"/>
          </a:xfrm>
        </p:spPr>
        <p:txBody>
          <a:bodyPr>
            <a:noAutofit/>
          </a:bodyPr>
          <a:lstStyle/>
          <a:p>
            <a:pPr marL="0" indent="0" algn="just">
              <a:buNone/>
            </a:pPr>
            <a:r>
              <a:rPr lang="en-US" sz="2800" b="1" dirty="0">
                <a:latin typeface="Arial" pitchFamily="34" charset="0"/>
                <a:cs typeface="Arial" pitchFamily="34" charset="0"/>
              </a:rPr>
              <a:t>4</a:t>
            </a:r>
            <a:r>
              <a:rPr lang="en-US" sz="2800" b="1" dirty="0" smtClean="0">
                <a:latin typeface="Arial" pitchFamily="34" charset="0"/>
                <a:cs typeface="Arial" pitchFamily="34" charset="0"/>
              </a:rPr>
              <a:t>. A random sample of size 16 has the sample mean 53. The sum of the squares of deviation taken from the mean value is 150. Can this sample be regarded as taken population having 56 as its mean at 0.01 significance level?</a:t>
            </a:r>
          </a:p>
          <a:p>
            <a:pPr marL="0" indent="0" algn="just">
              <a:buNone/>
            </a:pPr>
            <a:r>
              <a:rPr lang="en-US" sz="2800" b="1" dirty="0" smtClean="0">
                <a:latin typeface="Arial" pitchFamily="34" charset="0"/>
                <a:cs typeface="Arial" pitchFamily="34" charset="0"/>
              </a:rPr>
              <a:t>5. A manufacturer intends that his electric light bulbs have a life of 1000 hrs. He tests a sample of 20 bulbs, drawn at random from a batch, and discovers that the mean life of the sample bulbs is 990 hours with a standard deviation of 22 hrs. Does this signify that the batch is not up to the standard?</a:t>
            </a:r>
            <a:endParaRPr lang="en-US" sz="2800" b="1"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8E012E8-52C7-4AF0-A917-5718C5878EC9}" type="slidenum">
              <a:rPr lang="en-US" smtClean="0"/>
              <a:t>8</a:t>
            </a:fld>
            <a:endParaRPr lang="en-US"/>
          </a:p>
        </p:txBody>
      </p:sp>
    </p:spTree>
    <p:extLst>
      <p:ext uri="{BB962C8B-B14F-4D97-AF65-F5344CB8AC3E}">
        <p14:creationId xmlns:p14="http://schemas.microsoft.com/office/powerpoint/2010/main" val="2132614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1466088"/>
          </a:xfrm>
        </p:spPr>
        <p:txBody>
          <a:bodyPr>
            <a:normAutofit/>
          </a:bodyPr>
          <a:lstStyle/>
          <a:p>
            <a:r>
              <a:rPr lang="en-US" sz="4000" b="1" u="sng" dirty="0" smtClean="0">
                <a:solidFill>
                  <a:srgbClr val="FF0000"/>
                </a:solidFill>
              </a:rPr>
              <a:t>Case II: Test of Significance of Difference between Two means:</a:t>
            </a:r>
            <a:endParaRPr lang="en-US" sz="4000"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3600" b="1" dirty="0" smtClean="0">
                    <a:latin typeface="Arial" pitchFamily="34" charset="0"/>
                    <a:cs typeface="Arial" pitchFamily="34" charset="0"/>
                  </a:rPr>
                  <a:t>Test Statistics: Under H0</a:t>
                </a:r>
              </a:p>
              <a:p>
                <a:pPr marL="0" indent="0">
                  <a:buNone/>
                </a:pPr>
                <a:r>
                  <a:rPr lang="en-US" sz="6000" b="1" dirty="0" err="1" smtClean="0"/>
                  <a:t>t</a:t>
                </a:r>
                <a:r>
                  <a:rPr lang="en-US" sz="6000" b="1" baseline="-25000" dirty="0" err="1" smtClean="0"/>
                  <a:t>cal</a:t>
                </a:r>
                <a:r>
                  <a:rPr lang="en-US" sz="6000" b="1" baseline="-25000" dirty="0"/>
                  <a:t> </a:t>
                </a:r>
                <a:r>
                  <a:rPr lang="en-US" sz="6000" b="1" dirty="0" smtClean="0"/>
                  <a:t> = </a:t>
                </a:r>
                <a14:m>
                  <m:oMath xmlns:m="http://schemas.openxmlformats.org/officeDocument/2006/math">
                    <m:f>
                      <m:fPr>
                        <m:ctrlPr>
                          <a:rPr lang="en-US" sz="6000" b="1" i="1">
                            <a:latin typeface="Cambria Math"/>
                          </a:rPr>
                        </m:ctrlPr>
                      </m:fPr>
                      <m:num>
                        <m:r>
                          <a:rPr lang="en-US" sz="6000" b="1" i="1">
                            <a:latin typeface="Cambria Math"/>
                          </a:rPr>
                          <m:t>𝒙</m:t>
                        </m:r>
                        <m:r>
                          <a:rPr lang="en-US" sz="6000" b="1" i="1">
                            <a:latin typeface="Cambria Math"/>
                          </a:rPr>
                          <m:t>͞</m:t>
                        </m:r>
                        <m:r>
                          <a:rPr lang="en-US" sz="6000" b="1" i="1">
                            <a:latin typeface="Cambria Math"/>
                          </a:rPr>
                          <m:t>₁</m:t>
                        </m:r>
                        <m:r>
                          <a:rPr lang="en-US" sz="6000" b="1" i="1">
                            <a:latin typeface="Cambria Math"/>
                          </a:rPr>
                          <m:t>−</m:t>
                        </m:r>
                        <m:r>
                          <a:rPr lang="en-US" sz="6000" b="1" i="1">
                            <a:latin typeface="Cambria Math"/>
                          </a:rPr>
                          <m:t>𝒙</m:t>
                        </m:r>
                        <m:r>
                          <a:rPr lang="en-US" sz="6000" b="1" i="1">
                            <a:latin typeface="Cambria Math"/>
                          </a:rPr>
                          <m:t>̅</m:t>
                        </m:r>
                        <m:r>
                          <a:rPr lang="en-US" sz="6000" b="1" i="1">
                            <a:latin typeface="Cambria Math"/>
                          </a:rPr>
                          <m:t>₂</m:t>
                        </m:r>
                      </m:num>
                      <m:den>
                        <m:rad>
                          <m:radPr>
                            <m:degHide m:val="on"/>
                            <m:ctrlPr>
                              <a:rPr lang="en-US" sz="6000" b="1" i="1">
                                <a:latin typeface="Cambria Math"/>
                              </a:rPr>
                            </m:ctrlPr>
                          </m:radPr>
                          <m:deg/>
                          <m:e>
                            <m:r>
                              <a:rPr lang="en-US" sz="6000" b="1" i="1">
                                <a:latin typeface="Cambria Math"/>
                              </a:rPr>
                              <m:t>𝑺</m:t>
                            </m:r>
                            <m:r>
                              <a:rPr lang="en-US" sz="6000" b="1" i="1">
                                <a:latin typeface="Cambria Math"/>
                              </a:rPr>
                              <m:t>²</m:t>
                            </m:r>
                            <m:r>
                              <a:rPr lang="en-US" sz="6000" b="1" i="1">
                                <a:latin typeface="Cambria Math"/>
                              </a:rPr>
                              <m:t>ₚ(</m:t>
                            </m:r>
                            <m:f>
                              <m:fPr>
                                <m:ctrlPr>
                                  <a:rPr lang="en-US" sz="6000" b="1" i="1">
                                    <a:latin typeface="Cambria Math"/>
                                  </a:rPr>
                                </m:ctrlPr>
                              </m:fPr>
                              <m:num>
                                <m:r>
                                  <a:rPr lang="en-US" sz="6000" b="1" i="1">
                                    <a:latin typeface="Cambria Math"/>
                                  </a:rPr>
                                  <m:t>𝟏</m:t>
                                </m:r>
                              </m:num>
                              <m:den>
                                <m:r>
                                  <a:rPr lang="en-US" sz="6000" b="1" i="1">
                                    <a:latin typeface="Cambria Math"/>
                                  </a:rPr>
                                  <m:t>𝒏</m:t>
                                </m:r>
                                <m:r>
                                  <a:rPr lang="en-US" sz="6000" b="1" i="1">
                                    <a:latin typeface="Cambria Math"/>
                                  </a:rPr>
                                  <m:t>₁</m:t>
                                </m:r>
                              </m:den>
                            </m:f>
                            <m:r>
                              <a:rPr lang="en-US" sz="6000" b="1" i="1">
                                <a:latin typeface="Cambria Math"/>
                              </a:rPr>
                              <m:t>+</m:t>
                            </m:r>
                            <m:f>
                              <m:fPr>
                                <m:ctrlPr>
                                  <a:rPr lang="en-US" sz="6000" b="1" i="1">
                                    <a:latin typeface="Cambria Math"/>
                                  </a:rPr>
                                </m:ctrlPr>
                              </m:fPr>
                              <m:num>
                                <m:r>
                                  <a:rPr lang="en-US" sz="6000" b="1" i="1">
                                    <a:latin typeface="Cambria Math"/>
                                  </a:rPr>
                                  <m:t>𝟏</m:t>
                                </m:r>
                              </m:num>
                              <m:den>
                                <m:r>
                                  <a:rPr lang="en-US" sz="6000" b="1" i="1">
                                    <a:latin typeface="Cambria Math"/>
                                  </a:rPr>
                                  <m:t>𝒏</m:t>
                                </m:r>
                                <m:r>
                                  <a:rPr lang="en-US" sz="6000" b="1" i="1">
                                    <a:latin typeface="Cambria Math"/>
                                  </a:rPr>
                                  <m:t>₂</m:t>
                                </m:r>
                              </m:den>
                            </m:f>
                            <m:r>
                              <a:rPr lang="en-US" sz="6000" b="1" i="1">
                                <a:latin typeface="Cambria Math"/>
                              </a:rPr>
                              <m:t>)</m:t>
                            </m:r>
                          </m:e>
                        </m:rad>
                      </m:den>
                    </m:f>
                  </m:oMath>
                </a14:m>
                <a:r>
                  <a:rPr lang="en-US" sz="6000" b="1" dirty="0" smtClean="0"/>
                  <a:t>  </a:t>
                </a:r>
                <a:r>
                  <a:rPr lang="en-US" sz="6000" b="1" dirty="0"/>
                  <a:t>~ </a:t>
                </a:r>
                <a:r>
                  <a:rPr lang="en-US" sz="6000" b="1" dirty="0" err="1"/>
                  <a:t>t</a:t>
                </a:r>
                <a:r>
                  <a:rPr lang="en-US" sz="6000" b="1" baseline="-25000" dirty="0" err="1"/>
                  <a:t>n</a:t>
                </a:r>
                <a:r>
                  <a:rPr lang="en-US" sz="6000" b="1" baseline="-25000" dirty="0"/>
                  <a:t>₁+n₂-2</a:t>
                </a:r>
                <a:endParaRPr lang="en-US" sz="6000" b="1"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444" t="-2083" r="-4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8E012E8-52C7-4AF0-A917-5718C5878EC9}" type="slidenum">
              <a:rPr lang="en-US" smtClean="0"/>
              <a:t>9</a:t>
            </a:fld>
            <a:endParaRPr lang="en-US"/>
          </a:p>
        </p:txBody>
      </p:sp>
    </p:spTree>
    <p:extLst>
      <p:ext uri="{BB962C8B-B14F-4D97-AF65-F5344CB8AC3E}">
        <p14:creationId xmlns:p14="http://schemas.microsoft.com/office/powerpoint/2010/main" val="10871579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308</TotalTime>
  <Words>1370</Words>
  <Application>Microsoft Office PowerPoint</Application>
  <PresentationFormat>On-screen Show (4:3)</PresentationFormat>
  <Paragraphs>215</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Testing of Hypothesis for Small Samples(Exact Sample Test)</vt:lpstr>
      <vt:lpstr>                      t-test:</vt:lpstr>
      <vt:lpstr>Assumption of t-test:</vt:lpstr>
      <vt:lpstr>Case I: Test of Significance of a Single Mean:</vt:lpstr>
      <vt:lpstr> Con……….</vt:lpstr>
      <vt:lpstr>Problems:</vt:lpstr>
      <vt:lpstr> Problems:</vt:lpstr>
      <vt:lpstr>Problems:</vt:lpstr>
      <vt:lpstr>Case II: Test of Significance of Difference between Two means:</vt:lpstr>
      <vt:lpstr> Conti……</vt:lpstr>
      <vt:lpstr>Problems:</vt:lpstr>
      <vt:lpstr>Problems:</vt:lpstr>
      <vt:lpstr>Problems:</vt:lpstr>
      <vt:lpstr>Case III: Paired t- Test (Dependent Samples):</vt:lpstr>
      <vt:lpstr>Test statistic:</vt:lpstr>
      <vt:lpstr> Sample standard deviation (Sd   ) </vt:lpstr>
      <vt:lpstr>Problems:</vt:lpstr>
      <vt:lpstr>Problems:</vt:lpstr>
      <vt:lpstr>Problems:</vt:lpstr>
      <vt:lpstr>Problems:</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of Hypothesis for Small Samples(Exact Sample Test)</dc:title>
  <dc:creator>ismail - [2010]</dc:creator>
  <cp:lastModifiedBy>ismail - [2010]</cp:lastModifiedBy>
  <cp:revision>36</cp:revision>
  <dcterms:created xsi:type="dcterms:W3CDTF">2023-05-30T14:44:51Z</dcterms:created>
  <dcterms:modified xsi:type="dcterms:W3CDTF">2023-06-03T14:48:45Z</dcterms:modified>
</cp:coreProperties>
</file>