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8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7A1C-8755-46D9-B231-BFB3376F82F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61F23-1A9A-4145-8F3E-793C6000C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60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0E9CF-675E-452F-848A-3BC311EFD88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470BD-8173-4B24-9688-A1F33CA9C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2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70BD-8173-4B24-9688-A1F33CA9C2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DA-2296-4B23-B073-B72DA14C5C78}" type="datetime1">
              <a:rPr lang="en-US" smtClean="0"/>
              <a:t>6/12/2023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FFF8-6813-4C9B-B160-463CA2D36B69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3CF-3AC1-40B8-8CA4-D3408E414111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3FA8-B04D-4983-97EF-278E193CB38E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E2794-0168-4ACA-B59E-C7CACC254CDB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199D-C85F-4095-82EB-63335871277D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8B7F-157C-42DE-A483-C917D4026A50}" type="datetime1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F25C-9BE5-48BF-981F-9AC63D183E10}" type="datetime1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6E66-3D2D-470B-AFB8-680B01321BB8}" type="datetime1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0BF8-2B7E-444C-938E-12D60F90756C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2FC1-5742-4D03-83BF-9C903147A54E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EE5FAC9-C209-49CF-8013-8802D32072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BC88FB-7B28-4C84-AAE6-89AB0487A635}" type="datetime1">
              <a:rPr lang="en-US" smtClean="0"/>
              <a:t>6/12/2023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E5FAC9-C209-49CF-8013-8802D32072A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 Parametric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Mann-Whitney U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856488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Problems: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4102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200" dirty="0" smtClean="0"/>
              <a:t>The following are the scores which random samples of students from 2 groups obtained on a random coding test.</a:t>
            </a:r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marL="0" indent="0" algn="just">
              <a:buNone/>
            </a:pPr>
            <a:endParaRPr lang="en-US" sz="3200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just">
              <a:buNone/>
            </a:pPr>
            <a:r>
              <a:rPr lang="en-US" sz="2800" dirty="0" smtClean="0"/>
              <a:t>Use Mann Whitney U test at the 0.05 level of significance to test whether or not students from the two groups can be expected to score equally well on the test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13010"/>
              </p:ext>
            </p:extLst>
          </p:nvPr>
        </p:nvGraphicFramePr>
        <p:xfrm>
          <a:off x="304800" y="2971800"/>
          <a:ext cx="8382000" cy="1645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176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Group I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82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39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68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91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89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67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86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57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65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Group II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42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53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88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59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49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66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76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74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856488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Problems: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562600"/>
          </a:xfrm>
        </p:spPr>
        <p:txBody>
          <a:bodyPr/>
          <a:lstStyle/>
          <a:p>
            <a:pPr algn="just"/>
            <a:r>
              <a:rPr lang="en-US" dirty="0" smtClean="0"/>
              <a:t>Comparing 2 kind of emergency flares, a consumer testing service obtained the following burning times( rounded to the nearest tenth of a minute</a:t>
            </a:r>
            <a:r>
              <a:rPr lang="en-US" dirty="0" smtClean="0"/>
              <a:t>):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Use Mann Whitney U test at the 0.01 level of significance to check whether it is reasonable to say that the population of burning times of the two kinds of flares are identical.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54300"/>
              </p:ext>
            </p:extLst>
          </p:nvPr>
        </p:nvGraphicFramePr>
        <p:xfrm>
          <a:off x="152398" y="2667000"/>
          <a:ext cx="8991605" cy="1280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60068"/>
                <a:gridCol w="663934"/>
                <a:gridCol w="685800"/>
                <a:gridCol w="556845"/>
                <a:gridCol w="691662"/>
                <a:gridCol w="691662"/>
                <a:gridCol w="691662"/>
                <a:gridCol w="691662"/>
                <a:gridCol w="691662"/>
                <a:gridCol w="691662"/>
                <a:gridCol w="691662"/>
                <a:gridCol w="691662"/>
                <a:gridCol w="6916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Brand A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19.4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21.5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15.3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17.4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16.8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16.6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20.3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22.5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21.3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23.4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19.7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21.0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Brand B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16.5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15.8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24.7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10.2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13.5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15.9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15.7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14.0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12.1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17.4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15.6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15.8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46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399"/>
            <a:ext cx="9067800" cy="38543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Critical value of U  for two tailed test at 0.05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389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"/>
            <a:ext cx="89916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3127"/>
            <a:ext cx="8229600" cy="60267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Critical Values of U for a two tailed test at 0.10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345" y="457200"/>
            <a:ext cx="9601200" cy="64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9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8575"/>
            <a:ext cx="8229600" cy="1143000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Mann Whitney U- Test: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839200" cy="51816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 smtClean="0"/>
                  <a:t>Mann Whitney U- test is a most powerful non-parametric test. It is used to test whether the two independent random samples drawn from population with unknown medians are same or not. This is non parametric alternative to the t-test and it is a very popular test amongst the rank sum test for two independent random samples.</a:t>
                </a:r>
              </a:p>
              <a:p>
                <a:pPr algn="just"/>
                <a:r>
                  <a:rPr lang="en-US" sz="2800" dirty="0" smtClean="0"/>
                  <a:t>There are two cases in Mann Whitney U-Test</a:t>
                </a:r>
              </a:p>
              <a:p>
                <a:pPr algn="just"/>
                <a:r>
                  <a:rPr lang="en-US" sz="2800" b="1" dirty="0" smtClean="0"/>
                  <a:t>Case I: Small sample size 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₁</m:t>
                    </m:r>
                    <m:r>
                      <a:rPr lang="en-US" sz="2800" b="1" i="1">
                        <a:latin typeface="Cambria Math"/>
                      </a:rPr>
                      <m:t>≤</m:t>
                    </m:r>
                    <m:r>
                      <a:rPr lang="en-US" sz="2800" b="1" i="1" smtClean="0">
                        <a:latin typeface="Cambria Math"/>
                      </a:rPr>
                      <m:t>𝟏𝟎</m:t>
                    </m:r>
                    <m:r>
                      <a:rPr lang="en-US" sz="2800" b="1" i="1" smtClean="0">
                        <a:latin typeface="Cambria Math"/>
                      </a:rPr>
                      <m:t>,  </m:t>
                    </m:r>
                    <m:r>
                      <a:rPr lang="en-US" sz="2800" b="1" i="1" smtClean="0"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₂</m:t>
                    </m:r>
                    <m:r>
                      <a:rPr lang="en-US" sz="2800" b="1" i="1">
                        <a:latin typeface="Cambria Math"/>
                      </a:rPr>
                      <m:t>≤</m:t>
                    </m:r>
                    <m:r>
                      <a:rPr lang="en-US" sz="2800" b="1" i="1" smtClean="0">
                        <a:latin typeface="Cambria Math"/>
                      </a:rPr>
                      <m:t>𝟏𝟎</m:t>
                    </m:r>
                    <m:r>
                      <a:rPr lang="en-US" sz="2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/>
                  <a:t> </a:t>
                </a:r>
              </a:p>
              <a:p>
                <a:pPr algn="just"/>
                <a:r>
                  <a:rPr lang="en-US" sz="2800" b="1" dirty="0" smtClean="0"/>
                  <a:t>Case II: Large sample size 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𝒏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₁</m:t>
                    </m:r>
                    <m:r>
                      <a:rPr lang="en-US" sz="2800" b="1" i="1">
                        <a:latin typeface="Cambria Math"/>
                      </a:rPr>
                      <m:t>&gt;</m:t>
                    </m:r>
                    <m:r>
                      <a:rPr lang="en-US" sz="2800" b="1" i="1">
                        <a:latin typeface="Cambria Math"/>
                      </a:rPr>
                      <m:t>𝟏𝟎</m:t>
                    </m:r>
                    <m:r>
                      <a:rPr lang="en-US" sz="2800" b="1" i="1">
                        <a:latin typeface="Cambria Math"/>
                      </a:rPr>
                      <m:t>,  </m:t>
                    </m:r>
                    <m:r>
                      <a:rPr lang="en-US" sz="2800" b="1" i="1">
                        <a:latin typeface="Cambria Math"/>
                      </a:rPr>
                      <m:t>𝒏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₂</m:t>
                    </m:r>
                    <m:r>
                      <a:rPr lang="en-US" sz="2800" b="1" i="1">
                        <a:latin typeface="Cambria Math"/>
                      </a:rPr>
                      <m:t>&gt;</m:t>
                    </m:r>
                    <m:r>
                      <a:rPr lang="en-US" sz="2800" b="1" i="1">
                        <a:latin typeface="Cambria Math"/>
                      </a:rPr>
                      <m:t>𝟏𝟎</m:t>
                    </m:r>
                    <m:r>
                      <a:rPr lang="en-US" sz="2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/>
                  <a:t> 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839200" cy="5181600"/>
              </a:xfrm>
              <a:blipFill rotWithShape="1">
                <a:blip r:embed="rId2"/>
                <a:stretch>
                  <a:fillRect l="-966" t="-1059" r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Case I: Small Sample </a:t>
            </a:r>
            <a:r>
              <a:rPr lang="en-US" b="1" u="sng" dirty="0" smtClean="0">
                <a:solidFill>
                  <a:srgbClr val="FF0000"/>
                </a:solidFill>
              </a:rPr>
              <a:t>case:</a:t>
            </a:r>
            <a:endParaRPr lang="en-US" b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5480"/>
                <a:ext cx="8534400" cy="4389120"/>
              </a:xfrm>
            </p:spPr>
            <p:txBody>
              <a:bodyPr/>
              <a:lstStyle/>
              <a:p>
                <a:pPr algn="just"/>
                <a:r>
                  <a:rPr lang="en-US" sz="3200" b="1" u="sng" dirty="0" smtClean="0"/>
                  <a:t>Null hypothesis (H</a:t>
                </a:r>
                <a:r>
                  <a:rPr lang="en-US" sz="3200" b="1" u="sng" dirty="0" smtClean="0">
                    <a:latin typeface="Arial"/>
                    <a:cs typeface="Arial"/>
                  </a:rPr>
                  <a:t>ₒ</a:t>
                </a:r>
                <a:r>
                  <a:rPr lang="en-US" sz="3200" b="1" u="sng" dirty="0" smtClean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</a:rPr>
                          <m:t>𝑴𝒅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 smtClean="0"/>
                  <a:t> =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</a:rPr>
                          <m:t>𝑴𝒅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sz="3200" b="1" dirty="0"/>
              </a:p>
              <a:p>
                <a:pPr algn="just"/>
                <a:r>
                  <a:rPr lang="en-US" sz="3200" b="1" u="sng" dirty="0"/>
                  <a:t>Alternative hypothesis (</a:t>
                </a:r>
                <a:r>
                  <a:rPr lang="en-US" sz="3200" b="1" u="sng" dirty="0" smtClean="0"/>
                  <a:t>H</a:t>
                </a:r>
                <a:r>
                  <a:rPr lang="en-US" sz="3200" b="1" u="sng" dirty="0" smtClean="0">
                    <a:latin typeface="Cambria Math"/>
                    <a:ea typeface="Cambria Math"/>
                  </a:rPr>
                  <a:t>₁</a:t>
                </a:r>
                <a:r>
                  <a:rPr lang="en-US" sz="3200" b="1" u="sng" dirty="0" smtClean="0"/>
                  <a:t>) </a:t>
                </a:r>
                <a:r>
                  <a:rPr lang="en-US" sz="32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</a:rPr>
                          <m:t>𝑴𝒅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 smtClean="0">
                    <a:latin typeface="Cambria Math"/>
                    <a:ea typeface="Cambria Math"/>
                  </a:rPr>
                  <a:t>≠</a:t>
                </a:r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</a:rPr>
                          <m:t>𝑴𝒅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 smtClean="0">
                    <a:latin typeface="Cambria Math"/>
                    <a:ea typeface="Cambria Math"/>
                  </a:rPr>
                  <a:t> (two tailed test) ; Both sample values come from similar population.</a:t>
                </a:r>
              </a:p>
              <a:p>
                <a:pPr algn="just"/>
                <a:r>
                  <a:rPr lang="en-US" sz="3200" b="1" dirty="0" smtClean="0">
                    <a:latin typeface="Cambria Math"/>
                    <a:ea typeface="Cambria Math"/>
                  </a:rPr>
                  <a:t>H₁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  <a:ea typeface="Cambria Math"/>
                          </a:rPr>
                          <m:t>𝑴𝒅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 smtClean="0">
                    <a:latin typeface="Cambria Math"/>
                    <a:ea typeface="Cambria Math"/>
                  </a:rPr>
                  <a:t>&gt;</a:t>
                </a:r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</a:rPr>
                          <m:t>𝑴𝒅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 smtClean="0">
                    <a:latin typeface="Cambria Math"/>
                    <a:ea typeface="Cambria Math"/>
                  </a:rPr>
                  <a:t> (right tailed test)</a:t>
                </a:r>
                <a:endParaRPr lang="en-US" sz="3200" b="1" dirty="0">
                  <a:latin typeface="Cambria Math"/>
                  <a:ea typeface="Cambria Math"/>
                </a:endParaRPr>
              </a:p>
              <a:p>
                <a:pPr algn="just"/>
                <a:r>
                  <a:rPr lang="en-US" sz="3200" b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3200" b="1" dirty="0">
                    <a:latin typeface="Cambria Math"/>
                    <a:ea typeface="Cambria Math"/>
                  </a:rPr>
                  <a:t>H₁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  <a:ea typeface="Cambria Math"/>
                          </a:rPr>
                          <m:t>𝑴𝒅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 smtClean="0">
                    <a:latin typeface="Cambria Math"/>
                    <a:ea typeface="Cambria Math"/>
                  </a:rPr>
                  <a:t>&lt;</a:t>
                </a:r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</a:rPr>
                          <m:t>𝑴𝒅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 smtClean="0">
                    <a:latin typeface="Cambria Math"/>
                    <a:ea typeface="Cambria Math"/>
                  </a:rPr>
                  <a:t> (left </a:t>
                </a:r>
                <a:r>
                  <a:rPr lang="en-US" sz="3200" b="1" dirty="0">
                    <a:latin typeface="Cambria Math"/>
                    <a:ea typeface="Cambria Math"/>
                  </a:rPr>
                  <a:t>tailed test)</a:t>
                </a:r>
              </a:p>
              <a:p>
                <a:pPr algn="just"/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5480"/>
                <a:ext cx="8534400" cy="4389120"/>
              </a:xfrm>
              <a:blipFill rotWithShape="1">
                <a:blip r:embed="rId2"/>
                <a:stretch>
                  <a:fillRect l="-1286" t="-2083"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838200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Test </a:t>
            </a:r>
            <a:r>
              <a:rPr lang="en-US" b="1" u="sng" dirty="0" smtClean="0">
                <a:solidFill>
                  <a:srgbClr val="FF0000"/>
                </a:solidFill>
              </a:rPr>
              <a:t>Statistic: </a:t>
            </a:r>
            <a:r>
              <a:rPr lang="en-US" b="1" u="sng" dirty="0">
                <a:solidFill>
                  <a:srgbClr val="FF0000"/>
                </a:solidFill>
              </a:rPr>
              <a:t>Under H0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0600"/>
                <a:ext cx="8915400" cy="563880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  <a:ea typeface="Cambria Math"/>
                          </a:rPr>
                          <m:t>𝑼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 smtClean="0">
                    <a:latin typeface="Cambria Math"/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3200" b="1" i="1">
                        <a:latin typeface="Cambria Math"/>
                        <a:ea typeface="Cambria Math"/>
                      </a:rPr>
                      <m:t>₁</m:t>
                    </m:r>
                    <m:r>
                      <a:rPr lang="en-US" sz="3200" b="1" i="1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3200" b="1" i="1">
                        <a:latin typeface="Cambria Math"/>
                        <a:ea typeface="Cambria Math"/>
                      </a:rPr>
                      <m:t>₂</m:t>
                    </m:r>
                  </m:oMath>
                </a14:m>
                <a:r>
                  <a:rPr lang="en-US" sz="3200" b="1" dirty="0">
                    <a:latin typeface="Cambria Math"/>
                    <a:ea typeface="Cambria Math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₁(</m:t>
                        </m:r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₁+</m:t>
                        </m:r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32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den>
                    </m:f>
                    <m:r>
                      <a:rPr lang="en-US" sz="3200" b="1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b="1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  <a:ea typeface="Cambria Math"/>
                          </a:rPr>
                          <m:t>𝑼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3200" b="1" dirty="0">
                    <a:latin typeface="Cambria Math"/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3200" b="1" i="1">
                        <a:latin typeface="Cambria Math"/>
                        <a:ea typeface="Cambria Math"/>
                      </a:rPr>
                      <m:t>₁</m:t>
                    </m:r>
                    <m:r>
                      <a:rPr lang="en-US" sz="3200" b="1" i="1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3200" b="1" i="1">
                        <a:latin typeface="Cambria Math"/>
                        <a:ea typeface="Cambria Math"/>
                      </a:rPr>
                      <m:t>₂</m:t>
                    </m:r>
                  </m:oMath>
                </a14:m>
                <a:r>
                  <a:rPr lang="en-US" sz="3200" b="1" dirty="0">
                    <a:latin typeface="Cambria Math"/>
                    <a:ea typeface="Cambria Math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₂(</m:t>
                        </m:r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₂+</m:t>
                        </m:r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3200" b="1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32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den>
                    </m:f>
                    <m:r>
                      <a:rPr lang="en-US" sz="3200" b="1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b="1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</a:rPr>
                          <m:t>𝒄𝒂𝒍</m:t>
                        </m:r>
                      </m:sub>
                    </m:sSub>
                    <m:r>
                      <a:rPr lang="en-US" sz="3200" b="1" i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</a:rPr>
                          <m:t>𝒎𝒊𝒏</m:t>
                        </m:r>
                      </m:sub>
                    </m:sSub>
                    <m:r>
                      <a:rPr lang="en-US" sz="3200" b="1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3200" b="1" dirty="0" smtClean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latin typeface="Cambria Math"/>
                            <a:cs typeface="Arial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/>
                            <a:cs typeface="Arial"/>
                          </a:rPr>
                          <m:t>𝑼</m:t>
                        </m:r>
                      </m:e>
                      <m:sub>
                        <m:r>
                          <a:rPr lang="en-US" sz="3200" b="1" i="1" dirty="0" smtClean="0">
                            <a:latin typeface="Cambria Math"/>
                            <a:cs typeface="Arial"/>
                          </a:rPr>
                          <m:t>𝒐</m:t>
                        </m:r>
                      </m:sub>
                    </m:sSub>
                    <m:r>
                      <a:rPr lang="en-US" sz="3200" b="1" i="0" dirty="0" smtClean="0">
                        <a:latin typeface="Cambria Math"/>
                        <a:cs typeface="Arial"/>
                      </a:rPr>
                      <m:t>=</m:t>
                    </m:r>
                  </m:oMath>
                </a14:m>
                <a:r>
                  <a:rPr lang="en-US" sz="3200" b="1" dirty="0">
                    <a:latin typeface="Arial"/>
                    <a:cs typeface="Arial"/>
                  </a:rPr>
                  <a:t>Minimum of </a:t>
                </a:r>
                <a:r>
                  <a:rPr lang="en-US" sz="3200" b="1" dirty="0" smtClean="0">
                    <a:latin typeface="Arial"/>
                    <a:cs typeface="Arial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/>
                            <a:cs typeface="Arial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  <a:cs typeface="Arial"/>
                          </a:rPr>
                          <m:t>𝑼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  <a:cs typeface="Arial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3200" b="1" i="1" smtClean="0">
                            <a:latin typeface="Cambria Math"/>
                            <a:cs typeface="Arial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  <a:cs typeface="Arial"/>
                          </a:rPr>
                          <m:t>,</m:t>
                        </m:r>
                        <m:r>
                          <a:rPr lang="en-US" sz="3200" b="1" i="1" smtClean="0">
                            <a:latin typeface="Cambria Math"/>
                            <a:cs typeface="Arial"/>
                          </a:rPr>
                          <m:t>𝑼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  <a:cs typeface="Arial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 smtClean="0">
                    <a:latin typeface="Arial"/>
                    <a:cs typeface="Arial"/>
                  </a:rPr>
                  <a:t>}</a:t>
                </a:r>
                <a:endParaRPr lang="en-US" sz="3200" b="1" dirty="0">
                  <a:latin typeface="Arial"/>
                  <a:cs typeface="Arial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Arial"/>
                    <a:cs typeface="Arial"/>
                  </a:rPr>
                  <a:t>Where,</a:t>
                </a:r>
                <a:endParaRPr lang="en-US" sz="3200" dirty="0" smtClean="0">
                  <a:latin typeface="Arial"/>
                  <a:cs typeface="Arial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1 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3200" dirty="0" smtClean="0"/>
                  <a:t>number </a:t>
                </a:r>
                <a:r>
                  <a:rPr lang="en-US" sz="3200" dirty="0"/>
                  <a:t>of observations in the first sample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3200" dirty="0" smtClean="0"/>
                  <a:t>number </a:t>
                </a:r>
                <a:r>
                  <a:rPr lang="en-US" sz="3200" dirty="0"/>
                  <a:t>of observation in the </a:t>
                </a:r>
                <a:r>
                  <a:rPr lang="en-US" sz="3200" dirty="0" smtClean="0"/>
                  <a:t>second sample</a:t>
                </a: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/>
                          </a:rPr>
                          <m:t> </m:t>
                        </m:r>
                      </m:e>
                    </m:nary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ambria Math"/>
                    <a:ea typeface="Cambria Math"/>
                  </a:rPr>
                  <a:t>= </a:t>
                </a:r>
                <a:r>
                  <a:rPr lang="en-US" sz="3200" dirty="0">
                    <a:latin typeface="Cambria Math"/>
                    <a:ea typeface="Cambria Math"/>
                  </a:rPr>
                  <a:t>sum of ranks of first sample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i="1">
                            <a:latin typeface="Cambria Math"/>
                          </a:rPr>
                          <m:t> </m:t>
                        </m:r>
                      </m:e>
                    </m:nary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 smtClean="0"/>
                  <a:t>= </a:t>
                </a:r>
                <a:r>
                  <a:rPr lang="en-US" sz="3200" dirty="0"/>
                  <a:t>sum of ranks of second sample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0600"/>
                <a:ext cx="8915400" cy="5638800"/>
              </a:xfrm>
              <a:blipFill rotWithShape="1">
                <a:blip r:embed="rId2"/>
                <a:stretch>
                  <a:fillRect l="-1778" r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Decision:</a:t>
            </a:r>
            <a:endParaRPr lang="en-US" b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219200"/>
                <a:ext cx="8915400" cy="51816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40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40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4000" dirty="0" smtClean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0" i="1" dirty="0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4000" b="0" i="1" dirty="0" smtClean="0">
                            <a:latin typeface="Cambria Math"/>
                          </a:rPr>
                          <m:t>𝑡𝑎𝑏</m:t>
                        </m:r>
                      </m:sub>
                    </m:sSub>
                  </m:oMath>
                </a14:m>
                <a:r>
                  <a:rPr lang="en-US" sz="4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0" i="1" dirty="0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4000" b="0" i="1" dirty="0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4000" dirty="0" smtClean="0"/>
                  <a:t> is accepted otherwise, it is rejected.</a:t>
                </a:r>
              </a:p>
              <a:p>
                <a:pPr algn="just"/>
                <a:r>
                  <a:rPr lang="en-US" sz="4000" b="1" u="sng" dirty="0" smtClean="0"/>
                  <a:t>The decision by p-value approach.</a:t>
                </a:r>
              </a:p>
              <a:p>
                <a:pPr algn="just"/>
                <a:r>
                  <a:rPr lang="en-US" sz="4000" b="1" dirty="0" smtClean="0"/>
                  <a:t>Critical value: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/>
                        <a:ea typeface="Cambria Math"/>
                      </a:rPr>
                      <m:t>𝒑</m:t>
                    </m:r>
                    <m:r>
                      <a:rPr lang="en-US" sz="40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4000" b="1" i="1" smtClean="0">
                        <a:latin typeface="Cambria Math"/>
                        <a:ea typeface="Cambria Math"/>
                      </a:rPr>
                      <m:t>𝒗𝒂𝒍𝒖</m:t>
                    </m:r>
                    <m:r>
                      <a:rPr lang="en-US" sz="40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4000" b="1" i="1" smtClean="0">
                        <a:latin typeface="Cambria Math"/>
                        <a:ea typeface="Cambria Math"/>
                      </a:rPr>
                      <m:t>𝑷</m:t>
                    </m:r>
                    <m:r>
                      <a:rPr lang="en-US" sz="4000" b="1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40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/>
                            <a:ea typeface="Cambria Math"/>
                          </a:rPr>
                          <m:t>𝑼</m:t>
                        </m:r>
                      </m:e>
                      <m:sub>
                        <m:r>
                          <a:rPr lang="en-US" sz="4000" b="1" i="1" smtClean="0">
                            <a:latin typeface="Cambria Math"/>
                            <a:ea typeface="Cambria Math"/>
                          </a:rPr>
                          <m:t>𝒕𝒂𝒃</m:t>
                        </m:r>
                      </m:sub>
                    </m:sSub>
                    <m:r>
                      <a:rPr lang="en-US" sz="4000" b="1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40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/>
                            <a:ea typeface="Cambria Math"/>
                          </a:rPr>
                          <m:t>𝑼</m:t>
                        </m:r>
                      </m:e>
                      <m:sub>
                        <m:r>
                          <a:rPr lang="en-US" sz="4000" b="1" i="1" smtClean="0">
                            <a:latin typeface="Cambria Math"/>
                            <a:ea typeface="Cambria Math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4000" dirty="0" smtClean="0">
                    <a:latin typeface="Cambria Math"/>
                    <a:ea typeface="Cambria Math"/>
                  </a:rPr>
                  <a:t>)(It is obtained from table.)</a:t>
                </a:r>
              </a:p>
              <a:p>
                <a:pPr algn="just"/>
                <a:r>
                  <a:rPr lang="en-US" sz="4000" dirty="0" smtClean="0">
                    <a:latin typeface="Cambria Math"/>
                    <a:ea typeface="Cambria Math"/>
                  </a:rPr>
                  <a:t>If </a:t>
                </a:r>
                <a:r>
                  <a:rPr lang="en-US" sz="4000" b="1" dirty="0" smtClean="0">
                    <a:latin typeface="Cambria Math"/>
                    <a:ea typeface="Cambria Math"/>
                  </a:rPr>
                  <a:t>p-value(p)&gt;</a:t>
                </a:r>
                <a:r>
                  <a:rPr lang="el-GR" sz="4000" b="1" dirty="0" smtClean="0">
                    <a:latin typeface="Cambria Math"/>
                    <a:ea typeface="Cambria Math"/>
                  </a:rPr>
                  <a:t>α</a:t>
                </a:r>
                <a:r>
                  <a:rPr lang="en-US" sz="4000" b="1" dirty="0" smtClean="0">
                    <a:latin typeface="Cambria Math"/>
                    <a:ea typeface="Cambria Math"/>
                  </a:rPr>
                  <a:t>,</a:t>
                </a:r>
                <a:r>
                  <a:rPr lang="en-US" sz="4000" dirty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sz="4000" b="0" i="1" smtClean="0">
                            <a:latin typeface="Cambria Math"/>
                            <a:ea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4000" dirty="0" smtClean="0">
                    <a:latin typeface="Cambria Math"/>
                    <a:ea typeface="Cambria Math"/>
                  </a:rPr>
                  <a:t> is accepted otherwise, it is rejected</a:t>
                </a:r>
                <a:endParaRPr lang="en-US" sz="4000" dirty="0" smtClean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19200"/>
                <a:ext cx="8915400" cy="5181600"/>
              </a:xfrm>
              <a:blipFill rotWithShape="1">
                <a:blip r:embed="rId2"/>
                <a:stretch>
                  <a:fillRect l="-1915" t="-3294" r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762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Case II: Large sample case:</a:t>
            </a:r>
            <a:endParaRPr lang="en-US" b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38200"/>
                <a:ext cx="8229600" cy="5562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In large sample case, the sampling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is approximately normally distributed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1" dirty="0" smtClean="0">
                    <a:latin typeface="Cambria Math"/>
                    <a:ea typeface="Cambria Math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₁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₂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 smtClean="0"/>
                  <a:t> and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1" i="1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𝑼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1" baseline="-25000" dirty="0" smtClean="0"/>
                  <a:t> </a:t>
                </a:r>
                <a:r>
                  <a:rPr lang="en-US" b="1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₁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₂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₁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₂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𝟏𝟐</m:t>
                            </m:r>
                          </m:den>
                        </m:f>
                      </m:e>
                    </m:rad>
                  </m:oMath>
                </a14:m>
                <a:endParaRPr lang="en-US" b="1" dirty="0" smtClean="0"/>
              </a:p>
              <a:p>
                <a:r>
                  <a:rPr lang="en-US" dirty="0" smtClean="0"/>
                  <a:t>Test statistics is given by </a:t>
                </a:r>
              </a:p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𝑼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𝒐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b="1" dirty="0" smtClean="0"/>
                  <a:t> </a:t>
                </a:r>
                <a:r>
                  <a:rPr lang="en-US" b="1" dirty="0" smtClean="0">
                    <a:latin typeface="Cambria Math"/>
                    <a:ea typeface="Cambria Math"/>
                  </a:rPr>
                  <a:t>~N (0,1)</a:t>
                </a:r>
              </a:p>
              <a:p>
                <a:r>
                  <a:rPr lang="en-US" b="1" u="sng" dirty="0" smtClean="0">
                    <a:latin typeface="Cambria Math"/>
                    <a:ea typeface="Cambria Math"/>
                  </a:rPr>
                  <a:t>Remark: In case of tied ranks.</a:t>
                </a:r>
              </a:p>
              <a:p>
                <a:r>
                  <a:rPr lang="en-US" b="1" dirty="0" smtClean="0">
                    <a:latin typeface="Cambria Math"/>
                    <a:ea typeface="Cambria Math"/>
                  </a:rPr>
                  <a:t>Corrected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𝑼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1" dirty="0" smtClean="0">
                    <a:latin typeface="Cambria Math"/>
                    <a:ea typeface="Cambria Math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₁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₂  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[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𝟏𝟐</m:t>
                            </m:r>
                          </m:den>
                        </m:f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𝑻</m:t>
                            </m:r>
                          </m:e>
                        </m:nary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ᵢ]</m:t>
                        </m:r>
                      </m:e>
                    </m:rad>
                  </m:oMath>
                </a14:m>
                <a:r>
                  <a:rPr lang="en-US" b="1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a:fld id="{73145BFF-0740-4D1F-BE20-B6EAF456CD68}" type="mathplaceholder">
                      <a:rPr lang="en-US" b="1" i="1" dirty="0" smtClean="0">
                        <a:latin typeface="Cambria Math"/>
                        <a:ea typeface="Cambria Math"/>
                      </a:rPr>
                      <a:t>Type equation here.</a:t>
                    </a:fld>
                  </m:oMath>
                </a14:m>
                <a:endParaRPr lang="en-US" b="1" dirty="0" smtClean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Where,</a:t>
                </a:r>
                <a:r>
                  <a:rPr lang="en-US" b="1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ᵢ=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ᵢ³−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ᵢ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𝟏𝟐</m:t>
                            </m:r>
                          </m:den>
                        </m:f>
                      </m:e>
                    </m:nary>
                  </m:oMath>
                </a14:m>
                <a:endParaRPr lang="en-US" b="1" dirty="0" smtClean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tᵢ is number of times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rank repeated.</a:t>
                </a:r>
              </a:p>
              <a:p>
                <a:endParaRPr lang="en-US" dirty="0" smtClean="0">
                  <a:latin typeface="Cambria Math"/>
                  <a:ea typeface="Cambria Math"/>
                </a:endParaRPr>
              </a:p>
              <a:p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38200"/>
                <a:ext cx="8229600" cy="5562600"/>
              </a:xfrm>
              <a:blipFill rotWithShape="1">
                <a:blip r:embed="rId2"/>
                <a:stretch>
                  <a:fillRect l="-741" t="-877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56488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Problems: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Measurements of the acidity(pH) of rain sample were recorded at 4 sites of industrial region and 55 sites of non-industrial region: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3200" dirty="0" smtClean="0"/>
              <a:t>Is the difference of acidity of rain between the industrial region and non-industrial region significant?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5169"/>
              </p:ext>
            </p:extLst>
          </p:nvPr>
        </p:nvGraphicFramePr>
        <p:xfrm>
          <a:off x="457200" y="2895600"/>
          <a:ext cx="8382002" cy="1889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94857"/>
                <a:gridCol w="1197429"/>
                <a:gridCol w="1197429"/>
                <a:gridCol w="1197429"/>
                <a:gridCol w="1197429"/>
                <a:gridCol w="1197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Industrial region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6.3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4.9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3.0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6.0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Non-industrial region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4.2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4.5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3.1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4.4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5.0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" y="228600"/>
            <a:ext cx="8229600" cy="914400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Problems: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534400" cy="48768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The heart beating rate of 5 vegetarians and non-vegetarians are recorded below</a:t>
            </a:r>
          </a:p>
          <a:p>
            <a:endParaRPr lang="en-US" sz="32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 algn="just">
              <a:buNone/>
            </a:pPr>
            <a:r>
              <a:rPr lang="en-US" sz="3200" dirty="0" smtClean="0"/>
              <a:t> Is the mean heart beating rate of non-vegetarians significantly high. Use Mann Whitney </a:t>
            </a:r>
            <a:r>
              <a:rPr lang="en-US" sz="3200" dirty="0"/>
              <a:t>U</a:t>
            </a:r>
            <a:r>
              <a:rPr lang="en-US" sz="3200" dirty="0" smtClean="0"/>
              <a:t> test.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47871"/>
              </p:ext>
            </p:extLst>
          </p:nvPr>
        </p:nvGraphicFramePr>
        <p:xfrm>
          <a:off x="152400" y="2590800"/>
          <a:ext cx="8839200" cy="1010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73200"/>
                <a:gridCol w="1473200"/>
                <a:gridCol w="1473200"/>
                <a:gridCol w="1473200"/>
                <a:gridCol w="1473200"/>
                <a:gridCol w="147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Vegetarians 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67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82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Non-Vegetarians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53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42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58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65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55168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Problems: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067800" cy="5486400"/>
          </a:xfrm>
        </p:spPr>
        <p:txBody>
          <a:bodyPr/>
          <a:lstStyle/>
          <a:p>
            <a:pPr algn="just"/>
            <a:r>
              <a:rPr lang="en-US" sz="3600" dirty="0" smtClean="0"/>
              <a:t>Test the hypothesis of no difference between the ages of male and female employees of a certain IT company, using Mann-Whitney U test for the sample data below. Use </a:t>
            </a:r>
            <a:r>
              <a:rPr lang="el-GR" sz="3600" dirty="0" smtClean="0">
                <a:latin typeface="Cambria Math"/>
                <a:ea typeface="Cambria Math"/>
              </a:rPr>
              <a:t>α</a:t>
            </a:r>
            <a:r>
              <a:rPr lang="en-US" sz="3600" dirty="0" smtClean="0">
                <a:latin typeface="Cambria Math"/>
                <a:ea typeface="Cambria Math"/>
              </a:rPr>
              <a:t> = 0.1.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03654"/>
              </p:ext>
            </p:extLst>
          </p:nvPr>
        </p:nvGraphicFramePr>
        <p:xfrm>
          <a:off x="207821" y="3962400"/>
          <a:ext cx="8915397" cy="792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6801"/>
                <a:gridCol w="531710"/>
                <a:gridCol w="837355"/>
                <a:gridCol w="837355"/>
                <a:gridCol w="837355"/>
                <a:gridCol w="837355"/>
                <a:gridCol w="837355"/>
                <a:gridCol w="837355"/>
                <a:gridCol w="837355"/>
                <a:gridCol w="837355"/>
                <a:gridCol w="618046"/>
              </a:tblGrid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Male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42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Female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FAC9-C209-49CF-8013-8802D32072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370</TotalTime>
  <Words>958</Words>
  <Application>Microsoft Office PowerPoint</Application>
  <PresentationFormat>On-screen Show (4:3)</PresentationFormat>
  <Paragraphs>186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Non- Parametric Test</vt:lpstr>
      <vt:lpstr>Mann Whitney U- Test:</vt:lpstr>
      <vt:lpstr>Case I: Small Sample case:</vt:lpstr>
      <vt:lpstr>Test Statistic: Under H0</vt:lpstr>
      <vt:lpstr>Decision:</vt:lpstr>
      <vt:lpstr>Case II: Large sample case:</vt:lpstr>
      <vt:lpstr>Problems:</vt:lpstr>
      <vt:lpstr>Problems:</vt:lpstr>
      <vt:lpstr>Problems:</vt:lpstr>
      <vt:lpstr>Problems:</vt:lpstr>
      <vt:lpstr>Problems:</vt:lpstr>
      <vt:lpstr>Critical value of U  for two tailed test at 0.05</vt:lpstr>
      <vt:lpstr>Critical Values of U for a two tailed test at 0.10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 Parametric Test</dc:title>
  <dc:creator>ismail - [2010]</dc:creator>
  <cp:lastModifiedBy>ismail - [2010]</cp:lastModifiedBy>
  <cp:revision>30</cp:revision>
  <dcterms:created xsi:type="dcterms:W3CDTF">2023-06-01T04:07:12Z</dcterms:created>
  <dcterms:modified xsi:type="dcterms:W3CDTF">2023-06-12T05:26:25Z</dcterms:modified>
</cp:coreProperties>
</file>