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D9BE05-E645-4EA8-8B22-5E997B79556A}" type="datetimeFigureOut">
              <a:rPr lang="en-US" smtClean="0"/>
              <a:t>6/8/2023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9E90E-20E3-49F4-8BED-2CEBEC86BC7E}" type="slidenum">
              <a:rPr lang="en-US" smtClean="0"/>
              <a:t>‹#›</a:t>
            </a:fld>
            <a:endParaRPr lang="en-US"/>
          </a:p>
        </p:txBody>
      </p:sp>
    </p:spTree>
    <p:extLst>
      <p:ext uri="{BB962C8B-B14F-4D97-AF65-F5344CB8AC3E}">
        <p14:creationId xmlns:p14="http://schemas.microsoft.com/office/powerpoint/2010/main" val="388224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79CA29-8E4D-4F64-A5B2-933E06D1D9AF}" type="datetimeFigureOut">
              <a:rPr lang="en-US" smtClean="0"/>
              <a:t>6/8/2023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C2DC1-55C1-4B3A-B0CA-DE6B9803EFA0}" type="slidenum">
              <a:rPr lang="en-US" smtClean="0"/>
              <a:t>‹#›</a:t>
            </a:fld>
            <a:endParaRPr lang="en-US"/>
          </a:p>
        </p:txBody>
      </p:sp>
    </p:spTree>
    <p:extLst>
      <p:ext uri="{BB962C8B-B14F-4D97-AF65-F5344CB8AC3E}">
        <p14:creationId xmlns:p14="http://schemas.microsoft.com/office/powerpoint/2010/main" val="945593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C2DC1-55C1-4B3A-B0CA-DE6B9803EFA0}" type="slidenum">
              <a:rPr lang="en-US" smtClean="0"/>
              <a:t>15</a:t>
            </a:fld>
            <a:endParaRPr lang="en-US"/>
          </a:p>
        </p:txBody>
      </p:sp>
    </p:spTree>
    <p:extLst>
      <p:ext uri="{BB962C8B-B14F-4D97-AF65-F5344CB8AC3E}">
        <p14:creationId xmlns:p14="http://schemas.microsoft.com/office/powerpoint/2010/main" val="248703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75B560-9D0D-44E1-9C75-54113FBF8CE2}" type="datetime1">
              <a:rPr lang="en-US" smtClean="0"/>
              <a:t>6/8/2023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75B966C-38D7-47B6-A955-54A6C8DCAE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82A0F6-B7E0-4B68-9298-9DA92472A39A}" type="datetime1">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2CE75-8E23-43E2-A1E2-0B3AC4FFDD5D}" type="datetime1">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15BAC4-1B8A-41E0-987E-93118E532857}" type="datetime1">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4D4F36-51E5-4451-B521-81DBD9A578F4}" type="datetime1">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B966C-38D7-47B6-A955-54A6C8DCAE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2347F0-C97F-4EA6-8F2D-83BE2ED49A81}" type="datetime1">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2AE5CD-8908-4D5F-B808-E68AB50C73E3}" type="datetime1">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92B858-F6D1-4952-B92B-6657A9DCC0E9}" type="datetime1">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A7061-4312-4411-B87A-B6238C429B12}" type="datetime1">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49BC97-0D95-40D9-9761-5BB25A98EBAE}" type="datetime1">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B966C-38D7-47B6-A955-54A6C8DCAE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FFCFF5-48F0-4DE0-83A7-64CA112FCF25}" type="datetime1">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75B966C-38D7-47B6-A955-54A6C8DCAEF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7F4EFF-F1CF-486D-9FFA-24F194E94B4E}" type="datetime1">
              <a:rPr lang="en-US" smtClean="0"/>
              <a:t>6/8/2023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5B966C-38D7-47B6-A955-54A6C8DCAEF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Non-Parametric Test</a:t>
            </a:r>
            <a:endParaRPr lang="en-US" dirty="0"/>
          </a:p>
        </p:txBody>
      </p:sp>
      <p:sp>
        <p:nvSpPr>
          <p:cNvPr id="3" name="Subtitle 2"/>
          <p:cNvSpPr>
            <a:spLocks noGrp="1"/>
          </p:cNvSpPr>
          <p:nvPr>
            <p:ph type="subTitle" idx="1"/>
          </p:nvPr>
        </p:nvSpPr>
        <p:spPr/>
        <p:txBody>
          <a:bodyPr/>
          <a:lstStyle/>
          <a:p>
            <a:r>
              <a:rPr lang="en-US" dirty="0" smtClean="0"/>
              <a:t>B.SC </a:t>
            </a:r>
            <a:r>
              <a:rPr lang="en-US" dirty="0" smtClean="0"/>
              <a:t>CSIT 3</a:t>
            </a:r>
            <a:r>
              <a:rPr lang="en-US" baseline="30000" dirty="0" smtClean="0"/>
              <a:t>rd</a:t>
            </a:r>
            <a:r>
              <a:rPr lang="en-US" dirty="0" smtClean="0"/>
              <a:t> Semester</a:t>
            </a:r>
          </a:p>
          <a:p>
            <a:r>
              <a:rPr lang="en-US" dirty="0" smtClean="0"/>
              <a:t>Central Campus of </a:t>
            </a:r>
            <a:r>
              <a:rPr lang="en-US" dirty="0" err="1" smtClean="0"/>
              <a:t>Techonlogy</a:t>
            </a:r>
            <a:endParaRPr lang="en-US" dirty="0"/>
          </a:p>
        </p:txBody>
      </p:sp>
      <p:sp>
        <p:nvSpPr>
          <p:cNvPr id="4" name="Slide Number Placeholder 3"/>
          <p:cNvSpPr>
            <a:spLocks noGrp="1"/>
          </p:cNvSpPr>
          <p:nvPr>
            <p:ph type="sldNum" sz="quarter" idx="12"/>
          </p:nvPr>
        </p:nvSpPr>
        <p:spPr/>
        <p:txBody>
          <a:bodyPr/>
          <a:lstStyle/>
          <a:p>
            <a:fld id="{F75B966C-38D7-47B6-A955-54A6C8DCAEF5}" type="slidenum">
              <a:rPr lang="en-US" smtClean="0"/>
              <a:t>1</a:t>
            </a:fld>
            <a:endParaRPr lang="en-US"/>
          </a:p>
        </p:txBody>
      </p:sp>
    </p:spTree>
    <p:extLst>
      <p:ext uri="{BB962C8B-B14F-4D97-AF65-F5344CB8AC3E}">
        <p14:creationId xmlns:p14="http://schemas.microsoft.com/office/powerpoint/2010/main" val="684974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457200" y="1524000"/>
            <a:ext cx="8229600" cy="4389120"/>
          </a:xfrm>
        </p:spPr>
        <p:txBody>
          <a:bodyPr/>
          <a:lstStyle/>
          <a:p>
            <a:pPr algn="just"/>
            <a:r>
              <a:rPr lang="en-US" sz="2800" dirty="0" smtClean="0"/>
              <a:t>Test whether the color of son’s eyes is associated with that of the father’s at 5% level of significance using the data available in the following table.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5669295"/>
              </p:ext>
            </p:extLst>
          </p:nvPr>
        </p:nvGraphicFramePr>
        <p:xfrm>
          <a:off x="457200" y="2971800"/>
          <a:ext cx="8077200" cy="2590800"/>
        </p:xfrm>
        <a:graphic>
          <a:graphicData uri="http://schemas.openxmlformats.org/drawingml/2006/table">
            <a:tbl>
              <a:tblPr firstRow="1" bandRow="1">
                <a:tableStyleId>{616DA210-FB5B-4158-B5E0-FEB733F419BA}</a:tableStyleId>
              </a:tblPr>
              <a:tblGrid>
                <a:gridCol w="2692400"/>
                <a:gridCol w="2692400"/>
                <a:gridCol w="2692400"/>
              </a:tblGrid>
              <a:tr h="647700">
                <a:tc rowSpan="2">
                  <a:txBody>
                    <a:bodyPr/>
                    <a:lstStyle/>
                    <a:p>
                      <a:pPr algn="ctr"/>
                      <a:r>
                        <a:rPr lang="en-US" b="1" dirty="0" smtClean="0">
                          <a:latin typeface="Arial" pitchFamily="34" charset="0"/>
                          <a:cs typeface="Arial" pitchFamily="34" charset="0"/>
                        </a:rPr>
                        <a:t>Father’s eye color</a:t>
                      </a:r>
                      <a:endParaRPr lang="en-US" b="1" dirty="0">
                        <a:latin typeface="Arial" pitchFamily="34" charset="0"/>
                        <a:cs typeface="Arial" pitchFamily="34" charset="0"/>
                      </a:endParaRPr>
                    </a:p>
                  </a:txBody>
                  <a:tcPr/>
                </a:tc>
                <a:tc gridSpan="2">
                  <a:txBody>
                    <a:bodyPr/>
                    <a:lstStyle/>
                    <a:p>
                      <a:pPr algn="ctr"/>
                      <a:r>
                        <a:rPr lang="en-US" b="1" dirty="0" smtClean="0">
                          <a:latin typeface="Arial" pitchFamily="34" charset="0"/>
                          <a:cs typeface="Arial" pitchFamily="34" charset="0"/>
                        </a:rPr>
                        <a:t>Son’s eye color</a:t>
                      </a:r>
                      <a:endParaRPr lang="en-US" b="1" dirty="0">
                        <a:latin typeface="Arial" pitchFamily="34" charset="0"/>
                        <a:cs typeface="Arial" pitchFamily="34" charset="0"/>
                      </a:endParaRPr>
                    </a:p>
                  </a:txBody>
                  <a:tcPr/>
                </a:tc>
                <a:tc hMerge="1">
                  <a:txBody>
                    <a:bodyPr/>
                    <a:lstStyle/>
                    <a:p>
                      <a:endParaRPr lang="en-US" dirty="0"/>
                    </a:p>
                  </a:txBody>
                  <a:tcPr/>
                </a:tc>
              </a:tr>
              <a:tr h="647700">
                <a:tc vMerge="1">
                  <a:txBody>
                    <a:bodyPr/>
                    <a:lstStyle/>
                    <a:p>
                      <a:endParaRPr lang="en-US" dirty="0"/>
                    </a:p>
                  </a:txBody>
                  <a:tcPr/>
                </a:tc>
                <a:tc>
                  <a:txBody>
                    <a:bodyPr/>
                    <a:lstStyle/>
                    <a:p>
                      <a:pPr algn="ctr"/>
                      <a:r>
                        <a:rPr lang="en-US" b="1" dirty="0" smtClean="0">
                          <a:latin typeface="Arial" pitchFamily="34" charset="0"/>
                          <a:cs typeface="Arial" pitchFamily="34" charset="0"/>
                        </a:rPr>
                        <a:t>Not light</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Light</a:t>
                      </a:r>
                      <a:endParaRPr lang="en-US" b="1" dirty="0">
                        <a:latin typeface="Arial" pitchFamily="34" charset="0"/>
                        <a:cs typeface="Arial" pitchFamily="34" charset="0"/>
                      </a:endParaRPr>
                    </a:p>
                  </a:txBody>
                  <a:tcPr/>
                </a:tc>
              </a:tr>
              <a:tr h="647700">
                <a:tc>
                  <a:txBody>
                    <a:bodyPr/>
                    <a:lstStyle/>
                    <a:p>
                      <a:pPr algn="ctr"/>
                      <a:r>
                        <a:rPr lang="en-US" b="1" dirty="0" smtClean="0">
                          <a:latin typeface="Arial" pitchFamily="34" charset="0"/>
                          <a:cs typeface="Arial" pitchFamily="34" charset="0"/>
                        </a:rPr>
                        <a:t>Not light</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230</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148</a:t>
                      </a:r>
                      <a:endParaRPr lang="en-US" b="1" dirty="0">
                        <a:latin typeface="Arial" pitchFamily="34" charset="0"/>
                        <a:cs typeface="Arial" pitchFamily="34" charset="0"/>
                      </a:endParaRPr>
                    </a:p>
                  </a:txBody>
                  <a:tcPr/>
                </a:tc>
              </a:tr>
              <a:tr h="647700">
                <a:tc>
                  <a:txBody>
                    <a:bodyPr/>
                    <a:lstStyle/>
                    <a:p>
                      <a:pPr algn="ctr"/>
                      <a:r>
                        <a:rPr lang="en-US" b="1" dirty="0" smtClean="0">
                          <a:latin typeface="Arial" pitchFamily="34" charset="0"/>
                          <a:cs typeface="Arial" pitchFamily="34" charset="0"/>
                        </a:rPr>
                        <a:t>Light</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151</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471</a:t>
                      </a:r>
                      <a:endParaRPr lang="en-US"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F75B966C-38D7-47B6-A955-54A6C8DCAEF5}" type="slidenum">
              <a:rPr lang="en-US" smtClean="0"/>
              <a:t>10</a:t>
            </a:fld>
            <a:endParaRPr lang="en-US"/>
          </a:p>
        </p:txBody>
      </p:sp>
    </p:spTree>
    <p:extLst>
      <p:ext uri="{BB962C8B-B14F-4D97-AF65-F5344CB8AC3E}">
        <p14:creationId xmlns:p14="http://schemas.microsoft.com/office/powerpoint/2010/main" val="165094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457200" y="990600"/>
            <a:ext cx="8229600" cy="4389120"/>
          </a:xfrm>
        </p:spPr>
        <p:txBody>
          <a:bodyPr>
            <a:normAutofit fontScale="92500" lnSpcReduction="20000"/>
          </a:bodyPr>
          <a:lstStyle/>
          <a:p>
            <a:pPr algn="just"/>
            <a:r>
              <a:rPr lang="en-US" sz="3000" dirty="0" smtClean="0"/>
              <a:t>88 workers of a IT company were interview during a sample survey for their smoking habit. Classification of respondents according to their gender and their smoking habit are found as</a:t>
            </a:r>
          </a:p>
          <a:p>
            <a:endParaRPr lang="en-US" dirty="0"/>
          </a:p>
          <a:p>
            <a:endParaRPr lang="en-US" dirty="0" smtClean="0"/>
          </a:p>
          <a:p>
            <a:endParaRPr lang="en-US" dirty="0"/>
          </a:p>
          <a:p>
            <a:endParaRPr lang="en-US" dirty="0" smtClean="0"/>
          </a:p>
          <a:p>
            <a:endParaRPr lang="en-US" dirty="0" smtClean="0"/>
          </a:p>
          <a:p>
            <a:endParaRPr lang="en-US" dirty="0"/>
          </a:p>
          <a:p>
            <a:pPr algn="just"/>
            <a:r>
              <a:rPr lang="en-US" sz="3000" dirty="0" smtClean="0"/>
              <a:t>Do the smoking habit is associated with gender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58506952"/>
              </p:ext>
            </p:extLst>
          </p:nvPr>
        </p:nvGraphicFramePr>
        <p:xfrm>
          <a:off x="990600" y="2590800"/>
          <a:ext cx="7543800" cy="1864360"/>
        </p:xfrm>
        <a:graphic>
          <a:graphicData uri="http://schemas.openxmlformats.org/drawingml/2006/table">
            <a:tbl>
              <a:tblPr firstRow="1" bandRow="1">
                <a:tableStyleId>{616DA210-FB5B-4158-B5E0-FEB733F419BA}</a:tableStyleId>
              </a:tblPr>
              <a:tblGrid>
                <a:gridCol w="2514600"/>
                <a:gridCol w="2514600"/>
                <a:gridCol w="2514600"/>
              </a:tblGrid>
              <a:tr h="466090">
                <a:tc rowSpan="2">
                  <a:txBody>
                    <a:bodyPr/>
                    <a:lstStyle/>
                    <a:p>
                      <a:pPr algn="ctr"/>
                      <a:r>
                        <a:rPr lang="en-US" b="1" dirty="0" smtClean="0">
                          <a:latin typeface="Arial" pitchFamily="34" charset="0"/>
                          <a:cs typeface="Arial" pitchFamily="34" charset="0"/>
                        </a:rPr>
                        <a:t>Habit</a:t>
                      </a:r>
                      <a:endParaRPr lang="en-US" b="1" dirty="0">
                        <a:latin typeface="Arial" pitchFamily="34" charset="0"/>
                        <a:cs typeface="Arial" pitchFamily="34" charset="0"/>
                      </a:endParaRPr>
                    </a:p>
                  </a:txBody>
                  <a:tcPr/>
                </a:tc>
                <a:tc gridSpan="2">
                  <a:txBody>
                    <a:bodyPr/>
                    <a:lstStyle/>
                    <a:p>
                      <a:pPr algn="ctr"/>
                      <a:r>
                        <a:rPr lang="en-US" b="1" dirty="0" smtClean="0">
                          <a:latin typeface="Arial" pitchFamily="34" charset="0"/>
                          <a:cs typeface="Arial" pitchFamily="34" charset="0"/>
                        </a:rPr>
                        <a:t>Sex</a:t>
                      </a:r>
                      <a:endParaRPr lang="en-US" b="1" dirty="0">
                        <a:latin typeface="Arial" pitchFamily="34" charset="0"/>
                        <a:cs typeface="Arial" pitchFamily="34" charset="0"/>
                      </a:endParaRPr>
                    </a:p>
                  </a:txBody>
                  <a:tcPr/>
                </a:tc>
                <a:tc hMerge="1">
                  <a:txBody>
                    <a:bodyPr/>
                    <a:lstStyle/>
                    <a:p>
                      <a:endParaRPr lang="en-US" dirty="0"/>
                    </a:p>
                  </a:txBody>
                  <a:tcPr/>
                </a:tc>
              </a:tr>
              <a:tr h="466090">
                <a:tc vMerge="1">
                  <a:txBody>
                    <a:bodyPr/>
                    <a:lstStyle/>
                    <a:p>
                      <a:endParaRPr lang="en-US" dirty="0"/>
                    </a:p>
                  </a:txBody>
                  <a:tcPr/>
                </a:tc>
                <a:tc>
                  <a:txBody>
                    <a:bodyPr/>
                    <a:lstStyle/>
                    <a:p>
                      <a:pPr algn="ctr"/>
                      <a:r>
                        <a:rPr lang="en-US" b="1" dirty="0" smtClean="0">
                          <a:latin typeface="Arial" pitchFamily="34" charset="0"/>
                          <a:cs typeface="Arial" pitchFamily="34" charset="0"/>
                        </a:rPr>
                        <a:t>Male</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Female</a:t>
                      </a:r>
                      <a:endParaRPr lang="en-US" b="1" dirty="0">
                        <a:latin typeface="Arial" pitchFamily="34" charset="0"/>
                        <a:cs typeface="Arial" pitchFamily="34" charset="0"/>
                      </a:endParaRPr>
                    </a:p>
                  </a:txBody>
                  <a:tcPr/>
                </a:tc>
              </a:tr>
              <a:tr h="466090">
                <a:tc>
                  <a:txBody>
                    <a:bodyPr/>
                    <a:lstStyle/>
                    <a:p>
                      <a:pPr algn="ctr"/>
                      <a:r>
                        <a:rPr lang="en-US" b="1" dirty="0" smtClean="0">
                          <a:latin typeface="Arial" pitchFamily="34" charset="0"/>
                          <a:cs typeface="Arial" pitchFamily="34" charset="0"/>
                        </a:rPr>
                        <a:t>Smoker</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40</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33</a:t>
                      </a:r>
                      <a:endParaRPr lang="en-US" b="1" dirty="0">
                        <a:latin typeface="Arial" pitchFamily="34" charset="0"/>
                        <a:cs typeface="Arial" pitchFamily="34" charset="0"/>
                      </a:endParaRPr>
                    </a:p>
                  </a:txBody>
                  <a:tcPr/>
                </a:tc>
              </a:tr>
              <a:tr h="466090">
                <a:tc>
                  <a:txBody>
                    <a:bodyPr/>
                    <a:lstStyle/>
                    <a:p>
                      <a:pPr algn="ctr"/>
                      <a:r>
                        <a:rPr lang="en-US" b="1" dirty="0" smtClean="0">
                          <a:latin typeface="Arial" pitchFamily="34" charset="0"/>
                          <a:cs typeface="Arial" pitchFamily="34" charset="0"/>
                        </a:rPr>
                        <a:t>Non-smoker</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3</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12</a:t>
                      </a:r>
                      <a:endParaRPr lang="en-US" b="1" dirty="0">
                        <a:latin typeface="Arial" pitchFamily="34" charset="0"/>
                        <a:cs typeface="Arial" pitchFamily="34" charset="0"/>
                      </a:endParaRPr>
                    </a:p>
                  </a:txBody>
                  <a:tcPr/>
                </a:tc>
              </a:tr>
            </a:tbl>
          </a:graphicData>
        </a:graphic>
      </p:graphicFrame>
      <p:sp>
        <p:nvSpPr>
          <p:cNvPr id="6" name="Slide Number Placeholder 5"/>
          <p:cNvSpPr>
            <a:spLocks noGrp="1"/>
          </p:cNvSpPr>
          <p:nvPr>
            <p:ph type="sldNum" sz="quarter" idx="12"/>
          </p:nvPr>
        </p:nvSpPr>
        <p:spPr/>
        <p:txBody>
          <a:bodyPr/>
          <a:lstStyle/>
          <a:p>
            <a:fld id="{F75B966C-38D7-47B6-A955-54A6C8DCAEF5}" type="slidenum">
              <a:rPr lang="en-US" smtClean="0"/>
              <a:t>11</a:t>
            </a:fld>
            <a:endParaRPr lang="en-US"/>
          </a:p>
        </p:txBody>
      </p:sp>
    </p:spTree>
    <p:extLst>
      <p:ext uri="{BB962C8B-B14F-4D97-AF65-F5344CB8AC3E}">
        <p14:creationId xmlns:p14="http://schemas.microsoft.com/office/powerpoint/2010/main" val="2413694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533400" y="1600200"/>
            <a:ext cx="8229600" cy="4389120"/>
          </a:xfrm>
        </p:spPr>
        <p:txBody>
          <a:bodyPr/>
          <a:lstStyle/>
          <a:p>
            <a:pPr algn="just"/>
            <a:r>
              <a:rPr lang="en-US" sz="2800" dirty="0" smtClean="0"/>
              <a:t>The distribution of persons according to sex and blood groups are given below:</a:t>
            </a:r>
          </a:p>
          <a:p>
            <a:pPr algn="just"/>
            <a:endParaRPr lang="en-US" sz="2800" dirty="0" smtClean="0"/>
          </a:p>
          <a:p>
            <a:endParaRPr lang="en-US" dirty="0"/>
          </a:p>
          <a:p>
            <a:endParaRPr lang="en-US" dirty="0" smtClean="0"/>
          </a:p>
          <a:p>
            <a:endParaRPr lang="en-US" dirty="0"/>
          </a:p>
          <a:p>
            <a:endParaRPr lang="en-US" dirty="0" smtClean="0"/>
          </a:p>
          <a:p>
            <a:pPr marL="0" indent="0">
              <a:buNone/>
            </a:pPr>
            <a:r>
              <a:rPr lang="en-US" sz="2800" dirty="0" smtClean="0"/>
              <a:t>Is there any association between sex and blood group?</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5592368"/>
              </p:ext>
            </p:extLst>
          </p:nvPr>
        </p:nvGraphicFramePr>
        <p:xfrm>
          <a:off x="304800" y="2667000"/>
          <a:ext cx="8305800" cy="1828800"/>
        </p:xfrm>
        <a:graphic>
          <a:graphicData uri="http://schemas.openxmlformats.org/drawingml/2006/table">
            <a:tbl>
              <a:tblPr firstRow="1" bandRow="1">
                <a:tableStyleId>{616DA210-FB5B-4158-B5E0-FEB733F419BA}</a:tableStyleId>
              </a:tblPr>
              <a:tblGrid>
                <a:gridCol w="1661160"/>
                <a:gridCol w="1661160"/>
                <a:gridCol w="1661160"/>
                <a:gridCol w="1661160"/>
                <a:gridCol w="1661160"/>
              </a:tblGrid>
              <a:tr h="370840">
                <a:tc>
                  <a:txBody>
                    <a:bodyPr/>
                    <a:lstStyle/>
                    <a:p>
                      <a:pPr algn="ctr"/>
                      <a:endParaRPr lang="en-US" sz="2400" b="1" dirty="0">
                        <a:latin typeface="Arial" pitchFamily="34" charset="0"/>
                        <a:cs typeface="Arial" pitchFamily="34" charset="0"/>
                      </a:endParaRPr>
                    </a:p>
                  </a:txBody>
                  <a:tcPr/>
                </a:tc>
                <a:tc gridSpan="4">
                  <a:txBody>
                    <a:bodyPr/>
                    <a:lstStyle/>
                    <a:p>
                      <a:pPr algn="ctr"/>
                      <a:r>
                        <a:rPr lang="en-US" sz="2400" b="1" dirty="0" smtClean="0">
                          <a:latin typeface="Arial" pitchFamily="34" charset="0"/>
                          <a:cs typeface="Arial" pitchFamily="34" charset="0"/>
                        </a:rPr>
                        <a:t>Blood group</a:t>
                      </a:r>
                      <a:endParaRPr lang="en-US" sz="2400" b="1" dirty="0">
                        <a:latin typeface="Arial" pitchFamily="34" charset="0"/>
                        <a:cs typeface="Arial"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sz="2400" b="1" dirty="0" smtClean="0">
                          <a:latin typeface="Arial" pitchFamily="34" charset="0"/>
                          <a:cs typeface="Arial" pitchFamily="34" charset="0"/>
                        </a:rPr>
                        <a:t>Sex</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O</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B</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AB</a:t>
                      </a:r>
                      <a:endParaRPr lang="en-US" sz="2400" b="1" dirty="0">
                        <a:latin typeface="Arial" pitchFamily="34" charset="0"/>
                        <a:cs typeface="Arial" pitchFamily="34" charset="0"/>
                      </a:endParaRPr>
                    </a:p>
                  </a:txBody>
                  <a:tcPr/>
                </a:tc>
              </a:tr>
              <a:tr h="370840">
                <a:tc>
                  <a:txBody>
                    <a:bodyPr/>
                    <a:lstStyle/>
                    <a:p>
                      <a:pPr algn="ctr"/>
                      <a:r>
                        <a:rPr lang="en-US" sz="2400" b="1" dirty="0" smtClean="0">
                          <a:latin typeface="Arial" pitchFamily="34" charset="0"/>
                          <a:cs typeface="Arial" pitchFamily="34" charset="0"/>
                        </a:rPr>
                        <a:t>Male</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100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40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45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10</a:t>
                      </a:r>
                      <a:endParaRPr lang="en-US" sz="2400" b="1" dirty="0">
                        <a:latin typeface="Arial" pitchFamily="34" charset="0"/>
                        <a:cs typeface="Arial" pitchFamily="34" charset="0"/>
                      </a:endParaRPr>
                    </a:p>
                  </a:txBody>
                  <a:tcPr/>
                </a:tc>
              </a:tr>
              <a:tr h="370840">
                <a:tc>
                  <a:txBody>
                    <a:bodyPr/>
                    <a:lstStyle/>
                    <a:p>
                      <a:pPr algn="ctr"/>
                      <a:r>
                        <a:rPr lang="en-US" sz="2400" b="1" dirty="0" smtClean="0">
                          <a:latin typeface="Arial" pitchFamily="34" charset="0"/>
                          <a:cs typeface="Arial" pitchFamily="34" charset="0"/>
                        </a:rPr>
                        <a:t>Female</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110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a:t>
                      </a:r>
                      <a:endParaRPr lang="en-US" sz="24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F75B966C-38D7-47B6-A955-54A6C8DCAEF5}" type="slidenum">
              <a:rPr lang="en-US" smtClean="0"/>
              <a:t>12</a:t>
            </a:fld>
            <a:endParaRPr lang="en-US"/>
          </a:p>
        </p:txBody>
      </p:sp>
    </p:spTree>
    <p:extLst>
      <p:ext uri="{BB962C8B-B14F-4D97-AF65-F5344CB8AC3E}">
        <p14:creationId xmlns:p14="http://schemas.microsoft.com/office/powerpoint/2010/main" val="2745739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812"/>
            <a:ext cx="8229600" cy="1143000"/>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381000" y="1295400"/>
            <a:ext cx="8229600" cy="4846320"/>
          </a:xfrm>
        </p:spPr>
        <p:txBody>
          <a:bodyPr/>
          <a:lstStyle/>
          <a:p>
            <a:pPr algn="just"/>
            <a:r>
              <a:rPr lang="en-US" sz="2800" dirty="0" smtClean="0"/>
              <a:t>A sample of employees at a large chemical plant was asked to indicate a preference for one of those three pension plans. The results are given in the following table. Does it seems that there is a relationship between the pension plan selected and the job classification of the employees?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8493732"/>
              </p:ext>
            </p:extLst>
          </p:nvPr>
        </p:nvGraphicFramePr>
        <p:xfrm>
          <a:off x="533400" y="3962400"/>
          <a:ext cx="7924800" cy="2286000"/>
        </p:xfrm>
        <a:graphic>
          <a:graphicData uri="http://schemas.openxmlformats.org/drawingml/2006/table">
            <a:tbl>
              <a:tblPr firstRow="1" bandRow="1">
                <a:tableStyleId>{616DA210-FB5B-4158-B5E0-FEB733F419BA}</a:tableStyleId>
              </a:tblPr>
              <a:tblGrid>
                <a:gridCol w="1981200"/>
                <a:gridCol w="1981200"/>
                <a:gridCol w="1981200"/>
                <a:gridCol w="1981200"/>
              </a:tblGrid>
              <a:tr h="457200">
                <a:tc rowSpan="2">
                  <a:txBody>
                    <a:bodyPr/>
                    <a:lstStyle/>
                    <a:p>
                      <a:pPr algn="ctr"/>
                      <a:r>
                        <a:rPr lang="en-US" sz="2400" dirty="0" smtClean="0"/>
                        <a:t>Job class</a:t>
                      </a:r>
                      <a:endParaRPr lang="en-US" sz="2400" b="1" dirty="0">
                        <a:latin typeface="Arial" pitchFamily="34" charset="0"/>
                        <a:cs typeface="Arial" pitchFamily="34" charset="0"/>
                      </a:endParaRPr>
                    </a:p>
                  </a:txBody>
                  <a:tcPr/>
                </a:tc>
                <a:tc gridSpan="3">
                  <a:txBody>
                    <a:bodyPr/>
                    <a:lstStyle/>
                    <a:p>
                      <a:pPr algn="ctr"/>
                      <a:r>
                        <a:rPr lang="en-US" sz="2400" dirty="0" smtClean="0"/>
                        <a:t> Pension Plan</a:t>
                      </a:r>
                      <a:endParaRPr lang="en-US" sz="2400" b="1" dirty="0">
                        <a:latin typeface="Arial" pitchFamily="34" charset="0"/>
                        <a:cs typeface="Arial" pitchFamily="34" charset="0"/>
                      </a:endParaRPr>
                    </a:p>
                  </a:txBody>
                  <a:tcPr/>
                </a:tc>
                <a:tc hMerge="1">
                  <a:txBody>
                    <a:bodyPr/>
                    <a:lstStyle/>
                    <a:p>
                      <a:endParaRPr lang="en-US" dirty="0"/>
                    </a:p>
                  </a:txBody>
                  <a:tcPr/>
                </a:tc>
                <a:tc hMerge="1">
                  <a:txBody>
                    <a:bodyPr/>
                    <a:lstStyle/>
                    <a:p>
                      <a:endParaRPr lang="en-US" dirty="0"/>
                    </a:p>
                  </a:txBody>
                  <a:tcPr/>
                </a:tc>
              </a:tr>
              <a:tr h="457200">
                <a:tc vMerge="1">
                  <a:txBody>
                    <a:bodyPr/>
                    <a:lstStyle/>
                    <a:p>
                      <a:endParaRPr lang="en-US" dirty="0"/>
                    </a:p>
                  </a:txBody>
                  <a:tcPr/>
                </a:tc>
                <a:tc>
                  <a:txBody>
                    <a:bodyPr/>
                    <a:lstStyle/>
                    <a:p>
                      <a:pPr algn="ctr"/>
                      <a:r>
                        <a:rPr lang="en-US" sz="2400" dirty="0" smtClean="0"/>
                        <a:t>A</a:t>
                      </a:r>
                      <a:endParaRPr lang="en-US" sz="2400" b="1" dirty="0">
                        <a:latin typeface="Arial" pitchFamily="34" charset="0"/>
                        <a:cs typeface="Arial" pitchFamily="34" charset="0"/>
                      </a:endParaRPr>
                    </a:p>
                  </a:txBody>
                  <a:tcPr/>
                </a:tc>
                <a:tc>
                  <a:txBody>
                    <a:bodyPr/>
                    <a:lstStyle/>
                    <a:p>
                      <a:pPr algn="ctr"/>
                      <a:r>
                        <a:rPr lang="en-US" sz="2400" dirty="0" smtClean="0"/>
                        <a:t>B</a:t>
                      </a:r>
                      <a:endParaRPr lang="en-US" sz="2400" b="1" dirty="0">
                        <a:latin typeface="Arial" pitchFamily="34" charset="0"/>
                        <a:cs typeface="Arial" pitchFamily="34" charset="0"/>
                      </a:endParaRPr>
                    </a:p>
                  </a:txBody>
                  <a:tcPr/>
                </a:tc>
                <a:tc>
                  <a:txBody>
                    <a:bodyPr/>
                    <a:lstStyle/>
                    <a:p>
                      <a:pPr algn="ctr"/>
                      <a:r>
                        <a:rPr lang="en-US" sz="2400" dirty="0" smtClean="0"/>
                        <a:t>C</a:t>
                      </a:r>
                      <a:endParaRPr lang="en-US" sz="2400" b="1" dirty="0">
                        <a:latin typeface="Arial" pitchFamily="34" charset="0"/>
                        <a:cs typeface="Arial" pitchFamily="34" charset="0"/>
                      </a:endParaRPr>
                    </a:p>
                  </a:txBody>
                  <a:tcPr/>
                </a:tc>
              </a:tr>
              <a:tr h="457200">
                <a:tc>
                  <a:txBody>
                    <a:bodyPr/>
                    <a:lstStyle/>
                    <a:p>
                      <a:pPr algn="ctr"/>
                      <a:r>
                        <a:rPr lang="en-US" sz="2400" dirty="0" smtClean="0"/>
                        <a:t>Supervisor</a:t>
                      </a:r>
                      <a:endParaRPr lang="en-US" sz="2400" b="1" dirty="0">
                        <a:latin typeface="Arial" pitchFamily="34" charset="0"/>
                        <a:cs typeface="Arial" pitchFamily="34" charset="0"/>
                      </a:endParaRPr>
                    </a:p>
                  </a:txBody>
                  <a:tcPr/>
                </a:tc>
                <a:tc>
                  <a:txBody>
                    <a:bodyPr/>
                    <a:lstStyle/>
                    <a:p>
                      <a:pPr algn="ctr"/>
                      <a:r>
                        <a:rPr lang="en-US" sz="2400" dirty="0" smtClean="0"/>
                        <a:t>32</a:t>
                      </a:r>
                      <a:endParaRPr lang="en-US" sz="2400" b="1" dirty="0">
                        <a:latin typeface="Arial" pitchFamily="34" charset="0"/>
                        <a:cs typeface="Arial" pitchFamily="34" charset="0"/>
                      </a:endParaRPr>
                    </a:p>
                  </a:txBody>
                  <a:tcPr/>
                </a:tc>
                <a:tc>
                  <a:txBody>
                    <a:bodyPr/>
                    <a:lstStyle/>
                    <a:p>
                      <a:pPr algn="ctr"/>
                      <a:r>
                        <a:rPr lang="en-US" sz="2400" dirty="0" smtClean="0"/>
                        <a:t>17</a:t>
                      </a:r>
                      <a:endParaRPr lang="en-US" sz="2400" b="1" dirty="0">
                        <a:latin typeface="Arial" pitchFamily="34" charset="0"/>
                        <a:cs typeface="Arial" pitchFamily="34" charset="0"/>
                      </a:endParaRPr>
                    </a:p>
                  </a:txBody>
                  <a:tcPr/>
                </a:tc>
                <a:tc>
                  <a:txBody>
                    <a:bodyPr/>
                    <a:lstStyle/>
                    <a:p>
                      <a:pPr algn="ctr"/>
                      <a:r>
                        <a:rPr lang="en-US" sz="2400" dirty="0" smtClean="0"/>
                        <a:t>17</a:t>
                      </a:r>
                      <a:endParaRPr lang="en-US" sz="2400" b="1" dirty="0">
                        <a:latin typeface="Arial" pitchFamily="34" charset="0"/>
                        <a:cs typeface="Arial" pitchFamily="34" charset="0"/>
                      </a:endParaRPr>
                    </a:p>
                  </a:txBody>
                  <a:tcPr/>
                </a:tc>
              </a:tr>
              <a:tr h="457200">
                <a:tc>
                  <a:txBody>
                    <a:bodyPr/>
                    <a:lstStyle/>
                    <a:p>
                      <a:pPr algn="ctr"/>
                      <a:r>
                        <a:rPr lang="en-US" sz="2400" dirty="0" smtClean="0"/>
                        <a:t>Clerical</a:t>
                      </a:r>
                      <a:endParaRPr lang="en-US" sz="2400" b="1" dirty="0">
                        <a:latin typeface="Arial" pitchFamily="34" charset="0"/>
                        <a:cs typeface="Arial" pitchFamily="34" charset="0"/>
                      </a:endParaRPr>
                    </a:p>
                  </a:txBody>
                  <a:tcPr/>
                </a:tc>
                <a:tc>
                  <a:txBody>
                    <a:bodyPr/>
                    <a:lstStyle/>
                    <a:p>
                      <a:pPr algn="ctr"/>
                      <a:r>
                        <a:rPr lang="en-US" sz="2400" dirty="0" smtClean="0"/>
                        <a:t>12</a:t>
                      </a:r>
                      <a:endParaRPr lang="en-US" sz="2400" b="1" dirty="0">
                        <a:latin typeface="Arial" pitchFamily="34" charset="0"/>
                        <a:cs typeface="Arial" pitchFamily="34" charset="0"/>
                      </a:endParaRPr>
                    </a:p>
                  </a:txBody>
                  <a:tcPr/>
                </a:tc>
                <a:tc>
                  <a:txBody>
                    <a:bodyPr/>
                    <a:lstStyle/>
                    <a:p>
                      <a:pPr algn="ctr"/>
                      <a:r>
                        <a:rPr lang="en-US" sz="2400" dirty="0" smtClean="0"/>
                        <a:t>22</a:t>
                      </a:r>
                      <a:endParaRPr lang="en-US" sz="2400" b="1" dirty="0">
                        <a:latin typeface="Arial" pitchFamily="34" charset="0"/>
                        <a:cs typeface="Arial" pitchFamily="34" charset="0"/>
                      </a:endParaRPr>
                    </a:p>
                  </a:txBody>
                  <a:tcPr/>
                </a:tc>
                <a:tc>
                  <a:txBody>
                    <a:bodyPr/>
                    <a:lstStyle/>
                    <a:p>
                      <a:pPr algn="ctr"/>
                      <a:r>
                        <a:rPr lang="en-US" sz="2400" dirty="0" smtClean="0"/>
                        <a:t>22</a:t>
                      </a:r>
                      <a:endParaRPr lang="en-US" sz="2400" b="1" dirty="0">
                        <a:latin typeface="Arial" pitchFamily="34" charset="0"/>
                        <a:cs typeface="Arial" pitchFamily="34" charset="0"/>
                      </a:endParaRPr>
                    </a:p>
                  </a:txBody>
                  <a:tcPr/>
                </a:tc>
              </a:tr>
              <a:tr h="457200">
                <a:tc>
                  <a:txBody>
                    <a:bodyPr/>
                    <a:lstStyle/>
                    <a:p>
                      <a:pPr algn="ctr"/>
                      <a:r>
                        <a:rPr lang="en-US" sz="2400" dirty="0" smtClean="0"/>
                        <a:t>Labor</a:t>
                      </a:r>
                      <a:endParaRPr lang="en-US" sz="2400" b="1" dirty="0">
                        <a:latin typeface="Arial" pitchFamily="34" charset="0"/>
                        <a:cs typeface="Arial" pitchFamily="34" charset="0"/>
                      </a:endParaRPr>
                    </a:p>
                  </a:txBody>
                  <a:tcPr/>
                </a:tc>
                <a:tc>
                  <a:txBody>
                    <a:bodyPr/>
                    <a:lstStyle/>
                    <a:p>
                      <a:pPr algn="ctr"/>
                      <a:r>
                        <a:rPr lang="en-US" sz="2400" dirty="0" smtClean="0"/>
                        <a:t>12</a:t>
                      </a:r>
                      <a:endParaRPr lang="en-US" sz="2400" b="1" dirty="0">
                        <a:latin typeface="Arial" pitchFamily="34" charset="0"/>
                        <a:cs typeface="Arial" pitchFamily="34" charset="0"/>
                      </a:endParaRPr>
                    </a:p>
                  </a:txBody>
                  <a:tcPr/>
                </a:tc>
                <a:tc>
                  <a:txBody>
                    <a:bodyPr/>
                    <a:lstStyle/>
                    <a:p>
                      <a:pPr algn="ctr"/>
                      <a:r>
                        <a:rPr lang="en-US" sz="2400" dirty="0" smtClean="0"/>
                        <a:t>22</a:t>
                      </a:r>
                      <a:endParaRPr lang="en-US" sz="2400" b="1" dirty="0">
                        <a:latin typeface="Arial" pitchFamily="34" charset="0"/>
                        <a:cs typeface="Arial" pitchFamily="34" charset="0"/>
                      </a:endParaRPr>
                    </a:p>
                  </a:txBody>
                  <a:tcPr/>
                </a:tc>
                <a:tc>
                  <a:txBody>
                    <a:bodyPr/>
                    <a:lstStyle/>
                    <a:p>
                      <a:pPr algn="ctr"/>
                      <a:r>
                        <a:rPr lang="en-US" sz="2400" dirty="0" smtClean="0"/>
                        <a:t>12</a:t>
                      </a:r>
                      <a:endParaRPr lang="en-US" sz="24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F75B966C-38D7-47B6-A955-54A6C8DCAEF5}" type="slidenum">
              <a:rPr lang="en-US" smtClean="0"/>
              <a:t>13</a:t>
            </a:fld>
            <a:endParaRPr lang="en-US"/>
          </a:p>
        </p:txBody>
      </p:sp>
    </p:spTree>
    <p:extLst>
      <p:ext uri="{BB962C8B-B14F-4D97-AF65-F5344CB8AC3E}">
        <p14:creationId xmlns:p14="http://schemas.microsoft.com/office/powerpoint/2010/main" val="16189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0088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457200" y="1219200"/>
            <a:ext cx="8229600" cy="5105400"/>
          </a:xfrm>
        </p:spPr>
        <p:txBody>
          <a:bodyPr>
            <a:normAutofit fontScale="92500"/>
          </a:bodyPr>
          <a:lstStyle/>
          <a:p>
            <a:pPr algn="just"/>
            <a:r>
              <a:rPr lang="en-US" sz="3200" dirty="0" smtClean="0"/>
              <a:t>In an experiment to study the dependence of hypertension on smoking habits, the following data were taken on 180 individuals:</a:t>
            </a:r>
          </a:p>
          <a:p>
            <a:endParaRPr lang="en-US" dirty="0"/>
          </a:p>
          <a:p>
            <a:endParaRPr lang="en-US" dirty="0" smtClean="0"/>
          </a:p>
          <a:p>
            <a:endParaRPr lang="en-US" dirty="0"/>
          </a:p>
          <a:p>
            <a:endParaRPr lang="en-US" dirty="0" smtClean="0"/>
          </a:p>
          <a:p>
            <a:endParaRPr lang="en-US" dirty="0"/>
          </a:p>
          <a:p>
            <a:pPr algn="just"/>
            <a:r>
              <a:rPr lang="en-US" sz="3200" dirty="0" smtClean="0"/>
              <a:t>Test the hypothesis that presence or absence of hypertension is independent of smoking habit.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1105830"/>
              </p:ext>
            </p:extLst>
          </p:nvPr>
        </p:nvGraphicFramePr>
        <p:xfrm>
          <a:off x="685800" y="2743200"/>
          <a:ext cx="7772400" cy="2089561"/>
        </p:xfrm>
        <a:graphic>
          <a:graphicData uri="http://schemas.openxmlformats.org/drawingml/2006/table">
            <a:tbl>
              <a:tblPr firstRow="1" bandRow="1">
                <a:tableStyleId>{616DA210-FB5B-4158-B5E0-FEB733F419BA}</a:tableStyleId>
              </a:tblPr>
              <a:tblGrid>
                <a:gridCol w="1943100"/>
                <a:gridCol w="1943100"/>
                <a:gridCol w="1943100"/>
                <a:gridCol w="1943100"/>
              </a:tblGrid>
              <a:tr h="917762">
                <a:tc>
                  <a:txBody>
                    <a:bodyPr/>
                    <a:lstStyle/>
                    <a:p>
                      <a:pPr algn="ct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No smokers</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Moderate smokers</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Heavy smokers</a:t>
                      </a:r>
                      <a:endParaRPr lang="en-US" b="1" dirty="0">
                        <a:latin typeface="Arial" pitchFamily="34" charset="0"/>
                        <a:cs typeface="Arial" pitchFamily="34" charset="0"/>
                      </a:endParaRPr>
                    </a:p>
                  </a:txBody>
                  <a:tcPr/>
                </a:tc>
              </a:tr>
              <a:tr h="531719">
                <a:tc>
                  <a:txBody>
                    <a:bodyPr/>
                    <a:lstStyle/>
                    <a:p>
                      <a:pPr algn="ctr"/>
                      <a:r>
                        <a:rPr lang="en-US" b="1" dirty="0" smtClean="0">
                          <a:latin typeface="Arial" pitchFamily="34" charset="0"/>
                          <a:cs typeface="Arial" pitchFamily="34" charset="0"/>
                        </a:rPr>
                        <a:t>Hypertension</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21</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36</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 36</a:t>
                      </a:r>
                      <a:endParaRPr lang="en-US" b="1" dirty="0">
                        <a:latin typeface="Arial" pitchFamily="34" charset="0"/>
                        <a:cs typeface="Arial" pitchFamily="34" charset="0"/>
                      </a:endParaRPr>
                    </a:p>
                  </a:txBody>
                  <a:tcPr/>
                </a:tc>
              </a:tr>
              <a:tr h="531719">
                <a:tc>
                  <a:txBody>
                    <a:bodyPr/>
                    <a:lstStyle/>
                    <a:p>
                      <a:pPr algn="ctr"/>
                      <a:r>
                        <a:rPr lang="en-US" b="1" dirty="0" smtClean="0">
                          <a:latin typeface="Arial" pitchFamily="34" charset="0"/>
                          <a:cs typeface="Arial" pitchFamily="34" charset="0"/>
                        </a:rPr>
                        <a:t>No hypertension</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48</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26</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19</a:t>
                      </a:r>
                      <a:endParaRPr lang="en-US"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F75B966C-38D7-47B6-A955-54A6C8DCAEF5}" type="slidenum">
              <a:rPr lang="en-US" smtClean="0"/>
              <a:t>14</a:t>
            </a:fld>
            <a:endParaRPr lang="en-US"/>
          </a:p>
        </p:txBody>
      </p:sp>
    </p:spTree>
    <p:extLst>
      <p:ext uri="{BB962C8B-B14F-4D97-AF65-F5344CB8AC3E}">
        <p14:creationId xmlns:p14="http://schemas.microsoft.com/office/powerpoint/2010/main" val="3557860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file:///C:/Users/Sagar%20Gautam/Downloads/Chi_Sq_formula_3.av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le:///C:/Users/Sagar%20Gautam/Downloads/Chi_Sq_formula_3.av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0338"/>
            <a:ext cx="9144000" cy="662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fld id="{F75B966C-38D7-47B6-A955-54A6C8DCAEF5}" type="slidenum">
              <a:rPr lang="en-US" smtClean="0"/>
              <a:t>15</a:t>
            </a:fld>
            <a:endParaRPr lang="en-US"/>
          </a:p>
        </p:txBody>
      </p:sp>
    </p:spTree>
    <p:extLst>
      <p:ext uri="{BB962C8B-B14F-4D97-AF65-F5344CB8AC3E}">
        <p14:creationId xmlns:p14="http://schemas.microsoft.com/office/powerpoint/2010/main" val="2185793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Non-Parametric Test:</a:t>
            </a:r>
            <a:endParaRPr lang="en-US" b="1" u="sng"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t>A non parametric  test, also known as distribution free test, is a statistical hypothesis test that does not make any assumptions about the underlying distribution of the population from which the data is drawn. Unlike parametric tests, which require specific assumption about the distribution( such as normality), non – parametric tests provide a more flexible approach to analyze data when these assumptions can not be met or are unknown. Some common non-parametric tests include: Mann-Whitney U test, </a:t>
            </a:r>
            <a:r>
              <a:rPr lang="en-US" dirty="0" err="1" smtClean="0"/>
              <a:t>Kruskal</a:t>
            </a:r>
            <a:r>
              <a:rPr lang="en-US" dirty="0" smtClean="0"/>
              <a:t>-Wallis H test, Wilcoxon signed rank test, chi-square test, Friedman test etc.</a:t>
            </a:r>
            <a:endParaRPr lang="en-US" dirty="0"/>
          </a:p>
        </p:txBody>
      </p:sp>
      <p:sp>
        <p:nvSpPr>
          <p:cNvPr id="4" name="Slide Number Placeholder 3"/>
          <p:cNvSpPr>
            <a:spLocks noGrp="1"/>
          </p:cNvSpPr>
          <p:nvPr>
            <p:ph type="sldNum" sz="quarter" idx="12"/>
          </p:nvPr>
        </p:nvSpPr>
        <p:spPr/>
        <p:txBody>
          <a:bodyPr/>
          <a:lstStyle/>
          <a:p>
            <a:fld id="{F75B966C-38D7-47B6-A955-54A6C8DCAEF5}" type="slidenum">
              <a:rPr lang="en-US" smtClean="0"/>
              <a:t>2</a:t>
            </a:fld>
            <a:endParaRPr lang="en-US"/>
          </a:p>
        </p:txBody>
      </p:sp>
    </p:spTree>
    <p:extLst>
      <p:ext uri="{BB962C8B-B14F-4D97-AF65-F5344CB8AC3E}">
        <p14:creationId xmlns:p14="http://schemas.microsoft.com/office/powerpoint/2010/main" val="418931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FF0000"/>
                </a:solidFill>
              </a:rPr>
              <a:t>Difference between Parametric and Non-Parametric Test:</a:t>
            </a:r>
            <a:endParaRPr lang="en-US" b="1" u="sng" dirty="0">
              <a:solidFill>
                <a:srgbClr val="FF0000"/>
              </a:solidFill>
            </a:endParaRPr>
          </a:p>
        </p:txBody>
      </p:sp>
      <p:sp>
        <p:nvSpPr>
          <p:cNvPr id="3" name="Text Placeholder 2"/>
          <p:cNvSpPr>
            <a:spLocks noGrp="1"/>
          </p:cNvSpPr>
          <p:nvPr>
            <p:ph type="body" idx="1"/>
          </p:nvPr>
        </p:nvSpPr>
        <p:spPr/>
        <p:txBody>
          <a:bodyPr/>
          <a:lstStyle/>
          <a:p>
            <a:r>
              <a:rPr lang="en-US" dirty="0" smtClean="0"/>
              <a:t>         Parametric Test</a:t>
            </a:r>
            <a:endParaRPr lang="en-US" dirty="0"/>
          </a:p>
        </p:txBody>
      </p:sp>
      <p:sp>
        <p:nvSpPr>
          <p:cNvPr id="4" name="Text Placeholder 3"/>
          <p:cNvSpPr>
            <a:spLocks noGrp="1"/>
          </p:cNvSpPr>
          <p:nvPr>
            <p:ph type="body" sz="half" idx="3"/>
          </p:nvPr>
        </p:nvSpPr>
        <p:spPr/>
        <p:txBody>
          <a:bodyPr/>
          <a:lstStyle/>
          <a:p>
            <a:r>
              <a:rPr lang="en-US" dirty="0" smtClean="0"/>
              <a:t>       Non- Parametric test</a:t>
            </a:r>
            <a:endParaRPr lang="en-US" dirty="0"/>
          </a:p>
        </p:txBody>
      </p:sp>
      <p:sp>
        <p:nvSpPr>
          <p:cNvPr id="5" name="Content Placeholder 4"/>
          <p:cNvSpPr>
            <a:spLocks noGrp="1"/>
          </p:cNvSpPr>
          <p:nvPr>
            <p:ph sz="quarter" idx="2"/>
          </p:nvPr>
        </p:nvSpPr>
        <p:spPr/>
        <p:txBody>
          <a:bodyPr>
            <a:normAutofit fontScale="92500" lnSpcReduction="20000"/>
          </a:bodyPr>
          <a:lstStyle/>
          <a:p>
            <a:pPr marL="457200" indent="-457200" algn="just">
              <a:buFont typeface="+mj-lt"/>
              <a:buAutoNum type="arabicPeriod"/>
            </a:pPr>
            <a:r>
              <a:rPr lang="en-US" dirty="0" smtClean="0"/>
              <a:t>It specifies certain condition about parameter of the population from which sample is selected</a:t>
            </a:r>
          </a:p>
          <a:p>
            <a:pPr marL="457200" indent="-457200" algn="just">
              <a:buFont typeface="+mj-lt"/>
              <a:buAutoNum type="arabicPeriod"/>
            </a:pPr>
            <a:r>
              <a:rPr lang="en-US" dirty="0" smtClean="0"/>
              <a:t>It is used data which are measured in interval and ratio scale.</a:t>
            </a:r>
          </a:p>
          <a:p>
            <a:pPr marL="457200" indent="-457200" algn="just">
              <a:buFont typeface="+mj-lt"/>
              <a:buAutoNum type="arabicPeriod"/>
            </a:pPr>
            <a:r>
              <a:rPr lang="en-US" dirty="0" smtClean="0"/>
              <a:t>It is used in testing of hypothesis and estimated of parameters.</a:t>
            </a:r>
          </a:p>
          <a:p>
            <a:pPr marL="457200" indent="-457200" algn="just">
              <a:buFont typeface="+mj-lt"/>
              <a:buAutoNum type="arabicPeriod"/>
            </a:pPr>
            <a:r>
              <a:rPr lang="en-US" dirty="0" smtClean="0"/>
              <a:t>It is most powerful test.</a:t>
            </a:r>
          </a:p>
          <a:p>
            <a:pPr marL="457200" indent="-457200" algn="just">
              <a:buFont typeface="+mj-lt"/>
              <a:buAutoNum type="arabicPeriod"/>
            </a:pPr>
            <a:r>
              <a:rPr lang="en-US" dirty="0" smtClean="0"/>
              <a:t>It required complicated sampling technique.</a:t>
            </a:r>
            <a:endParaRPr lang="en-US" dirty="0"/>
          </a:p>
        </p:txBody>
      </p:sp>
      <p:sp>
        <p:nvSpPr>
          <p:cNvPr id="6" name="Content Placeholder 5"/>
          <p:cNvSpPr>
            <a:spLocks noGrp="1"/>
          </p:cNvSpPr>
          <p:nvPr>
            <p:ph sz="quarter" idx="4"/>
          </p:nvPr>
        </p:nvSpPr>
        <p:spPr/>
        <p:txBody>
          <a:bodyPr>
            <a:normAutofit fontScale="92500" lnSpcReduction="20000"/>
          </a:bodyPr>
          <a:lstStyle/>
          <a:p>
            <a:pPr marL="457200" indent="-457200" algn="just">
              <a:buFont typeface="+mj-lt"/>
              <a:buAutoNum type="arabicPeriod"/>
            </a:pPr>
            <a:r>
              <a:rPr lang="en-US" dirty="0" smtClean="0"/>
              <a:t>It does not specify certain condition about parameter of the population from which sample is selected.</a:t>
            </a:r>
          </a:p>
          <a:p>
            <a:pPr marL="457200" indent="-457200" algn="just">
              <a:buFont typeface="+mj-lt"/>
              <a:buAutoNum type="arabicPeriod"/>
            </a:pPr>
            <a:r>
              <a:rPr lang="en-US" dirty="0" smtClean="0"/>
              <a:t>It is used data which are measured in nominal and ordinal scale.</a:t>
            </a:r>
          </a:p>
          <a:p>
            <a:pPr marL="457200" indent="-457200" algn="just">
              <a:buFont typeface="+mj-lt"/>
              <a:buAutoNum type="arabicPeriod"/>
            </a:pPr>
            <a:r>
              <a:rPr lang="en-US" dirty="0" smtClean="0"/>
              <a:t>It is used in testing of hypothesis but not in estimation of parameters.</a:t>
            </a:r>
          </a:p>
          <a:p>
            <a:pPr marL="457200" indent="-457200" algn="just">
              <a:buFont typeface="+mj-lt"/>
              <a:buAutoNum type="arabicPeriod"/>
            </a:pPr>
            <a:r>
              <a:rPr lang="en-US" dirty="0" smtClean="0"/>
              <a:t>It is less powerful.</a:t>
            </a:r>
          </a:p>
          <a:p>
            <a:pPr marL="457200" indent="-457200" algn="just">
              <a:buFont typeface="+mj-lt"/>
              <a:buAutoNum type="arabicPeriod"/>
            </a:pPr>
            <a:r>
              <a:rPr lang="en-US" dirty="0" smtClean="0"/>
              <a:t>It does not require complicated sampling technique.</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786438883"/>
              </p:ext>
            </p:extLst>
          </p:nvPr>
        </p:nvGraphicFramePr>
        <p:xfrm>
          <a:off x="346364" y="2092036"/>
          <a:ext cx="8437418" cy="3995651"/>
        </p:xfrm>
        <a:graphic>
          <a:graphicData uri="http://schemas.openxmlformats.org/drawingml/2006/table">
            <a:tbl>
              <a:tblPr/>
              <a:tblGrid>
                <a:gridCol w="4218709"/>
                <a:gridCol w="4218709"/>
              </a:tblGrid>
              <a:tr h="318655">
                <a:tc>
                  <a:txBody>
                    <a:bodyPr/>
                    <a:lstStyle/>
                    <a:p>
                      <a:endParaRPr lang="en-US" dirty="0">
                        <a:solidFill>
                          <a:schemeClr val="tx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5113">
                <a:tc>
                  <a:txBody>
                    <a:bodyPr/>
                    <a:lstStyle/>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429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35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178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51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2"/>
          </p:nvPr>
        </p:nvSpPr>
        <p:spPr/>
        <p:txBody>
          <a:bodyPr/>
          <a:lstStyle/>
          <a:p>
            <a:fld id="{F75B966C-38D7-47B6-A955-54A6C8DCAEF5}" type="slidenum">
              <a:rPr lang="en-US" smtClean="0"/>
              <a:t>3</a:t>
            </a:fld>
            <a:endParaRPr lang="en-US"/>
          </a:p>
        </p:txBody>
      </p:sp>
    </p:spTree>
    <p:extLst>
      <p:ext uri="{BB962C8B-B14F-4D97-AF65-F5344CB8AC3E}">
        <p14:creationId xmlns:p14="http://schemas.microsoft.com/office/powerpoint/2010/main" val="3855359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80288"/>
          </a:xfrm>
        </p:spPr>
        <p:txBody>
          <a:bodyPr>
            <a:normAutofit fontScale="90000"/>
          </a:bodyPr>
          <a:lstStyle/>
          <a:p>
            <a:r>
              <a:rPr lang="en-US" b="1" u="sng" dirty="0" smtClean="0">
                <a:solidFill>
                  <a:srgbClr val="FF0000"/>
                </a:solidFill>
              </a:rPr>
              <a:t>Advantage and Disadvantage:</a:t>
            </a:r>
            <a:endParaRPr lang="en-US" b="1" u="sng" dirty="0">
              <a:solidFill>
                <a:srgbClr val="FF0000"/>
              </a:solidFill>
            </a:endParaRPr>
          </a:p>
        </p:txBody>
      </p:sp>
      <p:sp>
        <p:nvSpPr>
          <p:cNvPr id="3" name="Text Placeholder 2"/>
          <p:cNvSpPr>
            <a:spLocks noGrp="1"/>
          </p:cNvSpPr>
          <p:nvPr>
            <p:ph type="body" idx="1"/>
          </p:nvPr>
        </p:nvSpPr>
        <p:spPr>
          <a:xfrm>
            <a:off x="381000" y="1524000"/>
            <a:ext cx="4040188" cy="659352"/>
          </a:xfrm>
        </p:spPr>
        <p:txBody>
          <a:bodyPr/>
          <a:lstStyle/>
          <a:p>
            <a:r>
              <a:rPr lang="en-US" dirty="0" smtClean="0"/>
              <a:t>              </a:t>
            </a:r>
            <a:r>
              <a:rPr lang="en-US" sz="3200" dirty="0" smtClean="0"/>
              <a:t>Advantage</a:t>
            </a:r>
            <a:endParaRPr lang="en-US" sz="3200" dirty="0"/>
          </a:p>
        </p:txBody>
      </p:sp>
      <p:sp>
        <p:nvSpPr>
          <p:cNvPr id="4" name="Text Placeholder 3"/>
          <p:cNvSpPr>
            <a:spLocks noGrp="1"/>
          </p:cNvSpPr>
          <p:nvPr>
            <p:ph type="body" sz="half" idx="3"/>
          </p:nvPr>
        </p:nvSpPr>
        <p:spPr>
          <a:xfrm>
            <a:off x="4648200" y="1524000"/>
            <a:ext cx="4041775" cy="654843"/>
          </a:xfrm>
        </p:spPr>
        <p:txBody>
          <a:bodyPr/>
          <a:lstStyle/>
          <a:p>
            <a:r>
              <a:rPr lang="en-US" dirty="0" smtClean="0"/>
              <a:t>           </a:t>
            </a:r>
            <a:r>
              <a:rPr lang="en-US" sz="3200" dirty="0" smtClean="0"/>
              <a:t>Disadvantage</a:t>
            </a:r>
            <a:endParaRPr lang="en-US" sz="3200" dirty="0"/>
          </a:p>
        </p:txBody>
      </p:sp>
      <p:sp>
        <p:nvSpPr>
          <p:cNvPr id="5" name="Content Placeholder 4"/>
          <p:cNvSpPr>
            <a:spLocks noGrp="1"/>
          </p:cNvSpPr>
          <p:nvPr>
            <p:ph sz="quarter" idx="2"/>
          </p:nvPr>
        </p:nvSpPr>
        <p:spPr/>
        <p:txBody>
          <a:bodyPr>
            <a:normAutofit fontScale="92500"/>
          </a:bodyPr>
          <a:lstStyle/>
          <a:p>
            <a:pPr marL="457200" indent="-457200">
              <a:buFont typeface="+mj-lt"/>
              <a:buAutoNum type="arabicPeriod"/>
            </a:pPr>
            <a:r>
              <a:rPr lang="en-US" dirty="0" smtClean="0"/>
              <a:t>It is simple to understand , quicker, an easier to apply.</a:t>
            </a:r>
          </a:p>
          <a:p>
            <a:pPr marL="457200" indent="-457200">
              <a:buFont typeface="+mj-lt"/>
              <a:buAutoNum type="arabicPeriod"/>
            </a:pPr>
            <a:r>
              <a:rPr lang="en-US" dirty="0" smtClean="0"/>
              <a:t>It is less time consuming.</a:t>
            </a:r>
          </a:p>
          <a:p>
            <a:pPr marL="457200" indent="-457200">
              <a:buFont typeface="+mj-lt"/>
              <a:buAutoNum type="arabicPeriod"/>
            </a:pPr>
            <a:r>
              <a:rPr lang="en-US" dirty="0" smtClean="0"/>
              <a:t>It needs no assumption about the population from which sample is selected.</a:t>
            </a:r>
          </a:p>
          <a:p>
            <a:pPr marL="457200" indent="-457200">
              <a:buFont typeface="+mj-lt"/>
              <a:buAutoNum type="arabicPeriod"/>
            </a:pPr>
            <a:r>
              <a:rPr lang="en-US" dirty="0" smtClean="0"/>
              <a:t>It has greater range of applicability because of milder assumption.</a:t>
            </a:r>
          </a:p>
          <a:p>
            <a:pPr marL="457200" indent="-457200">
              <a:buFont typeface="+mj-lt"/>
              <a:buAutoNum type="arabicPeriod"/>
            </a:pPr>
            <a:r>
              <a:rPr lang="en-US" dirty="0" smtClean="0"/>
              <a:t>It does not require complicated sampling  theory .</a:t>
            </a:r>
          </a:p>
          <a:p>
            <a:pPr marL="457200" indent="-457200">
              <a:buFont typeface="+mj-lt"/>
              <a:buAutoNum type="arabicPeriod"/>
            </a:pPr>
            <a:endParaRPr lang="en-US" dirty="0"/>
          </a:p>
        </p:txBody>
      </p:sp>
      <p:sp>
        <p:nvSpPr>
          <p:cNvPr id="6" name="Content Placeholder 5"/>
          <p:cNvSpPr>
            <a:spLocks noGrp="1"/>
          </p:cNvSpPr>
          <p:nvPr>
            <p:ph sz="quarter" idx="4"/>
          </p:nvPr>
        </p:nvSpPr>
        <p:spPr/>
        <p:txBody>
          <a:bodyPr>
            <a:normAutofit/>
          </a:bodyPr>
          <a:lstStyle/>
          <a:p>
            <a:pPr marL="457200" indent="-457200">
              <a:buFont typeface="+mj-lt"/>
              <a:buAutoNum type="arabicPeriod"/>
            </a:pPr>
            <a:r>
              <a:rPr lang="en-US" sz="2000" dirty="0" smtClean="0"/>
              <a:t>It can not be used to estimate the parameters of population.</a:t>
            </a:r>
          </a:p>
          <a:p>
            <a:pPr marL="457200" indent="-457200">
              <a:buFont typeface="+mj-lt"/>
              <a:buAutoNum type="arabicPeriod"/>
            </a:pPr>
            <a:r>
              <a:rPr lang="en-US" sz="2000" dirty="0" smtClean="0"/>
              <a:t>These tests are less reliable and less powerful than parametric tests.</a:t>
            </a:r>
          </a:p>
          <a:p>
            <a:pPr marL="457200" indent="-457200">
              <a:buFont typeface="+mj-lt"/>
              <a:buAutoNum type="arabicPeriod"/>
            </a:pPr>
            <a:r>
              <a:rPr lang="en-US" sz="2000" dirty="0" smtClean="0"/>
              <a:t>These tests are less efficient than parametric tests.</a:t>
            </a:r>
          </a:p>
          <a:p>
            <a:pPr marL="457200" indent="-457200">
              <a:buFont typeface="+mj-lt"/>
              <a:buAutoNum type="arabicPeriod"/>
            </a:pPr>
            <a:r>
              <a:rPr lang="en-US" sz="2000" dirty="0" smtClean="0"/>
              <a:t>In these tests many times lot of information are discarded or unused.</a:t>
            </a:r>
          </a:p>
          <a:p>
            <a:pPr marL="457200" indent="-457200">
              <a:buFont typeface="+mj-lt"/>
              <a:buAutoNum type="arabicPeriod"/>
            </a:pPr>
            <a:endParaRPr lang="en-US" dirty="0" smtClean="0"/>
          </a:p>
          <a:p>
            <a:endParaRPr lang="en-US" dirty="0"/>
          </a:p>
        </p:txBody>
      </p:sp>
      <p:sp>
        <p:nvSpPr>
          <p:cNvPr id="9" name="Slide Number Placeholder 8"/>
          <p:cNvSpPr>
            <a:spLocks noGrp="1"/>
          </p:cNvSpPr>
          <p:nvPr>
            <p:ph type="sldNum" sz="quarter" idx="12"/>
          </p:nvPr>
        </p:nvSpPr>
        <p:spPr/>
        <p:txBody>
          <a:bodyPr/>
          <a:lstStyle/>
          <a:p>
            <a:fld id="{F75B966C-38D7-47B6-A955-54A6C8DCAEF5}" type="slidenum">
              <a:rPr lang="en-US" smtClean="0"/>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79795099"/>
              </p:ext>
            </p:extLst>
          </p:nvPr>
        </p:nvGraphicFramePr>
        <p:xfrm>
          <a:off x="300038" y="1543050"/>
          <a:ext cx="8558212" cy="4843464"/>
        </p:xfrm>
        <a:graphic>
          <a:graphicData uri="http://schemas.openxmlformats.org/drawingml/2006/table">
            <a:tbl>
              <a:tblPr/>
              <a:tblGrid>
                <a:gridCol w="4129087"/>
                <a:gridCol w="4429125"/>
              </a:tblGrid>
              <a:tr h="614363">
                <a:tc>
                  <a:txBody>
                    <a:bodyPr/>
                    <a:lstStyle/>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910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0740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143000"/>
          </a:xfrm>
        </p:spPr>
        <p:txBody>
          <a:bodyPr>
            <a:normAutofit fontScale="90000"/>
          </a:bodyPr>
          <a:lstStyle/>
          <a:p>
            <a:r>
              <a:rPr lang="en-US" b="1" u="sng" dirty="0" smtClean="0">
                <a:solidFill>
                  <a:srgbClr val="FF0000"/>
                </a:solidFill>
              </a:rPr>
              <a:t>Application of Non-Parametric Test:</a:t>
            </a:r>
            <a:endParaRPr lang="en-US" b="1" u="sng" dirty="0">
              <a:solidFill>
                <a:srgbClr val="FF0000"/>
              </a:solidFill>
            </a:endParaRPr>
          </a:p>
        </p:txBody>
      </p:sp>
      <p:sp>
        <p:nvSpPr>
          <p:cNvPr id="3" name="Content Placeholder 2"/>
          <p:cNvSpPr>
            <a:spLocks noGrp="1"/>
          </p:cNvSpPr>
          <p:nvPr>
            <p:ph idx="1"/>
          </p:nvPr>
        </p:nvSpPr>
        <p:spPr>
          <a:xfrm>
            <a:off x="457200" y="1676400"/>
            <a:ext cx="8229600" cy="4389120"/>
          </a:xfrm>
        </p:spPr>
        <p:txBody>
          <a:bodyPr>
            <a:noAutofit/>
          </a:bodyPr>
          <a:lstStyle/>
          <a:p>
            <a:pPr marL="514350" indent="-514350" algn="just">
              <a:buFont typeface="+mj-lt"/>
              <a:buAutoNum type="arabicPeriod"/>
            </a:pPr>
            <a:r>
              <a:rPr lang="en-US" sz="2800" dirty="0" smtClean="0"/>
              <a:t>When data size is small, parameter free it applied.</a:t>
            </a:r>
          </a:p>
          <a:p>
            <a:pPr marL="514350" indent="-514350" algn="just">
              <a:buFont typeface="+mj-lt"/>
              <a:buAutoNum type="arabicPeriod"/>
            </a:pPr>
            <a:r>
              <a:rPr lang="en-US" sz="2800" dirty="0" smtClean="0"/>
              <a:t>When assumptions of parametric procedure are not satisfied.</a:t>
            </a:r>
          </a:p>
          <a:p>
            <a:pPr marL="514350" indent="-514350" algn="just">
              <a:buFont typeface="+mj-lt"/>
              <a:buAutoNum type="arabicPeriod"/>
            </a:pPr>
            <a:r>
              <a:rPr lang="en-US" sz="2800" dirty="0" smtClean="0"/>
              <a:t>When quick or preliminary data analysis is required.</a:t>
            </a:r>
          </a:p>
          <a:p>
            <a:pPr marL="514350" indent="-514350" algn="just">
              <a:buFont typeface="+mj-lt"/>
              <a:buAutoNum type="arabicPeriod"/>
            </a:pPr>
            <a:r>
              <a:rPr lang="en-US" sz="2800" dirty="0" smtClean="0"/>
              <a:t>When data are weak scaled.</a:t>
            </a:r>
          </a:p>
          <a:p>
            <a:pPr marL="514350" indent="-514350" algn="just">
              <a:buFont typeface="+mj-lt"/>
              <a:buAutoNum type="arabicPeriod"/>
            </a:pPr>
            <a:r>
              <a:rPr lang="en-US" sz="2800" dirty="0" smtClean="0"/>
              <a:t>When data show highly skewed nature ( large positive/ negative </a:t>
            </a:r>
            <a:r>
              <a:rPr lang="en-US" sz="2800" dirty="0" err="1" smtClean="0"/>
              <a:t>skeweness</a:t>
            </a:r>
            <a:r>
              <a:rPr lang="en-US" sz="2800" dirty="0" smtClean="0"/>
              <a:t>).</a:t>
            </a:r>
          </a:p>
          <a:p>
            <a:pPr marL="514350" indent="-514350" algn="just">
              <a:buFont typeface="+mj-lt"/>
              <a:buAutoNum type="arabicPeriod"/>
            </a:pPr>
            <a:r>
              <a:rPr lang="en-US" sz="2800" dirty="0" smtClean="0"/>
              <a:t>When basic question of interest is distribution free in nature.</a:t>
            </a:r>
            <a:endParaRPr lang="en-US" sz="2800" dirty="0"/>
          </a:p>
        </p:txBody>
      </p:sp>
      <p:sp>
        <p:nvSpPr>
          <p:cNvPr id="4" name="Slide Number Placeholder 3"/>
          <p:cNvSpPr>
            <a:spLocks noGrp="1"/>
          </p:cNvSpPr>
          <p:nvPr>
            <p:ph type="sldNum" sz="quarter" idx="12"/>
          </p:nvPr>
        </p:nvSpPr>
        <p:spPr/>
        <p:txBody>
          <a:bodyPr/>
          <a:lstStyle/>
          <a:p>
            <a:fld id="{F75B966C-38D7-47B6-A955-54A6C8DCAEF5}" type="slidenum">
              <a:rPr lang="en-US" smtClean="0"/>
              <a:t>5</a:t>
            </a:fld>
            <a:endParaRPr lang="en-US"/>
          </a:p>
        </p:txBody>
      </p:sp>
    </p:spTree>
    <p:extLst>
      <p:ext uri="{BB962C8B-B14F-4D97-AF65-F5344CB8AC3E}">
        <p14:creationId xmlns:p14="http://schemas.microsoft.com/office/powerpoint/2010/main" val="2623978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b="1" u="sng" dirty="0" smtClean="0">
                <a:solidFill>
                  <a:srgbClr val="FF0000"/>
                </a:solidFill>
              </a:rPr>
              <a:t>Chi-Square(</a:t>
            </a:r>
            <a:r>
              <a:rPr lang="el-GR" b="1" u="sng" dirty="0" smtClean="0">
                <a:solidFill>
                  <a:srgbClr val="FF0000"/>
                </a:solidFill>
                <a:latin typeface="Cambria Math"/>
                <a:ea typeface="Cambria Math"/>
              </a:rPr>
              <a:t>χ²</a:t>
            </a:r>
            <a:r>
              <a:rPr lang="en-US" b="1" u="sng" dirty="0" smtClean="0">
                <a:solidFill>
                  <a:srgbClr val="FF0000"/>
                </a:solidFill>
                <a:latin typeface="Cambria Math"/>
                <a:ea typeface="Cambria Math"/>
              </a:rPr>
              <a:t>) Test:</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389120"/>
              </a:xfrm>
            </p:spPr>
            <p:txBody>
              <a:bodyPr>
                <a:normAutofit fontScale="77500" lnSpcReduction="20000"/>
              </a:bodyPr>
              <a:lstStyle/>
              <a:p>
                <a:r>
                  <a:rPr lang="en-US" sz="3000" u="sng" dirty="0" smtClean="0"/>
                  <a:t>Null hypothesis (H</a:t>
                </a:r>
                <a:r>
                  <a:rPr lang="en-US" sz="3000" u="sng" dirty="0" smtClean="0">
                    <a:cs typeface="Arial"/>
                  </a:rPr>
                  <a:t>ₒ): </a:t>
                </a:r>
                <a:r>
                  <a:rPr lang="en-US" sz="3000" dirty="0" smtClean="0">
                    <a:cs typeface="Arial"/>
                  </a:rPr>
                  <a:t>There is no significant association between two factors.</a:t>
                </a:r>
              </a:p>
              <a:p>
                <a:r>
                  <a:rPr lang="en-US" sz="3000" u="sng" dirty="0" smtClean="0">
                    <a:cs typeface="Arial"/>
                  </a:rPr>
                  <a:t>Alternative hypothesis (H</a:t>
                </a:r>
                <a:r>
                  <a:rPr lang="en-US" sz="3000" u="sng" dirty="0" smtClean="0">
                    <a:ea typeface="Cambria Math"/>
                    <a:cs typeface="Arial"/>
                  </a:rPr>
                  <a:t>₁) </a:t>
                </a:r>
                <a:r>
                  <a:rPr lang="en-US" sz="3000" dirty="0" smtClean="0">
                    <a:ea typeface="Cambria Math"/>
                    <a:cs typeface="Arial"/>
                  </a:rPr>
                  <a:t>: There is significant   association between two factors.</a:t>
                </a:r>
              </a:p>
              <a:p>
                <a:r>
                  <a:rPr lang="en-US" sz="3000" u="sng" dirty="0" smtClean="0">
                    <a:ea typeface="Cambria Math"/>
                    <a:cs typeface="Arial"/>
                  </a:rPr>
                  <a:t>Test statistic: </a:t>
                </a:r>
                <a:r>
                  <a:rPr lang="en-US" sz="3000" dirty="0" smtClean="0">
                    <a:ea typeface="Cambria Math"/>
                    <a:cs typeface="Arial"/>
                  </a:rPr>
                  <a:t>Under Hₒ </a:t>
                </a:r>
              </a:p>
              <a:p>
                <a:pPr marL="0" indent="0">
                  <a:buNone/>
                </a:pPr>
                <a:r>
                  <a:rPr lang="en-US" sz="5200" b="1" dirty="0" smtClean="0">
                    <a:ea typeface="Cambria Math"/>
                  </a:rPr>
                  <a:t> </a:t>
                </a:r>
                <a:r>
                  <a:rPr lang="el-GR" sz="5200" b="1" dirty="0" smtClean="0">
                    <a:ea typeface="Cambria Math"/>
                  </a:rPr>
                  <a:t>χ²</a:t>
                </a:r>
                <a:r>
                  <a:rPr lang="en-US" sz="5200" b="1" dirty="0" smtClean="0">
                    <a:ea typeface="Cambria Math"/>
                  </a:rPr>
                  <a:t> = </a:t>
                </a:r>
                <a14:m>
                  <m:oMath xmlns:m="http://schemas.openxmlformats.org/officeDocument/2006/math">
                    <m:nary>
                      <m:naryPr>
                        <m:chr m:val="∑"/>
                        <m:subHide m:val="on"/>
                        <m:supHide m:val="on"/>
                        <m:ctrlPr>
                          <a:rPr lang="en-US" sz="5200" b="1" i="1" smtClean="0">
                            <a:latin typeface="Cambria Math"/>
                            <a:ea typeface="Cambria Math"/>
                          </a:rPr>
                        </m:ctrlPr>
                      </m:naryPr>
                      <m:sub/>
                      <m:sup/>
                      <m:e>
                        <m:f>
                          <m:fPr>
                            <m:ctrlPr>
                              <a:rPr lang="en-US" sz="5200" b="1" i="1" smtClean="0">
                                <a:latin typeface="Cambria Math"/>
                                <a:ea typeface="Cambria Math"/>
                              </a:rPr>
                            </m:ctrlPr>
                          </m:fPr>
                          <m:num>
                            <m:r>
                              <a:rPr lang="en-US" sz="5200" b="1" i="1" smtClean="0">
                                <a:latin typeface="Cambria Math"/>
                                <a:ea typeface="Cambria Math"/>
                              </a:rPr>
                              <m:t>(</m:t>
                            </m:r>
                            <m:r>
                              <a:rPr lang="en-US" sz="5200" b="1" i="1" smtClean="0">
                                <a:latin typeface="Cambria Math"/>
                                <a:ea typeface="Cambria Math"/>
                              </a:rPr>
                              <m:t>𝑶</m:t>
                            </m:r>
                            <m:r>
                              <a:rPr lang="en-US" sz="5200" b="1" i="1" smtClean="0">
                                <a:latin typeface="Cambria Math"/>
                                <a:ea typeface="Cambria Math"/>
                              </a:rPr>
                              <m:t>−</m:t>
                            </m:r>
                            <m:r>
                              <a:rPr lang="en-US" sz="5200" b="1" i="1" smtClean="0">
                                <a:latin typeface="Cambria Math"/>
                                <a:ea typeface="Cambria Math"/>
                              </a:rPr>
                              <m:t>𝑬</m:t>
                            </m:r>
                            <m:r>
                              <a:rPr lang="en-US" sz="5200" b="1" i="1" smtClean="0">
                                <a:latin typeface="Cambria Math"/>
                                <a:ea typeface="Cambria Math"/>
                              </a:rPr>
                              <m:t>)²</m:t>
                            </m:r>
                          </m:num>
                          <m:den>
                            <m:r>
                              <a:rPr lang="en-US" sz="5200" b="1" i="1" smtClean="0">
                                <a:latin typeface="Cambria Math"/>
                                <a:ea typeface="Cambria Math"/>
                              </a:rPr>
                              <m:t>𝑬</m:t>
                            </m:r>
                          </m:den>
                        </m:f>
                      </m:e>
                    </m:nary>
                  </m:oMath>
                </a14:m>
                <a:r>
                  <a:rPr lang="en-US" sz="5200" b="1" dirty="0" smtClean="0">
                    <a:ea typeface="Cambria Math"/>
                    <a:cs typeface="Arial"/>
                  </a:rPr>
                  <a:t> ~ </a:t>
                </a:r>
                <a:r>
                  <a:rPr lang="en-US" sz="5200" b="1" dirty="0"/>
                  <a:t> </a:t>
                </a:r>
                <a:r>
                  <a:rPr lang="en-US" sz="3000" dirty="0"/>
                  <a:t>χ</a:t>
                </a:r>
                <a:r>
                  <a:rPr lang="en-US" sz="3000" baseline="30000" dirty="0"/>
                  <a:t>2</a:t>
                </a:r>
                <a:r>
                  <a:rPr lang="en-US" sz="3000" baseline="-25000" dirty="0"/>
                  <a:t>(r-1)(</a:t>
                </a:r>
                <a:r>
                  <a:rPr lang="en-US" sz="3000" baseline="-25000" dirty="0" smtClean="0"/>
                  <a:t>c-1), r = number of rows, c=number of columns</a:t>
                </a:r>
                <a:r>
                  <a:rPr lang="en-US" sz="3000" dirty="0" smtClean="0"/>
                  <a:t> </a:t>
                </a:r>
              </a:p>
              <a:p>
                <a:pPr marL="0" indent="0">
                  <a:buNone/>
                </a:pPr>
                <a:r>
                  <a:rPr lang="en-US" sz="3000" dirty="0" smtClean="0">
                    <a:ea typeface="Cambria Math"/>
                    <a:cs typeface="Arial"/>
                  </a:rPr>
                  <a:t>Where, O = Observed frequency</a:t>
                </a:r>
              </a:p>
              <a:p>
                <a:pPr marL="0" indent="0">
                  <a:buNone/>
                </a:pPr>
                <a:r>
                  <a:rPr lang="en-US" sz="3000" dirty="0" smtClean="0">
                    <a:ea typeface="Cambria Math"/>
                    <a:cs typeface="Arial"/>
                  </a:rPr>
                  <a:t> 	   E = Expected frequency</a:t>
                </a:r>
              </a:p>
              <a:p>
                <a:pPr marL="0" indent="0">
                  <a:buNone/>
                </a:pPr>
                <a:r>
                  <a:rPr lang="en-US" sz="3000" dirty="0">
                    <a:ea typeface="Cambria Math"/>
                    <a:cs typeface="Arial"/>
                  </a:rPr>
                  <a:t> </a:t>
                </a:r>
                <a:r>
                  <a:rPr lang="en-US" sz="3000" dirty="0" smtClean="0">
                    <a:ea typeface="Cambria Math"/>
                    <a:cs typeface="Arial"/>
                  </a:rPr>
                  <a:t>                  = </a:t>
                </a:r>
                <a14:m>
                  <m:oMath xmlns:m="http://schemas.openxmlformats.org/officeDocument/2006/math">
                    <m:f>
                      <m:fPr>
                        <m:ctrlPr>
                          <a:rPr lang="en-US" sz="3000" b="1" i="1" smtClean="0">
                            <a:latin typeface="Cambria Math"/>
                            <a:ea typeface="Cambria Math"/>
                            <a:cs typeface="Arial"/>
                          </a:rPr>
                        </m:ctrlPr>
                      </m:fPr>
                      <m:num>
                        <m:r>
                          <a:rPr lang="en-US" sz="3000" b="1" i="1" smtClean="0">
                            <a:latin typeface="Cambria Math"/>
                            <a:ea typeface="Cambria Math"/>
                            <a:cs typeface="Arial"/>
                          </a:rPr>
                          <m:t>𝑹𝒐𝒘</m:t>
                        </m:r>
                        <m:r>
                          <a:rPr lang="en-US" sz="3000" b="1" i="1" smtClean="0">
                            <a:latin typeface="Cambria Math"/>
                            <a:ea typeface="Cambria Math"/>
                            <a:cs typeface="Arial"/>
                          </a:rPr>
                          <m:t> </m:t>
                        </m:r>
                        <m:r>
                          <a:rPr lang="en-US" sz="3000" b="1" i="1" smtClean="0">
                            <a:latin typeface="Cambria Math"/>
                            <a:ea typeface="Cambria Math"/>
                            <a:cs typeface="Arial"/>
                          </a:rPr>
                          <m:t>𝑻𝒐𝒕𝒂𝒍</m:t>
                        </m:r>
                        <m:d>
                          <m:dPr>
                            <m:ctrlPr>
                              <a:rPr lang="en-US" sz="3000" b="1" i="1" smtClean="0">
                                <a:latin typeface="Cambria Math"/>
                                <a:ea typeface="Cambria Math"/>
                                <a:cs typeface="Arial"/>
                              </a:rPr>
                            </m:ctrlPr>
                          </m:dPr>
                          <m:e>
                            <m:r>
                              <a:rPr lang="en-US" sz="3000" b="1" i="1" smtClean="0">
                                <a:latin typeface="Cambria Math"/>
                                <a:ea typeface="Cambria Math"/>
                                <a:cs typeface="Arial"/>
                              </a:rPr>
                              <m:t>𝑹</m:t>
                            </m:r>
                            <m:r>
                              <a:rPr lang="en-US" sz="3000" b="1" i="1" smtClean="0">
                                <a:latin typeface="Cambria Math"/>
                                <a:ea typeface="Cambria Math"/>
                                <a:cs typeface="Arial"/>
                              </a:rPr>
                              <m:t>.</m:t>
                            </m:r>
                            <m:r>
                              <a:rPr lang="en-US" sz="3000" b="1" i="1" smtClean="0">
                                <a:latin typeface="Cambria Math"/>
                                <a:ea typeface="Cambria Math"/>
                                <a:cs typeface="Arial"/>
                              </a:rPr>
                              <m:t>𝑻</m:t>
                            </m:r>
                          </m:e>
                        </m:d>
                        <m:r>
                          <a:rPr lang="en-US" sz="3000" b="1" i="1" smtClean="0">
                            <a:latin typeface="Cambria Math"/>
                            <a:ea typeface="Cambria Math"/>
                            <a:cs typeface="Arial"/>
                          </a:rPr>
                          <m:t> </m:t>
                        </m:r>
                        <m:r>
                          <a:rPr lang="en-US" sz="3000" b="1" i="1" smtClean="0">
                            <a:latin typeface="Cambria Math"/>
                            <a:ea typeface="Cambria Math"/>
                            <a:cs typeface="Arial"/>
                          </a:rPr>
                          <m:t>𝑿</m:t>
                        </m:r>
                        <m:r>
                          <a:rPr lang="en-US" sz="3000" b="1" i="1" smtClean="0">
                            <a:latin typeface="Cambria Math"/>
                            <a:ea typeface="Cambria Math"/>
                            <a:cs typeface="Arial"/>
                          </a:rPr>
                          <m:t> </m:t>
                        </m:r>
                        <m:r>
                          <a:rPr lang="en-US" sz="3000" b="1" i="1" smtClean="0">
                            <a:latin typeface="Cambria Math"/>
                            <a:ea typeface="Cambria Math"/>
                            <a:cs typeface="Arial"/>
                          </a:rPr>
                          <m:t>𝑪𝒐𝒍𝒖𝒎𝒏</m:t>
                        </m:r>
                        <m:r>
                          <a:rPr lang="en-US" sz="3000" b="1" i="1" smtClean="0">
                            <a:latin typeface="Cambria Math"/>
                            <a:ea typeface="Cambria Math"/>
                            <a:cs typeface="Arial"/>
                          </a:rPr>
                          <m:t> </m:t>
                        </m:r>
                        <m:r>
                          <a:rPr lang="en-US" sz="3000" b="1" i="1" smtClean="0">
                            <a:latin typeface="Cambria Math"/>
                            <a:ea typeface="Cambria Math"/>
                            <a:cs typeface="Arial"/>
                          </a:rPr>
                          <m:t>𝑻𝒐𝒕𝒂𝒍</m:t>
                        </m:r>
                        <m:r>
                          <a:rPr lang="en-US" sz="3000" b="1" i="1" smtClean="0">
                            <a:latin typeface="Cambria Math"/>
                            <a:ea typeface="Cambria Math"/>
                            <a:cs typeface="Arial"/>
                          </a:rPr>
                          <m:t>(</m:t>
                        </m:r>
                        <m:r>
                          <a:rPr lang="en-US" sz="3000" b="1" i="1" smtClean="0">
                            <a:latin typeface="Cambria Math"/>
                            <a:ea typeface="Cambria Math"/>
                            <a:cs typeface="Arial"/>
                          </a:rPr>
                          <m:t>𝑪</m:t>
                        </m:r>
                        <m:r>
                          <a:rPr lang="en-US" sz="3000" b="1" i="1" smtClean="0">
                            <a:latin typeface="Cambria Math"/>
                            <a:ea typeface="Cambria Math"/>
                            <a:cs typeface="Arial"/>
                          </a:rPr>
                          <m:t>.</m:t>
                        </m:r>
                        <m:r>
                          <a:rPr lang="en-US" sz="3000" b="1" i="1" smtClean="0">
                            <a:latin typeface="Cambria Math"/>
                            <a:ea typeface="Cambria Math"/>
                            <a:cs typeface="Arial"/>
                          </a:rPr>
                          <m:t>𝑻</m:t>
                        </m:r>
                        <m:r>
                          <a:rPr lang="en-US" sz="3000" b="1" i="1" smtClean="0">
                            <a:latin typeface="Cambria Math"/>
                            <a:ea typeface="Cambria Math"/>
                            <a:cs typeface="Arial"/>
                          </a:rPr>
                          <m:t>)</m:t>
                        </m:r>
                      </m:num>
                      <m:den>
                        <m:r>
                          <a:rPr lang="en-US" sz="3000" b="1" i="1" smtClean="0">
                            <a:latin typeface="Cambria Math"/>
                            <a:ea typeface="Cambria Math"/>
                            <a:cs typeface="Arial"/>
                          </a:rPr>
                          <m:t>𝑵</m:t>
                        </m:r>
                        <m:r>
                          <a:rPr lang="en-US" sz="3000" b="1" i="1" smtClean="0">
                            <a:latin typeface="Cambria Math"/>
                            <a:ea typeface="Cambria Math"/>
                            <a:cs typeface="Arial"/>
                          </a:rPr>
                          <m:t>(</m:t>
                        </m:r>
                        <m:r>
                          <a:rPr lang="en-US" sz="3000" b="1" i="1" smtClean="0">
                            <a:latin typeface="Cambria Math"/>
                            <a:ea typeface="Cambria Math"/>
                            <a:cs typeface="Arial"/>
                          </a:rPr>
                          <m:t>𝑻𝒐𝒕𝒂𝒍</m:t>
                        </m:r>
                        <m:r>
                          <a:rPr lang="en-US" sz="3000" b="1" i="1" smtClean="0">
                            <a:latin typeface="Cambria Math"/>
                            <a:ea typeface="Cambria Math"/>
                            <a:cs typeface="Arial"/>
                          </a:rPr>
                          <m:t> </m:t>
                        </m:r>
                        <m:r>
                          <a:rPr lang="en-US" sz="3000" b="1" i="1" smtClean="0">
                            <a:latin typeface="Cambria Math"/>
                            <a:ea typeface="Cambria Math"/>
                            <a:cs typeface="Arial"/>
                          </a:rPr>
                          <m:t>𝒏𝒐</m:t>
                        </m:r>
                        <m:r>
                          <a:rPr lang="en-US" sz="3000" b="1" i="1" smtClean="0">
                            <a:latin typeface="Cambria Math"/>
                            <a:ea typeface="Cambria Math"/>
                            <a:cs typeface="Arial"/>
                          </a:rPr>
                          <m:t> </m:t>
                        </m:r>
                        <m:r>
                          <a:rPr lang="en-US" sz="3000" b="1" i="1" smtClean="0">
                            <a:latin typeface="Cambria Math"/>
                            <a:ea typeface="Cambria Math"/>
                            <a:cs typeface="Arial"/>
                          </a:rPr>
                          <m:t>𝒐𝒇</m:t>
                        </m:r>
                        <m:r>
                          <a:rPr lang="en-US" sz="3000" b="1" i="1" smtClean="0">
                            <a:latin typeface="Cambria Math"/>
                            <a:ea typeface="Cambria Math"/>
                            <a:cs typeface="Arial"/>
                          </a:rPr>
                          <m:t> </m:t>
                        </m:r>
                        <m:r>
                          <a:rPr lang="en-US" sz="3000" b="1" i="1" smtClean="0">
                            <a:latin typeface="Cambria Math"/>
                            <a:ea typeface="Cambria Math"/>
                            <a:cs typeface="Arial"/>
                          </a:rPr>
                          <m:t>𝒐𝒃𝒔𝒆𝒓𝒗𝒂𝒕𝒊𝒐𝒏</m:t>
                        </m:r>
                        <m:r>
                          <a:rPr lang="en-US" sz="3000" b="1" i="1" smtClean="0">
                            <a:latin typeface="Cambria Math"/>
                            <a:ea typeface="Cambria Math"/>
                            <a:cs typeface="Arial"/>
                          </a:rPr>
                          <m:t>)</m:t>
                        </m:r>
                      </m:den>
                    </m:f>
                  </m:oMath>
                </a14:m>
                <a:endParaRPr lang="en-US" sz="3000" b="1" dirty="0" smtClean="0">
                  <a:ea typeface="Cambria Math"/>
                  <a:cs typeface="Arial"/>
                </a:endParaRPr>
              </a:p>
              <a:p>
                <a:pPr marL="0" indent="0">
                  <a:buNone/>
                </a:pPr>
                <a:endParaRPr lang="en-US" dirty="0" smtClean="0">
                  <a:latin typeface="Cambria Math"/>
                  <a:ea typeface="Cambria Math"/>
                  <a:cs typeface="Aria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389120"/>
              </a:xfrm>
              <a:blipFill rotWithShape="1">
                <a:blip r:embed="rId2"/>
                <a:stretch>
                  <a:fillRect l="-1333" t="-2639" r="-4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5B966C-38D7-47B6-A955-54A6C8DCAEF5}" type="slidenum">
              <a:rPr lang="en-US" smtClean="0"/>
              <a:t>6</a:t>
            </a:fld>
            <a:endParaRPr lang="en-US"/>
          </a:p>
        </p:txBody>
      </p:sp>
    </p:spTree>
    <p:extLst>
      <p:ext uri="{BB962C8B-B14F-4D97-AF65-F5344CB8AC3E}">
        <p14:creationId xmlns:p14="http://schemas.microsoft.com/office/powerpoint/2010/main" val="129999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66800"/>
          </a:xfrm>
        </p:spPr>
        <p:txBody>
          <a:bodyPr/>
          <a:lstStyle/>
          <a:p>
            <a:r>
              <a:rPr lang="en-US" b="1" u="sng" dirty="0" smtClean="0">
                <a:solidFill>
                  <a:srgbClr val="FF0000"/>
                </a:solidFill>
              </a:rPr>
              <a:t>Contingency table:</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05400"/>
              </a:xfrm>
            </p:spPr>
            <p:txBody>
              <a:bodyPr/>
              <a:lstStyle/>
              <a:p>
                <a:r>
                  <a:rPr lang="en-US" dirty="0" smtClean="0"/>
                  <a:t>For 2x2 contingency table the value of χ</a:t>
                </a:r>
                <a:r>
                  <a:rPr lang="en-US" baseline="30000" dirty="0" smtClean="0"/>
                  <a:t>2</a:t>
                </a:r>
                <a:r>
                  <a:rPr lang="en-US" dirty="0" smtClean="0"/>
                  <a:t> is directly calculated by using formula</a:t>
                </a:r>
              </a:p>
              <a:p>
                <a:endParaRPr lang="en-US" dirty="0" smtClean="0"/>
              </a:p>
              <a:p>
                <a:pPr marL="0" indent="0">
                  <a:buNone/>
                </a:pPr>
                <a:endParaRPr lang="en-US" dirty="0" smtClean="0"/>
              </a:p>
              <a:p>
                <a:endParaRPr lang="en-US" dirty="0"/>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r>
                  <a:rPr lang="en-US" sz="3600" b="1" dirty="0" smtClean="0"/>
                  <a:t>χ</a:t>
                </a:r>
                <a:r>
                  <a:rPr lang="en-US" sz="3600" b="1" baseline="30000" dirty="0" smtClean="0"/>
                  <a:t>2 </a:t>
                </a:r>
                <a:r>
                  <a:rPr lang="en-US" sz="3600" b="1" dirty="0" smtClean="0"/>
                  <a:t> = </a:t>
                </a:r>
                <a14:m>
                  <m:oMath xmlns:m="http://schemas.openxmlformats.org/officeDocument/2006/math">
                    <m:f>
                      <m:fPr>
                        <m:ctrlPr>
                          <a:rPr lang="en-US" sz="3600" b="1" i="1" smtClean="0">
                            <a:latin typeface="Cambria Math"/>
                          </a:rPr>
                        </m:ctrlPr>
                      </m:fPr>
                      <m:num>
                        <m:r>
                          <a:rPr lang="en-US" sz="3600" b="1" i="1" smtClean="0">
                            <a:latin typeface="Cambria Math"/>
                          </a:rPr>
                          <m:t>𝑵</m:t>
                        </m:r>
                        <m:r>
                          <a:rPr lang="en-US" sz="3600" b="1" i="1" smtClean="0">
                            <a:latin typeface="Cambria Math"/>
                          </a:rPr>
                          <m:t>(</m:t>
                        </m:r>
                        <m:r>
                          <a:rPr lang="en-US" sz="3600" b="1" i="1" smtClean="0">
                            <a:latin typeface="Cambria Math"/>
                          </a:rPr>
                          <m:t>𝒂𝒅</m:t>
                        </m:r>
                        <m:r>
                          <a:rPr lang="en-US" sz="3600" b="1" i="1" smtClean="0">
                            <a:latin typeface="Cambria Math"/>
                          </a:rPr>
                          <m:t>−</m:t>
                        </m:r>
                        <m:r>
                          <a:rPr lang="en-US" sz="3600" b="1" i="1" smtClean="0">
                            <a:latin typeface="Cambria Math"/>
                          </a:rPr>
                          <m:t>𝒃𝒄</m:t>
                        </m:r>
                        <m:r>
                          <a:rPr lang="en-US" sz="3600" b="1" i="1" smtClean="0">
                            <a:latin typeface="Cambria Math"/>
                          </a:rPr>
                          <m:t>)²</m:t>
                        </m:r>
                      </m:num>
                      <m:den>
                        <m:d>
                          <m:dPr>
                            <m:ctrlPr>
                              <a:rPr lang="en-US" sz="3600" b="1" i="1" smtClean="0">
                                <a:latin typeface="Cambria Math"/>
                              </a:rPr>
                            </m:ctrlPr>
                          </m:dPr>
                          <m:e>
                            <m:r>
                              <a:rPr lang="en-US" sz="3600" b="1" i="1" smtClean="0">
                                <a:latin typeface="Cambria Math"/>
                              </a:rPr>
                              <m:t>𝒂</m:t>
                            </m:r>
                            <m:r>
                              <a:rPr lang="en-US" sz="3600" b="1" i="1" smtClean="0">
                                <a:latin typeface="Cambria Math"/>
                              </a:rPr>
                              <m:t>+</m:t>
                            </m:r>
                            <m:r>
                              <a:rPr lang="en-US" sz="3600" b="1" i="1" smtClean="0">
                                <a:latin typeface="Cambria Math"/>
                              </a:rPr>
                              <m:t>𝒃</m:t>
                            </m:r>
                          </m:e>
                        </m:d>
                        <m:r>
                          <a:rPr lang="en-US" sz="3600" b="1" i="1" smtClean="0">
                            <a:latin typeface="Cambria Math"/>
                          </a:rPr>
                          <m:t>(</m:t>
                        </m:r>
                        <m:r>
                          <a:rPr lang="en-US" sz="3600" b="1" i="1" smtClean="0">
                            <a:latin typeface="Cambria Math"/>
                          </a:rPr>
                          <m:t>𝒄</m:t>
                        </m:r>
                        <m:r>
                          <a:rPr lang="en-US" sz="3600" b="1" i="1" smtClean="0">
                            <a:latin typeface="Cambria Math"/>
                          </a:rPr>
                          <m:t>+</m:t>
                        </m:r>
                        <m:r>
                          <a:rPr lang="en-US" sz="3600" b="1" i="1" smtClean="0">
                            <a:latin typeface="Cambria Math"/>
                          </a:rPr>
                          <m:t>𝒅</m:t>
                        </m:r>
                        <m:r>
                          <a:rPr lang="en-US" sz="3600" b="1" i="1" smtClean="0">
                            <a:latin typeface="Cambria Math"/>
                          </a:rPr>
                          <m:t>)(</m:t>
                        </m:r>
                        <m:r>
                          <a:rPr lang="en-US" sz="3600" b="1" i="1" smtClean="0">
                            <a:latin typeface="Cambria Math"/>
                          </a:rPr>
                          <m:t>𝒂</m:t>
                        </m:r>
                        <m:r>
                          <a:rPr lang="en-US" sz="3600" b="1" i="1" smtClean="0">
                            <a:latin typeface="Cambria Math"/>
                          </a:rPr>
                          <m:t>+</m:t>
                        </m:r>
                        <m:r>
                          <a:rPr lang="en-US" sz="3600" b="1" i="1" smtClean="0">
                            <a:latin typeface="Cambria Math"/>
                          </a:rPr>
                          <m:t>𝒄</m:t>
                        </m:r>
                        <m:r>
                          <a:rPr lang="en-US" sz="3600" b="1" i="1" smtClean="0">
                            <a:latin typeface="Cambria Math"/>
                          </a:rPr>
                          <m:t>)(</m:t>
                        </m:r>
                        <m:r>
                          <a:rPr lang="en-US" sz="3600" b="1" i="1" smtClean="0">
                            <a:latin typeface="Cambria Math"/>
                          </a:rPr>
                          <m:t>𝒃</m:t>
                        </m:r>
                        <m:r>
                          <a:rPr lang="en-US" sz="3600" b="1" i="1" smtClean="0">
                            <a:latin typeface="Cambria Math"/>
                          </a:rPr>
                          <m:t>+</m:t>
                        </m:r>
                        <m:r>
                          <a:rPr lang="en-US" sz="3600" b="1" i="1" smtClean="0">
                            <a:latin typeface="Cambria Math"/>
                          </a:rPr>
                          <m:t>𝒅</m:t>
                        </m:r>
                        <m:r>
                          <a:rPr lang="en-US" sz="3600" b="1" i="1" smtClean="0">
                            <a:latin typeface="Cambria Math"/>
                          </a:rPr>
                          <m:t>)</m:t>
                        </m:r>
                      </m:den>
                    </m:f>
                  </m:oMath>
                </a14:m>
                <a:r>
                  <a:rPr lang="en-US" sz="3600" b="1" dirty="0" smtClean="0"/>
                  <a:t>    ~ </a:t>
                </a:r>
                <a:r>
                  <a:rPr lang="en-US" sz="3600" b="1" dirty="0"/>
                  <a:t>χ</a:t>
                </a:r>
                <a:r>
                  <a:rPr lang="en-US" sz="3600" b="1" baseline="30000" dirty="0"/>
                  <a:t>2</a:t>
                </a:r>
                <a:r>
                  <a:rPr lang="en-US" sz="3600" b="1" baseline="-25000" dirty="0"/>
                  <a:t>(1</a:t>
                </a:r>
                <a:r>
                  <a:rPr lang="en-US" sz="3600" b="1" baseline="-25000" dirty="0" smtClean="0"/>
                  <a:t>)</a:t>
                </a:r>
                <a:endParaRPr lang="en-US" sz="3600" b="1"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05400"/>
              </a:xfrm>
              <a:blipFill rotWithShape="1">
                <a:blip r:embed="rId2"/>
                <a:stretch>
                  <a:fillRect l="-889" t="-95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720471371"/>
              </p:ext>
            </p:extLst>
          </p:nvPr>
        </p:nvGraphicFramePr>
        <p:xfrm>
          <a:off x="1219200" y="2590800"/>
          <a:ext cx="6705600" cy="2194560"/>
        </p:xfrm>
        <a:graphic>
          <a:graphicData uri="http://schemas.openxmlformats.org/drawingml/2006/table">
            <a:tbl>
              <a:tblPr firstRow="1" bandRow="1">
                <a:tableStyleId>{5940675A-B579-460E-94D1-54222C63F5DA}</a:tableStyleId>
              </a:tblPr>
              <a:tblGrid>
                <a:gridCol w="1676400"/>
                <a:gridCol w="1676400"/>
                <a:gridCol w="1676400"/>
                <a:gridCol w="1676400"/>
              </a:tblGrid>
              <a:tr h="370840">
                <a:tc>
                  <a:txBody>
                    <a:bodyPr/>
                    <a:lstStyle/>
                    <a:p>
                      <a:pPr algn="ctr"/>
                      <a:endParaRPr lang="en-US" sz="2400" b="1" dirty="0"/>
                    </a:p>
                  </a:txBody>
                  <a:tcPr/>
                </a:tc>
                <a:tc>
                  <a:txBody>
                    <a:bodyPr/>
                    <a:lstStyle/>
                    <a:p>
                      <a:pPr algn="ctr"/>
                      <a:r>
                        <a:rPr lang="en-US" sz="2400" b="1" dirty="0" smtClean="0"/>
                        <a:t>A</a:t>
                      </a:r>
                      <a:r>
                        <a:rPr lang="en-US" sz="2400" b="1" dirty="0" smtClean="0">
                          <a:latin typeface="Cambria Math"/>
                          <a:ea typeface="Cambria Math"/>
                        </a:rPr>
                        <a:t>₁</a:t>
                      </a:r>
                      <a:endParaRPr lang="en-US" sz="2400" b="1" dirty="0"/>
                    </a:p>
                  </a:txBody>
                  <a:tcPr/>
                </a:tc>
                <a:tc>
                  <a:txBody>
                    <a:bodyPr/>
                    <a:lstStyle/>
                    <a:p>
                      <a:pPr algn="ctr"/>
                      <a:r>
                        <a:rPr lang="en-US" sz="2400" b="1" dirty="0" smtClean="0"/>
                        <a:t>A</a:t>
                      </a:r>
                      <a:r>
                        <a:rPr lang="en-US" sz="2400" b="1" dirty="0" smtClean="0">
                          <a:latin typeface="Cambria Math"/>
                          <a:ea typeface="Cambria Math"/>
                        </a:rPr>
                        <a:t>₂</a:t>
                      </a:r>
                      <a:endParaRPr lang="en-US" sz="2400" b="1" dirty="0"/>
                    </a:p>
                  </a:txBody>
                  <a:tcPr/>
                </a:tc>
                <a:tc>
                  <a:txBody>
                    <a:bodyPr/>
                    <a:lstStyle/>
                    <a:p>
                      <a:pPr algn="ctr"/>
                      <a:r>
                        <a:rPr lang="en-US" sz="2400" b="1" dirty="0" smtClean="0"/>
                        <a:t>Total</a:t>
                      </a:r>
                      <a:endParaRPr lang="en-US" sz="2400" b="1" dirty="0"/>
                    </a:p>
                  </a:txBody>
                  <a:tcPr/>
                </a:tc>
              </a:tr>
              <a:tr h="370840">
                <a:tc>
                  <a:txBody>
                    <a:bodyPr/>
                    <a:lstStyle/>
                    <a:p>
                      <a:pPr algn="ctr"/>
                      <a:r>
                        <a:rPr lang="en-US" sz="2400" b="1" dirty="0" smtClean="0"/>
                        <a:t>B</a:t>
                      </a:r>
                      <a:r>
                        <a:rPr lang="en-US" sz="2400" b="1" dirty="0" smtClean="0">
                          <a:latin typeface="Cambria Math"/>
                          <a:ea typeface="Cambria Math"/>
                        </a:rPr>
                        <a:t>₁</a:t>
                      </a:r>
                      <a:endParaRPr lang="en-US" sz="2400" b="1" dirty="0"/>
                    </a:p>
                  </a:txBody>
                  <a:tcPr/>
                </a:tc>
                <a:tc>
                  <a:txBody>
                    <a:bodyPr/>
                    <a:lstStyle/>
                    <a:p>
                      <a:pPr algn="ctr"/>
                      <a:r>
                        <a:rPr lang="en-US" sz="2400" b="1" dirty="0" smtClean="0"/>
                        <a:t>a</a:t>
                      </a:r>
                      <a:endParaRPr lang="en-US" sz="2400" b="1" dirty="0"/>
                    </a:p>
                  </a:txBody>
                  <a:tcPr/>
                </a:tc>
                <a:tc>
                  <a:txBody>
                    <a:bodyPr/>
                    <a:lstStyle/>
                    <a:p>
                      <a:pPr algn="ctr"/>
                      <a:r>
                        <a:rPr lang="en-US" sz="2400" b="1" dirty="0" smtClean="0"/>
                        <a:t>b</a:t>
                      </a:r>
                      <a:endParaRPr lang="en-US" sz="2400" b="1" dirty="0"/>
                    </a:p>
                  </a:txBody>
                  <a:tcPr/>
                </a:tc>
                <a:tc>
                  <a:txBody>
                    <a:bodyPr/>
                    <a:lstStyle/>
                    <a:p>
                      <a:pPr algn="ctr"/>
                      <a:r>
                        <a:rPr lang="en-US" sz="2400" b="1" dirty="0" smtClean="0"/>
                        <a:t>a</a:t>
                      </a:r>
                      <a:r>
                        <a:rPr lang="en-US" sz="2400" b="1" baseline="0" dirty="0" smtClean="0"/>
                        <a:t> + b</a:t>
                      </a:r>
                      <a:endParaRPr lang="en-US" sz="2400" b="1" dirty="0"/>
                    </a:p>
                  </a:txBody>
                  <a:tcPr/>
                </a:tc>
              </a:tr>
              <a:tr h="370840">
                <a:tc>
                  <a:txBody>
                    <a:bodyPr/>
                    <a:lstStyle/>
                    <a:p>
                      <a:pPr algn="ctr"/>
                      <a:r>
                        <a:rPr lang="en-US" sz="2400" b="1" dirty="0" smtClean="0"/>
                        <a:t>B</a:t>
                      </a:r>
                      <a:r>
                        <a:rPr lang="en-US" sz="2400" b="1" dirty="0" smtClean="0">
                          <a:latin typeface="Cambria Math"/>
                          <a:ea typeface="Cambria Math"/>
                        </a:rPr>
                        <a:t>₂</a:t>
                      </a:r>
                      <a:endParaRPr lang="en-US" sz="2400" b="1" dirty="0"/>
                    </a:p>
                  </a:txBody>
                  <a:tcPr/>
                </a:tc>
                <a:tc>
                  <a:txBody>
                    <a:bodyPr/>
                    <a:lstStyle/>
                    <a:p>
                      <a:pPr algn="ctr"/>
                      <a:r>
                        <a:rPr lang="en-US" sz="2400" b="1" dirty="0" smtClean="0"/>
                        <a:t>c</a:t>
                      </a:r>
                      <a:endParaRPr lang="en-US" sz="2400" b="1" dirty="0"/>
                    </a:p>
                  </a:txBody>
                  <a:tcPr/>
                </a:tc>
                <a:tc>
                  <a:txBody>
                    <a:bodyPr/>
                    <a:lstStyle/>
                    <a:p>
                      <a:pPr algn="ctr"/>
                      <a:r>
                        <a:rPr lang="en-US" sz="2400" b="1" dirty="0" smtClean="0"/>
                        <a:t>d</a:t>
                      </a:r>
                      <a:endParaRPr lang="en-US" sz="2400" b="1" dirty="0"/>
                    </a:p>
                  </a:txBody>
                  <a:tcPr/>
                </a:tc>
                <a:tc>
                  <a:txBody>
                    <a:bodyPr/>
                    <a:lstStyle/>
                    <a:p>
                      <a:pPr algn="ctr"/>
                      <a:r>
                        <a:rPr lang="en-US" sz="2400" b="1" dirty="0" smtClean="0"/>
                        <a:t>c</a:t>
                      </a:r>
                      <a:r>
                        <a:rPr lang="en-US" sz="2400" b="1" baseline="0" dirty="0" smtClean="0"/>
                        <a:t> + d</a:t>
                      </a:r>
                      <a:endParaRPr lang="en-US" sz="2400" b="1" dirty="0"/>
                    </a:p>
                  </a:txBody>
                  <a:tcPr/>
                </a:tc>
              </a:tr>
              <a:tr h="370840">
                <a:tc>
                  <a:txBody>
                    <a:bodyPr/>
                    <a:lstStyle/>
                    <a:p>
                      <a:pPr algn="ctr"/>
                      <a:r>
                        <a:rPr lang="en-US" sz="2400" b="1" dirty="0" smtClean="0"/>
                        <a:t>Total</a:t>
                      </a:r>
                      <a:endParaRPr lang="en-US" sz="2400" b="1" dirty="0"/>
                    </a:p>
                  </a:txBody>
                  <a:tcPr/>
                </a:tc>
                <a:tc>
                  <a:txBody>
                    <a:bodyPr/>
                    <a:lstStyle/>
                    <a:p>
                      <a:pPr algn="ctr"/>
                      <a:r>
                        <a:rPr lang="en-US" sz="2400" b="1" dirty="0" smtClean="0"/>
                        <a:t>a</a:t>
                      </a:r>
                      <a:r>
                        <a:rPr lang="en-US" sz="2400" b="1" baseline="0" dirty="0" smtClean="0"/>
                        <a:t> + c</a:t>
                      </a:r>
                      <a:endParaRPr lang="en-US" sz="2400" b="1" dirty="0"/>
                    </a:p>
                  </a:txBody>
                  <a:tcPr/>
                </a:tc>
                <a:tc>
                  <a:txBody>
                    <a:bodyPr/>
                    <a:lstStyle/>
                    <a:p>
                      <a:pPr algn="ctr"/>
                      <a:r>
                        <a:rPr lang="en-US" sz="2400" b="1" dirty="0" smtClean="0"/>
                        <a:t>b</a:t>
                      </a:r>
                      <a:r>
                        <a:rPr lang="en-US" sz="2400" b="1" baseline="0" dirty="0" smtClean="0"/>
                        <a:t> + d</a:t>
                      </a:r>
                      <a:endParaRPr lang="en-US" sz="2400" b="1" dirty="0"/>
                    </a:p>
                  </a:txBody>
                  <a:tcPr/>
                </a:tc>
                <a:tc>
                  <a:txBody>
                    <a:bodyPr/>
                    <a:lstStyle/>
                    <a:p>
                      <a:pPr algn="ctr"/>
                      <a:r>
                        <a:rPr lang="en-US" sz="2400" b="1" dirty="0" smtClean="0"/>
                        <a:t>N = a +b +c + d</a:t>
                      </a:r>
                      <a:endParaRPr lang="en-US" sz="2400" b="1" dirty="0"/>
                    </a:p>
                  </a:txBody>
                  <a:tcPr/>
                </a:tc>
              </a:tr>
            </a:tbl>
          </a:graphicData>
        </a:graphic>
      </p:graphicFrame>
      <p:sp>
        <p:nvSpPr>
          <p:cNvPr id="5" name="Slide Number Placeholder 4"/>
          <p:cNvSpPr>
            <a:spLocks noGrp="1"/>
          </p:cNvSpPr>
          <p:nvPr>
            <p:ph type="sldNum" sz="quarter" idx="12"/>
          </p:nvPr>
        </p:nvSpPr>
        <p:spPr/>
        <p:txBody>
          <a:bodyPr/>
          <a:lstStyle/>
          <a:p>
            <a:fld id="{F75B966C-38D7-47B6-A955-54A6C8DCAEF5}" type="slidenum">
              <a:rPr lang="en-US" smtClean="0"/>
              <a:t>7</a:t>
            </a:fld>
            <a:endParaRPr lang="en-US"/>
          </a:p>
        </p:txBody>
      </p:sp>
    </p:spTree>
    <p:extLst>
      <p:ext uri="{BB962C8B-B14F-4D97-AF65-F5344CB8AC3E}">
        <p14:creationId xmlns:p14="http://schemas.microsoft.com/office/powerpoint/2010/main" val="713594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u="sng" dirty="0" smtClean="0">
                <a:solidFill>
                  <a:srgbClr val="FF0000"/>
                </a:solidFill>
              </a:rPr>
              <a:t>Yates correction for continuity:</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sz="2800" dirty="0" smtClean="0"/>
                  <a:t>If any cell frequency is less than 5 then test statistics is </a:t>
                </a:r>
              </a:p>
              <a:p>
                <a:endParaRPr lang="en-US" dirty="0"/>
              </a:p>
              <a:p>
                <a:r>
                  <a:rPr lang="en-US" sz="4400" b="1" dirty="0" smtClean="0"/>
                  <a:t>χ</a:t>
                </a:r>
                <a:r>
                  <a:rPr lang="en-US" sz="4400" b="1" baseline="30000" dirty="0" smtClean="0"/>
                  <a:t>2 </a:t>
                </a:r>
                <a:r>
                  <a:rPr lang="en-US" sz="4400" b="1" dirty="0" smtClean="0"/>
                  <a:t> </a:t>
                </a:r>
                <a:r>
                  <a:rPr lang="en-US" sz="4400" b="1" dirty="0"/>
                  <a:t>= </a:t>
                </a:r>
                <a14:m>
                  <m:oMath xmlns:m="http://schemas.openxmlformats.org/officeDocument/2006/math">
                    <m:f>
                      <m:fPr>
                        <m:ctrlPr>
                          <a:rPr lang="en-US" sz="4400" b="1" i="1">
                            <a:latin typeface="Cambria Math"/>
                          </a:rPr>
                        </m:ctrlPr>
                      </m:fPr>
                      <m:num>
                        <m:r>
                          <a:rPr lang="en-US" sz="4400" b="1" i="1">
                            <a:latin typeface="Cambria Math"/>
                          </a:rPr>
                          <m:t>𝑵</m:t>
                        </m:r>
                        <m:r>
                          <a:rPr lang="en-US" sz="4400" b="1" i="1">
                            <a:latin typeface="Cambria Math"/>
                          </a:rPr>
                          <m:t>(</m:t>
                        </m:r>
                        <m:d>
                          <m:dPr>
                            <m:begChr m:val="|"/>
                            <m:endChr m:val="|"/>
                            <m:ctrlPr>
                              <a:rPr lang="en-US" sz="4400" b="1" i="1" smtClean="0">
                                <a:latin typeface="Cambria Math"/>
                              </a:rPr>
                            </m:ctrlPr>
                          </m:dPr>
                          <m:e>
                            <m:r>
                              <a:rPr lang="en-US" sz="4400" b="1" i="1">
                                <a:latin typeface="Cambria Math"/>
                              </a:rPr>
                              <m:t>𝒂𝒅</m:t>
                            </m:r>
                            <m:r>
                              <a:rPr lang="en-US" sz="4400" b="1" i="1">
                                <a:latin typeface="Cambria Math"/>
                              </a:rPr>
                              <m:t>−</m:t>
                            </m:r>
                            <m:r>
                              <a:rPr lang="en-US" sz="4400" b="1" i="1">
                                <a:latin typeface="Cambria Math"/>
                              </a:rPr>
                              <m:t>𝒃𝒄</m:t>
                            </m:r>
                          </m:e>
                        </m:d>
                        <m:r>
                          <a:rPr lang="en-US" sz="4400" b="1" i="1" smtClean="0">
                            <a:latin typeface="Cambria Math"/>
                          </a:rPr>
                          <m:t>−</m:t>
                        </m:r>
                        <m:f>
                          <m:fPr>
                            <m:ctrlPr>
                              <a:rPr lang="en-US" sz="4400" b="1" i="1" smtClean="0">
                                <a:latin typeface="Cambria Math"/>
                              </a:rPr>
                            </m:ctrlPr>
                          </m:fPr>
                          <m:num>
                            <m:r>
                              <a:rPr lang="en-US" sz="4400" b="1" i="1" smtClean="0">
                                <a:latin typeface="Cambria Math"/>
                              </a:rPr>
                              <m:t>𝑵</m:t>
                            </m:r>
                          </m:num>
                          <m:den>
                            <m:r>
                              <a:rPr lang="en-US" sz="4400" b="1" i="1" smtClean="0">
                                <a:latin typeface="Cambria Math"/>
                              </a:rPr>
                              <m:t>𝟐</m:t>
                            </m:r>
                          </m:den>
                        </m:f>
                        <m:r>
                          <a:rPr lang="en-US" sz="4400" b="1" i="1">
                            <a:latin typeface="Cambria Math"/>
                          </a:rPr>
                          <m:t>)</m:t>
                        </m:r>
                        <m:r>
                          <a:rPr lang="en-US" sz="4400" b="1" i="1" smtClean="0">
                            <a:latin typeface="Cambria Math"/>
                          </a:rPr>
                          <m:t>²</m:t>
                        </m:r>
                      </m:num>
                      <m:den>
                        <m:d>
                          <m:dPr>
                            <m:ctrlPr>
                              <a:rPr lang="en-US" sz="4400" b="1" i="1">
                                <a:latin typeface="Cambria Math"/>
                              </a:rPr>
                            </m:ctrlPr>
                          </m:dPr>
                          <m:e>
                            <m:r>
                              <a:rPr lang="en-US" sz="4400" b="1" i="1">
                                <a:latin typeface="Cambria Math"/>
                              </a:rPr>
                              <m:t>𝒂</m:t>
                            </m:r>
                            <m:r>
                              <a:rPr lang="en-US" sz="4400" b="1" i="1">
                                <a:latin typeface="Cambria Math"/>
                              </a:rPr>
                              <m:t>+</m:t>
                            </m:r>
                            <m:r>
                              <a:rPr lang="en-US" sz="4400" b="1" i="1">
                                <a:latin typeface="Cambria Math"/>
                              </a:rPr>
                              <m:t>𝒃</m:t>
                            </m:r>
                          </m:e>
                        </m:d>
                        <m:r>
                          <a:rPr lang="en-US" sz="4400" b="1" i="1">
                            <a:latin typeface="Cambria Math"/>
                          </a:rPr>
                          <m:t>(</m:t>
                        </m:r>
                        <m:r>
                          <a:rPr lang="en-US" sz="4400" b="1" i="1">
                            <a:latin typeface="Cambria Math"/>
                          </a:rPr>
                          <m:t>𝒄</m:t>
                        </m:r>
                        <m:r>
                          <a:rPr lang="en-US" sz="4400" b="1" i="1">
                            <a:latin typeface="Cambria Math"/>
                          </a:rPr>
                          <m:t>+</m:t>
                        </m:r>
                        <m:r>
                          <a:rPr lang="en-US" sz="4400" b="1" i="1">
                            <a:latin typeface="Cambria Math"/>
                          </a:rPr>
                          <m:t>𝒅</m:t>
                        </m:r>
                        <m:r>
                          <a:rPr lang="en-US" sz="4400" b="1" i="1">
                            <a:latin typeface="Cambria Math"/>
                          </a:rPr>
                          <m:t>)(</m:t>
                        </m:r>
                        <m:r>
                          <a:rPr lang="en-US" sz="4400" b="1" i="1">
                            <a:latin typeface="Cambria Math"/>
                          </a:rPr>
                          <m:t>𝒂</m:t>
                        </m:r>
                        <m:r>
                          <a:rPr lang="en-US" sz="4400" b="1" i="1">
                            <a:latin typeface="Cambria Math"/>
                          </a:rPr>
                          <m:t>+</m:t>
                        </m:r>
                        <m:r>
                          <a:rPr lang="en-US" sz="4400" b="1" i="1">
                            <a:latin typeface="Cambria Math"/>
                          </a:rPr>
                          <m:t>𝒄</m:t>
                        </m:r>
                        <m:r>
                          <a:rPr lang="en-US" sz="4400" b="1" i="1">
                            <a:latin typeface="Cambria Math"/>
                          </a:rPr>
                          <m:t>)(</m:t>
                        </m:r>
                        <m:r>
                          <a:rPr lang="en-US" sz="4400" b="1" i="1">
                            <a:latin typeface="Cambria Math"/>
                          </a:rPr>
                          <m:t>𝒃</m:t>
                        </m:r>
                        <m:r>
                          <a:rPr lang="en-US" sz="4400" b="1" i="1">
                            <a:latin typeface="Cambria Math"/>
                          </a:rPr>
                          <m:t>+</m:t>
                        </m:r>
                        <m:r>
                          <a:rPr lang="en-US" sz="4400" b="1" i="1">
                            <a:latin typeface="Cambria Math"/>
                          </a:rPr>
                          <m:t>𝒅</m:t>
                        </m:r>
                        <m:r>
                          <a:rPr lang="en-US" sz="4400" b="1" i="1">
                            <a:latin typeface="Cambria Math"/>
                          </a:rPr>
                          <m:t>)</m:t>
                        </m:r>
                      </m:den>
                    </m:f>
                  </m:oMath>
                </a14:m>
                <a:r>
                  <a:rPr lang="en-US" sz="4400" b="1" dirty="0"/>
                  <a:t>    ~ χ</a:t>
                </a:r>
                <a:r>
                  <a:rPr lang="en-US" sz="4400" b="1" baseline="30000" dirty="0"/>
                  <a:t>2</a:t>
                </a:r>
                <a:r>
                  <a:rPr lang="en-US" sz="4400" b="1" baseline="-25000" dirty="0"/>
                  <a:t>(1)</a:t>
                </a:r>
                <a:endParaRPr lang="en-US" sz="4400" b="1" dirty="0"/>
              </a:p>
              <a:p>
                <a:endParaRPr lang="en-US" dirty="0" smtClean="0"/>
              </a:p>
              <a:p>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222" t="-1250" r="-148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75B966C-38D7-47B6-A955-54A6C8DCAEF5}" type="slidenum">
              <a:rPr lang="en-US" smtClean="0"/>
              <a:t>8</a:t>
            </a:fld>
            <a:endParaRPr lang="en-US"/>
          </a:p>
        </p:txBody>
      </p:sp>
    </p:spTree>
    <p:extLst>
      <p:ext uri="{BB962C8B-B14F-4D97-AF65-F5344CB8AC3E}">
        <p14:creationId xmlns:p14="http://schemas.microsoft.com/office/powerpoint/2010/main" val="3429360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636"/>
            <a:ext cx="8229600" cy="923925"/>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457200" y="1143000"/>
            <a:ext cx="8229600" cy="4389120"/>
          </a:xfrm>
        </p:spPr>
        <p:txBody>
          <a:bodyPr>
            <a:normAutofit fontScale="77500" lnSpcReduction="20000"/>
          </a:bodyPr>
          <a:lstStyle/>
          <a:p>
            <a:pPr marL="514350" lvl="0" indent="-514350" algn="just">
              <a:buFont typeface="+mj-lt"/>
              <a:buAutoNum type="arabicPeriod"/>
            </a:pPr>
            <a:r>
              <a:rPr lang="en-US" sz="3100" dirty="0"/>
              <a:t>A tobacco company claims that there is no relationship between smoking and lung aliments. To </a:t>
            </a:r>
            <a:r>
              <a:rPr lang="en-US" sz="3100" dirty="0" smtClean="0"/>
              <a:t>investigate </a:t>
            </a:r>
            <a:r>
              <a:rPr lang="en-US" sz="3100" dirty="0"/>
              <a:t>the claims random sample of 300 males in age group of 40 to 50 is given medical test. The observed sample result are tabulated below</a:t>
            </a:r>
            <a:r>
              <a:rPr lang="en-US" sz="3100" dirty="0" smtClean="0"/>
              <a:t>.</a:t>
            </a:r>
          </a:p>
          <a:p>
            <a:pPr lvl="0" algn="just"/>
            <a:endParaRPr lang="en-US" b="1" dirty="0"/>
          </a:p>
          <a:p>
            <a:pPr lvl="0" algn="just"/>
            <a:endParaRPr lang="en-US" b="1" dirty="0" smtClean="0"/>
          </a:p>
          <a:p>
            <a:pPr marL="0" lvl="0" indent="0" algn="just">
              <a:buNone/>
            </a:pPr>
            <a:endParaRPr lang="en-US" b="1" dirty="0" smtClean="0"/>
          </a:p>
          <a:p>
            <a:pPr marL="0" lvl="0" indent="0" algn="just">
              <a:buNone/>
            </a:pPr>
            <a:endParaRPr lang="en-US" b="1" dirty="0" smtClean="0"/>
          </a:p>
          <a:p>
            <a:pPr marL="0" lvl="0" indent="0" algn="just">
              <a:buNone/>
            </a:pPr>
            <a:endParaRPr lang="en-US" b="1" dirty="0"/>
          </a:p>
          <a:p>
            <a:pPr marL="0" lvl="0" indent="0" algn="just">
              <a:buNone/>
            </a:pPr>
            <a:endParaRPr lang="en-US" b="1" dirty="0" smtClean="0"/>
          </a:p>
          <a:p>
            <a:pPr marL="0" lvl="0" indent="0" algn="just">
              <a:buNone/>
            </a:pPr>
            <a:endParaRPr lang="en-US" b="1" dirty="0"/>
          </a:p>
          <a:p>
            <a:pPr marL="0" lvl="0" indent="0" algn="just">
              <a:buNone/>
            </a:pPr>
            <a:r>
              <a:rPr lang="en-US" sz="3100" dirty="0" smtClean="0"/>
              <a:t>On the basis of this information, can it be concluded that smoking and lung ailment are independent.</a:t>
            </a:r>
          </a:p>
          <a:p>
            <a:pPr marL="0" lvl="0" indent="0" algn="just">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4971967"/>
              </p:ext>
            </p:extLst>
          </p:nvPr>
        </p:nvGraphicFramePr>
        <p:xfrm>
          <a:off x="1066800" y="2667000"/>
          <a:ext cx="7086600" cy="1981200"/>
        </p:xfrm>
        <a:graphic>
          <a:graphicData uri="http://schemas.openxmlformats.org/drawingml/2006/table">
            <a:tbl>
              <a:tblPr firstRow="1" firstCol="1" bandRow="1">
                <a:tableStyleId>{616DA210-FB5B-4158-B5E0-FEB733F419BA}</a:tableStyleId>
              </a:tblPr>
              <a:tblGrid>
                <a:gridCol w="2369998"/>
                <a:gridCol w="2358301"/>
                <a:gridCol w="2358301"/>
              </a:tblGrid>
              <a:tr h="660400">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 </a:t>
                      </a:r>
                      <a:endParaRPr lang="en-US" sz="20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Lung ailment</a:t>
                      </a:r>
                      <a:endParaRPr lang="en-US" sz="20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No lung ailment</a:t>
                      </a:r>
                      <a:endParaRPr lang="en-US" sz="2000" b="1" dirty="0">
                        <a:effectLst/>
                        <a:latin typeface="Arial" pitchFamily="34" charset="0"/>
                        <a:ea typeface="Calibri"/>
                        <a:cs typeface="Arial" pitchFamily="34" charset="0"/>
                      </a:endParaRPr>
                    </a:p>
                  </a:txBody>
                  <a:tcPr marL="68580" marR="68580" marT="0" marB="0"/>
                </a:tc>
              </a:tr>
              <a:tr h="660400">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Smokers</a:t>
                      </a:r>
                      <a:endParaRPr lang="en-US" sz="20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75</a:t>
                      </a:r>
                      <a:endParaRPr lang="en-US" sz="20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2000" b="1">
                          <a:effectLst/>
                          <a:latin typeface="Arial" pitchFamily="34" charset="0"/>
                          <a:cs typeface="Arial" pitchFamily="34" charset="0"/>
                        </a:rPr>
                        <a:t>105</a:t>
                      </a:r>
                      <a:endParaRPr lang="en-US" sz="2000" b="1">
                        <a:effectLst/>
                        <a:latin typeface="Arial" pitchFamily="34" charset="0"/>
                        <a:ea typeface="Calibri"/>
                        <a:cs typeface="Arial" pitchFamily="34" charset="0"/>
                      </a:endParaRPr>
                    </a:p>
                  </a:txBody>
                  <a:tcPr marL="68580" marR="68580" marT="0" marB="0"/>
                </a:tc>
              </a:tr>
              <a:tr h="660400">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No smokers</a:t>
                      </a:r>
                      <a:endParaRPr lang="en-US" sz="20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25</a:t>
                      </a:r>
                      <a:endParaRPr lang="en-US" sz="2000" b="1" dirty="0">
                        <a:effectLst/>
                        <a:latin typeface="Arial" pitchFamily="34" charset="0"/>
                        <a:ea typeface="Calibri"/>
                        <a:cs typeface="Arial" pitchFamily="34" charset="0"/>
                      </a:endParaRPr>
                    </a:p>
                  </a:txBody>
                  <a:tcPr marL="68580" marR="68580" marT="0" marB="0"/>
                </a:tc>
                <a:tc>
                  <a:txBody>
                    <a:bodyPr/>
                    <a:lstStyle/>
                    <a:p>
                      <a:pPr marL="0" marR="0" algn="ctr">
                        <a:lnSpc>
                          <a:spcPct val="115000"/>
                        </a:lnSpc>
                        <a:spcBef>
                          <a:spcPts val="0"/>
                        </a:spcBef>
                        <a:spcAft>
                          <a:spcPts val="0"/>
                        </a:spcAft>
                      </a:pPr>
                      <a:r>
                        <a:rPr lang="en-US" sz="2000" b="1" dirty="0">
                          <a:effectLst/>
                          <a:latin typeface="Arial" pitchFamily="34" charset="0"/>
                          <a:cs typeface="Arial" pitchFamily="34" charset="0"/>
                        </a:rPr>
                        <a:t>95</a:t>
                      </a:r>
                      <a:endParaRPr lang="en-US" sz="2000" b="1" dirty="0">
                        <a:effectLst/>
                        <a:latin typeface="Arial" pitchFamily="34" charset="0"/>
                        <a:ea typeface="Calibri"/>
                        <a:cs typeface="Arial" pitchFamily="34" charset="0"/>
                      </a:endParaRPr>
                    </a:p>
                  </a:txBody>
                  <a:tcPr marL="68580" marR="68580" marT="0" marB="0"/>
                </a:tc>
              </a:tr>
            </a:tbl>
          </a:graphicData>
        </a:graphic>
      </p:graphicFrame>
      <p:sp>
        <p:nvSpPr>
          <p:cNvPr id="6" name="Slide Number Placeholder 5"/>
          <p:cNvSpPr>
            <a:spLocks noGrp="1"/>
          </p:cNvSpPr>
          <p:nvPr>
            <p:ph type="sldNum" sz="quarter" idx="12"/>
          </p:nvPr>
        </p:nvSpPr>
        <p:spPr/>
        <p:txBody>
          <a:bodyPr/>
          <a:lstStyle/>
          <a:p>
            <a:fld id="{F75B966C-38D7-47B6-A955-54A6C8DCAEF5}" type="slidenum">
              <a:rPr lang="en-US" smtClean="0"/>
              <a:t>9</a:t>
            </a:fld>
            <a:endParaRPr lang="en-US"/>
          </a:p>
        </p:txBody>
      </p:sp>
    </p:spTree>
    <p:extLst>
      <p:ext uri="{BB962C8B-B14F-4D97-AF65-F5344CB8AC3E}">
        <p14:creationId xmlns:p14="http://schemas.microsoft.com/office/powerpoint/2010/main" val="33260815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TotalTime>
  <Words>981</Words>
  <Application>Microsoft Office PowerPoint</Application>
  <PresentationFormat>On-screen Show (4:3)</PresentationFormat>
  <Paragraphs>202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Non-Parametric Test</vt:lpstr>
      <vt:lpstr>Non-Parametric Test:</vt:lpstr>
      <vt:lpstr>Difference between Parametric and Non-Parametric Test:</vt:lpstr>
      <vt:lpstr>Advantage and Disadvantage:</vt:lpstr>
      <vt:lpstr>Application of Non-Parametric Test:</vt:lpstr>
      <vt:lpstr>Chi-Square(χ²) Test:</vt:lpstr>
      <vt:lpstr>Contingency table:</vt:lpstr>
      <vt:lpstr> Yates correction for continuity:</vt:lpstr>
      <vt:lpstr>Problems:</vt:lpstr>
      <vt:lpstr>Problems:</vt:lpstr>
      <vt:lpstr>Problems:</vt:lpstr>
      <vt:lpstr>Problems:</vt:lpstr>
      <vt:lpstr>Problems:</vt:lpstr>
      <vt:lpstr>Problems:</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Test</dc:title>
  <dc:creator>ismail - [2010]</dc:creator>
  <cp:lastModifiedBy>ismail - [2010]</cp:lastModifiedBy>
  <cp:revision>29</cp:revision>
  <dcterms:created xsi:type="dcterms:W3CDTF">2023-05-31T10:40:18Z</dcterms:created>
  <dcterms:modified xsi:type="dcterms:W3CDTF">2023-06-08T06:38:57Z</dcterms:modified>
</cp:coreProperties>
</file>