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7"/>
  </p:notesMasterIdLst>
  <p:handoutMasterIdLst>
    <p:handoutMasterId r:id="rId38"/>
  </p:handoutMasterIdLst>
  <p:sldIdLst>
    <p:sldId id="264" r:id="rId2"/>
    <p:sldId id="280" r:id="rId3"/>
    <p:sldId id="281" r:id="rId4"/>
    <p:sldId id="282" r:id="rId5"/>
    <p:sldId id="283" r:id="rId6"/>
    <p:sldId id="284" r:id="rId7"/>
    <p:sldId id="285" r:id="rId8"/>
    <p:sldId id="286" r:id="rId9"/>
    <p:sldId id="288" r:id="rId10"/>
    <p:sldId id="256" r:id="rId11"/>
    <p:sldId id="257" r:id="rId12"/>
    <p:sldId id="258" r:id="rId13"/>
    <p:sldId id="271" r:id="rId14"/>
    <p:sldId id="259" r:id="rId15"/>
    <p:sldId id="260" r:id="rId16"/>
    <p:sldId id="269" r:id="rId17"/>
    <p:sldId id="270" r:id="rId18"/>
    <p:sldId id="272" r:id="rId19"/>
    <p:sldId id="261" r:id="rId20"/>
    <p:sldId id="262" r:id="rId21"/>
    <p:sldId id="287" r:id="rId22"/>
    <p:sldId id="265" r:id="rId23"/>
    <p:sldId id="279" r:id="rId24"/>
    <p:sldId id="267" r:id="rId25"/>
    <p:sldId id="289" r:id="rId26"/>
    <p:sldId id="290" r:id="rId27"/>
    <p:sldId id="273" r:id="rId28"/>
    <p:sldId id="274" r:id="rId29"/>
    <p:sldId id="275" r:id="rId30"/>
    <p:sldId id="291" r:id="rId31"/>
    <p:sldId id="276" r:id="rId32"/>
    <p:sldId id="277" r:id="rId33"/>
    <p:sldId id="278" r:id="rId34"/>
    <p:sldId id="263" r:id="rId35"/>
    <p:sldId id="29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varScale="1">
        <p:scale>
          <a:sx n="68" d="100"/>
          <a:sy n="68" d="100"/>
        </p:scale>
        <p:origin x="-1404"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B5DFA6D-6770-441E-BE2F-BF9041F309F1}" type="datetimeFigureOut">
              <a:rPr lang="en-US" smtClean="0"/>
              <a:t>5/31/2023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D6A8121-6C11-4174-823F-3369925DB89B}" type="slidenum">
              <a:rPr lang="en-US" smtClean="0"/>
              <a:t>‹#›</a:t>
            </a:fld>
            <a:endParaRPr lang="en-US"/>
          </a:p>
        </p:txBody>
      </p:sp>
    </p:spTree>
    <p:extLst>
      <p:ext uri="{BB962C8B-B14F-4D97-AF65-F5344CB8AC3E}">
        <p14:creationId xmlns:p14="http://schemas.microsoft.com/office/powerpoint/2010/main" val="39617516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BC5996-708C-4F31-8BA0-487254A49A35}" type="datetimeFigureOut">
              <a:rPr lang="en-US" smtClean="0"/>
              <a:t>5/31/2023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92799F-36F8-4885-A8D1-B5AC18E5595B}" type="slidenum">
              <a:rPr lang="en-US" smtClean="0"/>
              <a:t>‹#›</a:t>
            </a:fld>
            <a:endParaRPr lang="en-US"/>
          </a:p>
        </p:txBody>
      </p:sp>
    </p:spTree>
    <p:extLst>
      <p:ext uri="{BB962C8B-B14F-4D97-AF65-F5344CB8AC3E}">
        <p14:creationId xmlns:p14="http://schemas.microsoft.com/office/powerpoint/2010/main" val="41735063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92799F-36F8-4885-A8D1-B5AC18E5595B}" type="slidenum">
              <a:rPr lang="en-US" smtClean="0"/>
              <a:t>12</a:t>
            </a:fld>
            <a:endParaRPr lang="en-US"/>
          </a:p>
        </p:txBody>
      </p:sp>
    </p:spTree>
    <p:extLst>
      <p:ext uri="{BB962C8B-B14F-4D97-AF65-F5344CB8AC3E}">
        <p14:creationId xmlns:p14="http://schemas.microsoft.com/office/powerpoint/2010/main" val="1959821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92799F-36F8-4885-A8D1-B5AC18E5595B}" type="slidenum">
              <a:rPr lang="en-US" smtClean="0"/>
              <a:t>24</a:t>
            </a:fld>
            <a:endParaRPr lang="en-US"/>
          </a:p>
        </p:txBody>
      </p:sp>
    </p:spTree>
    <p:extLst>
      <p:ext uri="{BB962C8B-B14F-4D97-AF65-F5344CB8AC3E}">
        <p14:creationId xmlns:p14="http://schemas.microsoft.com/office/powerpoint/2010/main" val="2322431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92799F-36F8-4885-A8D1-B5AC18E5595B}" type="slidenum">
              <a:rPr lang="en-US" smtClean="0"/>
              <a:t>27</a:t>
            </a:fld>
            <a:endParaRPr lang="en-US"/>
          </a:p>
        </p:txBody>
      </p:sp>
    </p:spTree>
    <p:extLst>
      <p:ext uri="{BB962C8B-B14F-4D97-AF65-F5344CB8AC3E}">
        <p14:creationId xmlns:p14="http://schemas.microsoft.com/office/powerpoint/2010/main" val="35294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A153434-247A-4ABA-9762-EE7114B61484}" type="datetime1">
              <a:rPr lang="en-US" smtClean="0"/>
              <a:t>5/31/2023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5D4F049-19E0-4B39-A799-DE68D66C0D5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BCFF45-CF96-4972-ABD8-0E6362FD318A}" type="datetime1">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4F049-19E0-4B39-A799-DE68D66C0D50}" type="slidenum">
              <a:rPr lang="en-US" smtClean="0"/>
              <a:t>‹#›</a:t>
            </a:fld>
            <a:endParaRPr lang="en-US"/>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C726DB-54D1-44F1-B796-53E4D0D193C4}" type="datetime1">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4F049-19E0-4B39-A799-DE68D66C0D50}" type="slidenum">
              <a:rPr lang="en-US" smtClean="0"/>
              <a:t>‹#›</a:t>
            </a:fld>
            <a:endParaRPr lang="en-US"/>
          </a:p>
        </p:txBody>
      </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30D075D-A3F2-4548-8BD7-CA23852AC8BC}" type="datetime1">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4F049-19E0-4B39-A799-DE68D66C0D50}" type="slidenum">
              <a:rPr lang="en-US" smtClean="0"/>
              <a:t>‹#›</a:t>
            </a:fld>
            <a:endParaRPr lang="en-US"/>
          </a:p>
        </p:txBody>
      </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A95BFA4-5EB2-4BEC-A7AE-F2A7EE77EA37}" type="datetime1">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4F049-19E0-4B39-A799-DE68D66C0D5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C4094E-C6C2-448D-A36A-5E63FD625E48}" type="datetime1">
              <a:rPr lang="en-US" smtClean="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D4F049-19E0-4B39-A799-DE68D66C0D50}" type="slidenum">
              <a:rPr lang="en-US" smtClean="0"/>
              <a:t>‹#›</a:t>
            </a:fld>
            <a:endParaRPr lang="en-US"/>
          </a:p>
        </p:txBody>
      </p:sp>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75F6BD4-AECC-429F-82E5-F40A30ADBB3C}" type="datetime1">
              <a:rPr lang="en-US" smtClean="0"/>
              <a:t>5/31/2023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D4F049-19E0-4B39-A799-DE68D66C0D50}" type="slidenum">
              <a:rPr lang="en-US" smtClean="0"/>
              <a:t>‹#›</a:t>
            </a:fld>
            <a:endParaRPr lang="en-US"/>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DF0EF43-B264-4F98-AB98-FAA7D452F3CD}" type="datetime1">
              <a:rPr lang="en-US" smtClean="0"/>
              <a:t>5/31/2023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D4F049-19E0-4B39-A799-DE68D66C0D50}" type="slidenum">
              <a:rPr lang="en-US" smtClean="0"/>
              <a:t>‹#›</a:t>
            </a:fld>
            <a:endParaRPr lang="en-US"/>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8DCF04-8F69-41C3-AB64-A9ACB838635E}" type="datetime1">
              <a:rPr lang="en-US" smtClean="0"/>
              <a:t>5/31/2023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D4F049-19E0-4B39-A799-DE68D66C0D50}" type="slidenum">
              <a:rPr lang="en-US" smtClean="0"/>
              <a:t>‹#›</a:t>
            </a:fld>
            <a:endParaRPr lang="en-US"/>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C4B15CF-A9F7-4B73-AE97-34179D251AFB}" type="datetime1">
              <a:rPr lang="en-US" smtClean="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D4F049-19E0-4B39-A799-DE68D66C0D50}" type="slidenum">
              <a:rPr lang="en-US" smtClean="0"/>
              <a:t>‹#›</a:t>
            </a:fld>
            <a:endParaRPr lang="en-US"/>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5259EF6-2211-4457-BB40-35F32E53A9C4}" type="datetime1">
              <a:rPr lang="en-US" smtClean="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5D4F049-19E0-4B39-A799-DE68D66C0D50}"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0A26D41-8BEB-4D89-BA5C-5D1B0ADC1BC1}" type="datetime1">
              <a:rPr lang="en-US" smtClean="0"/>
              <a:t>5/31/2023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5D4F049-19E0-4B39-A799-DE68D66C0D50}"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slow">
    <p:cover/>
  </p:transition>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Testing of Hypothesis</a:t>
            </a:r>
            <a:endParaRPr lang="en-US" dirty="0"/>
          </a:p>
        </p:txBody>
      </p:sp>
      <p:sp>
        <p:nvSpPr>
          <p:cNvPr id="3" name="Subtitle 2"/>
          <p:cNvSpPr>
            <a:spLocks noGrp="1"/>
          </p:cNvSpPr>
          <p:nvPr>
            <p:ph type="subTitle" idx="1"/>
          </p:nvPr>
        </p:nvSpPr>
        <p:spPr/>
        <p:txBody>
          <a:bodyPr/>
          <a:lstStyle/>
          <a:p>
            <a:r>
              <a:rPr lang="en-US" smtClean="0"/>
              <a:t>B.SC CSIT 3rd</a:t>
            </a:r>
          </a:p>
          <a:p>
            <a:r>
              <a:rPr lang="en-US" smtClean="0"/>
              <a:t>Semester</a:t>
            </a:r>
          </a:p>
          <a:p>
            <a:r>
              <a:rPr lang="en-US" smtClean="0"/>
              <a:t>Central Campus of Technology</a:t>
            </a:r>
            <a:endParaRPr lang="en-US" dirty="0"/>
          </a:p>
        </p:txBody>
      </p:sp>
      <p:sp>
        <p:nvSpPr>
          <p:cNvPr id="4" name="Slide Number Placeholder 3"/>
          <p:cNvSpPr>
            <a:spLocks noGrp="1"/>
          </p:cNvSpPr>
          <p:nvPr>
            <p:ph type="sldNum" sz="quarter" idx="12"/>
          </p:nvPr>
        </p:nvSpPr>
        <p:spPr/>
        <p:txBody>
          <a:bodyPr/>
          <a:lstStyle/>
          <a:p>
            <a:fld id="{C5D4F049-19E0-4B39-A799-DE68D66C0D50}" type="slidenum">
              <a:rPr lang="en-US" smtClean="0"/>
              <a:pPr/>
              <a:t>1</a:t>
            </a:fld>
            <a:endParaRPr lang="en-US"/>
          </a:p>
        </p:txBody>
      </p:sp>
    </p:spTree>
    <p:extLst>
      <p:ext uri="{BB962C8B-B14F-4D97-AF65-F5344CB8AC3E}">
        <p14:creationId xmlns:p14="http://schemas.microsoft.com/office/powerpoint/2010/main" val="4030383744"/>
      </p:ext>
    </p:extLst>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04800"/>
            <a:ext cx="8229600" cy="1542288"/>
          </a:xfrm>
        </p:spPr>
        <p:txBody>
          <a:bodyPr>
            <a:normAutofit fontScale="90000"/>
          </a:bodyPr>
          <a:lstStyle/>
          <a:p>
            <a:r>
              <a:rPr lang="en-US" b="1" u="sng" dirty="0" smtClean="0"/>
              <a:t/>
            </a:r>
            <a:br>
              <a:rPr lang="en-US" b="1" u="sng" dirty="0" smtClean="0"/>
            </a:br>
            <a:r>
              <a:rPr lang="en-US" b="1" u="sng" dirty="0"/>
              <a:t/>
            </a:r>
            <a:br>
              <a:rPr lang="en-US" b="1" u="sng" dirty="0"/>
            </a:br>
            <a:r>
              <a:rPr lang="en-US" b="1" u="sng" dirty="0" smtClean="0"/>
              <a:t/>
            </a:r>
            <a:br>
              <a:rPr lang="en-US" b="1" u="sng" dirty="0" smtClean="0"/>
            </a:br>
            <a:r>
              <a:rPr lang="en-US" b="1" u="sng" dirty="0"/>
              <a:t/>
            </a:r>
            <a:br>
              <a:rPr lang="en-US" b="1" u="sng" dirty="0"/>
            </a:br>
            <a:r>
              <a:rPr lang="en-US" b="1" u="sng" dirty="0" smtClean="0"/>
              <a:t/>
            </a:r>
            <a:br>
              <a:rPr lang="en-US" b="1" u="sng" dirty="0" smtClean="0"/>
            </a:br>
            <a:r>
              <a:rPr lang="en-US" b="1" u="sng" dirty="0" smtClean="0"/>
              <a:t/>
            </a:r>
            <a:br>
              <a:rPr lang="en-US" b="1" u="sng" dirty="0" smtClean="0"/>
            </a:br>
            <a:r>
              <a:rPr lang="en-US" b="1" u="sng" dirty="0"/>
              <a:t/>
            </a:r>
            <a:br>
              <a:rPr lang="en-US" b="1" u="sng" dirty="0"/>
            </a:br>
            <a:r>
              <a:rPr lang="en-US" b="1" u="sng" dirty="0" smtClean="0"/>
              <a:t/>
            </a:r>
            <a:br>
              <a:rPr lang="en-US" b="1" u="sng" dirty="0" smtClean="0"/>
            </a:br>
            <a:r>
              <a:rPr lang="en-US" b="1" u="sng" dirty="0"/>
              <a:t/>
            </a:r>
            <a:br>
              <a:rPr lang="en-US" b="1" u="sng" dirty="0"/>
            </a:br>
            <a:r>
              <a:rPr lang="en-US" b="1" u="sng" dirty="0" smtClean="0"/>
              <a:t/>
            </a:r>
            <a:br>
              <a:rPr lang="en-US" b="1" u="sng" dirty="0" smtClean="0"/>
            </a:br>
            <a:r>
              <a:rPr lang="en-US" b="1" u="sng" dirty="0"/>
              <a:t/>
            </a:r>
            <a:br>
              <a:rPr lang="en-US" b="1" u="sng" dirty="0"/>
            </a:br>
            <a:r>
              <a:rPr lang="en-US" b="1" u="sng" dirty="0" smtClean="0"/>
              <a:t>Errors </a:t>
            </a:r>
            <a:r>
              <a:rPr lang="en-US" b="1" u="sng" dirty="0"/>
              <a:t>in Hypothesis Testing</a:t>
            </a:r>
            <a:r>
              <a:rPr lang="en-US" dirty="0"/>
              <a:t/>
            </a:r>
            <a:br>
              <a:rPr lang="en-US" dirty="0"/>
            </a:br>
            <a:endParaRPr lang="en-US" dirty="0"/>
          </a:p>
        </p:txBody>
      </p:sp>
      <p:sp>
        <p:nvSpPr>
          <p:cNvPr id="5" name="Content Placeholder 4"/>
          <p:cNvSpPr>
            <a:spLocks noGrp="1"/>
          </p:cNvSpPr>
          <p:nvPr>
            <p:ph idx="1"/>
          </p:nvPr>
        </p:nvSpPr>
        <p:spPr/>
        <p:txBody>
          <a:bodyPr>
            <a:normAutofit fontScale="47500" lnSpcReduction="20000"/>
          </a:bodyPr>
          <a:lstStyle/>
          <a:p>
            <a:pPr lvl="0"/>
            <a:r>
              <a:rPr lang="en-US" sz="4200" b="1" dirty="0" smtClean="0"/>
              <a:t>Type I error</a:t>
            </a:r>
            <a:endParaRPr lang="en-US" sz="4200" dirty="0" smtClean="0"/>
          </a:p>
          <a:p>
            <a:pPr algn="just"/>
            <a:r>
              <a:rPr lang="en-US" sz="4200" b="1" dirty="0" smtClean="0"/>
              <a:t>The rejection of null hypothesis when it is true is called type I error i.e. if the null hypothesis H</a:t>
            </a:r>
            <a:r>
              <a:rPr lang="en-US" sz="4200" b="1" baseline="-25000" dirty="0" smtClean="0"/>
              <a:t>0</a:t>
            </a:r>
            <a:r>
              <a:rPr lang="en-US" sz="4200" b="1" dirty="0" smtClean="0"/>
              <a:t> is rejected, it is said to be type I error. The probability of type I error is denoted by α. This α is also known as the critical region.</a:t>
            </a:r>
            <a:endParaRPr lang="en-US" sz="4200" dirty="0" smtClean="0"/>
          </a:p>
          <a:p>
            <a:pPr marL="0" indent="0" algn="just">
              <a:buNone/>
            </a:pPr>
            <a:r>
              <a:rPr lang="en-US" sz="4200" b="1" dirty="0" smtClean="0"/>
              <a:t>      α = P { Type I error }</a:t>
            </a:r>
            <a:endParaRPr lang="en-US" sz="4200" dirty="0" smtClean="0"/>
          </a:p>
          <a:p>
            <a:pPr marL="0" indent="0" algn="just">
              <a:buNone/>
            </a:pPr>
            <a:r>
              <a:rPr lang="en-US" sz="4200" b="1" dirty="0" smtClean="0"/>
              <a:t>          = P { Reject H</a:t>
            </a:r>
            <a:r>
              <a:rPr lang="en-US" sz="4200" b="1" baseline="-25000" dirty="0" smtClean="0"/>
              <a:t>0</a:t>
            </a:r>
            <a:r>
              <a:rPr lang="en-US" sz="4200" b="1" dirty="0" smtClean="0"/>
              <a:t> when H</a:t>
            </a:r>
            <a:r>
              <a:rPr lang="en-US" sz="4200" b="1" baseline="-25000" dirty="0" smtClean="0"/>
              <a:t>0</a:t>
            </a:r>
            <a:r>
              <a:rPr lang="en-US" sz="4200" b="1" dirty="0" smtClean="0"/>
              <a:t> is true}</a:t>
            </a:r>
          </a:p>
          <a:p>
            <a:pPr marL="0" indent="0" algn="just">
              <a:buNone/>
            </a:pPr>
            <a:endParaRPr lang="en-US" sz="4200" dirty="0" smtClean="0"/>
          </a:p>
          <a:p>
            <a:pPr lvl="0" algn="just"/>
            <a:r>
              <a:rPr lang="en-US" sz="4200" b="1" dirty="0" smtClean="0"/>
              <a:t>Type II error</a:t>
            </a:r>
            <a:endParaRPr lang="en-US" sz="4200" dirty="0" smtClean="0"/>
          </a:p>
          <a:p>
            <a:pPr algn="just"/>
            <a:r>
              <a:rPr lang="en-US" sz="4200" b="1" dirty="0" smtClean="0"/>
              <a:t>If the false null hypothesis H</a:t>
            </a:r>
            <a:r>
              <a:rPr lang="en-US" sz="4200" b="1" baseline="-25000" dirty="0" smtClean="0"/>
              <a:t>0</a:t>
            </a:r>
            <a:r>
              <a:rPr lang="en-US" sz="4200" b="1" dirty="0" smtClean="0"/>
              <a:t> is accepted, it id said to be type II error </a:t>
            </a:r>
            <a:r>
              <a:rPr lang="en-US" sz="4200" b="1" dirty="0" err="1" smtClean="0"/>
              <a:t>i.e</a:t>
            </a:r>
            <a:r>
              <a:rPr lang="en-US" sz="4200" b="1" dirty="0" smtClean="0"/>
              <a:t> the acceptance of null hypothesis when it is false is called type II error. The probability of type II error is denoted by β.</a:t>
            </a:r>
            <a:endParaRPr lang="en-US" sz="4200" dirty="0" smtClean="0"/>
          </a:p>
          <a:p>
            <a:pPr marL="0" indent="0" algn="just">
              <a:buNone/>
            </a:pPr>
            <a:r>
              <a:rPr lang="en-US" sz="4200" b="1" dirty="0" smtClean="0"/>
              <a:t>      β = P { Type II error}</a:t>
            </a:r>
            <a:endParaRPr lang="en-US" sz="4200" dirty="0" smtClean="0"/>
          </a:p>
          <a:p>
            <a:pPr marL="0" indent="0" algn="just">
              <a:buNone/>
            </a:pPr>
            <a:r>
              <a:rPr lang="en-US" sz="4200" b="1" dirty="0" smtClean="0"/>
              <a:t>         = P { Accept H</a:t>
            </a:r>
            <a:r>
              <a:rPr lang="en-US" sz="4200" b="1" baseline="-25000" dirty="0" smtClean="0"/>
              <a:t>0</a:t>
            </a:r>
            <a:r>
              <a:rPr lang="en-US" sz="4200" b="1" dirty="0" smtClean="0"/>
              <a:t> when H</a:t>
            </a:r>
            <a:r>
              <a:rPr lang="en-US" sz="4200" b="1" baseline="-25000" dirty="0" smtClean="0"/>
              <a:t>0</a:t>
            </a:r>
            <a:r>
              <a:rPr lang="en-US" sz="4200" b="1" dirty="0" smtClean="0"/>
              <a:t> is false}</a:t>
            </a:r>
            <a:endParaRPr lang="en-US" sz="4200" dirty="0" smtClean="0"/>
          </a:p>
          <a:p>
            <a:pPr marL="0" indent="0">
              <a:buNone/>
            </a:pPr>
            <a:endParaRPr lang="en-US" dirty="0"/>
          </a:p>
        </p:txBody>
      </p:sp>
      <p:sp>
        <p:nvSpPr>
          <p:cNvPr id="3" name="Slide Number Placeholder 2"/>
          <p:cNvSpPr>
            <a:spLocks noGrp="1"/>
          </p:cNvSpPr>
          <p:nvPr>
            <p:ph type="sldNum" sz="quarter" idx="12"/>
          </p:nvPr>
        </p:nvSpPr>
        <p:spPr/>
        <p:txBody>
          <a:bodyPr/>
          <a:lstStyle/>
          <a:p>
            <a:fld id="{C5D4F049-19E0-4B39-A799-DE68D66C0D50}" type="slidenum">
              <a:rPr lang="en-US" smtClean="0"/>
              <a:t>10</a:t>
            </a:fld>
            <a:endParaRPr lang="en-US"/>
          </a:p>
        </p:txBody>
      </p:sp>
    </p:spTree>
    <p:extLst>
      <p:ext uri="{BB962C8B-B14F-4D97-AF65-F5344CB8AC3E}">
        <p14:creationId xmlns:p14="http://schemas.microsoft.com/office/powerpoint/2010/main" val="3211059921"/>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Decision Table </a:t>
            </a:r>
            <a:endParaRPr lang="en-US" u="sng" dirty="0"/>
          </a:p>
        </p:txBody>
      </p:sp>
      <p:sp>
        <p:nvSpPr>
          <p:cNvPr id="3" name="Content Placeholder 2"/>
          <p:cNvSpPr>
            <a:spLocks noGrp="1"/>
          </p:cNvSpPr>
          <p:nvPr>
            <p:ph idx="1"/>
          </p:nvPr>
        </p:nvSpPr>
        <p:spPr/>
        <p:txBody>
          <a:bodyPr/>
          <a:lstStyle/>
          <a:p>
            <a:pPr algn="just"/>
            <a:r>
              <a:rPr lang="en-US" b="1" dirty="0"/>
              <a:t>The corrected decision and the two types of errors committed in testing the hypothesis are shown in the following table.</a:t>
            </a: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66532240"/>
              </p:ext>
            </p:extLst>
          </p:nvPr>
        </p:nvGraphicFramePr>
        <p:xfrm>
          <a:off x="838200" y="3352800"/>
          <a:ext cx="7620001" cy="2925349"/>
        </p:xfrm>
        <a:graphic>
          <a:graphicData uri="http://schemas.openxmlformats.org/drawingml/2006/table">
            <a:tbl>
              <a:tblPr firstRow="1" firstCol="1" bandRow="1">
                <a:tableStyleId>{5C22544A-7EE6-4342-B048-85BDC9FD1C3A}</a:tableStyleId>
              </a:tblPr>
              <a:tblGrid>
                <a:gridCol w="2985835"/>
                <a:gridCol w="2317083"/>
                <a:gridCol w="2317083"/>
              </a:tblGrid>
              <a:tr h="0">
                <a:tc rowSpan="2">
                  <a:txBody>
                    <a:bodyPr/>
                    <a:lstStyle/>
                    <a:p>
                      <a:pPr marL="0" marR="0">
                        <a:lnSpc>
                          <a:spcPct val="115000"/>
                        </a:lnSpc>
                        <a:spcBef>
                          <a:spcPts val="0"/>
                        </a:spcBef>
                        <a:spcAft>
                          <a:spcPts val="0"/>
                        </a:spcAft>
                      </a:pPr>
                      <a:r>
                        <a:rPr lang="en-US" sz="2400" dirty="0">
                          <a:effectLst/>
                        </a:rPr>
                        <a:t>Action or Decision</a:t>
                      </a:r>
                      <a:endParaRPr lang="en-US" sz="2400" dirty="0">
                        <a:effectLst/>
                        <a:latin typeface="Calibri"/>
                        <a:ea typeface="Calibri"/>
                        <a:cs typeface="Times New Roman"/>
                      </a:endParaRPr>
                    </a:p>
                  </a:txBody>
                  <a:tcPr marL="68580" marR="68580" marT="0" marB="0"/>
                </a:tc>
                <a:tc gridSpan="2">
                  <a:txBody>
                    <a:bodyPr/>
                    <a:lstStyle/>
                    <a:p>
                      <a:pPr marL="0" marR="0">
                        <a:lnSpc>
                          <a:spcPct val="115000"/>
                        </a:lnSpc>
                        <a:spcBef>
                          <a:spcPts val="0"/>
                        </a:spcBef>
                        <a:spcAft>
                          <a:spcPts val="0"/>
                        </a:spcAft>
                      </a:pPr>
                      <a:r>
                        <a:rPr lang="en-US" sz="2400" dirty="0">
                          <a:effectLst/>
                        </a:rPr>
                        <a:t>          </a:t>
                      </a:r>
                      <a:r>
                        <a:rPr lang="en-US" sz="2400" dirty="0" smtClean="0">
                          <a:effectLst/>
                        </a:rPr>
                        <a:t>State </a:t>
                      </a:r>
                      <a:r>
                        <a:rPr lang="en-US" sz="2400" dirty="0">
                          <a:effectLst/>
                        </a:rPr>
                        <a:t>of nature</a:t>
                      </a:r>
                      <a:endParaRPr lang="en-US" sz="2400" dirty="0">
                        <a:effectLst/>
                        <a:latin typeface="Calibri"/>
                        <a:ea typeface="Calibri"/>
                        <a:cs typeface="Times New Roman"/>
                      </a:endParaRPr>
                    </a:p>
                  </a:txBody>
                  <a:tcPr marL="68580" marR="68580" marT="0" marB="0"/>
                </a:tc>
                <a:tc hMerge="1">
                  <a:txBody>
                    <a:bodyPr/>
                    <a:lstStyle/>
                    <a:p>
                      <a:endParaRPr lang="en-US"/>
                    </a:p>
                  </a:txBody>
                  <a:tcPr/>
                </a:tc>
              </a:tr>
              <a:tr h="0">
                <a:tc vMerge="1">
                  <a:txBody>
                    <a:bodyPr/>
                    <a:lstStyle/>
                    <a:p>
                      <a:endParaRPr lang="en-US"/>
                    </a:p>
                  </a:txBody>
                  <a:tcPr/>
                </a:tc>
                <a:tc>
                  <a:txBody>
                    <a:bodyPr/>
                    <a:lstStyle/>
                    <a:p>
                      <a:pPr marL="0" marR="0">
                        <a:lnSpc>
                          <a:spcPct val="115000"/>
                        </a:lnSpc>
                        <a:spcBef>
                          <a:spcPts val="0"/>
                        </a:spcBef>
                        <a:spcAft>
                          <a:spcPts val="0"/>
                        </a:spcAft>
                      </a:pPr>
                      <a:r>
                        <a:rPr lang="en-US" sz="2400">
                          <a:effectLst/>
                        </a:rPr>
                        <a:t>H</a:t>
                      </a:r>
                      <a:r>
                        <a:rPr lang="en-US" sz="2400" baseline="-25000">
                          <a:effectLst/>
                        </a:rPr>
                        <a:t>0</a:t>
                      </a:r>
                      <a:r>
                        <a:rPr lang="en-US" sz="2400">
                          <a:effectLst/>
                        </a:rPr>
                        <a:t> is true</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a:effectLst/>
                        </a:rPr>
                        <a:t>H</a:t>
                      </a:r>
                      <a:r>
                        <a:rPr lang="en-US" sz="2400" baseline="-25000">
                          <a:effectLst/>
                        </a:rPr>
                        <a:t>0 </a:t>
                      </a:r>
                      <a:r>
                        <a:rPr lang="en-US" sz="2400">
                          <a:effectLst/>
                        </a:rPr>
                        <a:t>is false</a:t>
                      </a:r>
                      <a:endParaRPr lang="en-US" sz="2400">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2400" dirty="0">
                          <a:effectLst/>
                        </a:rPr>
                        <a:t>Reject H</a:t>
                      </a:r>
                      <a:r>
                        <a:rPr lang="en-US" sz="2400" baseline="-25000" dirty="0">
                          <a:effectLst/>
                        </a:rPr>
                        <a:t>0</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dirty="0">
                          <a:effectLst/>
                        </a:rPr>
                        <a:t>Type I error</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dirty="0">
                          <a:effectLst/>
                        </a:rPr>
                        <a:t>Correct decision</a:t>
                      </a:r>
                      <a:endParaRPr lang="en-US" sz="2400" dirty="0">
                        <a:effectLst/>
                        <a:latin typeface="Calibri"/>
                        <a:ea typeface="Calibri"/>
                        <a:cs typeface="Times New Roman"/>
                      </a:endParaRPr>
                    </a:p>
                  </a:txBody>
                  <a:tcPr marL="68580" marR="68580" marT="0" marB="0"/>
                </a:tc>
              </a:tr>
              <a:tr h="1242853">
                <a:tc>
                  <a:txBody>
                    <a:bodyPr/>
                    <a:lstStyle/>
                    <a:p>
                      <a:pPr marL="0" marR="0">
                        <a:lnSpc>
                          <a:spcPct val="115000"/>
                        </a:lnSpc>
                        <a:spcBef>
                          <a:spcPts val="0"/>
                        </a:spcBef>
                        <a:spcAft>
                          <a:spcPts val="0"/>
                        </a:spcAft>
                      </a:pPr>
                      <a:r>
                        <a:rPr lang="en-US" sz="2400">
                          <a:effectLst/>
                        </a:rPr>
                        <a:t>Accept H</a:t>
                      </a:r>
                      <a:r>
                        <a:rPr lang="en-US" sz="2400" baseline="-25000">
                          <a:effectLst/>
                        </a:rPr>
                        <a:t>0</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dirty="0">
                          <a:effectLst/>
                        </a:rPr>
                        <a:t>Correct decision</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dirty="0">
                          <a:effectLst/>
                        </a:rPr>
                        <a:t>Type II error</a:t>
                      </a:r>
                      <a:endParaRPr lang="en-US" sz="2400" dirty="0">
                        <a:effectLst/>
                        <a:latin typeface="Calibri"/>
                        <a:ea typeface="Calibri"/>
                        <a:cs typeface="Times New Roman"/>
                      </a:endParaRPr>
                    </a:p>
                  </a:txBody>
                  <a:tcPr marL="68580" marR="68580" marT="0" marB="0"/>
                </a:tc>
              </a:tr>
            </a:tbl>
          </a:graphicData>
        </a:graphic>
      </p:graphicFrame>
      <p:sp>
        <p:nvSpPr>
          <p:cNvPr id="6" name="Slide Number Placeholder 5"/>
          <p:cNvSpPr>
            <a:spLocks noGrp="1"/>
          </p:cNvSpPr>
          <p:nvPr>
            <p:ph type="sldNum" sz="quarter" idx="12"/>
          </p:nvPr>
        </p:nvSpPr>
        <p:spPr/>
        <p:txBody>
          <a:bodyPr/>
          <a:lstStyle/>
          <a:p>
            <a:fld id="{C5D4F049-19E0-4B39-A799-DE68D66C0D50}" type="slidenum">
              <a:rPr lang="en-US" smtClean="0"/>
              <a:t>11</a:t>
            </a:fld>
            <a:endParaRPr lang="en-US"/>
          </a:p>
        </p:txBody>
      </p:sp>
    </p:spTree>
    <p:extLst>
      <p:ext uri="{BB962C8B-B14F-4D97-AF65-F5344CB8AC3E}">
        <p14:creationId xmlns:p14="http://schemas.microsoft.com/office/powerpoint/2010/main" val="3465693834"/>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Power of test (1-β)</a:t>
            </a:r>
            <a:endParaRPr lang="en-US" dirty="0"/>
          </a:p>
        </p:txBody>
      </p:sp>
      <p:sp>
        <p:nvSpPr>
          <p:cNvPr id="3" name="Content Placeholder 2"/>
          <p:cNvSpPr>
            <a:spLocks noGrp="1"/>
          </p:cNvSpPr>
          <p:nvPr>
            <p:ph idx="1"/>
          </p:nvPr>
        </p:nvSpPr>
        <p:spPr/>
        <p:txBody>
          <a:bodyPr>
            <a:normAutofit/>
          </a:bodyPr>
          <a:lstStyle/>
          <a:p>
            <a:pPr algn="just"/>
            <a:r>
              <a:rPr lang="en-US" sz="2200" b="1" dirty="0"/>
              <a:t>The probability of rejecting H</a:t>
            </a:r>
            <a:r>
              <a:rPr lang="en-US" sz="2200" b="1" baseline="-25000" dirty="0"/>
              <a:t>0</a:t>
            </a:r>
            <a:r>
              <a:rPr lang="en-US" sz="2200" b="1" dirty="0"/>
              <a:t> when H</a:t>
            </a:r>
            <a:r>
              <a:rPr lang="en-US" sz="2200" b="1" baseline="-25000" dirty="0"/>
              <a:t>0</a:t>
            </a:r>
            <a:r>
              <a:rPr lang="en-US" sz="2200" b="1" dirty="0"/>
              <a:t> is false is probability of correct decision is called power of test and is denoted by 1-β. It is also called probability of accepting H</a:t>
            </a:r>
            <a:r>
              <a:rPr lang="en-US" sz="2200" b="1" baseline="-25000" dirty="0"/>
              <a:t>1</a:t>
            </a:r>
            <a:r>
              <a:rPr lang="en-US" sz="2200" b="1" dirty="0"/>
              <a:t> when H</a:t>
            </a:r>
            <a:r>
              <a:rPr lang="en-US" sz="2200" b="1" baseline="-25000" dirty="0"/>
              <a:t>1</a:t>
            </a:r>
            <a:r>
              <a:rPr lang="en-US" sz="2200" b="1" dirty="0"/>
              <a:t> is true. It is the probability of not making type II error.</a:t>
            </a:r>
            <a:endParaRPr lang="en-US" sz="2200" dirty="0"/>
          </a:p>
          <a:p>
            <a:pPr marL="0" indent="0">
              <a:buNone/>
            </a:pPr>
            <a:r>
              <a:rPr lang="en-US" sz="2200" b="1" dirty="0" smtClean="0"/>
              <a:t>     Power </a:t>
            </a:r>
            <a:r>
              <a:rPr lang="en-US" sz="2200" b="1" dirty="0"/>
              <a:t>of test = P{Reject H</a:t>
            </a:r>
            <a:r>
              <a:rPr lang="en-US" sz="2200" b="1" baseline="-25000" dirty="0"/>
              <a:t>0 </a:t>
            </a:r>
            <a:r>
              <a:rPr lang="en-US" sz="2200" b="1" dirty="0"/>
              <a:t>when H</a:t>
            </a:r>
            <a:r>
              <a:rPr lang="en-US" sz="2200" b="1" baseline="-25000" dirty="0"/>
              <a:t>0</a:t>
            </a:r>
            <a:r>
              <a:rPr lang="en-US" sz="2200" b="1" dirty="0"/>
              <a:t> is false}</a:t>
            </a:r>
            <a:endParaRPr lang="en-US" sz="2200" dirty="0"/>
          </a:p>
          <a:p>
            <a:pPr marL="0" indent="0">
              <a:buNone/>
            </a:pPr>
            <a:r>
              <a:rPr lang="en-US" sz="2200" b="1" dirty="0" smtClean="0"/>
              <a:t>                              </a:t>
            </a:r>
            <a:r>
              <a:rPr lang="en-US" sz="2200" b="1" dirty="0"/>
              <a:t>= 1- P{ Accept H</a:t>
            </a:r>
            <a:r>
              <a:rPr lang="en-US" sz="2200" b="1" baseline="-25000" dirty="0"/>
              <a:t>0</a:t>
            </a:r>
            <a:r>
              <a:rPr lang="en-US" sz="2200" b="1" dirty="0"/>
              <a:t> when H</a:t>
            </a:r>
            <a:r>
              <a:rPr lang="en-US" sz="2200" b="1" baseline="-25000" dirty="0"/>
              <a:t>0</a:t>
            </a:r>
            <a:r>
              <a:rPr lang="en-US" sz="2200" b="1" dirty="0"/>
              <a:t> is false }</a:t>
            </a:r>
            <a:endParaRPr lang="en-US" sz="2200" dirty="0"/>
          </a:p>
          <a:p>
            <a:pPr marL="0" indent="0">
              <a:buNone/>
            </a:pPr>
            <a:r>
              <a:rPr lang="en-US" sz="2200" b="1" dirty="0" smtClean="0"/>
              <a:t>                              = </a:t>
            </a:r>
            <a:r>
              <a:rPr lang="en-US" sz="2200" b="1" dirty="0"/>
              <a:t>1 – P{ Type II error</a:t>
            </a:r>
            <a:r>
              <a:rPr lang="en-US" sz="2200" b="1" dirty="0" smtClean="0"/>
              <a:t>}</a:t>
            </a:r>
            <a:endParaRPr lang="en-US" sz="2200" dirty="0" smtClean="0"/>
          </a:p>
          <a:p>
            <a:pPr marL="0" indent="0">
              <a:buNone/>
            </a:pPr>
            <a:r>
              <a:rPr lang="en-US" sz="2200" b="1" dirty="0" smtClean="0"/>
              <a:t>                              = 1-β</a:t>
            </a:r>
            <a:endParaRPr lang="en-US" sz="2200" dirty="0"/>
          </a:p>
        </p:txBody>
      </p:sp>
      <p:sp>
        <p:nvSpPr>
          <p:cNvPr id="5" name="Slide Number Placeholder 4"/>
          <p:cNvSpPr>
            <a:spLocks noGrp="1"/>
          </p:cNvSpPr>
          <p:nvPr>
            <p:ph type="sldNum" sz="quarter" idx="12"/>
          </p:nvPr>
        </p:nvSpPr>
        <p:spPr/>
        <p:txBody>
          <a:bodyPr/>
          <a:lstStyle/>
          <a:p>
            <a:fld id="{C5D4F049-19E0-4B39-A799-DE68D66C0D50}" type="slidenum">
              <a:rPr lang="en-US" smtClean="0"/>
              <a:t>12</a:t>
            </a:fld>
            <a:endParaRPr lang="en-US"/>
          </a:p>
        </p:txBody>
      </p:sp>
    </p:spTree>
    <p:extLst>
      <p:ext uri="{BB962C8B-B14F-4D97-AF65-F5344CB8AC3E}">
        <p14:creationId xmlns:p14="http://schemas.microsoft.com/office/powerpoint/2010/main" val="37931378"/>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89888"/>
          </a:xfrm>
        </p:spPr>
        <p:txBody>
          <a:bodyPr>
            <a:normAutofit fontScale="90000"/>
          </a:bodyPr>
          <a:lstStyle/>
          <a:p>
            <a:r>
              <a:rPr lang="en-US" b="1" u="sng" dirty="0"/>
              <a:t>Level of Significance </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b="1" dirty="0"/>
              <a:t>Probability of rejecting null hypothesis H</a:t>
            </a:r>
            <a:r>
              <a:rPr lang="en-US" b="1" baseline="-25000" dirty="0"/>
              <a:t>0</a:t>
            </a:r>
            <a:r>
              <a:rPr lang="en-US" b="1" dirty="0"/>
              <a:t> when it is true is called level of significance . In other words , level of significance is the probability of type I error or the size of the critical region. The level of significance is therefore denoted by α. Commonly used level of significance are 1%, 5%, 10%.</a:t>
            </a:r>
            <a:endParaRPr lang="en-US" dirty="0"/>
          </a:p>
          <a:p>
            <a:endParaRPr lang="en-US" dirty="0"/>
          </a:p>
        </p:txBody>
      </p:sp>
      <p:sp>
        <p:nvSpPr>
          <p:cNvPr id="5" name="Slide Number Placeholder 4"/>
          <p:cNvSpPr>
            <a:spLocks noGrp="1"/>
          </p:cNvSpPr>
          <p:nvPr>
            <p:ph type="sldNum" sz="quarter" idx="12"/>
          </p:nvPr>
        </p:nvSpPr>
        <p:spPr/>
        <p:txBody>
          <a:bodyPr/>
          <a:lstStyle/>
          <a:p>
            <a:fld id="{C5D4F049-19E0-4B39-A799-DE68D66C0D50}" type="slidenum">
              <a:rPr lang="en-US" smtClean="0"/>
              <a:t>13</a:t>
            </a:fld>
            <a:endParaRPr lang="en-US"/>
          </a:p>
        </p:txBody>
      </p:sp>
    </p:spTree>
    <p:extLst>
      <p:ext uri="{BB962C8B-B14F-4D97-AF65-F5344CB8AC3E}">
        <p14:creationId xmlns:p14="http://schemas.microsoft.com/office/powerpoint/2010/main" val="858178938"/>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Critical Region</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lgn="just"/>
            <a:r>
              <a:rPr lang="en-US" sz="2200" b="1" dirty="0"/>
              <a:t>It is also called the rejection region. The set of all possible values of statistics is divided in to two region one leading to the rejection of H</a:t>
            </a:r>
            <a:r>
              <a:rPr lang="en-US" sz="2200" b="1" baseline="-25000" dirty="0"/>
              <a:t>0</a:t>
            </a:r>
            <a:r>
              <a:rPr lang="en-US" sz="2200" b="1" dirty="0"/>
              <a:t> and other to the acceptance of H</a:t>
            </a:r>
            <a:r>
              <a:rPr lang="en-US" sz="2200" b="1" baseline="-25000" dirty="0"/>
              <a:t>0</a:t>
            </a:r>
            <a:r>
              <a:rPr lang="en-US" sz="2200" b="1" dirty="0"/>
              <a:t>. The division is made  on the basis of level of significance and alternative hypothesis. The region which leads to the rejection of null hypothesis is called rejection region and is denoted by W. While those region which leads to the acceptance of null hypothesis is called acceptance region and is denoted </a:t>
            </a:r>
            <a:r>
              <a:rPr lang="en-US" sz="2200" b="1" dirty="0" smtClean="0"/>
              <a:t>by</a:t>
            </a:r>
            <a:r>
              <a:rPr lang="en-US" sz="2200" dirty="0" smtClean="0"/>
              <a:t> </a:t>
            </a:r>
            <a:r>
              <a:rPr lang="en-US" sz="2200" b="1" dirty="0" smtClean="0"/>
              <a:t>W-S</a:t>
            </a:r>
            <a:r>
              <a:rPr lang="en-US" sz="2200" b="1" dirty="0"/>
              <a:t>.</a:t>
            </a:r>
            <a:endParaRPr lang="en-US" sz="2200" dirty="0"/>
          </a:p>
          <a:p>
            <a:pPr marL="0" indent="0">
              <a:buNone/>
            </a:pPr>
            <a:endParaRPr lang="en-US" dirty="0"/>
          </a:p>
        </p:txBody>
      </p:sp>
      <p:sp>
        <p:nvSpPr>
          <p:cNvPr id="5" name="Slide Number Placeholder 4"/>
          <p:cNvSpPr>
            <a:spLocks noGrp="1"/>
          </p:cNvSpPr>
          <p:nvPr>
            <p:ph type="sldNum" sz="quarter" idx="12"/>
          </p:nvPr>
        </p:nvSpPr>
        <p:spPr/>
        <p:txBody>
          <a:bodyPr/>
          <a:lstStyle/>
          <a:p>
            <a:fld id="{C5D4F049-19E0-4B39-A799-DE68D66C0D50}" type="slidenum">
              <a:rPr lang="en-US" smtClean="0"/>
              <a:t>14</a:t>
            </a:fld>
            <a:endParaRPr lang="en-US"/>
          </a:p>
        </p:txBody>
      </p:sp>
    </p:spTree>
    <p:extLst>
      <p:ext uri="{BB962C8B-B14F-4D97-AF65-F5344CB8AC3E}">
        <p14:creationId xmlns:p14="http://schemas.microsoft.com/office/powerpoint/2010/main" val="1189515748"/>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Z-Test (Large Sample test)</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sz="2400" b="1" dirty="0"/>
              <a:t>Z test is one of important parametric tests which are based on the assumption of normality and the samples: n is more than 30. So it is called large samples test and population variance is known and sample drawn are in dependent and normally distributed. It is introduced by R.A Fisher</a:t>
            </a:r>
            <a:r>
              <a:rPr lang="en-US" sz="2400" b="1" dirty="0" smtClean="0"/>
              <a:t>.</a:t>
            </a:r>
          </a:p>
          <a:p>
            <a:pPr marL="0" indent="0">
              <a:buNone/>
            </a:pPr>
            <a:endParaRPr lang="en-US" sz="2200" dirty="0"/>
          </a:p>
          <a:p>
            <a:pPr algn="just"/>
            <a:r>
              <a:rPr lang="en-US" sz="2400" b="1" u="sng" dirty="0"/>
              <a:t>Assumptions of Z- test</a:t>
            </a:r>
            <a:endParaRPr lang="en-US" sz="2400" u="sng" dirty="0"/>
          </a:p>
          <a:p>
            <a:pPr marL="0" indent="0" algn="just">
              <a:buNone/>
            </a:pPr>
            <a:r>
              <a:rPr lang="en-US" sz="2400" b="1" dirty="0" smtClean="0"/>
              <a:t>      The </a:t>
            </a:r>
            <a:r>
              <a:rPr lang="en-US" sz="2400" b="1" dirty="0"/>
              <a:t>Z- test is used under the following assumptions:</a:t>
            </a:r>
            <a:endParaRPr lang="en-US" sz="2400" dirty="0"/>
          </a:p>
          <a:p>
            <a:pPr marL="457200" lvl="0" indent="-457200" algn="just">
              <a:buFont typeface="+mj-lt"/>
              <a:buAutoNum type="arabicPeriod"/>
            </a:pPr>
            <a:r>
              <a:rPr lang="en-US" sz="2400" b="1" dirty="0"/>
              <a:t>The sample size is large </a:t>
            </a:r>
            <a:r>
              <a:rPr lang="en-US" sz="2400" b="1" dirty="0" err="1"/>
              <a:t>i.e</a:t>
            </a:r>
            <a:r>
              <a:rPr lang="en-US" sz="2400" b="1" dirty="0"/>
              <a:t> n≥</a:t>
            </a:r>
            <a:r>
              <a:rPr lang="en-US" sz="2400" b="1" dirty="0" smtClean="0"/>
              <a:t>30.</a:t>
            </a:r>
            <a:endParaRPr lang="en-US" sz="2400" dirty="0" smtClean="0"/>
          </a:p>
          <a:p>
            <a:pPr marL="457200" lvl="0" indent="-457200" algn="just">
              <a:buFont typeface="+mj-lt"/>
              <a:buAutoNum type="arabicPeriod"/>
            </a:pPr>
            <a:r>
              <a:rPr lang="en-US" sz="2400" b="1" dirty="0" smtClean="0"/>
              <a:t>The </a:t>
            </a:r>
            <a:r>
              <a:rPr lang="en-US" sz="2400" b="1" dirty="0"/>
              <a:t>population from which the samples are drawn is normally </a:t>
            </a:r>
            <a:r>
              <a:rPr lang="en-US" sz="2400" b="1" dirty="0" smtClean="0"/>
              <a:t>distributed.</a:t>
            </a:r>
            <a:endParaRPr lang="en-US" sz="2400" dirty="0" smtClean="0"/>
          </a:p>
          <a:p>
            <a:pPr marL="457200" lvl="0" indent="-457200" algn="just">
              <a:buFont typeface="+mj-lt"/>
              <a:buAutoNum type="arabicPeriod"/>
            </a:pPr>
            <a:r>
              <a:rPr lang="en-US" sz="2400" b="1" dirty="0" smtClean="0"/>
              <a:t>The </a:t>
            </a:r>
            <a:r>
              <a:rPr lang="en-US" sz="2400" b="1" dirty="0"/>
              <a:t>population standard deviation (σ) is </a:t>
            </a:r>
            <a:r>
              <a:rPr lang="en-US" sz="2400" b="1" dirty="0" smtClean="0"/>
              <a:t>known.</a:t>
            </a:r>
            <a:endParaRPr lang="en-US" sz="2400" dirty="0" smtClean="0"/>
          </a:p>
          <a:p>
            <a:pPr marL="457200" lvl="0" indent="-457200" algn="just">
              <a:buFont typeface="+mj-lt"/>
              <a:buAutoNum type="arabicPeriod"/>
            </a:pPr>
            <a:r>
              <a:rPr lang="en-US" sz="2400" b="1" dirty="0" smtClean="0"/>
              <a:t>The </a:t>
            </a:r>
            <a:r>
              <a:rPr lang="en-US" sz="2400" b="1" dirty="0"/>
              <a:t>samples are independent.</a:t>
            </a:r>
            <a:endParaRPr lang="en-US" sz="2400" dirty="0"/>
          </a:p>
          <a:p>
            <a:endParaRPr lang="en-US" sz="2600" dirty="0"/>
          </a:p>
        </p:txBody>
      </p:sp>
      <p:sp>
        <p:nvSpPr>
          <p:cNvPr id="5" name="Slide Number Placeholder 4"/>
          <p:cNvSpPr>
            <a:spLocks noGrp="1"/>
          </p:cNvSpPr>
          <p:nvPr>
            <p:ph type="sldNum" sz="quarter" idx="12"/>
          </p:nvPr>
        </p:nvSpPr>
        <p:spPr/>
        <p:txBody>
          <a:bodyPr/>
          <a:lstStyle/>
          <a:p>
            <a:fld id="{C5D4F049-19E0-4B39-A799-DE68D66C0D50}" type="slidenum">
              <a:rPr lang="en-US" smtClean="0"/>
              <a:t>15</a:t>
            </a:fld>
            <a:endParaRPr lang="en-US"/>
          </a:p>
        </p:txBody>
      </p:sp>
    </p:spTree>
    <p:extLst>
      <p:ext uri="{BB962C8B-B14F-4D97-AF65-F5344CB8AC3E}">
        <p14:creationId xmlns:p14="http://schemas.microsoft.com/office/powerpoint/2010/main" val="591536347"/>
      </p:ext>
    </p:extLst>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rmAutofit fontScale="90000"/>
          </a:bodyPr>
          <a:lstStyle/>
          <a:p>
            <a:r>
              <a:rPr lang="en-US" u="sng" dirty="0" smtClean="0"/>
              <a:t>Case I: Test of significance of Single Mean</a:t>
            </a:r>
            <a:endParaRPr lang="en-US" u="sng" dirty="0"/>
          </a:p>
        </p:txBody>
      </p:sp>
      <p:sp>
        <p:nvSpPr>
          <p:cNvPr id="3" name="Content Placeholder 2"/>
          <p:cNvSpPr>
            <a:spLocks noGrp="1"/>
          </p:cNvSpPr>
          <p:nvPr>
            <p:ph idx="1"/>
          </p:nvPr>
        </p:nvSpPr>
        <p:spPr/>
        <p:txBody>
          <a:bodyPr>
            <a:normAutofit fontScale="92500" lnSpcReduction="10000"/>
          </a:bodyPr>
          <a:lstStyle/>
          <a:p>
            <a:pPr algn="just"/>
            <a:r>
              <a:rPr lang="en-US" b="1" u="sng" dirty="0" smtClean="0"/>
              <a:t>Step1: Null </a:t>
            </a:r>
            <a:r>
              <a:rPr lang="en-US" b="1" u="sng" dirty="0"/>
              <a:t>Hypothesis (H</a:t>
            </a:r>
            <a:r>
              <a:rPr lang="en-US" b="1" u="sng" baseline="-25000" dirty="0"/>
              <a:t>0</a:t>
            </a:r>
            <a:r>
              <a:rPr lang="en-US" b="1" u="sng" dirty="0"/>
              <a:t>)</a:t>
            </a:r>
            <a:r>
              <a:rPr lang="en-US" b="1" dirty="0"/>
              <a:t> : µ=µ</a:t>
            </a:r>
            <a:r>
              <a:rPr lang="en-US" b="1" baseline="-25000" dirty="0"/>
              <a:t>0</a:t>
            </a:r>
            <a:r>
              <a:rPr lang="en-US" b="1" dirty="0"/>
              <a:t> </a:t>
            </a:r>
            <a:r>
              <a:rPr lang="en-US" b="1" dirty="0" err="1"/>
              <a:t>i.e</a:t>
            </a:r>
            <a:r>
              <a:rPr lang="en-US" b="1" dirty="0"/>
              <a:t> the population mean is equal to the specified mean µ</a:t>
            </a:r>
            <a:r>
              <a:rPr lang="en-US" b="1" baseline="-25000" dirty="0"/>
              <a:t>0</a:t>
            </a:r>
            <a:r>
              <a:rPr lang="en-US" b="1" dirty="0"/>
              <a:t>  or there is no significant difference between the sample mean( x̅) and population mean( µ).</a:t>
            </a:r>
            <a:endParaRPr lang="en-US" dirty="0"/>
          </a:p>
          <a:p>
            <a:pPr algn="just"/>
            <a:r>
              <a:rPr lang="en-US" b="1" u="sng" dirty="0" smtClean="0"/>
              <a:t>Step2: Alternative </a:t>
            </a:r>
            <a:r>
              <a:rPr lang="en-US" b="1" u="sng" dirty="0"/>
              <a:t>hypothesis (H</a:t>
            </a:r>
            <a:r>
              <a:rPr lang="en-US" b="1" u="sng" baseline="-25000" dirty="0"/>
              <a:t>1</a:t>
            </a:r>
            <a:r>
              <a:rPr lang="en-US" b="1" u="sng" dirty="0"/>
              <a:t>)</a:t>
            </a:r>
            <a:r>
              <a:rPr lang="en-US" b="1" dirty="0"/>
              <a:t> : µ ≠µ</a:t>
            </a:r>
            <a:r>
              <a:rPr lang="en-US" b="1" baseline="-25000" dirty="0"/>
              <a:t>0 </a:t>
            </a:r>
            <a:r>
              <a:rPr lang="en-US" b="1" dirty="0" err="1"/>
              <a:t>i.e</a:t>
            </a:r>
            <a:r>
              <a:rPr lang="en-US" b="1" dirty="0"/>
              <a:t> the population mean is equal to the specified mean µ</a:t>
            </a:r>
            <a:r>
              <a:rPr lang="en-US" b="1" baseline="-25000" dirty="0"/>
              <a:t>0</a:t>
            </a:r>
            <a:r>
              <a:rPr lang="en-US" b="1" dirty="0"/>
              <a:t>  or there is  significant difference between the sample mean( x̅) and population mean( µ).</a:t>
            </a:r>
            <a:endParaRPr lang="en-US" dirty="0"/>
          </a:p>
          <a:p>
            <a:pPr algn="just"/>
            <a:r>
              <a:rPr lang="en-US" b="1" dirty="0"/>
              <a:t>H</a:t>
            </a:r>
            <a:r>
              <a:rPr lang="en-US" b="1" baseline="-25000" dirty="0"/>
              <a:t>1</a:t>
            </a:r>
            <a:r>
              <a:rPr lang="en-US" b="1" dirty="0"/>
              <a:t> : µ &gt;  µ</a:t>
            </a:r>
            <a:r>
              <a:rPr lang="en-US" b="1" baseline="-25000" dirty="0"/>
              <a:t>0</a:t>
            </a:r>
            <a:r>
              <a:rPr lang="en-US" b="1" dirty="0"/>
              <a:t> </a:t>
            </a:r>
            <a:r>
              <a:rPr lang="en-US" b="1" dirty="0" err="1"/>
              <a:t>i.e</a:t>
            </a:r>
            <a:r>
              <a:rPr lang="en-US" b="1" dirty="0"/>
              <a:t> the population  mean is greater than the specified mean (µ</a:t>
            </a:r>
            <a:r>
              <a:rPr lang="en-US" b="1" baseline="-25000" dirty="0"/>
              <a:t>0</a:t>
            </a:r>
            <a:r>
              <a:rPr lang="en-US" b="1" dirty="0"/>
              <a:t>)  (Right tailed test)</a:t>
            </a:r>
            <a:endParaRPr lang="en-US" dirty="0"/>
          </a:p>
          <a:p>
            <a:pPr algn="just"/>
            <a:r>
              <a:rPr lang="en-US" b="1" dirty="0"/>
              <a:t>H</a:t>
            </a:r>
            <a:r>
              <a:rPr lang="en-US" b="1" baseline="-25000" dirty="0"/>
              <a:t>1</a:t>
            </a:r>
            <a:r>
              <a:rPr lang="en-US" b="1" dirty="0"/>
              <a:t> : µ &lt;  µ</a:t>
            </a:r>
            <a:r>
              <a:rPr lang="en-US" b="1" baseline="-25000" dirty="0"/>
              <a:t>0</a:t>
            </a:r>
            <a:r>
              <a:rPr lang="en-US" b="1" dirty="0"/>
              <a:t> i. the population  mean is less than the specified mean (µ</a:t>
            </a:r>
            <a:r>
              <a:rPr lang="en-US" b="1" baseline="-25000" dirty="0"/>
              <a:t>0</a:t>
            </a:r>
            <a:r>
              <a:rPr lang="en-US" b="1" dirty="0"/>
              <a:t>)   (Left tailed test)</a:t>
            </a:r>
            <a:endParaRPr lang="en-US" dirty="0"/>
          </a:p>
          <a:p>
            <a:endParaRPr lang="en-US" dirty="0"/>
          </a:p>
        </p:txBody>
      </p:sp>
      <p:sp>
        <p:nvSpPr>
          <p:cNvPr id="5" name="Slide Number Placeholder 4"/>
          <p:cNvSpPr>
            <a:spLocks noGrp="1"/>
          </p:cNvSpPr>
          <p:nvPr>
            <p:ph type="sldNum" sz="quarter" idx="12"/>
          </p:nvPr>
        </p:nvSpPr>
        <p:spPr/>
        <p:txBody>
          <a:bodyPr/>
          <a:lstStyle/>
          <a:p>
            <a:fld id="{C5D4F049-19E0-4B39-A799-DE68D66C0D50}" type="slidenum">
              <a:rPr lang="en-US" smtClean="0"/>
              <a:t>16</a:t>
            </a:fld>
            <a:endParaRPr lang="en-US"/>
          </a:p>
        </p:txBody>
      </p:sp>
    </p:spTree>
    <p:extLst>
      <p:ext uri="{BB962C8B-B14F-4D97-AF65-F5344CB8AC3E}">
        <p14:creationId xmlns:p14="http://schemas.microsoft.com/office/powerpoint/2010/main" val="2371263635"/>
      </p:ext>
    </p:extLst>
  </p:cSld>
  <p:clrMapOvr>
    <a:masterClrMapping/>
  </p:clrMapOvr>
  <p:transition spd="slow">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7800" y="605135"/>
            <a:ext cx="5105400" cy="461665"/>
          </a:xfrm>
          <a:prstGeom prst="rect">
            <a:avLst/>
          </a:prstGeom>
          <a:noFill/>
        </p:spPr>
        <p:txBody>
          <a:bodyPr wrap="square" rtlCol="0">
            <a:spAutoFit/>
          </a:bodyPr>
          <a:lstStyle/>
          <a:p>
            <a:r>
              <a:rPr lang="en-US" sz="2400" b="1" u="sng" dirty="0" smtClean="0"/>
              <a:t>Step3: Test </a:t>
            </a:r>
            <a:r>
              <a:rPr lang="en-US" sz="2400" b="1" u="sng" dirty="0"/>
              <a:t>statistics: Under H</a:t>
            </a:r>
            <a:r>
              <a:rPr lang="en-US" sz="2400" b="1" u="sng" baseline="-25000" dirty="0"/>
              <a:t>0</a:t>
            </a:r>
            <a:endParaRPr lang="en-US" sz="2400" dirty="0"/>
          </a:p>
        </p:txBody>
      </p:sp>
      <p:sp>
        <p:nvSpPr>
          <p:cNvPr id="5" name="TextBox 4"/>
          <p:cNvSpPr txBox="1"/>
          <p:nvPr/>
        </p:nvSpPr>
        <p:spPr>
          <a:xfrm>
            <a:off x="304800" y="4724400"/>
            <a:ext cx="8305800" cy="954107"/>
          </a:xfrm>
          <a:prstGeom prst="rect">
            <a:avLst/>
          </a:prstGeom>
          <a:noFill/>
        </p:spPr>
        <p:txBody>
          <a:bodyPr wrap="square" rtlCol="0">
            <a:spAutoFit/>
          </a:bodyPr>
          <a:lstStyle/>
          <a:p>
            <a:pPr algn="just"/>
            <a:r>
              <a:rPr lang="en-US" sz="2800" b="1" u="sng" dirty="0"/>
              <a:t>Step 4: Level of significance (α)</a:t>
            </a:r>
            <a:r>
              <a:rPr lang="en-US" sz="2800" b="1" dirty="0"/>
              <a:t> </a:t>
            </a:r>
            <a:r>
              <a:rPr lang="en-US" sz="2800" b="1" dirty="0" smtClean="0"/>
              <a:t>: </a:t>
            </a:r>
            <a:r>
              <a:rPr lang="en-US" sz="2800" b="1" dirty="0"/>
              <a:t>Usually we take α = 5% unless we are given.</a:t>
            </a:r>
            <a:endParaRPr lang="en-US" sz="2800" dirty="0"/>
          </a:p>
        </p:txBody>
      </p:sp>
      <p:sp>
        <p:nvSpPr>
          <p:cNvPr id="6" name="Slide Number Placeholder 5"/>
          <p:cNvSpPr>
            <a:spLocks noGrp="1"/>
          </p:cNvSpPr>
          <p:nvPr>
            <p:ph type="sldNum" sz="quarter" idx="12"/>
          </p:nvPr>
        </p:nvSpPr>
        <p:spPr/>
        <p:txBody>
          <a:bodyPr/>
          <a:lstStyle/>
          <a:p>
            <a:fld id="{C5D4F049-19E0-4B39-A799-DE68D66C0D50}" type="slidenum">
              <a:rPr lang="en-US" smtClean="0"/>
              <a:t>17</a:t>
            </a:fld>
            <a:endParaRPr lang="en-US"/>
          </a:p>
        </p:txBody>
      </p:sp>
      <mc:AlternateContent xmlns:mc="http://schemas.openxmlformats.org/markup-compatibility/2006" xmlns:a14="http://schemas.microsoft.com/office/drawing/2010/main">
        <mc:Choice Requires="a14">
          <p:sp>
            <p:nvSpPr>
              <p:cNvPr id="7" name="Rectangle 6"/>
              <p:cNvSpPr/>
              <p:nvPr/>
            </p:nvSpPr>
            <p:spPr>
              <a:xfrm>
                <a:off x="609600" y="1600200"/>
                <a:ext cx="7239000" cy="3070264"/>
              </a:xfrm>
              <a:prstGeom prst="rect">
                <a:avLst/>
              </a:prstGeom>
            </p:spPr>
            <p:txBody>
              <a:bodyPr wrap="square">
                <a:spAutoFit/>
              </a:bodyPr>
              <a:lstStyle/>
              <a:p>
                <a:r>
                  <a:rPr lang="en-US" sz="2800" b="1" dirty="0" smtClean="0"/>
                  <a:t>Z</a:t>
                </a:r>
                <a:r>
                  <a:rPr lang="en-US" sz="2800" b="1" baseline="-25000" dirty="0" err="1"/>
                  <a:t>cal</a:t>
                </a:r>
                <a:r>
                  <a:rPr lang="en-US" sz="2800" b="1" dirty="0"/>
                  <a:t> </a:t>
                </a:r>
                <a:r>
                  <a:rPr lang="en-US" sz="3200" b="1" dirty="0"/>
                  <a:t>= </a:t>
                </a:r>
                <a14:m>
                  <m:oMath xmlns:m="http://schemas.openxmlformats.org/officeDocument/2006/math">
                    <m:f>
                      <m:fPr>
                        <m:ctrlPr>
                          <a:rPr lang="en-US" sz="3200" b="1" i="1">
                            <a:latin typeface="Cambria Math"/>
                          </a:rPr>
                        </m:ctrlPr>
                      </m:fPr>
                      <m:num>
                        <m:r>
                          <a:rPr lang="en-US" sz="3200" b="1" i="1">
                            <a:latin typeface="Cambria Math"/>
                          </a:rPr>
                          <m:t>𝒙</m:t>
                        </m:r>
                        <m:r>
                          <a:rPr lang="en-US" sz="3200" b="1" i="1">
                            <a:latin typeface="Cambria Math"/>
                          </a:rPr>
                          <m:t>͞</m:t>
                        </m:r>
                        <m:r>
                          <a:rPr lang="en-US" sz="3200" b="1" i="1">
                            <a:latin typeface="Cambria Math"/>
                          </a:rPr>
                          <m:t>−µ</m:t>
                        </m:r>
                        <m:r>
                          <a:rPr lang="en-US" sz="3200" b="1" i="1">
                            <a:latin typeface="Cambria Math"/>
                          </a:rPr>
                          <m:t>₀</m:t>
                        </m:r>
                      </m:num>
                      <m:den>
                        <m:r>
                          <m:rPr>
                            <m:sty m:val="p"/>
                          </m:rPr>
                          <a:rPr lang="el-GR" sz="3200" b="1" i="1" smtClean="0">
                            <a:latin typeface="Cambria Math"/>
                          </a:rPr>
                          <m:t>σ</m:t>
                        </m:r>
                        <m:r>
                          <a:rPr lang="en-US" sz="3200" b="1" i="1" smtClean="0">
                            <a:latin typeface="Cambria Math"/>
                          </a:rPr>
                          <m:t>/</m:t>
                        </m:r>
                        <m:rad>
                          <m:radPr>
                            <m:degHide m:val="on"/>
                            <m:ctrlPr>
                              <a:rPr lang="en-US" sz="3200" b="1" i="1">
                                <a:latin typeface="Cambria Math"/>
                              </a:rPr>
                            </m:ctrlPr>
                          </m:radPr>
                          <m:deg/>
                          <m:e>
                            <m:r>
                              <a:rPr lang="en-US" sz="3200" b="1" i="1">
                                <a:latin typeface="Cambria Math"/>
                              </a:rPr>
                              <m:t>𝒏</m:t>
                            </m:r>
                          </m:e>
                        </m:rad>
                      </m:den>
                    </m:f>
                  </m:oMath>
                </a14:m>
                <a:r>
                  <a:rPr lang="en-US" sz="3200" b="1" dirty="0"/>
                  <a:t> </a:t>
                </a:r>
                <a:r>
                  <a:rPr lang="en-US" sz="2800" b="1" dirty="0"/>
                  <a:t>~ N (0, 1) </a:t>
                </a:r>
                <a:r>
                  <a:rPr lang="en-US" sz="2800" b="1" dirty="0" smtClean="0"/>
                  <a:t>, </a:t>
                </a:r>
                <a:r>
                  <a:rPr lang="en-US" sz="2800" b="1" dirty="0" err="1" smtClean="0"/>
                  <a:t>Z</a:t>
                </a:r>
                <a:r>
                  <a:rPr lang="en-US" sz="2800" b="1" baseline="-25000" dirty="0" err="1" smtClean="0"/>
                  <a:t>cal</a:t>
                </a:r>
                <a:r>
                  <a:rPr lang="en-US" sz="2800" b="1" dirty="0" smtClean="0"/>
                  <a:t> </a:t>
                </a:r>
                <a:r>
                  <a:rPr lang="en-US" sz="2800" b="1" dirty="0"/>
                  <a:t>= </a:t>
                </a:r>
                <a14:m>
                  <m:oMath xmlns:m="http://schemas.openxmlformats.org/officeDocument/2006/math">
                    <m:f>
                      <m:fPr>
                        <m:ctrlPr>
                          <a:rPr lang="en-US" sz="3200" b="1" i="1">
                            <a:latin typeface="Cambria Math"/>
                          </a:rPr>
                        </m:ctrlPr>
                      </m:fPr>
                      <m:num>
                        <m:r>
                          <a:rPr lang="en-US" sz="3200" b="1" i="1">
                            <a:latin typeface="Cambria Math"/>
                          </a:rPr>
                          <m:t>𝒙</m:t>
                        </m:r>
                        <m:r>
                          <a:rPr lang="en-US" sz="3200" b="1" i="1">
                            <a:latin typeface="Cambria Math"/>
                          </a:rPr>
                          <m:t>͞</m:t>
                        </m:r>
                        <m:r>
                          <a:rPr lang="en-US" sz="3200" b="1" i="1">
                            <a:latin typeface="Cambria Math"/>
                          </a:rPr>
                          <m:t>−µ</m:t>
                        </m:r>
                        <m:r>
                          <a:rPr lang="en-US" sz="3200" b="1" i="1">
                            <a:latin typeface="Cambria Math"/>
                          </a:rPr>
                          <m:t>₀</m:t>
                        </m:r>
                      </m:num>
                      <m:den>
                        <m:r>
                          <a:rPr lang="en-US" sz="3200" b="1" i="1" smtClean="0">
                            <a:latin typeface="Cambria Math"/>
                          </a:rPr>
                          <m:t>𝒔</m:t>
                        </m:r>
                        <m:r>
                          <a:rPr lang="en-US" sz="3200" b="1" i="1" smtClean="0">
                            <a:latin typeface="Cambria Math"/>
                          </a:rPr>
                          <m:t>/</m:t>
                        </m:r>
                        <m:rad>
                          <m:radPr>
                            <m:degHide m:val="on"/>
                            <m:ctrlPr>
                              <a:rPr lang="en-US" sz="3200" b="1" i="1">
                                <a:latin typeface="Cambria Math"/>
                              </a:rPr>
                            </m:ctrlPr>
                          </m:radPr>
                          <m:deg/>
                          <m:e>
                            <m:r>
                              <a:rPr lang="en-US" sz="3200" b="1" i="1">
                                <a:latin typeface="Cambria Math"/>
                              </a:rPr>
                              <m:t>𝒏</m:t>
                            </m:r>
                          </m:e>
                        </m:rad>
                      </m:den>
                    </m:f>
                  </m:oMath>
                </a14:m>
                <a:r>
                  <a:rPr lang="en-US" sz="2800" b="1" dirty="0"/>
                  <a:t> ~ N (0, 1)</a:t>
                </a:r>
                <a:endParaRPr lang="en-US" sz="2800" dirty="0"/>
              </a:p>
              <a:p>
                <a:r>
                  <a:rPr lang="en-US" sz="2400" b="1" dirty="0" smtClean="0"/>
                  <a:t>Where</a:t>
                </a:r>
              </a:p>
              <a:p>
                <a:r>
                  <a:rPr lang="en-US" sz="2400" b="1" dirty="0" smtClean="0"/>
                  <a:t>x</a:t>
                </a:r>
                <a:r>
                  <a:rPr lang="en-US" sz="2400" b="1" dirty="0"/>
                  <a:t>̅ = Sample Mean</a:t>
                </a:r>
                <a:endParaRPr lang="en-US" sz="2400" dirty="0"/>
              </a:p>
              <a:p>
                <a:r>
                  <a:rPr lang="en-US" sz="2400" b="1" dirty="0"/>
                  <a:t>µ</a:t>
                </a:r>
                <a:r>
                  <a:rPr lang="en-US" sz="2400" b="1" baseline="-25000" dirty="0"/>
                  <a:t>0 </a:t>
                </a:r>
                <a:r>
                  <a:rPr lang="en-US" sz="2400" b="1" dirty="0"/>
                  <a:t>= Specified Population mean</a:t>
                </a:r>
                <a:endParaRPr lang="en-US" sz="2400" dirty="0"/>
              </a:p>
              <a:p>
                <a:r>
                  <a:rPr lang="en-US" sz="2400" b="1" dirty="0"/>
                  <a:t>σ = Population Standard Deviation </a:t>
                </a:r>
                <a:endParaRPr lang="en-US" sz="2400" dirty="0"/>
              </a:p>
              <a:p>
                <a:r>
                  <a:rPr lang="en-US" sz="2400" b="1" dirty="0"/>
                  <a:t>s = Sample Standard </a:t>
                </a:r>
                <a:r>
                  <a:rPr lang="en-US" sz="2400" b="1" dirty="0" smtClean="0"/>
                  <a:t>Deviation</a:t>
                </a:r>
              </a:p>
              <a:p>
                <a:r>
                  <a:rPr lang="en-US" sz="2400" b="1" dirty="0" smtClean="0"/>
                  <a:t>n = Sample size </a:t>
                </a:r>
                <a:endParaRPr lang="en-US" sz="2400" dirty="0"/>
              </a:p>
            </p:txBody>
          </p:sp>
        </mc:Choice>
        <mc:Fallback xmlns="">
          <p:sp>
            <p:nvSpPr>
              <p:cNvPr id="7" name="Rectangle 6"/>
              <p:cNvSpPr>
                <a:spLocks noRot="1" noChangeAspect="1" noMove="1" noResize="1" noEditPoints="1" noAdjustHandles="1" noChangeArrowheads="1" noChangeShapeType="1" noTextEdit="1"/>
              </p:cNvSpPr>
              <p:nvPr/>
            </p:nvSpPr>
            <p:spPr>
              <a:xfrm>
                <a:off x="609600" y="1600200"/>
                <a:ext cx="7239000" cy="3070264"/>
              </a:xfrm>
              <a:prstGeom prst="rect">
                <a:avLst/>
              </a:prstGeom>
              <a:blipFill rotWithShape="1">
                <a:blip r:embed="rId2"/>
                <a:stretch>
                  <a:fillRect l="-1684" b="-3579"/>
                </a:stretch>
              </a:blipFill>
            </p:spPr>
            <p:txBody>
              <a:bodyPr/>
              <a:lstStyle/>
              <a:p>
                <a:r>
                  <a:rPr lang="en-US">
                    <a:noFill/>
                  </a:rPr>
                  <a:t> </a:t>
                </a:r>
              </a:p>
            </p:txBody>
          </p:sp>
        </mc:Fallback>
      </mc:AlternateContent>
    </p:spTree>
    <p:extLst>
      <p:ext uri="{BB962C8B-B14F-4D97-AF65-F5344CB8AC3E}">
        <p14:creationId xmlns:p14="http://schemas.microsoft.com/office/powerpoint/2010/main" val="1166535397"/>
      </p:ext>
    </p:extLst>
  </p:cSld>
  <p:clrMapOvr>
    <a:masterClrMapping/>
  </p:clrMapOvr>
  <p:transition spd="slow">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Critical Value and Decision</a:t>
            </a:r>
            <a:endParaRPr lang="en-US" u="sng" dirty="0"/>
          </a:p>
        </p:txBody>
      </p:sp>
      <p:sp>
        <p:nvSpPr>
          <p:cNvPr id="3" name="Content Placeholder 2"/>
          <p:cNvSpPr>
            <a:spLocks noGrp="1"/>
          </p:cNvSpPr>
          <p:nvPr>
            <p:ph idx="1"/>
          </p:nvPr>
        </p:nvSpPr>
        <p:spPr/>
        <p:txBody>
          <a:bodyPr>
            <a:normAutofit lnSpcReduction="10000"/>
          </a:bodyPr>
          <a:lstStyle/>
          <a:p>
            <a:pPr algn="just"/>
            <a:r>
              <a:rPr lang="en-US" b="1" u="sng" dirty="0"/>
              <a:t>Step 5: Tabulated or Critical value</a:t>
            </a:r>
            <a:r>
              <a:rPr lang="en-US" b="1" dirty="0"/>
              <a:t> : Set up the critical value or tabulated value of Z as per the level of significance used and alternative hypothesis.</a:t>
            </a:r>
            <a:endParaRPr lang="en-US" dirty="0"/>
          </a:p>
          <a:p>
            <a:pPr algn="just"/>
            <a:r>
              <a:rPr lang="en-US" b="1" u="sng" dirty="0"/>
              <a:t>Step 6: Decision: </a:t>
            </a:r>
            <a:endParaRPr lang="en-US" u="sng" dirty="0"/>
          </a:p>
          <a:p>
            <a:pPr lvl="0" algn="just"/>
            <a:r>
              <a:rPr lang="en-US" b="1" dirty="0"/>
              <a:t>If calculated value of |Z|(</a:t>
            </a:r>
            <a:r>
              <a:rPr lang="en-US" b="1" dirty="0" err="1"/>
              <a:t>Z</a:t>
            </a:r>
            <a:r>
              <a:rPr lang="en-US" b="1" baseline="-25000" dirty="0" err="1"/>
              <a:t>cal</a:t>
            </a:r>
            <a:r>
              <a:rPr lang="en-US" b="1" dirty="0"/>
              <a:t>) &gt; tabulated value of |Z|(</a:t>
            </a:r>
            <a:r>
              <a:rPr lang="en-US" b="1" dirty="0" err="1"/>
              <a:t>Z</a:t>
            </a:r>
            <a:r>
              <a:rPr lang="en-US" b="1" baseline="-25000" dirty="0" err="1"/>
              <a:t>tab</a:t>
            </a:r>
            <a:r>
              <a:rPr lang="en-US" b="1" dirty="0"/>
              <a:t>) , H</a:t>
            </a:r>
            <a:r>
              <a:rPr lang="en-US" b="1" baseline="-25000" dirty="0"/>
              <a:t>0</a:t>
            </a:r>
            <a:r>
              <a:rPr lang="en-US" b="1" dirty="0"/>
              <a:t> is rejected </a:t>
            </a:r>
            <a:r>
              <a:rPr lang="en-US" b="1" dirty="0" err="1"/>
              <a:t>i.e</a:t>
            </a:r>
            <a:r>
              <a:rPr lang="en-US" b="1" dirty="0"/>
              <a:t> H</a:t>
            </a:r>
            <a:r>
              <a:rPr lang="en-US" b="1" baseline="-25000" dirty="0"/>
              <a:t>1</a:t>
            </a:r>
            <a:r>
              <a:rPr lang="en-US" b="1" dirty="0"/>
              <a:t> is accepted as the statistics falls in to the </a:t>
            </a:r>
            <a:r>
              <a:rPr lang="en-US" b="1" dirty="0" smtClean="0"/>
              <a:t>rejection </a:t>
            </a:r>
            <a:r>
              <a:rPr lang="en-US" b="1" dirty="0"/>
              <a:t>region.</a:t>
            </a:r>
            <a:endParaRPr lang="en-US" dirty="0"/>
          </a:p>
          <a:p>
            <a:pPr lvl="0" algn="just"/>
            <a:r>
              <a:rPr lang="en-US" b="1" dirty="0"/>
              <a:t>If calculated value of |Z|(</a:t>
            </a:r>
            <a:r>
              <a:rPr lang="en-US" b="1" dirty="0" err="1"/>
              <a:t>Z</a:t>
            </a:r>
            <a:r>
              <a:rPr lang="en-US" b="1" baseline="-25000" dirty="0" err="1"/>
              <a:t>cal</a:t>
            </a:r>
            <a:r>
              <a:rPr lang="en-US" b="1" dirty="0"/>
              <a:t>) ≤  tabulated value of |Z|(</a:t>
            </a:r>
            <a:r>
              <a:rPr lang="en-US" b="1" dirty="0" err="1"/>
              <a:t>Z</a:t>
            </a:r>
            <a:r>
              <a:rPr lang="en-US" b="1" baseline="-25000" dirty="0" err="1"/>
              <a:t>tab</a:t>
            </a:r>
            <a:r>
              <a:rPr lang="en-US" b="1" dirty="0"/>
              <a:t>) , H</a:t>
            </a:r>
            <a:r>
              <a:rPr lang="en-US" b="1" baseline="-25000" dirty="0"/>
              <a:t>0</a:t>
            </a:r>
            <a:r>
              <a:rPr lang="en-US" b="1" dirty="0"/>
              <a:t> is accepted </a:t>
            </a:r>
            <a:r>
              <a:rPr lang="en-US" b="1" dirty="0" err="1"/>
              <a:t>i.e</a:t>
            </a:r>
            <a:r>
              <a:rPr lang="en-US" b="1" dirty="0"/>
              <a:t> H</a:t>
            </a:r>
            <a:r>
              <a:rPr lang="en-US" b="1" baseline="-25000" dirty="0"/>
              <a:t>1</a:t>
            </a:r>
            <a:r>
              <a:rPr lang="en-US" b="1" dirty="0"/>
              <a:t> is rejected as the statistics falls in to the acceptance region.</a:t>
            </a:r>
            <a:endParaRPr lang="en-US" dirty="0"/>
          </a:p>
          <a:p>
            <a:endParaRPr lang="en-US" dirty="0"/>
          </a:p>
        </p:txBody>
      </p:sp>
      <p:sp>
        <p:nvSpPr>
          <p:cNvPr id="5" name="Slide Number Placeholder 4"/>
          <p:cNvSpPr>
            <a:spLocks noGrp="1"/>
          </p:cNvSpPr>
          <p:nvPr>
            <p:ph type="sldNum" sz="quarter" idx="12"/>
          </p:nvPr>
        </p:nvSpPr>
        <p:spPr/>
        <p:txBody>
          <a:bodyPr/>
          <a:lstStyle/>
          <a:p>
            <a:fld id="{C5D4F049-19E0-4B39-A799-DE68D66C0D50}" type="slidenum">
              <a:rPr lang="en-US" smtClean="0"/>
              <a:t>18</a:t>
            </a:fld>
            <a:endParaRPr lang="en-US"/>
          </a:p>
        </p:txBody>
      </p:sp>
    </p:spTree>
    <p:extLst>
      <p:ext uri="{BB962C8B-B14F-4D97-AF65-F5344CB8AC3E}">
        <p14:creationId xmlns:p14="http://schemas.microsoft.com/office/powerpoint/2010/main" val="2737260331"/>
      </p:ext>
    </p:extLst>
  </p:cSld>
  <p:clrMapOvr>
    <a:masterClrMapping/>
  </p:clrMapOvr>
  <p:transition spd="slow">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Case-I : Test of Significance of Single Population  Mean</a:t>
            </a:r>
            <a:r>
              <a:rPr lang="en-US" dirty="0"/>
              <a:t/>
            </a:r>
            <a:br>
              <a:rPr lang="en-US" dirty="0"/>
            </a:br>
            <a:endParaRPr lang="en-US" dirty="0"/>
          </a:p>
        </p:txBody>
      </p:sp>
      <p:sp>
        <p:nvSpPr>
          <p:cNvPr id="3" name="Content Placeholder 2"/>
          <p:cNvSpPr>
            <a:spLocks noGrp="1"/>
          </p:cNvSpPr>
          <p:nvPr>
            <p:ph idx="1"/>
          </p:nvPr>
        </p:nvSpPr>
        <p:spPr/>
        <p:txBody>
          <a:bodyPr>
            <a:normAutofit fontScale="92500"/>
          </a:bodyPr>
          <a:lstStyle/>
          <a:p>
            <a:pPr marL="457200" lvl="0" indent="-457200" algn="just">
              <a:buFont typeface="+mj-lt"/>
              <a:buAutoNum type="arabicPeriod"/>
            </a:pPr>
            <a:r>
              <a:rPr lang="en-US" sz="2200" b="1" dirty="0"/>
              <a:t>A sample of 64 glass rods was taken from a lot manufactured under a new process and tested for their breaking strength. The mean breaking strength of the sample was found to be 20 </a:t>
            </a:r>
            <a:r>
              <a:rPr lang="en-US" sz="2200" b="1" dirty="0" err="1"/>
              <a:t>kgs</a:t>
            </a:r>
            <a:r>
              <a:rPr lang="en-US" sz="2200" b="1" dirty="0"/>
              <a:t> and standard deviation 4 </a:t>
            </a:r>
            <a:r>
              <a:rPr lang="en-US" sz="2200" b="1" dirty="0" err="1"/>
              <a:t>kgs</a:t>
            </a:r>
            <a:r>
              <a:rPr lang="en-US" sz="2200" b="1" dirty="0"/>
              <a:t>. Test the hypothesis that the average breaking strength of glass rod is 24 </a:t>
            </a:r>
            <a:r>
              <a:rPr lang="en-US" sz="2200" b="1" dirty="0" err="1"/>
              <a:t>kgs</a:t>
            </a:r>
            <a:r>
              <a:rPr lang="en-US" sz="2200" b="1" dirty="0"/>
              <a:t>. Use 5% level of significance</a:t>
            </a:r>
            <a:r>
              <a:rPr lang="en-US" sz="2200" b="1" dirty="0" smtClean="0"/>
              <a:t>.</a:t>
            </a:r>
          </a:p>
          <a:p>
            <a:pPr marL="457200" indent="-457200" algn="just">
              <a:buFont typeface="+mj-lt"/>
              <a:buAutoNum type="arabicPeriod"/>
            </a:pPr>
            <a:r>
              <a:rPr lang="en-US" sz="2200" b="1" dirty="0" smtClean="0"/>
              <a:t>At a particular bank branch the expected mean amount of money withdraw from ATM’s per customer transaction over the weekend is </a:t>
            </a:r>
            <a:r>
              <a:rPr lang="en-US" sz="2200" b="1" dirty="0" err="1" smtClean="0"/>
              <a:t>Rs</a:t>
            </a:r>
            <a:r>
              <a:rPr lang="en-US" sz="2200" b="1" dirty="0" smtClean="0"/>
              <a:t>. 2500 with an estimated standard deviation of </a:t>
            </a:r>
            <a:r>
              <a:rPr lang="en-US" sz="2200" b="1" dirty="0" err="1" smtClean="0"/>
              <a:t>Rs</a:t>
            </a:r>
            <a:r>
              <a:rPr lang="en-US" sz="2200" b="1" dirty="0" smtClean="0"/>
              <a:t> 600. A random sample of 64 customers transaction is examined and the sample mean </a:t>
            </a:r>
            <a:r>
              <a:rPr lang="en-US" sz="2200" b="1" dirty="0" err="1" smtClean="0"/>
              <a:t>withdrawl</a:t>
            </a:r>
            <a:r>
              <a:rPr lang="en-US" sz="2200" b="1" dirty="0" smtClean="0"/>
              <a:t> from ATM is found to be  </a:t>
            </a:r>
            <a:r>
              <a:rPr lang="en-US" sz="2200" b="1" dirty="0" err="1" smtClean="0"/>
              <a:t>Rs</a:t>
            </a:r>
            <a:r>
              <a:rPr lang="en-US" sz="2200" b="1" dirty="0" smtClean="0"/>
              <a:t>. 3200. From the data can you conclude at 1% level of significance that the sample average is higher than expected?</a:t>
            </a:r>
          </a:p>
          <a:p>
            <a:pPr marL="457200" indent="-457200" algn="just">
              <a:buFont typeface="+mj-lt"/>
              <a:buAutoNum type="arabicPeriod"/>
            </a:pPr>
            <a:endParaRPr lang="en-US" sz="2200" b="1" dirty="0" smtClean="0"/>
          </a:p>
          <a:p>
            <a:pPr marL="457200" indent="-457200" algn="just">
              <a:buFont typeface="+mj-lt"/>
              <a:buAutoNum type="arabicPeriod"/>
            </a:pPr>
            <a:endParaRPr lang="en-US" sz="2200" dirty="0" smtClean="0"/>
          </a:p>
          <a:p>
            <a:pPr marL="457200" lvl="0" indent="-457200" algn="just">
              <a:buFont typeface="+mj-lt"/>
              <a:buAutoNum type="arabicPeriod"/>
            </a:pPr>
            <a:endParaRPr lang="en-US" sz="2200" dirty="0"/>
          </a:p>
          <a:p>
            <a:endParaRPr lang="en-US" dirty="0"/>
          </a:p>
        </p:txBody>
      </p:sp>
      <p:sp>
        <p:nvSpPr>
          <p:cNvPr id="5" name="Slide Number Placeholder 4"/>
          <p:cNvSpPr>
            <a:spLocks noGrp="1"/>
          </p:cNvSpPr>
          <p:nvPr>
            <p:ph type="sldNum" sz="quarter" idx="12"/>
          </p:nvPr>
        </p:nvSpPr>
        <p:spPr/>
        <p:txBody>
          <a:bodyPr/>
          <a:lstStyle/>
          <a:p>
            <a:fld id="{C5D4F049-19E0-4B39-A799-DE68D66C0D50}" type="slidenum">
              <a:rPr lang="en-US" smtClean="0"/>
              <a:t>19</a:t>
            </a:fld>
            <a:endParaRPr lang="en-US"/>
          </a:p>
        </p:txBody>
      </p:sp>
    </p:spTree>
    <p:extLst>
      <p:ext uri="{BB962C8B-B14F-4D97-AF65-F5344CB8AC3E}">
        <p14:creationId xmlns:p14="http://schemas.microsoft.com/office/powerpoint/2010/main" val="1382483004"/>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32688"/>
          </a:xfrm>
        </p:spPr>
        <p:txBody>
          <a:bodyPr>
            <a:normAutofit fontScale="90000"/>
          </a:bodyPr>
          <a:lstStyle/>
          <a:p>
            <a:r>
              <a:rPr lang="en-US" dirty="0" smtClean="0"/>
              <a:t> </a:t>
            </a:r>
            <a:r>
              <a:rPr lang="en-US" b="1" u="sng" dirty="0"/>
              <a:t>TESTING OF HYPOTHESIS: </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b="1" dirty="0"/>
              <a:t>Testing of hypothesis is a statistical method of making inference about the population under study from the sample observations by testing a hypothesis whether to reject or to accept. In other words, a statistical test which employed to make decision on the estimates of parameter(s) by testing the reliability or validity of estimation made is called testing of hypothesis.</a:t>
            </a:r>
            <a:endParaRPr lang="en-US" dirty="0"/>
          </a:p>
          <a:p>
            <a:endParaRPr lang="en-US" dirty="0"/>
          </a:p>
        </p:txBody>
      </p:sp>
      <p:sp>
        <p:nvSpPr>
          <p:cNvPr id="4" name="Slide Number Placeholder 3"/>
          <p:cNvSpPr>
            <a:spLocks noGrp="1"/>
          </p:cNvSpPr>
          <p:nvPr>
            <p:ph type="sldNum" sz="quarter" idx="12"/>
          </p:nvPr>
        </p:nvSpPr>
        <p:spPr/>
        <p:txBody>
          <a:bodyPr/>
          <a:lstStyle/>
          <a:p>
            <a:fld id="{C5D4F049-19E0-4B39-A799-DE68D66C0D50}" type="slidenum">
              <a:rPr lang="en-US" smtClean="0"/>
              <a:t>2</a:t>
            </a:fld>
            <a:endParaRPr lang="en-US"/>
          </a:p>
        </p:txBody>
      </p:sp>
    </p:spTree>
    <p:extLst>
      <p:ext uri="{BB962C8B-B14F-4D97-AF65-F5344CB8AC3E}">
        <p14:creationId xmlns:p14="http://schemas.microsoft.com/office/powerpoint/2010/main" val="1319003102"/>
      </p:ext>
    </p:extLst>
  </p:cSld>
  <p:clrMapOvr>
    <a:masterClrMapping/>
  </p:clrMapOvr>
  <p:transition spd="slow">
    <p:cove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847088"/>
          </a:xfrm>
        </p:spPr>
        <p:txBody>
          <a:bodyPr>
            <a:normAutofit fontScale="90000"/>
          </a:bodyPr>
          <a:lstStyle/>
          <a:p>
            <a:r>
              <a:rPr lang="en-US" b="1" u="sng" dirty="0"/>
              <a:t>Case-I : Test of Significance of Single Population  Mean</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pPr marL="457200" lvl="0" indent="-457200" algn="just" fontAlgn="base">
              <a:buFont typeface="+mj-lt"/>
              <a:buAutoNum type="arabicParenR"/>
            </a:pPr>
            <a:r>
              <a:rPr lang="en-US" sz="2200" b="1" dirty="0" smtClean="0"/>
              <a:t>A </a:t>
            </a:r>
            <a:r>
              <a:rPr lang="en-US" sz="2200" b="1" dirty="0"/>
              <a:t>random sample of boots worn by 40 combat soldiers in a desert region showed an average life of 1.08 years with a standard deviation of 0.05 years. Under the standard conditions the boots are known to have an average life of 1.28 years. Is there reason to assert at a level of significance 0.05 that use in the desert causes the mean life of such boots to </a:t>
            </a:r>
            <a:r>
              <a:rPr lang="en-US" sz="2200" b="1" dirty="0" smtClean="0"/>
              <a:t>decrease?</a:t>
            </a:r>
            <a:endParaRPr lang="en-US" sz="2200" dirty="0" smtClean="0"/>
          </a:p>
          <a:p>
            <a:pPr marL="457200" lvl="0" indent="-457200" algn="just" fontAlgn="base">
              <a:buFont typeface="+mj-lt"/>
              <a:buAutoNum type="arabicParenR"/>
            </a:pPr>
            <a:r>
              <a:rPr lang="en-US" sz="2200" b="1" dirty="0" smtClean="0"/>
              <a:t>The </a:t>
            </a:r>
            <a:r>
              <a:rPr lang="en-US" sz="2200" b="1" dirty="0"/>
              <a:t>Nepal bulb company claims that the bulb has average life of 15000 hrs. with standard deviation of 1200 hrs. However, there has been complaint against this claim from the regular customers that a sample 60 bulbs has average life of only 13000 hrs. Can you justify this claim at 5% level of significance?</a:t>
            </a:r>
            <a:endParaRPr lang="en-US" sz="2200" dirty="0"/>
          </a:p>
          <a:p>
            <a:endParaRPr lang="en-US" dirty="0"/>
          </a:p>
        </p:txBody>
      </p:sp>
      <p:sp>
        <p:nvSpPr>
          <p:cNvPr id="5" name="Slide Number Placeholder 4"/>
          <p:cNvSpPr>
            <a:spLocks noGrp="1"/>
          </p:cNvSpPr>
          <p:nvPr>
            <p:ph type="sldNum" sz="quarter" idx="12"/>
          </p:nvPr>
        </p:nvSpPr>
        <p:spPr/>
        <p:txBody>
          <a:bodyPr/>
          <a:lstStyle/>
          <a:p>
            <a:fld id="{C5D4F049-19E0-4B39-A799-DE68D66C0D50}" type="slidenum">
              <a:rPr lang="en-US" smtClean="0"/>
              <a:t>20</a:t>
            </a:fld>
            <a:endParaRPr lang="en-US"/>
          </a:p>
        </p:txBody>
      </p:sp>
    </p:spTree>
    <p:extLst>
      <p:ext uri="{BB962C8B-B14F-4D97-AF65-F5344CB8AC3E}">
        <p14:creationId xmlns:p14="http://schemas.microsoft.com/office/powerpoint/2010/main" val="1253568263"/>
      </p:ext>
    </p:extLst>
  </p:cSld>
  <p:clrMapOvr>
    <a:masterClrMapping/>
  </p:clrMapOvr>
  <p:transition spd="slow">
    <p:cov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Problems:</a:t>
            </a:r>
            <a:endParaRPr lang="en-US" u="sng" dirty="0"/>
          </a:p>
        </p:txBody>
      </p:sp>
      <p:sp>
        <p:nvSpPr>
          <p:cNvPr id="3" name="Content Placeholder 2"/>
          <p:cNvSpPr>
            <a:spLocks noGrp="1"/>
          </p:cNvSpPr>
          <p:nvPr>
            <p:ph idx="1"/>
          </p:nvPr>
        </p:nvSpPr>
        <p:spPr/>
        <p:txBody>
          <a:bodyPr/>
          <a:lstStyle/>
          <a:p>
            <a:pPr algn="just"/>
            <a:r>
              <a:rPr lang="en-US" b="1" dirty="0" smtClean="0"/>
              <a:t>A sample of 400 male students is found to have a mean height of 171.38cm. Can it be reasonably regarded as a sample from a large population with mean height 171.17 cm and standard deviation 3.30 cm? Use p-Value. </a:t>
            </a:r>
            <a:endParaRPr lang="en-US" b="1" dirty="0"/>
          </a:p>
        </p:txBody>
      </p:sp>
      <p:sp>
        <p:nvSpPr>
          <p:cNvPr id="4" name="Slide Number Placeholder 3"/>
          <p:cNvSpPr>
            <a:spLocks noGrp="1"/>
          </p:cNvSpPr>
          <p:nvPr>
            <p:ph type="sldNum" sz="quarter" idx="12"/>
          </p:nvPr>
        </p:nvSpPr>
        <p:spPr/>
        <p:txBody>
          <a:bodyPr/>
          <a:lstStyle/>
          <a:p>
            <a:fld id="{C5D4F049-19E0-4B39-A799-DE68D66C0D50}" type="slidenum">
              <a:rPr lang="en-US" smtClean="0"/>
              <a:t>21</a:t>
            </a:fld>
            <a:endParaRPr lang="en-US"/>
          </a:p>
        </p:txBody>
      </p:sp>
    </p:spTree>
    <p:extLst>
      <p:ext uri="{BB962C8B-B14F-4D97-AF65-F5344CB8AC3E}">
        <p14:creationId xmlns:p14="http://schemas.microsoft.com/office/powerpoint/2010/main" val="3314807284"/>
      </p:ext>
    </p:extLst>
  </p:cSld>
  <p:clrMapOvr>
    <a:masterClrMapping/>
  </p:clrMapOvr>
  <p:transition spd="slow">
    <p:cov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u="sng" dirty="0" smtClean="0"/>
              <a:t>Case II</a:t>
            </a:r>
            <a:r>
              <a:rPr lang="en-US" sz="4000" b="1" u="sng" dirty="0"/>
              <a:t>: Test of significance of Difference between Two Means</a:t>
            </a:r>
            <a:r>
              <a:rPr lang="en-US" sz="4000" u="sng" dirty="0"/>
              <a:t/>
            </a:r>
            <a:br>
              <a:rPr lang="en-US" sz="4000" u="sng" dirty="0"/>
            </a:br>
            <a:endParaRPr lang="en-US" sz="4000" u="sng" dirty="0"/>
          </a:p>
        </p:txBody>
      </p:sp>
      <p:sp>
        <p:nvSpPr>
          <p:cNvPr id="3" name="Content Placeholder 2"/>
          <p:cNvSpPr>
            <a:spLocks noGrp="1"/>
          </p:cNvSpPr>
          <p:nvPr>
            <p:ph idx="1"/>
          </p:nvPr>
        </p:nvSpPr>
        <p:spPr/>
        <p:txBody>
          <a:bodyPr>
            <a:normAutofit fontScale="92500"/>
          </a:bodyPr>
          <a:lstStyle/>
          <a:p>
            <a:pPr algn="just"/>
            <a:r>
              <a:rPr lang="en-US" sz="2400" b="1" u="sng" dirty="0"/>
              <a:t>Null Hypothesis </a:t>
            </a:r>
            <a:r>
              <a:rPr lang="en-US" sz="2400" b="1" dirty="0"/>
              <a:t>(H</a:t>
            </a:r>
            <a:r>
              <a:rPr lang="en-US" sz="2400" b="1" baseline="-25000" dirty="0"/>
              <a:t>0</a:t>
            </a:r>
            <a:r>
              <a:rPr lang="en-US" sz="2400" b="1" dirty="0"/>
              <a:t>) : µ</a:t>
            </a:r>
            <a:r>
              <a:rPr lang="en-US" sz="2400" b="1" baseline="-25000" dirty="0"/>
              <a:t>1</a:t>
            </a:r>
            <a:r>
              <a:rPr lang="en-US" sz="2400" b="1" dirty="0"/>
              <a:t> =  µ</a:t>
            </a:r>
            <a:r>
              <a:rPr lang="en-US" sz="2400" b="1" baseline="-25000" dirty="0"/>
              <a:t>2</a:t>
            </a:r>
            <a:r>
              <a:rPr lang="en-US" sz="2400" b="1" dirty="0"/>
              <a:t> </a:t>
            </a:r>
            <a:r>
              <a:rPr lang="en-US" sz="2400" b="1" dirty="0" err="1"/>
              <a:t>i.e</a:t>
            </a:r>
            <a:r>
              <a:rPr lang="en-US" sz="2400" b="1" dirty="0"/>
              <a:t> two population means are equal or there is no significant different between the two sample means.</a:t>
            </a:r>
            <a:endParaRPr lang="en-US" sz="2400" dirty="0"/>
          </a:p>
          <a:p>
            <a:pPr algn="just"/>
            <a:r>
              <a:rPr lang="en-US" sz="2400" b="1" u="sng" dirty="0"/>
              <a:t>Alternative Hypothesis </a:t>
            </a:r>
            <a:r>
              <a:rPr lang="en-US" sz="2400" b="1" dirty="0"/>
              <a:t>(H</a:t>
            </a:r>
            <a:r>
              <a:rPr lang="en-US" sz="2400" b="1" baseline="-25000" dirty="0"/>
              <a:t>1</a:t>
            </a:r>
            <a:r>
              <a:rPr lang="en-US" sz="2400" b="1" dirty="0"/>
              <a:t>) : µ</a:t>
            </a:r>
            <a:r>
              <a:rPr lang="en-US" sz="2400" b="1" baseline="-25000" dirty="0"/>
              <a:t>1</a:t>
            </a:r>
            <a:r>
              <a:rPr lang="en-US" sz="2400" b="1" dirty="0"/>
              <a:t> ≠ µ</a:t>
            </a:r>
            <a:r>
              <a:rPr lang="en-US" sz="2400" b="1" baseline="-25000" dirty="0"/>
              <a:t>2</a:t>
            </a:r>
            <a:r>
              <a:rPr lang="en-US" sz="2400" b="1" dirty="0"/>
              <a:t> </a:t>
            </a:r>
            <a:r>
              <a:rPr lang="en-US" sz="2400" b="1" dirty="0" err="1"/>
              <a:t>i.e</a:t>
            </a:r>
            <a:r>
              <a:rPr lang="en-US" sz="2400" b="1" dirty="0"/>
              <a:t> two population means are not equal or there is significant different between the two sample means (Two tailed test)</a:t>
            </a:r>
            <a:endParaRPr lang="en-US" sz="2400" dirty="0"/>
          </a:p>
          <a:p>
            <a:pPr algn="just"/>
            <a:r>
              <a:rPr lang="en-US" sz="2400" b="1" dirty="0"/>
              <a:t>H</a:t>
            </a:r>
            <a:r>
              <a:rPr lang="en-US" sz="2400" b="1" baseline="-25000" dirty="0"/>
              <a:t>1</a:t>
            </a:r>
            <a:r>
              <a:rPr lang="en-US" sz="2400" b="1" dirty="0"/>
              <a:t> : µ</a:t>
            </a:r>
            <a:r>
              <a:rPr lang="en-US" sz="2400" b="1" baseline="-25000" dirty="0"/>
              <a:t>1</a:t>
            </a:r>
            <a:r>
              <a:rPr lang="en-US" sz="2400" b="1" dirty="0"/>
              <a:t> &gt;  µ</a:t>
            </a:r>
            <a:r>
              <a:rPr lang="en-US" sz="2400" b="1" baseline="-25000" dirty="0"/>
              <a:t>2</a:t>
            </a:r>
            <a:r>
              <a:rPr lang="en-US" sz="2400" b="1" dirty="0"/>
              <a:t> </a:t>
            </a:r>
            <a:r>
              <a:rPr lang="en-US" sz="2400" b="1" dirty="0" err="1"/>
              <a:t>i.e</a:t>
            </a:r>
            <a:r>
              <a:rPr lang="en-US" sz="2400" b="1" dirty="0"/>
              <a:t> the mean of first population is greater than the mean of the second population (Right tailed test)</a:t>
            </a:r>
            <a:endParaRPr lang="en-US" sz="2400" dirty="0"/>
          </a:p>
          <a:p>
            <a:pPr algn="just"/>
            <a:r>
              <a:rPr lang="en-US" sz="2400" b="1" dirty="0"/>
              <a:t>H</a:t>
            </a:r>
            <a:r>
              <a:rPr lang="en-US" sz="2400" b="1" baseline="-25000" dirty="0"/>
              <a:t>1</a:t>
            </a:r>
            <a:r>
              <a:rPr lang="en-US" sz="2400" b="1" dirty="0"/>
              <a:t> : µ</a:t>
            </a:r>
            <a:r>
              <a:rPr lang="en-US" sz="2400" b="1" baseline="-25000" dirty="0"/>
              <a:t>1</a:t>
            </a:r>
            <a:r>
              <a:rPr lang="en-US" sz="2400" b="1" dirty="0"/>
              <a:t> &lt;  µ</a:t>
            </a:r>
            <a:r>
              <a:rPr lang="en-US" sz="2400" b="1" baseline="-25000" dirty="0"/>
              <a:t>2</a:t>
            </a:r>
            <a:r>
              <a:rPr lang="en-US" sz="2400" b="1" dirty="0"/>
              <a:t> </a:t>
            </a:r>
            <a:r>
              <a:rPr lang="en-US" sz="2400" b="1" dirty="0" err="1"/>
              <a:t>i.e</a:t>
            </a:r>
            <a:r>
              <a:rPr lang="en-US" sz="2400" b="1" dirty="0"/>
              <a:t> the mean of first population is less than the mean of the second population (Left tailed test)</a:t>
            </a:r>
            <a:endParaRPr lang="en-US" sz="2400" dirty="0"/>
          </a:p>
          <a:p>
            <a:endParaRPr lang="en-US" dirty="0"/>
          </a:p>
        </p:txBody>
      </p:sp>
      <p:sp>
        <p:nvSpPr>
          <p:cNvPr id="5" name="Slide Number Placeholder 4"/>
          <p:cNvSpPr>
            <a:spLocks noGrp="1"/>
          </p:cNvSpPr>
          <p:nvPr>
            <p:ph type="sldNum" sz="quarter" idx="12"/>
          </p:nvPr>
        </p:nvSpPr>
        <p:spPr/>
        <p:txBody>
          <a:bodyPr/>
          <a:lstStyle/>
          <a:p>
            <a:fld id="{C5D4F049-19E0-4B39-A799-DE68D66C0D50}" type="slidenum">
              <a:rPr lang="en-US" smtClean="0"/>
              <a:t>22</a:t>
            </a:fld>
            <a:endParaRPr lang="en-US"/>
          </a:p>
        </p:txBody>
      </p:sp>
    </p:spTree>
    <p:extLst>
      <p:ext uri="{BB962C8B-B14F-4D97-AF65-F5344CB8AC3E}">
        <p14:creationId xmlns:p14="http://schemas.microsoft.com/office/powerpoint/2010/main" val="1859538494"/>
      </p:ext>
    </p:extLst>
  </p:cSld>
  <p:clrMapOvr>
    <a:masterClrMapping/>
  </p:clrMapOvr>
  <p:transition spd="slow">
    <p:cov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704088"/>
          </a:xfrm>
        </p:spPr>
        <p:txBody>
          <a:bodyPr>
            <a:normAutofit/>
          </a:bodyPr>
          <a:lstStyle/>
          <a:p>
            <a:r>
              <a:rPr lang="en-US" sz="3600" u="sng" dirty="0" smtClean="0"/>
              <a:t>Test </a:t>
            </a:r>
            <a:r>
              <a:rPr lang="en-US" sz="3600" u="sng" dirty="0" err="1" smtClean="0"/>
              <a:t>Statistc</a:t>
            </a:r>
            <a:r>
              <a:rPr lang="en-US" sz="3600" u="sng" dirty="0" smtClean="0"/>
              <a:t>: Under H0</a:t>
            </a:r>
            <a:endParaRPr lang="en-US" sz="3600" u="sng"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28600" y="1219200"/>
                <a:ext cx="8229600" cy="4389120"/>
              </a:xfrm>
            </p:spPr>
            <p:txBody>
              <a:bodyPr>
                <a:normAutofit fontScale="25000" lnSpcReduction="20000"/>
              </a:bodyPr>
              <a:lstStyle/>
              <a:p>
                <a:r>
                  <a:rPr lang="en-US" sz="8000" b="1" dirty="0" err="1"/>
                  <a:t>Z</a:t>
                </a:r>
                <a:r>
                  <a:rPr lang="en-US" sz="8000" b="1" baseline="-25000" dirty="0" err="1"/>
                  <a:t>cal</a:t>
                </a:r>
                <a:r>
                  <a:rPr lang="en-US" sz="8000" b="1" dirty="0"/>
                  <a:t> =  </a:t>
                </a:r>
                <a14:m>
                  <m:oMath xmlns:m="http://schemas.openxmlformats.org/officeDocument/2006/math">
                    <m:f>
                      <m:fPr>
                        <m:ctrlPr>
                          <a:rPr lang="en-US" sz="8000" b="1" i="1">
                            <a:latin typeface="Cambria Math"/>
                          </a:rPr>
                        </m:ctrlPr>
                      </m:fPr>
                      <m:num>
                        <m:r>
                          <a:rPr lang="en-US" sz="8000" b="1" i="1">
                            <a:latin typeface="Cambria Math"/>
                          </a:rPr>
                          <m:t>𝒙</m:t>
                        </m:r>
                        <m:r>
                          <a:rPr lang="en-US" sz="8000" b="1" i="1">
                            <a:latin typeface="Cambria Math"/>
                          </a:rPr>
                          <m:t>͞</m:t>
                        </m:r>
                        <m:r>
                          <a:rPr lang="en-US" sz="8000" b="1" i="1">
                            <a:latin typeface="Cambria Math"/>
                          </a:rPr>
                          <m:t>₁</m:t>
                        </m:r>
                        <m:r>
                          <a:rPr lang="en-US" sz="8000" b="1" i="1">
                            <a:latin typeface="Cambria Math"/>
                          </a:rPr>
                          <m:t>−</m:t>
                        </m:r>
                        <m:r>
                          <a:rPr lang="en-US" sz="8000" b="1" i="1">
                            <a:latin typeface="Cambria Math"/>
                          </a:rPr>
                          <m:t>𝒙</m:t>
                        </m:r>
                        <m:r>
                          <a:rPr lang="en-US" sz="8000" b="1" i="1">
                            <a:latin typeface="Cambria Math"/>
                          </a:rPr>
                          <m:t>̅</m:t>
                        </m:r>
                        <m:r>
                          <a:rPr lang="en-US" sz="8000" b="1" i="1">
                            <a:latin typeface="Cambria Math"/>
                          </a:rPr>
                          <m:t>₂</m:t>
                        </m:r>
                      </m:num>
                      <m:den>
                        <m:rad>
                          <m:radPr>
                            <m:degHide m:val="on"/>
                            <m:ctrlPr>
                              <a:rPr lang="en-US" sz="8000" b="1" i="1">
                                <a:latin typeface="Cambria Math"/>
                              </a:rPr>
                            </m:ctrlPr>
                          </m:radPr>
                          <m:deg/>
                          <m:e>
                            <m:r>
                              <a:rPr lang="en-US" sz="8000" b="1" i="1">
                                <a:latin typeface="Cambria Math"/>
                              </a:rPr>
                              <m:t>(</m:t>
                            </m:r>
                            <m:f>
                              <m:fPr>
                                <m:ctrlPr>
                                  <a:rPr lang="en-US" sz="8000" b="1" i="1">
                                    <a:latin typeface="Cambria Math"/>
                                  </a:rPr>
                                </m:ctrlPr>
                              </m:fPr>
                              <m:num>
                                <m:r>
                                  <a:rPr lang="en-US" sz="8000" b="1" i="1">
                                    <a:latin typeface="Cambria Math"/>
                                  </a:rPr>
                                  <m:t>𝝈</m:t>
                                </m:r>
                                <m:r>
                                  <a:rPr lang="en-US" sz="8000" b="1" i="1">
                                    <a:latin typeface="Cambria Math"/>
                                  </a:rPr>
                                  <m:t>₁²</m:t>
                                </m:r>
                              </m:num>
                              <m:den>
                                <m:r>
                                  <a:rPr lang="en-US" sz="8000" b="1" i="1">
                                    <a:latin typeface="Cambria Math"/>
                                  </a:rPr>
                                  <m:t>𝒏</m:t>
                                </m:r>
                                <m:r>
                                  <a:rPr lang="en-US" sz="8000" b="1" i="1">
                                    <a:latin typeface="Cambria Math"/>
                                  </a:rPr>
                                  <m:t>₁</m:t>
                                </m:r>
                              </m:den>
                            </m:f>
                            <m:r>
                              <a:rPr lang="en-US" sz="8000" b="1" i="1">
                                <a:latin typeface="Cambria Math"/>
                              </a:rPr>
                              <m:t>+</m:t>
                            </m:r>
                            <m:f>
                              <m:fPr>
                                <m:ctrlPr>
                                  <a:rPr lang="en-US" sz="8000" b="1" i="1">
                                    <a:latin typeface="Cambria Math"/>
                                  </a:rPr>
                                </m:ctrlPr>
                              </m:fPr>
                              <m:num>
                                <m:r>
                                  <a:rPr lang="en-US" sz="8000" b="1" i="1">
                                    <a:latin typeface="Cambria Math"/>
                                  </a:rPr>
                                  <m:t>𝝈</m:t>
                                </m:r>
                                <m:r>
                                  <a:rPr lang="en-US" sz="8000" b="1" i="1">
                                    <a:latin typeface="Cambria Math"/>
                                  </a:rPr>
                                  <m:t>₂²</m:t>
                                </m:r>
                              </m:num>
                              <m:den>
                                <m:r>
                                  <a:rPr lang="en-US" sz="8000" b="1" i="1">
                                    <a:latin typeface="Cambria Math"/>
                                  </a:rPr>
                                  <m:t>𝒏</m:t>
                                </m:r>
                                <m:r>
                                  <a:rPr lang="en-US" sz="8000" b="1" i="1">
                                    <a:latin typeface="Cambria Math"/>
                                  </a:rPr>
                                  <m:t>₂</m:t>
                                </m:r>
                              </m:den>
                            </m:f>
                            <m:r>
                              <a:rPr lang="en-US" sz="8000" b="1" i="1">
                                <a:latin typeface="Cambria Math"/>
                              </a:rPr>
                              <m:t>)</m:t>
                            </m:r>
                          </m:e>
                        </m:rad>
                      </m:den>
                    </m:f>
                  </m:oMath>
                </a14:m>
                <a:r>
                  <a:rPr lang="en-US" sz="8000" b="1" dirty="0"/>
                  <a:t>   ~ N (0, 1) </a:t>
                </a:r>
                <a:r>
                  <a:rPr lang="en-US" sz="8000" b="1" dirty="0" smtClean="0"/>
                  <a:t>         or        </a:t>
                </a:r>
                <a:r>
                  <a:rPr lang="en-US" sz="8000" b="1" dirty="0" err="1" smtClean="0"/>
                  <a:t>Z</a:t>
                </a:r>
                <a:r>
                  <a:rPr lang="en-US" sz="8000" b="1" baseline="-25000" dirty="0" err="1" smtClean="0"/>
                  <a:t>cal</a:t>
                </a:r>
                <a:r>
                  <a:rPr lang="en-US" sz="8000" b="1" dirty="0" smtClean="0"/>
                  <a:t> </a:t>
                </a:r>
                <a:r>
                  <a:rPr lang="en-US" sz="8000" b="1" dirty="0"/>
                  <a:t>=  </a:t>
                </a:r>
                <a14:m>
                  <m:oMath xmlns:m="http://schemas.openxmlformats.org/officeDocument/2006/math">
                    <m:f>
                      <m:fPr>
                        <m:ctrlPr>
                          <a:rPr lang="en-US" sz="8000" b="1" i="1">
                            <a:latin typeface="Cambria Math"/>
                          </a:rPr>
                        </m:ctrlPr>
                      </m:fPr>
                      <m:num>
                        <m:r>
                          <a:rPr lang="en-US" sz="8000" b="1" i="1">
                            <a:latin typeface="Cambria Math"/>
                          </a:rPr>
                          <m:t>𝒙</m:t>
                        </m:r>
                        <m:r>
                          <a:rPr lang="en-US" sz="8000" b="1" i="1">
                            <a:latin typeface="Cambria Math"/>
                          </a:rPr>
                          <m:t>͞</m:t>
                        </m:r>
                        <m:r>
                          <a:rPr lang="en-US" sz="8000" b="1" i="1">
                            <a:latin typeface="Cambria Math"/>
                          </a:rPr>
                          <m:t>₁</m:t>
                        </m:r>
                        <m:r>
                          <a:rPr lang="en-US" sz="8000" b="1" i="1">
                            <a:latin typeface="Cambria Math"/>
                          </a:rPr>
                          <m:t>−</m:t>
                        </m:r>
                        <m:r>
                          <a:rPr lang="en-US" sz="8000" b="1" i="1">
                            <a:latin typeface="Cambria Math"/>
                          </a:rPr>
                          <m:t>𝒙</m:t>
                        </m:r>
                        <m:r>
                          <a:rPr lang="en-US" sz="8000" b="1" i="1">
                            <a:latin typeface="Cambria Math"/>
                          </a:rPr>
                          <m:t>̅</m:t>
                        </m:r>
                        <m:r>
                          <a:rPr lang="en-US" sz="8000" b="1" i="1">
                            <a:latin typeface="Cambria Math"/>
                          </a:rPr>
                          <m:t>₂</m:t>
                        </m:r>
                      </m:num>
                      <m:den>
                        <m:rad>
                          <m:radPr>
                            <m:degHide m:val="on"/>
                            <m:ctrlPr>
                              <a:rPr lang="en-US" sz="8000" b="1" i="1">
                                <a:latin typeface="Cambria Math"/>
                              </a:rPr>
                            </m:ctrlPr>
                          </m:radPr>
                          <m:deg/>
                          <m:e>
                            <m:r>
                              <a:rPr lang="en-US" sz="8000" b="1" i="1">
                                <a:latin typeface="Cambria Math"/>
                              </a:rPr>
                              <m:t>(</m:t>
                            </m:r>
                            <m:f>
                              <m:fPr>
                                <m:ctrlPr>
                                  <a:rPr lang="en-US" sz="8000" b="1" i="1">
                                    <a:latin typeface="Cambria Math"/>
                                  </a:rPr>
                                </m:ctrlPr>
                              </m:fPr>
                              <m:num>
                                <m:r>
                                  <a:rPr lang="en-US" sz="8000" b="1" i="1">
                                    <a:latin typeface="Cambria Math"/>
                                  </a:rPr>
                                  <m:t>𝒔</m:t>
                                </m:r>
                                <m:r>
                                  <a:rPr lang="en-US" sz="8000" b="1" i="1">
                                    <a:latin typeface="Cambria Math"/>
                                  </a:rPr>
                                  <m:t>₁²</m:t>
                                </m:r>
                              </m:num>
                              <m:den>
                                <m:r>
                                  <a:rPr lang="en-US" sz="8000" b="1" i="1">
                                    <a:latin typeface="Cambria Math"/>
                                  </a:rPr>
                                  <m:t>𝒏</m:t>
                                </m:r>
                                <m:r>
                                  <a:rPr lang="en-US" sz="8000" b="1" i="1">
                                    <a:latin typeface="Cambria Math"/>
                                  </a:rPr>
                                  <m:t>₁</m:t>
                                </m:r>
                              </m:den>
                            </m:f>
                            <m:r>
                              <a:rPr lang="en-US" sz="8000" b="1" i="1">
                                <a:latin typeface="Cambria Math"/>
                              </a:rPr>
                              <m:t>+</m:t>
                            </m:r>
                            <m:f>
                              <m:fPr>
                                <m:ctrlPr>
                                  <a:rPr lang="en-US" sz="8000" b="1" i="1">
                                    <a:latin typeface="Cambria Math"/>
                                  </a:rPr>
                                </m:ctrlPr>
                              </m:fPr>
                              <m:num>
                                <m:r>
                                  <a:rPr lang="en-US" sz="8000" b="1" i="1">
                                    <a:latin typeface="Cambria Math"/>
                                  </a:rPr>
                                  <m:t>𝒔</m:t>
                                </m:r>
                                <m:r>
                                  <a:rPr lang="en-US" sz="8000" b="1" i="1">
                                    <a:latin typeface="Cambria Math"/>
                                  </a:rPr>
                                  <m:t>₂²</m:t>
                                </m:r>
                              </m:num>
                              <m:den>
                                <m:r>
                                  <a:rPr lang="en-US" sz="8000" b="1" i="1">
                                    <a:latin typeface="Cambria Math"/>
                                  </a:rPr>
                                  <m:t>𝒏</m:t>
                                </m:r>
                                <m:r>
                                  <a:rPr lang="en-US" sz="8000" b="1" i="1">
                                    <a:latin typeface="Cambria Math"/>
                                  </a:rPr>
                                  <m:t>₂</m:t>
                                </m:r>
                              </m:den>
                            </m:f>
                            <m:r>
                              <a:rPr lang="en-US" sz="8000" b="1" i="1">
                                <a:latin typeface="Cambria Math"/>
                              </a:rPr>
                              <m:t>)</m:t>
                            </m:r>
                          </m:e>
                        </m:rad>
                      </m:den>
                    </m:f>
                  </m:oMath>
                </a14:m>
                <a:r>
                  <a:rPr lang="en-US" sz="8000" b="1" dirty="0"/>
                  <a:t> ~ N (0, 1)   </a:t>
                </a:r>
                <a:endParaRPr lang="en-US" sz="8000" dirty="0"/>
              </a:p>
              <a:p>
                <a:r>
                  <a:rPr lang="en-US" sz="8000" b="1" dirty="0"/>
                  <a:t>                               </a:t>
                </a:r>
                <a:r>
                  <a:rPr lang="en-US" sz="8000" b="1" dirty="0" smtClean="0"/>
                  <a:t>                              or  </a:t>
                </a:r>
              </a:p>
              <a:p>
                <a:endParaRPr lang="en-US" sz="8000" b="1" dirty="0"/>
              </a:p>
              <a:p>
                <a:r>
                  <a:rPr lang="en-US" sz="8000" b="1" dirty="0" smtClean="0"/>
                  <a:t>                       </a:t>
                </a:r>
                <a:r>
                  <a:rPr lang="en-US" sz="8000" b="1" dirty="0" err="1"/>
                  <a:t>Z</a:t>
                </a:r>
                <a:r>
                  <a:rPr lang="en-US" sz="8000" b="1" baseline="-25000" dirty="0" err="1"/>
                  <a:t>cal</a:t>
                </a:r>
                <a:r>
                  <a:rPr lang="en-US" sz="8000" b="1" dirty="0"/>
                  <a:t> =  </a:t>
                </a:r>
                <a14:m>
                  <m:oMath xmlns:m="http://schemas.openxmlformats.org/officeDocument/2006/math">
                    <m:f>
                      <m:fPr>
                        <m:ctrlPr>
                          <a:rPr lang="en-US" sz="8000" b="1" i="1">
                            <a:latin typeface="Cambria Math"/>
                          </a:rPr>
                        </m:ctrlPr>
                      </m:fPr>
                      <m:num>
                        <m:r>
                          <a:rPr lang="en-US" sz="8000" b="1" i="1">
                            <a:latin typeface="Cambria Math"/>
                          </a:rPr>
                          <m:t>𝒙</m:t>
                        </m:r>
                        <m:r>
                          <a:rPr lang="en-US" sz="8000" b="1" i="1">
                            <a:latin typeface="Cambria Math"/>
                          </a:rPr>
                          <m:t>͞</m:t>
                        </m:r>
                        <m:r>
                          <a:rPr lang="en-US" sz="8000" b="1" i="1">
                            <a:latin typeface="Cambria Math"/>
                          </a:rPr>
                          <m:t>₁</m:t>
                        </m:r>
                        <m:r>
                          <a:rPr lang="en-US" sz="8000" b="1" i="1">
                            <a:latin typeface="Cambria Math"/>
                          </a:rPr>
                          <m:t>−</m:t>
                        </m:r>
                        <m:r>
                          <a:rPr lang="en-US" sz="8000" b="1" i="1">
                            <a:latin typeface="Cambria Math"/>
                          </a:rPr>
                          <m:t>𝒙</m:t>
                        </m:r>
                        <m:r>
                          <a:rPr lang="en-US" sz="8000" b="1" i="1">
                            <a:latin typeface="Cambria Math"/>
                          </a:rPr>
                          <m:t>̅</m:t>
                        </m:r>
                        <m:r>
                          <a:rPr lang="en-US" sz="8000" b="1" i="1">
                            <a:latin typeface="Cambria Math"/>
                          </a:rPr>
                          <m:t>₂</m:t>
                        </m:r>
                      </m:num>
                      <m:den>
                        <m:rad>
                          <m:radPr>
                            <m:degHide m:val="on"/>
                            <m:ctrlPr>
                              <a:rPr lang="en-US" sz="8000" b="1" i="1">
                                <a:latin typeface="Cambria Math"/>
                              </a:rPr>
                            </m:ctrlPr>
                          </m:radPr>
                          <m:deg/>
                          <m:e>
                            <m:r>
                              <a:rPr lang="en-US" sz="8000" b="1" i="1">
                                <a:latin typeface="Cambria Math"/>
                              </a:rPr>
                              <m:t>𝝈</m:t>
                            </m:r>
                            <m:r>
                              <a:rPr lang="en-US" sz="8000" b="1" i="1">
                                <a:latin typeface="Cambria Math"/>
                              </a:rPr>
                              <m:t>²</m:t>
                            </m:r>
                            <m:r>
                              <a:rPr lang="en-US" sz="8000" b="1" i="1">
                                <a:latin typeface="Cambria Math"/>
                              </a:rPr>
                              <m:t>(</m:t>
                            </m:r>
                            <m:f>
                              <m:fPr>
                                <m:ctrlPr>
                                  <a:rPr lang="en-US" sz="8000" b="1" i="1">
                                    <a:latin typeface="Cambria Math"/>
                                  </a:rPr>
                                </m:ctrlPr>
                              </m:fPr>
                              <m:num>
                                <m:r>
                                  <a:rPr lang="en-US" sz="8000" b="1" i="1">
                                    <a:latin typeface="Cambria Math"/>
                                  </a:rPr>
                                  <m:t>𝟏</m:t>
                                </m:r>
                              </m:num>
                              <m:den>
                                <m:r>
                                  <a:rPr lang="en-US" sz="8000" b="1" i="1">
                                    <a:latin typeface="Cambria Math"/>
                                  </a:rPr>
                                  <m:t>𝒏</m:t>
                                </m:r>
                                <m:r>
                                  <a:rPr lang="en-US" sz="8000" b="1" i="1">
                                    <a:latin typeface="Cambria Math"/>
                                  </a:rPr>
                                  <m:t>₁</m:t>
                                </m:r>
                              </m:den>
                            </m:f>
                            <m:r>
                              <a:rPr lang="en-US" sz="8000" b="1" i="1">
                                <a:latin typeface="Cambria Math"/>
                              </a:rPr>
                              <m:t>+</m:t>
                            </m:r>
                            <m:f>
                              <m:fPr>
                                <m:ctrlPr>
                                  <a:rPr lang="en-US" sz="8000" b="1" i="1">
                                    <a:latin typeface="Cambria Math"/>
                                  </a:rPr>
                                </m:ctrlPr>
                              </m:fPr>
                              <m:num>
                                <m:r>
                                  <a:rPr lang="en-US" sz="8000" b="1" i="1">
                                    <a:latin typeface="Cambria Math"/>
                                  </a:rPr>
                                  <m:t>𝟏</m:t>
                                </m:r>
                              </m:num>
                              <m:den>
                                <m:r>
                                  <a:rPr lang="en-US" sz="8000" b="1" i="1">
                                    <a:latin typeface="Cambria Math"/>
                                  </a:rPr>
                                  <m:t>𝒏</m:t>
                                </m:r>
                                <m:r>
                                  <a:rPr lang="en-US" sz="8000" b="1" i="1">
                                    <a:latin typeface="Cambria Math"/>
                                  </a:rPr>
                                  <m:t>₂</m:t>
                                </m:r>
                              </m:den>
                            </m:f>
                            <m:r>
                              <a:rPr lang="en-US" sz="8000" b="1" i="1">
                                <a:latin typeface="Cambria Math"/>
                              </a:rPr>
                              <m:t>)</m:t>
                            </m:r>
                          </m:e>
                        </m:rad>
                      </m:den>
                    </m:f>
                  </m:oMath>
                </a14:m>
                <a:r>
                  <a:rPr lang="en-US" sz="8000" b="1" dirty="0"/>
                  <a:t> ~ N (0, 1)</a:t>
                </a:r>
                <a:endParaRPr lang="en-US" sz="8000" dirty="0"/>
              </a:p>
              <a:p>
                <a:r>
                  <a:rPr lang="en-US" sz="7400" b="1" dirty="0" smtClean="0"/>
                  <a:t>Where</a:t>
                </a:r>
              </a:p>
              <a:p>
                <a:r>
                  <a:rPr lang="en-US" sz="7400" b="1" dirty="0" smtClean="0"/>
                  <a:t>x</a:t>
                </a:r>
                <a:r>
                  <a:rPr lang="en-US" sz="7400" b="1" dirty="0"/>
                  <a:t>͞₁  = Sample mean of the first group</a:t>
                </a:r>
                <a:endParaRPr lang="en-US" sz="7400" dirty="0"/>
              </a:p>
              <a:p>
                <a:r>
                  <a:rPr lang="en-US" sz="7400" b="1" dirty="0"/>
                  <a:t>x͞₂ = Sample mean of the second group</a:t>
                </a:r>
                <a:endParaRPr lang="en-US" sz="7400" dirty="0"/>
              </a:p>
              <a:p>
                <a:r>
                  <a:rPr lang="en-US" sz="7400" b="1" dirty="0"/>
                  <a:t>σ₁² = Population </a:t>
                </a:r>
                <a:r>
                  <a:rPr lang="en-US" sz="7400" b="1" dirty="0" smtClean="0"/>
                  <a:t>Variance</a:t>
                </a:r>
                <a:r>
                  <a:rPr lang="en-US" sz="7400" b="1" dirty="0" smtClean="0"/>
                  <a:t> </a:t>
                </a:r>
                <a:r>
                  <a:rPr lang="en-US" sz="7400" b="1" dirty="0"/>
                  <a:t>of the first group</a:t>
                </a:r>
                <a:endParaRPr lang="en-US" sz="7400" dirty="0"/>
              </a:p>
              <a:p>
                <a:r>
                  <a:rPr lang="en-US" sz="7400" b="1" dirty="0"/>
                  <a:t>σ₂² = Population </a:t>
                </a:r>
                <a:r>
                  <a:rPr lang="en-US" sz="7400" b="1" dirty="0" smtClean="0"/>
                  <a:t>Variance</a:t>
                </a:r>
                <a:r>
                  <a:rPr lang="en-US" sz="7400" b="1" dirty="0" smtClean="0"/>
                  <a:t> </a:t>
                </a:r>
                <a:r>
                  <a:rPr lang="en-US" sz="7400" b="1" dirty="0"/>
                  <a:t>of the Second group</a:t>
                </a:r>
                <a:endParaRPr lang="en-US" sz="7400" dirty="0"/>
              </a:p>
              <a:p>
                <a:r>
                  <a:rPr lang="en-US" sz="7400" b="1" dirty="0"/>
                  <a:t>s₁² = Sample variance of the first group</a:t>
                </a:r>
                <a:endParaRPr lang="en-US" sz="7400" dirty="0"/>
              </a:p>
              <a:p>
                <a:r>
                  <a:rPr lang="en-US" sz="7400" b="1" dirty="0"/>
                  <a:t>s₂² = Sample variance of the second group</a:t>
                </a:r>
                <a:endParaRPr lang="en-US" sz="7400" dirty="0"/>
              </a:p>
              <a:p>
                <a:r>
                  <a:rPr lang="en-US" sz="7400" b="1" dirty="0"/>
                  <a:t>n₁ = Sample size of the first group</a:t>
                </a:r>
                <a:endParaRPr lang="en-US" sz="7400" dirty="0"/>
              </a:p>
              <a:p>
                <a:r>
                  <a:rPr lang="en-US" sz="7400" b="1" dirty="0"/>
                  <a:t>n₂ = Sample size of the second group</a:t>
                </a:r>
                <a:endParaRPr lang="en-US" sz="7400" dirty="0"/>
              </a:p>
              <a:p>
                <a:endParaRPr lang="en-US" sz="7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28600" y="1219200"/>
                <a:ext cx="8229600" cy="4389120"/>
              </a:xfrm>
              <a:blipFill rotWithShape="1">
                <a:blip r:embed="rId2"/>
                <a:stretch>
                  <a:fillRect l="-519" t="-1667" b="-569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5D4F049-19E0-4B39-A799-DE68D66C0D50}" type="slidenum">
              <a:rPr lang="en-US" smtClean="0"/>
              <a:t>23</a:t>
            </a:fld>
            <a:endParaRPr lang="en-US"/>
          </a:p>
        </p:txBody>
      </p:sp>
    </p:spTree>
    <p:extLst>
      <p:ext uri="{BB962C8B-B14F-4D97-AF65-F5344CB8AC3E}">
        <p14:creationId xmlns:p14="http://schemas.microsoft.com/office/powerpoint/2010/main" val="1140507761"/>
      </p:ext>
    </p:extLst>
  </p:cSld>
  <p:clrMapOvr>
    <a:masterClrMapping/>
  </p:clrMapOvr>
  <p:transition spd="slow">
    <p:cove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138535"/>
            <a:ext cx="7696200" cy="923330"/>
          </a:xfrm>
          <a:prstGeom prst="rect">
            <a:avLst/>
          </a:prstGeom>
          <a:noFill/>
        </p:spPr>
        <p:txBody>
          <a:bodyPr wrap="square" rtlCol="0">
            <a:spAutoFit/>
          </a:bodyPr>
          <a:lstStyle/>
          <a:p>
            <a:pPr marL="342900" indent="-342900">
              <a:buFont typeface="+mj-lt"/>
              <a:buAutoNum type="arabicPeriod"/>
            </a:pPr>
            <a:r>
              <a:rPr lang="en-US" b="1" dirty="0" smtClean="0"/>
              <a:t>Electric bulbs manufactured by X and Y companies gave the following results:</a:t>
            </a:r>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679327903"/>
              </p:ext>
            </p:extLst>
          </p:nvPr>
        </p:nvGraphicFramePr>
        <p:xfrm>
          <a:off x="1295400" y="1828800"/>
          <a:ext cx="6172200" cy="1752600"/>
        </p:xfrm>
        <a:graphic>
          <a:graphicData uri="http://schemas.openxmlformats.org/drawingml/2006/table">
            <a:tbl>
              <a:tblPr firstRow="1" bandRow="1">
                <a:tableStyleId>{5C22544A-7EE6-4342-B048-85BDC9FD1C3A}</a:tableStyleId>
              </a:tblPr>
              <a:tblGrid>
                <a:gridCol w="2057400"/>
                <a:gridCol w="2057400"/>
                <a:gridCol w="2057400"/>
              </a:tblGrid>
              <a:tr h="370840">
                <a:tc>
                  <a:txBody>
                    <a:bodyPr/>
                    <a:lstStyle/>
                    <a:p>
                      <a:endParaRPr lang="en-US" dirty="0"/>
                    </a:p>
                  </a:txBody>
                  <a:tcPr/>
                </a:tc>
                <a:tc>
                  <a:txBody>
                    <a:bodyPr/>
                    <a:lstStyle/>
                    <a:p>
                      <a:r>
                        <a:rPr lang="en-US" dirty="0" smtClean="0"/>
                        <a:t>X Company</a:t>
                      </a:r>
                      <a:endParaRPr lang="en-US" dirty="0"/>
                    </a:p>
                  </a:txBody>
                  <a:tcPr/>
                </a:tc>
                <a:tc>
                  <a:txBody>
                    <a:bodyPr/>
                    <a:lstStyle/>
                    <a:p>
                      <a:r>
                        <a:rPr lang="en-US" dirty="0" smtClean="0"/>
                        <a:t>Y Company</a:t>
                      </a:r>
                      <a:endParaRPr lang="en-US" dirty="0"/>
                    </a:p>
                  </a:txBody>
                  <a:tcPr/>
                </a:tc>
              </a:tr>
              <a:tr h="370840">
                <a:tc>
                  <a:txBody>
                    <a:bodyPr/>
                    <a:lstStyle/>
                    <a:p>
                      <a:r>
                        <a:rPr lang="en-US" b="0" dirty="0" smtClean="0"/>
                        <a:t>No. of bulbs used </a:t>
                      </a:r>
                      <a:endParaRPr lang="en-US" b="0" dirty="0"/>
                    </a:p>
                  </a:txBody>
                  <a:tcPr/>
                </a:tc>
                <a:tc>
                  <a:txBody>
                    <a:bodyPr/>
                    <a:lstStyle/>
                    <a:p>
                      <a:r>
                        <a:rPr lang="en-US" b="0" dirty="0" smtClean="0"/>
                        <a:t>100</a:t>
                      </a:r>
                      <a:endParaRPr lang="en-US" b="0" dirty="0"/>
                    </a:p>
                  </a:txBody>
                  <a:tcPr/>
                </a:tc>
                <a:tc>
                  <a:txBody>
                    <a:bodyPr/>
                    <a:lstStyle/>
                    <a:p>
                      <a:r>
                        <a:rPr lang="en-US" b="0" dirty="0" smtClean="0"/>
                        <a:t>100</a:t>
                      </a:r>
                      <a:endParaRPr lang="en-US" b="0" dirty="0"/>
                    </a:p>
                  </a:txBody>
                  <a:tcPr/>
                </a:tc>
              </a:tr>
              <a:tr h="370840">
                <a:tc>
                  <a:txBody>
                    <a:bodyPr/>
                    <a:lstStyle/>
                    <a:p>
                      <a:r>
                        <a:rPr lang="en-US" b="0" dirty="0" smtClean="0"/>
                        <a:t>Mean</a:t>
                      </a:r>
                      <a:r>
                        <a:rPr lang="en-US" b="0" baseline="0" dirty="0" smtClean="0"/>
                        <a:t> life in hours</a:t>
                      </a:r>
                      <a:endParaRPr lang="en-US" b="0" dirty="0"/>
                    </a:p>
                  </a:txBody>
                  <a:tcPr/>
                </a:tc>
                <a:tc>
                  <a:txBody>
                    <a:bodyPr/>
                    <a:lstStyle/>
                    <a:p>
                      <a:r>
                        <a:rPr lang="en-US" b="0" dirty="0" smtClean="0"/>
                        <a:t>1300</a:t>
                      </a:r>
                      <a:endParaRPr lang="en-US" b="0" dirty="0"/>
                    </a:p>
                  </a:txBody>
                  <a:tcPr/>
                </a:tc>
                <a:tc>
                  <a:txBody>
                    <a:bodyPr/>
                    <a:lstStyle/>
                    <a:p>
                      <a:r>
                        <a:rPr lang="en-US" b="0" dirty="0" smtClean="0"/>
                        <a:t>1248</a:t>
                      </a:r>
                      <a:endParaRPr lang="en-US" b="0" dirty="0"/>
                    </a:p>
                  </a:txBody>
                  <a:tcPr/>
                </a:tc>
              </a:tr>
              <a:tr h="370840">
                <a:tc>
                  <a:txBody>
                    <a:bodyPr/>
                    <a:lstStyle/>
                    <a:p>
                      <a:r>
                        <a:rPr lang="en-US" b="0" dirty="0" smtClean="0"/>
                        <a:t>Standard deviations</a:t>
                      </a:r>
                      <a:endParaRPr lang="en-US" b="0" dirty="0"/>
                    </a:p>
                  </a:txBody>
                  <a:tcPr/>
                </a:tc>
                <a:tc>
                  <a:txBody>
                    <a:bodyPr/>
                    <a:lstStyle/>
                    <a:p>
                      <a:r>
                        <a:rPr lang="en-US" b="0" dirty="0" smtClean="0"/>
                        <a:t>82</a:t>
                      </a:r>
                      <a:endParaRPr lang="en-US" b="0" dirty="0"/>
                    </a:p>
                  </a:txBody>
                  <a:tcPr/>
                </a:tc>
                <a:tc>
                  <a:txBody>
                    <a:bodyPr/>
                    <a:lstStyle/>
                    <a:p>
                      <a:r>
                        <a:rPr lang="en-US" b="0" dirty="0" smtClean="0"/>
                        <a:t>93</a:t>
                      </a:r>
                      <a:endParaRPr lang="en-US" b="0" dirty="0"/>
                    </a:p>
                  </a:txBody>
                  <a:tcPr/>
                </a:tc>
              </a:tr>
            </a:tbl>
          </a:graphicData>
        </a:graphic>
      </p:graphicFrame>
      <p:sp>
        <p:nvSpPr>
          <p:cNvPr id="4" name="TextBox 3"/>
          <p:cNvSpPr txBox="1"/>
          <p:nvPr/>
        </p:nvSpPr>
        <p:spPr>
          <a:xfrm>
            <a:off x="1143000" y="3773269"/>
            <a:ext cx="6477000" cy="646331"/>
          </a:xfrm>
          <a:prstGeom prst="rect">
            <a:avLst/>
          </a:prstGeom>
          <a:noFill/>
        </p:spPr>
        <p:txBody>
          <a:bodyPr wrap="square" rtlCol="0">
            <a:spAutoFit/>
          </a:bodyPr>
          <a:lstStyle/>
          <a:p>
            <a:r>
              <a:rPr lang="en-US" b="1" dirty="0" smtClean="0"/>
              <a:t>Test whether there is any significant difference in the mean life of the two makes.</a:t>
            </a:r>
          </a:p>
        </p:txBody>
      </p:sp>
      <p:sp>
        <p:nvSpPr>
          <p:cNvPr id="5" name="TextBox 4"/>
          <p:cNvSpPr txBox="1"/>
          <p:nvPr/>
        </p:nvSpPr>
        <p:spPr>
          <a:xfrm>
            <a:off x="800100" y="4552707"/>
            <a:ext cx="7162800" cy="2308324"/>
          </a:xfrm>
          <a:prstGeom prst="rect">
            <a:avLst/>
          </a:prstGeom>
          <a:noFill/>
        </p:spPr>
        <p:txBody>
          <a:bodyPr wrap="square" rtlCol="0">
            <a:spAutoFit/>
          </a:bodyPr>
          <a:lstStyle/>
          <a:p>
            <a:pPr algn="just"/>
            <a:r>
              <a:rPr lang="en-US" dirty="0" smtClean="0"/>
              <a:t>2. </a:t>
            </a:r>
            <a:r>
              <a:rPr lang="en-US" b="1" dirty="0" smtClean="0"/>
              <a:t>A company claims that its light bulbs are superior to those of the competitor on the basis of a study which showed that a sample of 40 of its bulbs had an average life time 628 hour of continuous use with a standard deviation of 27 hours. While sample of 30 bulbs made by the competitor had an average life time of 619 hours of continuous use with a standard deviation of 25 hours. Test at 5% level of significance , whether this claim is justified.</a:t>
            </a:r>
            <a:endParaRPr lang="en-US" b="1" dirty="0"/>
          </a:p>
        </p:txBody>
      </p:sp>
      <p:sp>
        <p:nvSpPr>
          <p:cNvPr id="6" name="TextBox 5"/>
          <p:cNvSpPr txBox="1"/>
          <p:nvPr/>
        </p:nvSpPr>
        <p:spPr>
          <a:xfrm>
            <a:off x="990600" y="164741"/>
            <a:ext cx="5181600" cy="861774"/>
          </a:xfrm>
          <a:prstGeom prst="rect">
            <a:avLst/>
          </a:prstGeom>
          <a:noFill/>
        </p:spPr>
        <p:txBody>
          <a:bodyPr wrap="square" rtlCol="0">
            <a:spAutoFit/>
          </a:bodyPr>
          <a:lstStyle/>
          <a:p>
            <a:r>
              <a:rPr lang="en-US" sz="3200" b="1" u="sng" dirty="0" smtClean="0"/>
              <a:t>Problems</a:t>
            </a:r>
          </a:p>
          <a:p>
            <a:endParaRPr lang="en-US" dirty="0"/>
          </a:p>
        </p:txBody>
      </p:sp>
      <p:sp>
        <p:nvSpPr>
          <p:cNvPr id="8" name="Slide Number Placeholder 7"/>
          <p:cNvSpPr>
            <a:spLocks noGrp="1"/>
          </p:cNvSpPr>
          <p:nvPr>
            <p:ph type="sldNum" sz="quarter" idx="12"/>
          </p:nvPr>
        </p:nvSpPr>
        <p:spPr/>
        <p:txBody>
          <a:bodyPr/>
          <a:lstStyle/>
          <a:p>
            <a:fld id="{C5D4F049-19E0-4B39-A799-DE68D66C0D50}" type="slidenum">
              <a:rPr lang="en-US" smtClean="0"/>
              <a:t>24</a:t>
            </a:fld>
            <a:endParaRPr lang="en-US"/>
          </a:p>
        </p:txBody>
      </p:sp>
    </p:spTree>
    <p:extLst>
      <p:ext uri="{BB962C8B-B14F-4D97-AF65-F5344CB8AC3E}">
        <p14:creationId xmlns:p14="http://schemas.microsoft.com/office/powerpoint/2010/main" val="1249112650"/>
      </p:ext>
    </p:extLst>
  </p:cSld>
  <p:clrMapOvr>
    <a:masterClrMapping/>
  </p:clrMapOvr>
  <p:transition spd="slow">
    <p:cove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Problems:</a:t>
            </a:r>
            <a:endParaRPr lang="en-US" b="1" u="sng" dirty="0"/>
          </a:p>
        </p:txBody>
      </p:sp>
      <p:sp>
        <p:nvSpPr>
          <p:cNvPr id="3" name="Content Placeholder 2"/>
          <p:cNvSpPr>
            <a:spLocks noGrp="1"/>
          </p:cNvSpPr>
          <p:nvPr>
            <p:ph idx="1"/>
          </p:nvPr>
        </p:nvSpPr>
        <p:spPr/>
        <p:txBody>
          <a:bodyPr>
            <a:normAutofit lnSpcReduction="10000"/>
          </a:bodyPr>
          <a:lstStyle/>
          <a:p>
            <a:pPr algn="just"/>
            <a:r>
              <a:rPr lang="en-US" b="1" dirty="0" smtClean="0"/>
              <a:t>3. A consumer – research organization routinely selects several car models each year and evaluates their fuel efficiency. In this year’s study of two similar subcompact models from two different automakers, the average gas mileage for 40 cars of brand A was 37.2 miles per gallon (mpg), and the standard deviation was 3.8 mpg. The 50 brand B cars that were tested averaged 32.1 mpg, and the standard deviation was 4.3 mpg, At </a:t>
            </a:r>
            <a:r>
              <a:rPr lang="el-GR" b="1" dirty="0" smtClean="0"/>
              <a:t>α</a:t>
            </a:r>
            <a:r>
              <a:rPr lang="en-US" b="1" dirty="0" smtClean="0"/>
              <a:t> = 0.01, Should it conclude that brand A cars have higher average gas mileage than that of brand B. </a:t>
            </a:r>
            <a:endParaRPr lang="en-US" b="1" dirty="0"/>
          </a:p>
        </p:txBody>
      </p:sp>
      <p:sp>
        <p:nvSpPr>
          <p:cNvPr id="4" name="Slide Number Placeholder 3"/>
          <p:cNvSpPr>
            <a:spLocks noGrp="1"/>
          </p:cNvSpPr>
          <p:nvPr>
            <p:ph type="sldNum" sz="quarter" idx="12"/>
          </p:nvPr>
        </p:nvSpPr>
        <p:spPr/>
        <p:txBody>
          <a:bodyPr/>
          <a:lstStyle/>
          <a:p>
            <a:fld id="{C5D4F049-19E0-4B39-A799-DE68D66C0D50}" type="slidenum">
              <a:rPr lang="en-US" smtClean="0"/>
              <a:t>25</a:t>
            </a:fld>
            <a:endParaRPr lang="en-US"/>
          </a:p>
        </p:txBody>
      </p:sp>
    </p:spTree>
    <p:extLst>
      <p:ext uri="{BB962C8B-B14F-4D97-AF65-F5344CB8AC3E}">
        <p14:creationId xmlns:p14="http://schemas.microsoft.com/office/powerpoint/2010/main" val="7002728"/>
      </p:ext>
    </p:extLst>
  </p:cSld>
  <p:clrMapOvr>
    <a:masterClrMapping/>
  </p:clrMapOvr>
  <p:transition spd="slow">
    <p:cove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Problems:</a:t>
            </a:r>
            <a:endParaRPr lang="en-US" u="sng" dirty="0"/>
          </a:p>
        </p:txBody>
      </p:sp>
      <p:sp>
        <p:nvSpPr>
          <p:cNvPr id="3" name="Content Placeholder 2"/>
          <p:cNvSpPr>
            <a:spLocks noGrp="1"/>
          </p:cNvSpPr>
          <p:nvPr>
            <p:ph idx="1"/>
          </p:nvPr>
        </p:nvSpPr>
        <p:spPr/>
        <p:txBody>
          <a:bodyPr/>
          <a:lstStyle/>
          <a:p>
            <a:pPr marL="0" indent="0" algn="just">
              <a:buNone/>
            </a:pPr>
            <a:r>
              <a:rPr lang="en-US" b="1" dirty="0" smtClean="0"/>
              <a:t>A random sample of 1000 workers from </a:t>
            </a:r>
            <a:r>
              <a:rPr lang="en-US" b="1" dirty="0" err="1"/>
              <a:t>P</a:t>
            </a:r>
            <a:r>
              <a:rPr lang="en-US" b="1" dirty="0" err="1" smtClean="0"/>
              <a:t>okhara</a:t>
            </a:r>
            <a:r>
              <a:rPr lang="en-US" b="1" dirty="0" smtClean="0"/>
              <a:t> show that their mean wages of $ 47 per week with a standard deviation $ 28 . A random sample of 1500 workers from Kathmandu show that their mean wage $ 49 per week with a standard deviation of $ 40. Is there any significant difference between their mean level of wages. Use p value method at 5% level of significance.</a:t>
            </a:r>
            <a:endParaRPr lang="en-US" b="1" dirty="0"/>
          </a:p>
        </p:txBody>
      </p:sp>
      <p:sp>
        <p:nvSpPr>
          <p:cNvPr id="4" name="Slide Number Placeholder 3"/>
          <p:cNvSpPr>
            <a:spLocks noGrp="1"/>
          </p:cNvSpPr>
          <p:nvPr>
            <p:ph type="sldNum" sz="quarter" idx="12"/>
          </p:nvPr>
        </p:nvSpPr>
        <p:spPr/>
        <p:txBody>
          <a:bodyPr/>
          <a:lstStyle/>
          <a:p>
            <a:fld id="{C5D4F049-19E0-4B39-A799-DE68D66C0D50}" type="slidenum">
              <a:rPr lang="en-US" smtClean="0"/>
              <a:t>26</a:t>
            </a:fld>
            <a:endParaRPr lang="en-US"/>
          </a:p>
        </p:txBody>
      </p:sp>
    </p:spTree>
    <p:extLst>
      <p:ext uri="{BB962C8B-B14F-4D97-AF65-F5344CB8AC3E}">
        <p14:creationId xmlns:p14="http://schemas.microsoft.com/office/powerpoint/2010/main" val="2219835913"/>
      </p:ext>
    </p:extLst>
  </p:cSld>
  <p:clrMapOvr>
    <a:masterClrMapping/>
  </p:clrMapOvr>
  <p:transition spd="slow">
    <p:cove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Case III: Test of significance of a Single Proportion</a:t>
            </a:r>
            <a:endParaRPr lang="en-US" u="sng" dirty="0"/>
          </a:p>
        </p:txBody>
      </p:sp>
      <p:sp>
        <p:nvSpPr>
          <p:cNvPr id="3" name="Content Placeholder 2"/>
          <p:cNvSpPr>
            <a:spLocks noGrp="1"/>
          </p:cNvSpPr>
          <p:nvPr>
            <p:ph idx="1"/>
          </p:nvPr>
        </p:nvSpPr>
        <p:spPr/>
        <p:txBody>
          <a:bodyPr>
            <a:normAutofit fontScale="92500" lnSpcReduction="10000"/>
          </a:bodyPr>
          <a:lstStyle/>
          <a:p>
            <a:pPr algn="just"/>
            <a:r>
              <a:rPr lang="en-US" b="1" u="sng" dirty="0"/>
              <a:t>Step 1: Null Hypothesis(H</a:t>
            </a:r>
            <a:r>
              <a:rPr lang="en-US" b="1" u="sng" baseline="-25000" dirty="0"/>
              <a:t>0</a:t>
            </a:r>
            <a:r>
              <a:rPr lang="en-US" b="1" u="sng" dirty="0"/>
              <a:t>) </a:t>
            </a:r>
            <a:r>
              <a:rPr lang="en-US" b="1" dirty="0"/>
              <a:t>:  P=P</a:t>
            </a:r>
            <a:r>
              <a:rPr lang="en-US" b="1" baseline="-25000" dirty="0"/>
              <a:t>0</a:t>
            </a:r>
            <a:r>
              <a:rPr lang="en-US" b="1" dirty="0"/>
              <a:t> </a:t>
            </a:r>
            <a:r>
              <a:rPr lang="en-US" b="1" dirty="0" err="1"/>
              <a:t>i.e</a:t>
            </a:r>
            <a:r>
              <a:rPr lang="en-US" b="1" dirty="0"/>
              <a:t> the population proportion has specified proportion P</a:t>
            </a:r>
            <a:r>
              <a:rPr lang="en-US" b="1" baseline="-25000" dirty="0"/>
              <a:t>0</a:t>
            </a:r>
            <a:r>
              <a:rPr lang="en-US" b="1" dirty="0"/>
              <a:t> or there is no significant difference between the sample proportion (p) and Population (P)</a:t>
            </a:r>
            <a:endParaRPr lang="en-US" dirty="0"/>
          </a:p>
          <a:p>
            <a:pPr algn="just"/>
            <a:r>
              <a:rPr lang="en-US" b="1" u="sng" dirty="0"/>
              <a:t>Step 2: Alternative Hypothesis (H</a:t>
            </a:r>
            <a:r>
              <a:rPr lang="en-US" b="1" u="sng" baseline="-25000" dirty="0"/>
              <a:t>1</a:t>
            </a:r>
            <a:r>
              <a:rPr lang="en-US" b="1" u="sng" dirty="0"/>
              <a:t>) </a:t>
            </a:r>
            <a:r>
              <a:rPr lang="en-US" b="1" dirty="0"/>
              <a:t>: P≠P</a:t>
            </a:r>
            <a:r>
              <a:rPr lang="en-US" b="1" baseline="-25000" dirty="0"/>
              <a:t>0</a:t>
            </a:r>
            <a:r>
              <a:rPr lang="en-US" b="1" dirty="0"/>
              <a:t> </a:t>
            </a:r>
            <a:r>
              <a:rPr lang="en-US" b="1" dirty="0" err="1"/>
              <a:t>i.e</a:t>
            </a:r>
            <a:r>
              <a:rPr lang="en-US" b="1" dirty="0"/>
              <a:t> the population proportion is not equal to specified proportion P</a:t>
            </a:r>
            <a:r>
              <a:rPr lang="en-US" b="1" baseline="-25000" dirty="0"/>
              <a:t>0</a:t>
            </a:r>
            <a:r>
              <a:rPr lang="en-US" b="1" dirty="0"/>
              <a:t>  or there is significant difference between the sample proportion (p) and Population (P)</a:t>
            </a:r>
            <a:endParaRPr lang="en-US" dirty="0"/>
          </a:p>
          <a:p>
            <a:pPr algn="just"/>
            <a:r>
              <a:rPr lang="en-US" b="1" u="sng" dirty="0"/>
              <a:t>H</a:t>
            </a:r>
            <a:r>
              <a:rPr lang="en-US" b="1" u="sng" baseline="-25000" dirty="0"/>
              <a:t>1</a:t>
            </a:r>
            <a:r>
              <a:rPr lang="en-US" b="1" u="sng" dirty="0"/>
              <a:t>: P&gt;P</a:t>
            </a:r>
            <a:r>
              <a:rPr lang="en-US" b="1" u="sng" baseline="-25000" dirty="0"/>
              <a:t>0</a:t>
            </a:r>
            <a:r>
              <a:rPr lang="en-US" b="1" u="sng" dirty="0"/>
              <a:t> </a:t>
            </a:r>
            <a:r>
              <a:rPr lang="en-US" b="1" u="sng" dirty="0" err="1"/>
              <a:t>i.e</a:t>
            </a:r>
            <a:r>
              <a:rPr lang="en-US" b="1" u="sng" dirty="0"/>
              <a:t> the population proportion is greater than specified proportion P</a:t>
            </a:r>
            <a:r>
              <a:rPr lang="en-US" b="1" u="sng" baseline="-25000" dirty="0"/>
              <a:t>0 </a:t>
            </a:r>
            <a:r>
              <a:rPr lang="en-US" b="1" u="sng" dirty="0"/>
              <a:t>(Right tailed test)</a:t>
            </a:r>
            <a:endParaRPr lang="en-US" dirty="0"/>
          </a:p>
          <a:p>
            <a:pPr algn="just"/>
            <a:r>
              <a:rPr lang="en-US" b="1" u="sng" dirty="0"/>
              <a:t>H</a:t>
            </a:r>
            <a:r>
              <a:rPr lang="en-US" b="1" u="sng" baseline="-25000" dirty="0"/>
              <a:t>1</a:t>
            </a:r>
            <a:r>
              <a:rPr lang="en-US" b="1" u="sng" dirty="0"/>
              <a:t>: P&lt;P</a:t>
            </a:r>
            <a:r>
              <a:rPr lang="en-US" b="1" u="sng" baseline="-25000" dirty="0"/>
              <a:t>0</a:t>
            </a:r>
            <a:r>
              <a:rPr lang="en-US" b="1" u="sng" dirty="0"/>
              <a:t> </a:t>
            </a:r>
            <a:r>
              <a:rPr lang="en-US" b="1" u="sng" dirty="0" err="1"/>
              <a:t>i.e</a:t>
            </a:r>
            <a:r>
              <a:rPr lang="en-US" b="1" u="sng" dirty="0"/>
              <a:t> the population proportion is less than specified proportion P</a:t>
            </a:r>
            <a:r>
              <a:rPr lang="en-US" b="1" u="sng" baseline="-25000" dirty="0"/>
              <a:t>0 </a:t>
            </a:r>
            <a:r>
              <a:rPr lang="en-US" b="1" u="sng" dirty="0"/>
              <a:t>(Left tailed test)</a:t>
            </a:r>
            <a:endParaRPr lang="en-US" dirty="0"/>
          </a:p>
          <a:p>
            <a:pPr algn="just"/>
            <a:endParaRPr lang="en-US" dirty="0"/>
          </a:p>
          <a:p>
            <a:pPr marL="0" indent="0" algn="just">
              <a:buNone/>
            </a:pPr>
            <a:endParaRPr lang="en-US" dirty="0"/>
          </a:p>
          <a:p>
            <a:endParaRPr lang="en-US" dirty="0"/>
          </a:p>
        </p:txBody>
      </p:sp>
      <p:sp>
        <p:nvSpPr>
          <p:cNvPr id="5" name="Slide Number Placeholder 4"/>
          <p:cNvSpPr>
            <a:spLocks noGrp="1"/>
          </p:cNvSpPr>
          <p:nvPr>
            <p:ph type="sldNum" sz="quarter" idx="12"/>
          </p:nvPr>
        </p:nvSpPr>
        <p:spPr/>
        <p:txBody>
          <a:bodyPr/>
          <a:lstStyle/>
          <a:p>
            <a:fld id="{C5D4F049-19E0-4B39-A799-DE68D66C0D50}" type="slidenum">
              <a:rPr lang="en-US" smtClean="0"/>
              <a:t>27</a:t>
            </a:fld>
            <a:endParaRPr lang="en-US"/>
          </a:p>
        </p:txBody>
      </p:sp>
    </p:spTree>
    <p:extLst>
      <p:ext uri="{BB962C8B-B14F-4D97-AF65-F5344CB8AC3E}">
        <p14:creationId xmlns:p14="http://schemas.microsoft.com/office/powerpoint/2010/main" val="2690986415"/>
      </p:ext>
    </p:extLst>
  </p:cSld>
  <p:clrMapOvr>
    <a:masterClrMapping/>
  </p:clrMapOvr>
  <p:transition spd="slow">
    <p:cove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b="1" u="sng" dirty="0"/>
              <a:t>Test statistics: Under H</a:t>
            </a:r>
            <a:r>
              <a:rPr lang="en-US" b="1" u="sng" baseline="-25000" dirty="0"/>
              <a:t>0</a:t>
            </a:r>
            <a:r>
              <a:rPr lang="en-US" dirty="0"/>
              <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0600"/>
                <a:ext cx="8229600" cy="4389120"/>
              </a:xfrm>
            </p:spPr>
            <p:txBody>
              <a:bodyPr>
                <a:normAutofit fontScale="92500"/>
              </a:bodyPr>
              <a:lstStyle/>
              <a:p>
                <a:r>
                  <a:rPr lang="en-US" sz="5400" b="1" dirty="0" err="1"/>
                  <a:t>Z</a:t>
                </a:r>
                <a:r>
                  <a:rPr lang="en-US" sz="5400" b="1" baseline="-25000" dirty="0" err="1"/>
                  <a:t>cal</a:t>
                </a:r>
                <a:r>
                  <a:rPr lang="en-US" sz="5400" b="1" dirty="0"/>
                  <a:t> =  </a:t>
                </a:r>
                <a14:m>
                  <m:oMath xmlns:m="http://schemas.openxmlformats.org/officeDocument/2006/math">
                    <m:f>
                      <m:fPr>
                        <m:ctrlPr>
                          <a:rPr lang="en-US" sz="5400" b="1" i="1">
                            <a:latin typeface="Cambria Math"/>
                          </a:rPr>
                        </m:ctrlPr>
                      </m:fPr>
                      <m:num>
                        <m:r>
                          <a:rPr lang="en-US" sz="5400" b="1" i="1">
                            <a:latin typeface="Cambria Math"/>
                          </a:rPr>
                          <m:t>𝒑</m:t>
                        </m:r>
                        <m:r>
                          <a:rPr lang="en-US" sz="5400" b="1" i="1">
                            <a:latin typeface="Cambria Math"/>
                          </a:rPr>
                          <m:t>−</m:t>
                        </m:r>
                        <m:r>
                          <a:rPr lang="en-US" sz="5400" b="1" i="1">
                            <a:latin typeface="Cambria Math"/>
                          </a:rPr>
                          <m:t>𝑷</m:t>
                        </m:r>
                        <m:r>
                          <a:rPr lang="en-US" sz="5400" b="1" i="1">
                            <a:latin typeface="Cambria Math"/>
                          </a:rPr>
                          <m:t>₀</m:t>
                        </m:r>
                      </m:num>
                      <m:den>
                        <m:rad>
                          <m:radPr>
                            <m:degHide m:val="on"/>
                            <m:ctrlPr>
                              <a:rPr lang="en-US" sz="5400" b="1" i="1">
                                <a:latin typeface="Cambria Math"/>
                              </a:rPr>
                            </m:ctrlPr>
                          </m:radPr>
                          <m:deg/>
                          <m:e>
                            <m:r>
                              <a:rPr lang="en-US" sz="5400" b="1" i="1">
                                <a:latin typeface="Cambria Math"/>
                              </a:rPr>
                              <m:t>𝑷𝑸</m:t>
                            </m:r>
                            <m:r>
                              <a:rPr lang="en-US" sz="5400" b="1" i="1">
                                <a:latin typeface="Cambria Math"/>
                              </a:rPr>
                              <m:t>/</m:t>
                            </m:r>
                            <m:r>
                              <a:rPr lang="en-US" sz="5400" b="1" i="1">
                                <a:latin typeface="Cambria Math"/>
                              </a:rPr>
                              <m:t>𝒏</m:t>
                            </m:r>
                          </m:e>
                        </m:rad>
                      </m:den>
                    </m:f>
                  </m:oMath>
                </a14:m>
                <a:r>
                  <a:rPr lang="en-US" sz="5400" b="1" dirty="0"/>
                  <a:t>   ~ N(0,1)</a:t>
                </a:r>
                <a:endParaRPr lang="en-US" sz="5400" dirty="0"/>
              </a:p>
              <a:p>
                <a:r>
                  <a:rPr lang="en-US" b="1" dirty="0"/>
                  <a:t>Where, </a:t>
                </a:r>
                <a:endParaRPr lang="en-US" dirty="0"/>
              </a:p>
              <a:p>
                <a:r>
                  <a:rPr lang="en-US" b="1" dirty="0"/>
                  <a:t>P = Observation sample proportion of success = </a:t>
                </a:r>
                <a14:m>
                  <m:oMath xmlns:m="http://schemas.openxmlformats.org/officeDocument/2006/math">
                    <m:f>
                      <m:fPr>
                        <m:ctrlPr>
                          <a:rPr lang="en-US" b="1" i="1">
                            <a:latin typeface="Cambria Math"/>
                          </a:rPr>
                        </m:ctrlPr>
                      </m:fPr>
                      <m:num>
                        <m:r>
                          <a:rPr lang="en-US" b="1" i="1">
                            <a:latin typeface="Cambria Math"/>
                          </a:rPr>
                          <m:t>𝑿</m:t>
                        </m:r>
                      </m:num>
                      <m:den>
                        <m:r>
                          <a:rPr lang="en-US" b="1" i="1">
                            <a:latin typeface="Cambria Math"/>
                          </a:rPr>
                          <m:t>𝒏</m:t>
                        </m:r>
                      </m:den>
                    </m:f>
                  </m:oMath>
                </a14:m>
                <a:endParaRPr lang="en-US" dirty="0"/>
              </a:p>
              <a:p>
                <a:r>
                  <a:rPr lang="en-US" b="1" dirty="0"/>
                  <a:t>X= number of success relating to particular attributes</a:t>
                </a:r>
                <a:endParaRPr lang="en-US" dirty="0"/>
              </a:p>
              <a:p>
                <a:r>
                  <a:rPr lang="en-US" b="1" dirty="0"/>
                  <a:t>n = Sample Size</a:t>
                </a:r>
                <a:endParaRPr lang="en-US" dirty="0"/>
              </a:p>
              <a:p>
                <a:r>
                  <a:rPr lang="en-US" b="1" dirty="0"/>
                  <a:t>Q = Population proportion of failure such that </a:t>
                </a:r>
                <a:r>
                  <a:rPr lang="en-US" b="1" dirty="0" smtClean="0"/>
                  <a:t>P+Q </a:t>
                </a:r>
                <a:r>
                  <a:rPr lang="en-US" b="1" dirty="0"/>
                  <a:t>=1</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0600"/>
                <a:ext cx="8229600" cy="4389120"/>
              </a:xfrm>
              <a:blipFill rotWithShape="1">
                <a:blip r:embed="rId2"/>
                <a:stretch>
                  <a:fillRect l="-2741" r="-889"/>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C5D4F049-19E0-4B39-A799-DE68D66C0D50}" type="slidenum">
              <a:rPr lang="en-US" smtClean="0"/>
              <a:t>28</a:t>
            </a:fld>
            <a:endParaRPr lang="en-US"/>
          </a:p>
        </p:txBody>
      </p:sp>
    </p:spTree>
    <p:extLst>
      <p:ext uri="{BB962C8B-B14F-4D97-AF65-F5344CB8AC3E}">
        <p14:creationId xmlns:p14="http://schemas.microsoft.com/office/powerpoint/2010/main" val="3376981637"/>
      </p:ext>
    </p:extLst>
  </p:cSld>
  <p:clrMapOvr>
    <a:masterClrMapping/>
  </p:clrMapOvr>
  <p:transition spd="slow">
    <p:cove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762000"/>
          </a:xfrm>
        </p:spPr>
        <p:txBody>
          <a:bodyPr>
            <a:normAutofit fontScale="90000"/>
          </a:bodyPr>
          <a:lstStyle/>
          <a:p>
            <a:r>
              <a:rPr lang="en-US" u="sng" dirty="0" smtClean="0"/>
              <a:t>Problems:</a:t>
            </a:r>
            <a:endParaRPr lang="en-US" u="sng" dirty="0"/>
          </a:p>
        </p:txBody>
      </p:sp>
      <p:sp>
        <p:nvSpPr>
          <p:cNvPr id="3" name="Content Placeholder 2"/>
          <p:cNvSpPr>
            <a:spLocks noGrp="1"/>
          </p:cNvSpPr>
          <p:nvPr>
            <p:ph idx="1"/>
          </p:nvPr>
        </p:nvSpPr>
        <p:spPr>
          <a:xfrm>
            <a:off x="76200" y="762000"/>
            <a:ext cx="8229600" cy="6324600"/>
          </a:xfrm>
        </p:spPr>
        <p:txBody>
          <a:bodyPr>
            <a:noAutofit/>
          </a:bodyPr>
          <a:lstStyle/>
          <a:p>
            <a:pPr marL="457200" lvl="0" indent="-457200" algn="just" fontAlgn="base">
              <a:buFont typeface="+mj-lt"/>
              <a:buAutoNum type="arabicPeriod"/>
            </a:pPr>
            <a:r>
              <a:rPr lang="en-US" sz="2400" b="1" dirty="0"/>
              <a:t>A coin is tossed 800 times and heads appear 480 times. Can you infer </a:t>
            </a:r>
            <a:r>
              <a:rPr lang="en-US" sz="2400" b="1" dirty="0" smtClean="0"/>
              <a:t>that the </a:t>
            </a:r>
            <a:r>
              <a:rPr lang="en-US" sz="2400" b="1" dirty="0"/>
              <a:t>coin is unbiased at 1% level of </a:t>
            </a:r>
            <a:r>
              <a:rPr lang="en-US" sz="2400" b="1" dirty="0" smtClean="0"/>
              <a:t>significance?</a:t>
            </a:r>
            <a:endParaRPr lang="en-US" sz="2400" dirty="0"/>
          </a:p>
          <a:p>
            <a:pPr marL="457200" lvl="0" indent="-457200" algn="just" fontAlgn="base">
              <a:buFont typeface="+mj-lt"/>
              <a:buAutoNum type="arabicPeriod"/>
            </a:pPr>
            <a:r>
              <a:rPr lang="en-US" sz="2400" b="1" dirty="0" smtClean="0"/>
              <a:t>A </a:t>
            </a:r>
            <a:r>
              <a:rPr lang="en-US" sz="2400" b="1" dirty="0"/>
              <a:t>sample of 600 persons selected randomly from a large city gives the result that males are 53%. Is there reason to doubt the hypothesis that males and females are in equal number in the </a:t>
            </a:r>
            <a:r>
              <a:rPr lang="en-US" sz="2400" b="1" dirty="0" smtClean="0"/>
              <a:t>city?</a:t>
            </a:r>
            <a:endParaRPr lang="en-US" sz="2400" dirty="0"/>
          </a:p>
          <a:p>
            <a:pPr marL="457200" lvl="0" indent="-457200" algn="just" fontAlgn="base">
              <a:buFont typeface="+mj-lt"/>
              <a:buAutoNum type="arabicPeriod"/>
            </a:pPr>
            <a:r>
              <a:rPr lang="en-US" sz="2400" b="1" dirty="0" smtClean="0"/>
              <a:t>In </a:t>
            </a:r>
            <a:r>
              <a:rPr lang="en-US" sz="2400" b="1" dirty="0"/>
              <a:t>a sample of 400 water tanks it was  found that 30 water tanks were defective. The company which produces these water tank claims only 5% of their water tanks are defective. Test the claim of the company at 5% level of </a:t>
            </a:r>
            <a:r>
              <a:rPr lang="en-US" sz="2400" b="1" dirty="0" smtClean="0"/>
              <a:t>significance.</a:t>
            </a:r>
          </a:p>
          <a:p>
            <a:pPr marL="457200" lvl="0" indent="-457200" algn="just" fontAlgn="base">
              <a:buFont typeface="+mj-lt"/>
              <a:buAutoNum type="arabicPeriod"/>
            </a:pPr>
            <a:r>
              <a:rPr lang="en-US" sz="2400" b="1" dirty="0" smtClean="0"/>
              <a:t>It is claimed that both tea and coffee are equally popular in </a:t>
            </a:r>
            <a:r>
              <a:rPr lang="en-US" sz="2400" b="1" dirty="0" err="1" smtClean="0"/>
              <a:t>Ilam</a:t>
            </a:r>
            <a:r>
              <a:rPr lang="en-US" sz="2400" b="1" dirty="0" smtClean="0"/>
              <a:t> district. If in a random sample of 1200 persons 650 were regular consumers of tea. Is the claim justified at 5% level of significance?</a:t>
            </a:r>
            <a:endParaRPr lang="en-US" sz="2400" dirty="0"/>
          </a:p>
          <a:p>
            <a:pPr marL="0" lvl="0" indent="0" algn="just" fontAlgn="base">
              <a:buNone/>
            </a:pPr>
            <a:endParaRPr lang="en-US" sz="2400" dirty="0"/>
          </a:p>
          <a:p>
            <a:endParaRPr lang="en-US" sz="2400" dirty="0"/>
          </a:p>
        </p:txBody>
      </p:sp>
      <p:sp>
        <p:nvSpPr>
          <p:cNvPr id="5" name="Slide Number Placeholder 4"/>
          <p:cNvSpPr>
            <a:spLocks noGrp="1"/>
          </p:cNvSpPr>
          <p:nvPr>
            <p:ph type="sldNum" sz="quarter" idx="12"/>
          </p:nvPr>
        </p:nvSpPr>
        <p:spPr/>
        <p:txBody>
          <a:bodyPr/>
          <a:lstStyle/>
          <a:p>
            <a:fld id="{C5D4F049-19E0-4B39-A799-DE68D66C0D50}" type="slidenum">
              <a:rPr lang="en-US" smtClean="0"/>
              <a:t>29</a:t>
            </a:fld>
            <a:endParaRPr lang="en-US"/>
          </a:p>
        </p:txBody>
      </p:sp>
    </p:spTree>
    <p:extLst>
      <p:ext uri="{BB962C8B-B14F-4D97-AF65-F5344CB8AC3E}">
        <p14:creationId xmlns:p14="http://schemas.microsoft.com/office/powerpoint/2010/main" val="160142744"/>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066800"/>
            <a:ext cx="8229600" cy="1143000"/>
          </a:xfrm>
        </p:spPr>
        <p:txBody>
          <a:bodyPr>
            <a:normAutofit fontScale="90000"/>
          </a:bodyPr>
          <a:lstStyle/>
          <a:p>
            <a:r>
              <a:rPr lang="en-US" b="1" u="sng" dirty="0" smtClean="0"/>
              <a:t>Procedure </a:t>
            </a:r>
            <a:r>
              <a:rPr lang="en-US" b="1" u="sng" dirty="0"/>
              <a:t>of Hypothesis Testing:</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algn="just"/>
            <a:r>
              <a:rPr lang="en-US" b="1" u="sng" dirty="0"/>
              <a:t>Step1:  </a:t>
            </a:r>
            <a:r>
              <a:rPr lang="en-US" b="1" dirty="0"/>
              <a:t>Set up the null hypothesis H</a:t>
            </a:r>
            <a:r>
              <a:rPr lang="en-US" b="1" baseline="-25000" dirty="0"/>
              <a:t>0</a:t>
            </a:r>
            <a:r>
              <a:rPr lang="en-US" b="1" dirty="0" smtClean="0"/>
              <a:t>.</a:t>
            </a:r>
          </a:p>
          <a:p>
            <a:pPr algn="just"/>
            <a:r>
              <a:rPr lang="en-US" b="1" u="sng" dirty="0"/>
              <a:t>Step2</a:t>
            </a:r>
            <a:r>
              <a:rPr lang="en-US" b="1" dirty="0"/>
              <a:t>: Set up the alternative hypothesis H</a:t>
            </a:r>
            <a:r>
              <a:rPr lang="en-US" b="1" baseline="-25000" dirty="0"/>
              <a:t>1</a:t>
            </a:r>
            <a:r>
              <a:rPr lang="en-US" b="1" dirty="0"/>
              <a:t> against Null hypothesis H</a:t>
            </a:r>
            <a:r>
              <a:rPr lang="en-US" b="1" baseline="-25000" dirty="0"/>
              <a:t>0</a:t>
            </a:r>
            <a:r>
              <a:rPr lang="en-US" b="1" baseline="-25000" dirty="0" smtClean="0"/>
              <a:t>.</a:t>
            </a:r>
          </a:p>
          <a:p>
            <a:pPr algn="just"/>
            <a:r>
              <a:rPr lang="en-US" b="1" u="sng" dirty="0"/>
              <a:t>Step3</a:t>
            </a:r>
            <a:r>
              <a:rPr lang="en-US" b="1" dirty="0"/>
              <a:t>: Fix the level of significance (α) to be or 5% or 1% unless stated level of significance is always fixed in advanced before collecting the sample information</a:t>
            </a:r>
            <a:r>
              <a:rPr lang="en-US" b="1" dirty="0" smtClean="0"/>
              <a:t>.</a:t>
            </a:r>
          </a:p>
          <a:p>
            <a:pPr algn="just"/>
            <a:r>
              <a:rPr lang="en-US" b="1" u="sng" dirty="0"/>
              <a:t>Step4</a:t>
            </a:r>
            <a:r>
              <a:rPr lang="en-US" b="1" dirty="0"/>
              <a:t>: Compute the test statistic: Under (H</a:t>
            </a:r>
            <a:r>
              <a:rPr lang="en-US" b="1" baseline="-25000" dirty="0"/>
              <a:t>0</a:t>
            </a:r>
            <a:r>
              <a:rPr lang="en-US" b="1" dirty="0"/>
              <a:t>) or it is also called calculated value</a:t>
            </a:r>
            <a:r>
              <a:rPr lang="en-US" b="1" dirty="0" smtClean="0"/>
              <a:t>.</a:t>
            </a:r>
          </a:p>
          <a:p>
            <a:pPr algn="just"/>
            <a:r>
              <a:rPr lang="en-US" b="1" u="sng" dirty="0"/>
              <a:t>Step5</a:t>
            </a:r>
            <a:r>
              <a:rPr lang="en-US" b="1" dirty="0"/>
              <a:t>: Write down the critical or tabulated value of test statistic as pre-determine level of </a:t>
            </a:r>
            <a:r>
              <a:rPr lang="en-US" b="1" dirty="0" smtClean="0"/>
              <a:t>significance</a:t>
            </a:r>
          </a:p>
          <a:p>
            <a:pPr algn="just"/>
            <a:r>
              <a:rPr lang="en-US" b="1" u="sng" dirty="0"/>
              <a:t>Step6</a:t>
            </a:r>
            <a:r>
              <a:rPr lang="en-US" b="1" dirty="0"/>
              <a:t>: Make a decision: If the calculated values of test statistics is less than the tabulated value, we accept the null hypothesis. If the calculated value of test statistics is greater than the tabulated value, we reject the null hypothesis</a:t>
            </a:r>
            <a:r>
              <a:rPr lang="en-US" b="1" dirty="0" smtClean="0"/>
              <a:t>.</a:t>
            </a:r>
          </a:p>
          <a:p>
            <a:pPr algn="just"/>
            <a:r>
              <a:rPr lang="en-US" b="1" u="sng" dirty="0"/>
              <a:t>Step7:  </a:t>
            </a:r>
            <a:r>
              <a:rPr lang="en-US" b="1" dirty="0"/>
              <a:t>Make a Conclusion: Write the statement of  accepted hypothesis(H</a:t>
            </a:r>
            <a:r>
              <a:rPr lang="en-US" b="1" baseline="-25000" dirty="0"/>
              <a:t>0</a:t>
            </a:r>
            <a:r>
              <a:rPr lang="en-US" b="1" dirty="0"/>
              <a:t>)</a:t>
            </a:r>
            <a:endParaRPr lang="en-US" dirty="0"/>
          </a:p>
        </p:txBody>
      </p:sp>
      <p:sp>
        <p:nvSpPr>
          <p:cNvPr id="4" name="Slide Number Placeholder 3"/>
          <p:cNvSpPr>
            <a:spLocks noGrp="1"/>
          </p:cNvSpPr>
          <p:nvPr>
            <p:ph type="sldNum" sz="quarter" idx="12"/>
          </p:nvPr>
        </p:nvSpPr>
        <p:spPr/>
        <p:txBody>
          <a:bodyPr/>
          <a:lstStyle/>
          <a:p>
            <a:fld id="{C5D4F049-19E0-4B39-A799-DE68D66C0D50}" type="slidenum">
              <a:rPr lang="en-US" smtClean="0"/>
              <a:t>3</a:t>
            </a:fld>
            <a:endParaRPr lang="en-US"/>
          </a:p>
        </p:txBody>
      </p:sp>
    </p:spTree>
    <p:extLst>
      <p:ext uri="{BB962C8B-B14F-4D97-AF65-F5344CB8AC3E}">
        <p14:creationId xmlns:p14="http://schemas.microsoft.com/office/powerpoint/2010/main" val="965095665"/>
      </p:ext>
    </p:extLst>
  </p:cSld>
  <p:clrMapOvr>
    <a:masterClrMapping/>
  </p:clrMapOvr>
  <p:transition spd="slow">
    <p:cove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229600" cy="551688"/>
          </a:xfrm>
        </p:spPr>
        <p:txBody>
          <a:bodyPr>
            <a:normAutofit fontScale="90000"/>
          </a:bodyPr>
          <a:lstStyle/>
          <a:p>
            <a:r>
              <a:rPr lang="en-US" u="sng" dirty="0" smtClean="0"/>
              <a:t>Problems:</a:t>
            </a:r>
            <a:endParaRPr lang="en-US" u="sng" dirty="0"/>
          </a:p>
        </p:txBody>
      </p:sp>
      <p:sp>
        <p:nvSpPr>
          <p:cNvPr id="3" name="Content Placeholder 2"/>
          <p:cNvSpPr>
            <a:spLocks noGrp="1"/>
          </p:cNvSpPr>
          <p:nvPr>
            <p:ph idx="1"/>
          </p:nvPr>
        </p:nvSpPr>
        <p:spPr/>
        <p:txBody>
          <a:bodyPr/>
          <a:lstStyle/>
          <a:p>
            <a:pPr algn="just"/>
            <a:r>
              <a:rPr lang="en-US" b="1" dirty="0" smtClean="0"/>
              <a:t>A member of public interest group concerned with environment pollution assert at public hearing that “ fewer than 60% of the industrial plants in this area are complying with air pollution standards”. The officials samples 60 plants and finds that 33 are complying with air pollution standards. Is the asserting by the member of public interest group a valid one? Test the hypothesis at 0.02 significance level.</a:t>
            </a:r>
            <a:endParaRPr lang="en-US" b="1" dirty="0"/>
          </a:p>
        </p:txBody>
      </p:sp>
      <p:sp>
        <p:nvSpPr>
          <p:cNvPr id="4" name="Slide Number Placeholder 3"/>
          <p:cNvSpPr>
            <a:spLocks noGrp="1"/>
          </p:cNvSpPr>
          <p:nvPr>
            <p:ph type="sldNum" sz="quarter" idx="12"/>
          </p:nvPr>
        </p:nvSpPr>
        <p:spPr/>
        <p:txBody>
          <a:bodyPr/>
          <a:lstStyle/>
          <a:p>
            <a:fld id="{C5D4F049-19E0-4B39-A799-DE68D66C0D50}" type="slidenum">
              <a:rPr lang="en-US" smtClean="0"/>
              <a:t>30</a:t>
            </a:fld>
            <a:endParaRPr lang="en-US"/>
          </a:p>
        </p:txBody>
      </p:sp>
    </p:spTree>
    <p:extLst>
      <p:ext uri="{BB962C8B-B14F-4D97-AF65-F5344CB8AC3E}">
        <p14:creationId xmlns:p14="http://schemas.microsoft.com/office/powerpoint/2010/main" val="661250364"/>
      </p:ext>
    </p:extLst>
  </p:cSld>
  <p:clrMapOvr>
    <a:masterClrMapping/>
  </p:clrMapOvr>
  <p:transition spd="slow">
    <p:cove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err="1" smtClean="0"/>
              <a:t>CaseIV</a:t>
            </a:r>
            <a:r>
              <a:rPr lang="en-US" u="sng" dirty="0" smtClean="0"/>
              <a:t>: Test of Significance for Difference of Two Proportions:</a:t>
            </a:r>
            <a:endParaRPr lang="en-US" u="sng" dirty="0"/>
          </a:p>
        </p:txBody>
      </p:sp>
      <p:sp>
        <p:nvSpPr>
          <p:cNvPr id="3" name="Content Placeholder 2"/>
          <p:cNvSpPr>
            <a:spLocks noGrp="1"/>
          </p:cNvSpPr>
          <p:nvPr>
            <p:ph idx="1"/>
          </p:nvPr>
        </p:nvSpPr>
        <p:spPr/>
        <p:txBody>
          <a:bodyPr>
            <a:normAutofit fontScale="92500"/>
          </a:bodyPr>
          <a:lstStyle/>
          <a:p>
            <a:pPr algn="just"/>
            <a:r>
              <a:rPr lang="en-US" b="1" u="sng" dirty="0"/>
              <a:t>Null hypothesis(H</a:t>
            </a:r>
            <a:r>
              <a:rPr lang="en-US" b="1" u="sng" baseline="-25000" dirty="0"/>
              <a:t>0</a:t>
            </a:r>
            <a:r>
              <a:rPr lang="en-US" b="1" u="sng" dirty="0"/>
              <a:t>) : </a:t>
            </a:r>
            <a:r>
              <a:rPr lang="en-US" b="1" dirty="0"/>
              <a:t>P</a:t>
            </a:r>
            <a:r>
              <a:rPr lang="en-US" b="1" baseline="-25000" dirty="0"/>
              <a:t>1</a:t>
            </a:r>
            <a:r>
              <a:rPr lang="en-US" b="1" dirty="0"/>
              <a:t>=P</a:t>
            </a:r>
            <a:r>
              <a:rPr lang="en-US" b="1" baseline="-25000" dirty="0"/>
              <a:t>2</a:t>
            </a:r>
            <a:r>
              <a:rPr lang="en-US" b="1" dirty="0"/>
              <a:t> </a:t>
            </a:r>
            <a:r>
              <a:rPr lang="en-US" b="1" dirty="0" err="1"/>
              <a:t>i.e</a:t>
            </a:r>
            <a:r>
              <a:rPr lang="en-US" b="1" dirty="0"/>
              <a:t> two population proportion are same or there is no significant difference between two population proportions.</a:t>
            </a:r>
            <a:endParaRPr lang="en-US" dirty="0"/>
          </a:p>
          <a:p>
            <a:pPr algn="just"/>
            <a:r>
              <a:rPr lang="en-US" b="1" u="sng" dirty="0"/>
              <a:t>Alternative Hypothesis(H</a:t>
            </a:r>
            <a:r>
              <a:rPr lang="en-US" b="1" u="sng" baseline="-25000" dirty="0"/>
              <a:t>1</a:t>
            </a:r>
            <a:r>
              <a:rPr lang="en-US" b="1" u="sng" dirty="0"/>
              <a:t>): </a:t>
            </a:r>
            <a:r>
              <a:rPr lang="en-US" b="1" dirty="0"/>
              <a:t>P</a:t>
            </a:r>
            <a:r>
              <a:rPr lang="en-US" b="1" baseline="-25000" dirty="0"/>
              <a:t>1</a:t>
            </a:r>
            <a:r>
              <a:rPr lang="en-US" b="1" dirty="0"/>
              <a:t>≠P</a:t>
            </a:r>
            <a:r>
              <a:rPr lang="en-US" b="1" baseline="-25000" dirty="0"/>
              <a:t>2</a:t>
            </a:r>
            <a:r>
              <a:rPr lang="en-US" b="1" u="sng" dirty="0"/>
              <a:t> </a:t>
            </a:r>
            <a:r>
              <a:rPr lang="en-US" b="1" dirty="0" err="1"/>
              <a:t>i.e</a:t>
            </a:r>
            <a:r>
              <a:rPr lang="en-US" b="1" dirty="0"/>
              <a:t> two population are not same or there is significant difference between two population proportions.(Two tailed test)</a:t>
            </a:r>
            <a:endParaRPr lang="en-US" dirty="0"/>
          </a:p>
          <a:p>
            <a:pPr algn="just"/>
            <a:r>
              <a:rPr lang="en-US" b="1" dirty="0"/>
              <a:t>H</a:t>
            </a:r>
            <a:r>
              <a:rPr lang="en-US" b="1" baseline="-25000" dirty="0"/>
              <a:t>1</a:t>
            </a:r>
            <a:r>
              <a:rPr lang="en-US" b="1" dirty="0"/>
              <a:t>: P</a:t>
            </a:r>
            <a:r>
              <a:rPr lang="en-US" b="1" baseline="-25000" dirty="0"/>
              <a:t>1</a:t>
            </a:r>
            <a:r>
              <a:rPr lang="en-US" b="1" dirty="0"/>
              <a:t>&gt;P</a:t>
            </a:r>
            <a:r>
              <a:rPr lang="en-US" b="1" baseline="-25000" dirty="0"/>
              <a:t>2</a:t>
            </a:r>
            <a:r>
              <a:rPr lang="en-US" b="1" dirty="0"/>
              <a:t> </a:t>
            </a:r>
            <a:r>
              <a:rPr lang="en-US" b="1" dirty="0" err="1"/>
              <a:t>i.e</a:t>
            </a:r>
            <a:r>
              <a:rPr lang="en-US" b="1" dirty="0"/>
              <a:t> the population proportion of first group is greater than second group (Right tailed test)</a:t>
            </a:r>
            <a:endParaRPr lang="en-US" dirty="0"/>
          </a:p>
          <a:p>
            <a:pPr algn="just"/>
            <a:r>
              <a:rPr lang="en-US" b="1" dirty="0"/>
              <a:t>H</a:t>
            </a:r>
            <a:r>
              <a:rPr lang="en-US" b="1" baseline="-25000" dirty="0"/>
              <a:t>1</a:t>
            </a:r>
            <a:r>
              <a:rPr lang="en-US" b="1" dirty="0"/>
              <a:t>: P</a:t>
            </a:r>
            <a:r>
              <a:rPr lang="en-US" b="1" baseline="-25000" dirty="0"/>
              <a:t>1</a:t>
            </a:r>
            <a:r>
              <a:rPr lang="en-US" b="1" dirty="0"/>
              <a:t>&lt;P</a:t>
            </a:r>
            <a:r>
              <a:rPr lang="en-US" b="1" baseline="-25000" dirty="0"/>
              <a:t>2</a:t>
            </a:r>
            <a:r>
              <a:rPr lang="en-US" b="1" dirty="0"/>
              <a:t> </a:t>
            </a:r>
            <a:r>
              <a:rPr lang="en-US" b="1" dirty="0" err="1"/>
              <a:t>i.e</a:t>
            </a:r>
            <a:r>
              <a:rPr lang="en-US" b="1" dirty="0"/>
              <a:t> the population proportion of first group is less than second group (Left tailed test).</a:t>
            </a:r>
            <a:endParaRPr lang="en-US" dirty="0"/>
          </a:p>
          <a:p>
            <a:pPr algn="just"/>
            <a:endParaRPr lang="en-US" dirty="0"/>
          </a:p>
        </p:txBody>
      </p:sp>
      <p:sp>
        <p:nvSpPr>
          <p:cNvPr id="5" name="Slide Number Placeholder 4"/>
          <p:cNvSpPr>
            <a:spLocks noGrp="1"/>
          </p:cNvSpPr>
          <p:nvPr>
            <p:ph type="sldNum" sz="quarter" idx="12"/>
          </p:nvPr>
        </p:nvSpPr>
        <p:spPr/>
        <p:txBody>
          <a:bodyPr/>
          <a:lstStyle/>
          <a:p>
            <a:fld id="{C5D4F049-19E0-4B39-A799-DE68D66C0D50}" type="slidenum">
              <a:rPr lang="en-US" smtClean="0"/>
              <a:t>31</a:t>
            </a:fld>
            <a:endParaRPr lang="en-US"/>
          </a:p>
        </p:txBody>
      </p:sp>
    </p:spTree>
    <p:extLst>
      <p:ext uri="{BB962C8B-B14F-4D97-AF65-F5344CB8AC3E}">
        <p14:creationId xmlns:p14="http://schemas.microsoft.com/office/powerpoint/2010/main" val="3392336076"/>
      </p:ext>
    </p:extLst>
  </p:cSld>
  <p:clrMapOvr>
    <a:masterClrMapping/>
  </p:clrMapOvr>
  <p:transition spd="slow">
    <p:cove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Test statistics: Under H</a:t>
            </a:r>
            <a:r>
              <a:rPr lang="en-US" b="1" baseline="-25000" dirty="0"/>
              <a:t>0</a:t>
            </a:r>
            <a:r>
              <a:rPr lang="en-US" b="1" dirty="0"/>
              <a:t>, </a:t>
            </a:r>
            <a:r>
              <a:rPr lang="en-US" dirty="0"/>
              <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371600"/>
                <a:ext cx="8229600" cy="4389120"/>
              </a:xfrm>
            </p:spPr>
            <p:txBody>
              <a:bodyPr>
                <a:normAutofit fontScale="85000" lnSpcReduction="20000"/>
              </a:bodyPr>
              <a:lstStyle/>
              <a:p>
                <a:r>
                  <a:rPr lang="en-US" sz="4000" b="1" dirty="0" err="1"/>
                  <a:t>Z</a:t>
                </a:r>
                <a:r>
                  <a:rPr lang="en-US" sz="4000" b="1" baseline="-25000" dirty="0" err="1"/>
                  <a:t>cal</a:t>
                </a:r>
                <a:r>
                  <a:rPr lang="en-US" sz="4000" b="1" dirty="0"/>
                  <a:t> =  </a:t>
                </a:r>
                <a14:m>
                  <m:oMath xmlns:m="http://schemas.openxmlformats.org/officeDocument/2006/math">
                    <m:f>
                      <m:fPr>
                        <m:ctrlPr>
                          <a:rPr lang="en-US" sz="4000" b="1" i="1">
                            <a:latin typeface="Cambria Math"/>
                          </a:rPr>
                        </m:ctrlPr>
                      </m:fPr>
                      <m:num>
                        <m:r>
                          <a:rPr lang="en-US" sz="4000" b="1" i="1">
                            <a:latin typeface="Cambria Math"/>
                          </a:rPr>
                          <m:t>𝒑</m:t>
                        </m:r>
                        <m:r>
                          <a:rPr lang="en-US" sz="4000" b="1" i="1">
                            <a:latin typeface="Cambria Math"/>
                          </a:rPr>
                          <m:t>₁−</m:t>
                        </m:r>
                        <m:r>
                          <a:rPr lang="en-US" sz="4000" b="1" i="1">
                            <a:latin typeface="Cambria Math"/>
                          </a:rPr>
                          <m:t>𝒑</m:t>
                        </m:r>
                        <m:r>
                          <a:rPr lang="en-US" sz="4000" b="1" i="1">
                            <a:latin typeface="Cambria Math"/>
                          </a:rPr>
                          <m:t>₁</m:t>
                        </m:r>
                      </m:num>
                      <m:den>
                        <m:rad>
                          <m:radPr>
                            <m:degHide m:val="on"/>
                            <m:ctrlPr>
                              <a:rPr lang="en-US" sz="4000" b="1" i="1">
                                <a:latin typeface="Cambria Math"/>
                              </a:rPr>
                            </m:ctrlPr>
                          </m:radPr>
                          <m:deg/>
                          <m:e>
                            <m:r>
                              <a:rPr lang="en-US" sz="4000" b="1" i="1">
                                <a:latin typeface="Cambria Math"/>
                              </a:rPr>
                              <m:t>𝑷</m:t>
                            </m:r>
                            <m:r>
                              <a:rPr lang="en-US" sz="4000" b="1" i="1">
                                <a:latin typeface="Cambria Math"/>
                              </a:rPr>
                              <m:t>^</m:t>
                            </m:r>
                            <m:r>
                              <a:rPr lang="en-US" sz="4000" b="1" i="1">
                                <a:latin typeface="Cambria Math"/>
                              </a:rPr>
                              <m:t>𝑸</m:t>
                            </m:r>
                            <m:r>
                              <a:rPr lang="en-US" sz="4000" b="1" i="1">
                                <a:latin typeface="Cambria Math"/>
                              </a:rPr>
                              <m:t>^(</m:t>
                            </m:r>
                            <m:f>
                              <m:fPr>
                                <m:ctrlPr>
                                  <a:rPr lang="en-US" sz="4000" b="1" i="1">
                                    <a:latin typeface="Cambria Math"/>
                                  </a:rPr>
                                </m:ctrlPr>
                              </m:fPr>
                              <m:num>
                                <m:r>
                                  <a:rPr lang="en-US" sz="4000" b="1" i="1">
                                    <a:latin typeface="Cambria Math"/>
                                  </a:rPr>
                                  <m:t>𝟏</m:t>
                                </m:r>
                              </m:num>
                              <m:den>
                                <m:r>
                                  <a:rPr lang="en-US" sz="4000" b="1" i="1">
                                    <a:latin typeface="Cambria Math"/>
                                  </a:rPr>
                                  <m:t>𝒏</m:t>
                                </m:r>
                                <m:r>
                                  <a:rPr lang="en-US" sz="4000" b="1" i="1">
                                    <a:latin typeface="Cambria Math"/>
                                  </a:rPr>
                                  <m:t>₁</m:t>
                                </m:r>
                              </m:den>
                            </m:f>
                            <m:r>
                              <a:rPr lang="en-US" sz="4000" b="1" i="1">
                                <a:latin typeface="Cambria Math"/>
                              </a:rPr>
                              <m:t>+</m:t>
                            </m:r>
                            <m:f>
                              <m:fPr>
                                <m:ctrlPr>
                                  <a:rPr lang="en-US" sz="4000" b="1" i="1">
                                    <a:latin typeface="Cambria Math"/>
                                  </a:rPr>
                                </m:ctrlPr>
                              </m:fPr>
                              <m:num>
                                <m:r>
                                  <a:rPr lang="en-US" sz="4000" b="1" i="1">
                                    <a:latin typeface="Cambria Math"/>
                                  </a:rPr>
                                  <m:t>𝟏</m:t>
                                </m:r>
                              </m:num>
                              <m:den>
                                <m:r>
                                  <a:rPr lang="en-US" sz="4000" b="1" i="1">
                                    <a:latin typeface="Cambria Math"/>
                                  </a:rPr>
                                  <m:t>𝒏</m:t>
                                </m:r>
                                <m:r>
                                  <a:rPr lang="en-US" sz="4000" b="1" i="1">
                                    <a:latin typeface="Cambria Math"/>
                                  </a:rPr>
                                  <m:t>₂</m:t>
                                </m:r>
                              </m:den>
                            </m:f>
                            <m:r>
                              <a:rPr lang="en-US" sz="4000" b="1" i="1">
                                <a:latin typeface="Cambria Math"/>
                              </a:rPr>
                              <m:t>)</m:t>
                            </m:r>
                          </m:e>
                        </m:rad>
                      </m:den>
                    </m:f>
                  </m:oMath>
                </a14:m>
                <a:r>
                  <a:rPr lang="en-US" sz="4000" b="1" dirty="0"/>
                  <a:t>   ~ N (0, 1)</a:t>
                </a:r>
                <a:endParaRPr lang="en-US" sz="4000" dirty="0"/>
              </a:p>
              <a:p>
                <a:r>
                  <a:rPr lang="en-US" sz="4000" b="1" dirty="0"/>
                  <a:t>P˄ = </a:t>
                </a:r>
                <a14:m>
                  <m:oMath xmlns:m="http://schemas.openxmlformats.org/officeDocument/2006/math">
                    <m:f>
                      <m:fPr>
                        <m:ctrlPr>
                          <a:rPr lang="en-US" sz="4000" b="1" i="1">
                            <a:latin typeface="Cambria Math"/>
                          </a:rPr>
                        </m:ctrlPr>
                      </m:fPr>
                      <m:num>
                        <m:r>
                          <a:rPr lang="en-US" sz="4000" b="1" i="1">
                            <a:latin typeface="Cambria Math"/>
                          </a:rPr>
                          <m:t>𝒏</m:t>
                        </m:r>
                        <m:r>
                          <a:rPr lang="en-US" sz="4000" b="1" i="1">
                            <a:latin typeface="Cambria Math"/>
                          </a:rPr>
                          <m:t>₁</m:t>
                        </m:r>
                        <m:r>
                          <a:rPr lang="en-US" sz="4000" b="1" i="1">
                            <a:latin typeface="Cambria Math"/>
                          </a:rPr>
                          <m:t>𝒑</m:t>
                        </m:r>
                        <m:r>
                          <a:rPr lang="en-US" sz="4000" b="1" i="1">
                            <a:latin typeface="Cambria Math"/>
                          </a:rPr>
                          <m:t>₁ +  </m:t>
                        </m:r>
                        <m:r>
                          <a:rPr lang="en-US" sz="4000" b="1" i="1">
                            <a:latin typeface="Cambria Math"/>
                          </a:rPr>
                          <m:t>𝒏</m:t>
                        </m:r>
                        <m:r>
                          <a:rPr lang="en-US" sz="4000" b="1" i="1">
                            <a:latin typeface="Cambria Math"/>
                          </a:rPr>
                          <m:t>₂</m:t>
                        </m:r>
                        <m:r>
                          <a:rPr lang="en-US" sz="4000" b="1" i="1">
                            <a:latin typeface="Cambria Math"/>
                          </a:rPr>
                          <m:t>𝒑</m:t>
                        </m:r>
                        <m:r>
                          <a:rPr lang="en-US" sz="4000" b="1" i="1">
                            <a:latin typeface="Cambria Math"/>
                          </a:rPr>
                          <m:t>₂</m:t>
                        </m:r>
                      </m:num>
                      <m:den>
                        <m:r>
                          <a:rPr lang="en-US" sz="4000" b="1" i="1">
                            <a:latin typeface="Cambria Math"/>
                          </a:rPr>
                          <m:t>𝒏</m:t>
                        </m:r>
                        <m:r>
                          <a:rPr lang="en-US" sz="4000" b="1" i="1">
                            <a:latin typeface="Cambria Math"/>
                          </a:rPr>
                          <m:t>₁ +</m:t>
                        </m:r>
                        <m:r>
                          <a:rPr lang="en-US" sz="4000" b="1" i="1">
                            <a:latin typeface="Cambria Math"/>
                          </a:rPr>
                          <m:t>𝒏</m:t>
                        </m:r>
                        <m:r>
                          <a:rPr lang="en-US" sz="4000" b="1" i="1">
                            <a:latin typeface="Cambria Math"/>
                          </a:rPr>
                          <m:t>₂</m:t>
                        </m:r>
                      </m:den>
                    </m:f>
                  </m:oMath>
                </a14:m>
                <a:r>
                  <a:rPr lang="en-US" sz="4000" b="1" dirty="0"/>
                  <a:t> = </a:t>
                </a:r>
                <a14:m>
                  <m:oMath xmlns:m="http://schemas.openxmlformats.org/officeDocument/2006/math">
                    <m:f>
                      <m:fPr>
                        <m:ctrlPr>
                          <a:rPr lang="en-US" sz="4000" b="1" i="1">
                            <a:latin typeface="Cambria Math"/>
                          </a:rPr>
                        </m:ctrlPr>
                      </m:fPr>
                      <m:num>
                        <m:r>
                          <a:rPr lang="en-US" sz="4000" b="1" i="1">
                            <a:latin typeface="Cambria Math"/>
                          </a:rPr>
                          <m:t>𝒙</m:t>
                        </m:r>
                        <m:r>
                          <a:rPr lang="en-US" sz="4000" b="1" i="1">
                            <a:latin typeface="Cambria Math"/>
                          </a:rPr>
                          <m:t>₁+  </m:t>
                        </m:r>
                        <m:r>
                          <a:rPr lang="en-US" sz="4000" b="1" i="1">
                            <a:latin typeface="Cambria Math"/>
                          </a:rPr>
                          <m:t>𝒙</m:t>
                        </m:r>
                        <m:r>
                          <a:rPr lang="en-US" sz="4000" b="1" i="1">
                            <a:latin typeface="Cambria Math"/>
                          </a:rPr>
                          <m:t>₂</m:t>
                        </m:r>
                      </m:num>
                      <m:den>
                        <m:r>
                          <a:rPr lang="en-US" sz="4000" b="1" i="1">
                            <a:latin typeface="Cambria Math"/>
                          </a:rPr>
                          <m:t>𝒏</m:t>
                        </m:r>
                        <m:r>
                          <a:rPr lang="en-US" sz="4000" b="1" i="1">
                            <a:latin typeface="Cambria Math"/>
                          </a:rPr>
                          <m:t>₁+</m:t>
                        </m:r>
                        <m:r>
                          <a:rPr lang="en-US" sz="4000" b="1" i="1">
                            <a:latin typeface="Cambria Math"/>
                          </a:rPr>
                          <m:t>𝒏</m:t>
                        </m:r>
                        <m:r>
                          <a:rPr lang="en-US" sz="4000" b="1" i="1">
                            <a:latin typeface="Cambria Math"/>
                          </a:rPr>
                          <m:t>₂</m:t>
                        </m:r>
                      </m:den>
                    </m:f>
                  </m:oMath>
                </a14:m>
                <a:endParaRPr lang="en-US" sz="4000" dirty="0" smtClean="0"/>
              </a:p>
              <a:p>
                <a:pPr marL="0" indent="0">
                  <a:buNone/>
                </a:pPr>
                <a:endParaRPr lang="en-US" sz="4000" dirty="0"/>
              </a:p>
              <a:p>
                <a:r>
                  <a:rPr lang="en-US" b="1" dirty="0"/>
                  <a:t> p₁ = Observed sample proportion of success from first population =</a:t>
                </a:r>
                <a14:m>
                  <m:oMath xmlns:m="http://schemas.openxmlformats.org/officeDocument/2006/math">
                    <m:f>
                      <m:fPr>
                        <m:ctrlPr>
                          <a:rPr lang="en-US" b="1" i="1">
                            <a:latin typeface="Cambria Math"/>
                          </a:rPr>
                        </m:ctrlPr>
                      </m:fPr>
                      <m:num>
                        <m:r>
                          <a:rPr lang="en-US" b="1" i="1">
                            <a:latin typeface="Cambria Math"/>
                          </a:rPr>
                          <m:t>𝒙</m:t>
                        </m:r>
                        <m:r>
                          <a:rPr lang="en-US" b="1" i="1">
                            <a:latin typeface="Cambria Math"/>
                          </a:rPr>
                          <m:t>₁</m:t>
                        </m:r>
                      </m:num>
                      <m:den>
                        <m:r>
                          <a:rPr lang="en-US" b="1" i="1">
                            <a:latin typeface="Cambria Math"/>
                          </a:rPr>
                          <m:t>  </m:t>
                        </m:r>
                        <m:r>
                          <a:rPr lang="en-US" b="1" i="1">
                            <a:latin typeface="Cambria Math"/>
                          </a:rPr>
                          <m:t>𝒏</m:t>
                        </m:r>
                        <m:r>
                          <a:rPr lang="en-US" b="1" i="1">
                            <a:latin typeface="Cambria Math"/>
                          </a:rPr>
                          <m:t>₁</m:t>
                        </m:r>
                      </m:den>
                    </m:f>
                  </m:oMath>
                </a14:m>
                <a:endParaRPr lang="en-US" dirty="0"/>
              </a:p>
              <a:p>
                <a:r>
                  <a:rPr lang="en-US" b="1" dirty="0"/>
                  <a:t>p₂ = Observed sample proportion of success from first population =</a:t>
                </a:r>
                <a14:m>
                  <m:oMath xmlns:m="http://schemas.openxmlformats.org/officeDocument/2006/math">
                    <m:f>
                      <m:fPr>
                        <m:ctrlPr>
                          <a:rPr lang="en-US" b="1" i="1">
                            <a:latin typeface="Cambria Math"/>
                          </a:rPr>
                        </m:ctrlPr>
                      </m:fPr>
                      <m:num>
                        <m:r>
                          <a:rPr lang="en-US" b="1" i="1">
                            <a:latin typeface="Cambria Math"/>
                          </a:rPr>
                          <m:t> </m:t>
                        </m:r>
                        <m:r>
                          <a:rPr lang="en-US" b="1" i="1">
                            <a:latin typeface="Cambria Math"/>
                          </a:rPr>
                          <m:t>𝒙</m:t>
                        </m:r>
                        <m:r>
                          <a:rPr lang="en-US" b="1" i="1">
                            <a:latin typeface="Cambria Math"/>
                          </a:rPr>
                          <m:t>₂</m:t>
                        </m:r>
                      </m:num>
                      <m:den>
                        <m:r>
                          <a:rPr lang="en-US" b="1" i="1">
                            <a:latin typeface="Cambria Math"/>
                          </a:rPr>
                          <m:t>𝒏</m:t>
                        </m:r>
                        <m:r>
                          <a:rPr lang="en-US" b="1" i="1">
                            <a:latin typeface="Cambria Math"/>
                          </a:rPr>
                          <m:t>₂</m:t>
                        </m:r>
                      </m:den>
                    </m:f>
                  </m:oMath>
                </a14:m>
                <a:endParaRPr lang="en-US" dirty="0"/>
              </a:p>
              <a:p>
                <a:r>
                  <a:rPr lang="en-US" b="1" dirty="0"/>
                  <a:t>n₁ = size of the first sample</a:t>
                </a:r>
                <a:endParaRPr lang="en-US" dirty="0"/>
              </a:p>
              <a:p>
                <a:r>
                  <a:rPr lang="en-US" b="1" dirty="0"/>
                  <a:t>n₂ = size of the second sample</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371600"/>
                <a:ext cx="8229600" cy="4389120"/>
              </a:xfrm>
              <a:blipFill rotWithShape="1">
                <a:blip r:embed="rId2"/>
                <a:stretch>
                  <a:fillRect l="-1481" t="-4583" b="-2222"/>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C5D4F049-19E0-4B39-A799-DE68D66C0D50}" type="slidenum">
              <a:rPr lang="en-US" smtClean="0"/>
              <a:t>32</a:t>
            </a:fld>
            <a:endParaRPr lang="en-US"/>
          </a:p>
        </p:txBody>
      </p:sp>
    </p:spTree>
    <p:extLst>
      <p:ext uri="{BB962C8B-B14F-4D97-AF65-F5344CB8AC3E}">
        <p14:creationId xmlns:p14="http://schemas.microsoft.com/office/powerpoint/2010/main" val="1614771501"/>
      </p:ext>
    </p:extLst>
  </p:cSld>
  <p:clrMapOvr>
    <a:masterClrMapping/>
  </p:clrMapOvr>
  <p:transition spd="slow">
    <p:cove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381000"/>
          </a:xfrm>
        </p:spPr>
        <p:txBody>
          <a:bodyPr>
            <a:normAutofit fontScale="90000"/>
          </a:bodyPr>
          <a:lstStyle/>
          <a:p>
            <a:r>
              <a:rPr lang="en-US" u="sng" dirty="0" smtClean="0"/>
              <a:t>Problems:</a:t>
            </a:r>
            <a:endParaRPr lang="en-US" u="sng" dirty="0"/>
          </a:p>
        </p:txBody>
      </p:sp>
      <p:sp>
        <p:nvSpPr>
          <p:cNvPr id="3" name="Content Placeholder 2"/>
          <p:cNvSpPr>
            <a:spLocks noGrp="1"/>
          </p:cNvSpPr>
          <p:nvPr>
            <p:ph idx="1"/>
          </p:nvPr>
        </p:nvSpPr>
        <p:spPr>
          <a:xfrm>
            <a:off x="457200" y="1295400"/>
            <a:ext cx="8229600" cy="4389120"/>
          </a:xfrm>
        </p:spPr>
        <p:txBody>
          <a:bodyPr>
            <a:noAutofit/>
          </a:bodyPr>
          <a:lstStyle/>
          <a:p>
            <a:pPr marL="742950" lvl="0" indent="-742950" algn="just" fontAlgn="base">
              <a:buFont typeface="+mj-lt"/>
              <a:buAutoNum type="arabicPeriod"/>
            </a:pPr>
            <a:r>
              <a:rPr lang="en-US" sz="2000" b="1" dirty="0"/>
              <a:t>Random samples of 250 bolts manufactured by machine A and 200 bolts manufactured by machine B showed 24 and 10 defective bolts respectively. Test the hypothesis that the machines are showing different qualities of performance. Use 5% level of </a:t>
            </a:r>
            <a:r>
              <a:rPr lang="en-US" sz="2000" b="1" dirty="0" smtClean="0"/>
              <a:t>significance.</a:t>
            </a:r>
            <a:endParaRPr lang="en-US" sz="2000" dirty="0"/>
          </a:p>
          <a:p>
            <a:pPr marL="742950" lvl="0" indent="-742950" algn="just" fontAlgn="base">
              <a:buFont typeface="+mj-lt"/>
              <a:buAutoNum type="arabicPeriod"/>
            </a:pPr>
            <a:r>
              <a:rPr lang="en-US" sz="2000" b="1" dirty="0" smtClean="0"/>
              <a:t>Before </a:t>
            </a:r>
            <a:r>
              <a:rPr lang="en-US" sz="2000" b="1" dirty="0"/>
              <a:t>an increase in excise duty on cigarette, 400 out of a sample of 500 persons were smokers. After the increase in excise duty 400 out of a sample of 600 persons were found to be smokers. Was the observed decrease in proportion of smokers </a:t>
            </a:r>
            <a:r>
              <a:rPr lang="en-US" sz="2000" b="1" dirty="0" smtClean="0"/>
              <a:t>significant?</a:t>
            </a:r>
            <a:endParaRPr lang="en-US" sz="2000" dirty="0"/>
          </a:p>
          <a:p>
            <a:pPr marL="742950" lvl="0" indent="-742950" algn="just" fontAlgn="base">
              <a:buFont typeface="+mj-lt"/>
              <a:buAutoNum type="arabicPeriod"/>
            </a:pPr>
            <a:r>
              <a:rPr lang="en-US" sz="2000" b="1" dirty="0" smtClean="0"/>
              <a:t>The </a:t>
            </a:r>
            <a:r>
              <a:rPr lang="en-US" sz="2000" b="1" dirty="0"/>
              <a:t>records of hospital show that 52 men in a sample of 1000 men versus 23 women in a sample of 1000 women were admitted because of heart disease. Do these data present sufficient evidence to indicate higher rate of heart disease among men admitted to the hospital? Use α = 0.05.</a:t>
            </a:r>
            <a:endParaRPr lang="en-US" sz="2000" dirty="0"/>
          </a:p>
          <a:p>
            <a:pPr algn="just"/>
            <a:endParaRPr lang="en-US" sz="2000" dirty="0"/>
          </a:p>
        </p:txBody>
      </p:sp>
      <p:sp>
        <p:nvSpPr>
          <p:cNvPr id="5" name="Slide Number Placeholder 4"/>
          <p:cNvSpPr>
            <a:spLocks noGrp="1"/>
          </p:cNvSpPr>
          <p:nvPr>
            <p:ph type="sldNum" sz="quarter" idx="12"/>
          </p:nvPr>
        </p:nvSpPr>
        <p:spPr/>
        <p:txBody>
          <a:bodyPr/>
          <a:lstStyle/>
          <a:p>
            <a:fld id="{C5D4F049-19E0-4B39-A799-DE68D66C0D50}" type="slidenum">
              <a:rPr lang="en-US" smtClean="0"/>
              <a:t>33</a:t>
            </a:fld>
            <a:endParaRPr lang="en-US"/>
          </a:p>
        </p:txBody>
      </p:sp>
    </p:spTree>
    <p:extLst>
      <p:ext uri="{BB962C8B-B14F-4D97-AF65-F5344CB8AC3E}">
        <p14:creationId xmlns:p14="http://schemas.microsoft.com/office/powerpoint/2010/main" val="1366644447"/>
      </p:ext>
    </p:extLst>
  </p:cSld>
  <p:clrMapOvr>
    <a:masterClrMapping/>
  </p:clrMapOvr>
  <p:transition spd="slow">
    <p:cove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847088"/>
          </a:xfrm>
        </p:spPr>
        <p:txBody>
          <a:bodyPr>
            <a:normAutofit fontScale="90000"/>
          </a:bodyPr>
          <a:lstStyle/>
          <a:p>
            <a:r>
              <a:rPr lang="en-US" b="1" u="sng" dirty="0"/>
              <a:t>Short Cut Key for Critical Value of Z:</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01013325"/>
              </p:ext>
            </p:extLst>
          </p:nvPr>
        </p:nvGraphicFramePr>
        <p:xfrm>
          <a:off x="457200" y="1600200"/>
          <a:ext cx="8229601" cy="4623786"/>
        </p:xfrm>
        <a:graphic>
          <a:graphicData uri="http://schemas.openxmlformats.org/drawingml/2006/table">
            <a:tbl>
              <a:tblPr firstRow="1" firstCol="1" bandRow="1">
                <a:tableStyleId>{5C22544A-7EE6-4342-B048-85BDC9FD1C3A}</a:tableStyleId>
              </a:tblPr>
              <a:tblGrid>
                <a:gridCol w="1926726"/>
                <a:gridCol w="1926726"/>
                <a:gridCol w="1927407"/>
                <a:gridCol w="2448742"/>
              </a:tblGrid>
              <a:tr h="828340">
                <a:tc rowSpan="2">
                  <a:txBody>
                    <a:bodyPr/>
                    <a:lstStyle/>
                    <a:p>
                      <a:pPr marL="0" marR="0" algn="ctr">
                        <a:lnSpc>
                          <a:spcPct val="115000"/>
                        </a:lnSpc>
                        <a:spcBef>
                          <a:spcPts val="0"/>
                        </a:spcBef>
                        <a:spcAft>
                          <a:spcPts val="0"/>
                        </a:spcAft>
                      </a:pPr>
                      <a:r>
                        <a:rPr lang="en-US" sz="2400" dirty="0">
                          <a:effectLst/>
                        </a:rPr>
                        <a:t>Critical Values (Z</a:t>
                      </a:r>
                      <a:r>
                        <a:rPr lang="en-US" sz="2400" baseline="-25000" dirty="0">
                          <a:effectLst/>
                        </a:rPr>
                        <a:t>α</a:t>
                      </a:r>
                      <a:r>
                        <a:rPr lang="en-US" sz="2400" dirty="0">
                          <a:effectLst/>
                        </a:rPr>
                        <a:t>)</a:t>
                      </a:r>
                      <a:endParaRPr lang="en-US" sz="2400" dirty="0">
                        <a:effectLst/>
                        <a:latin typeface="Calibri"/>
                        <a:ea typeface="Calibri"/>
                        <a:cs typeface="Times New Roman"/>
                      </a:endParaRPr>
                    </a:p>
                  </a:txBody>
                  <a:tcPr marL="68580" marR="68580" marT="0" marB="0"/>
                </a:tc>
                <a:tc gridSpan="3">
                  <a:txBody>
                    <a:bodyPr/>
                    <a:lstStyle/>
                    <a:p>
                      <a:pPr marL="0" marR="0" algn="ctr">
                        <a:lnSpc>
                          <a:spcPct val="115000"/>
                        </a:lnSpc>
                        <a:spcBef>
                          <a:spcPts val="0"/>
                        </a:spcBef>
                        <a:spcAft>
                          <a:spcPts val="0"/>
                        </a:spcAft>
                      </a:pPr>
                      <a:r>
                        <a:rPr lang="en-US" sz="2400">
                          <a:effectLst/>
                        </a:rPr>
                        <a:t>Level of significance (α)</a:t>
                      </a:r>
                      <a:endParaRPr lang="en-US" sz="2400">
                        <a:effectLst/>
                        <a:latin typeface="Calibri"/>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556205">
                <a:tc vMerge="1">
                  <a:txBody>
                    <a:bodyPr/>
                    <a:lstStyle/>
                    <a:p>
                      <a:endParaRPr lang="en-US"/>
                    </a:p>
                  </a:txBody>
                  <a:tcPr/>
                </a:tc>
                <a:tc>
                  <a:txBody>
                    <a:bodyPr/>
                    <a:lstStyle/>
                    <a:p>
                      <a:pPr marL="0" marR="0" algn="ctr">
                        <a:lnSpc>
                          <a:spcPct val="115000"/>
                        </a:lnSpc>
                        <a:spcBef>
                          <a:spcPts val="0"/>
                        </a:spcBef>
                        <a:spcAft>
                          <a:spcPts val="0"/>
                        </a:spcAft>
                      </a:pPr>
                      <a:r>
                        <a:rPr lang="en-US" sz="2400">
                          <a:effectLst/>
                        </a:rPr>
                        <a:t>1%</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5%</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10%</a:t>
                      </a:r>
                      <a:endParaRPr lang="en-US" sz="2400">
                        <a:effectLst/>
                        <a:latin typeface="Calibri"/>
                        <a:ea typeface="Calibri"/>
                        <a:cs typeface="Times New Roman"/>
                      </a:endParaRPr>
                    </a:p>
                  </a:txBody>
                  <a:tcPr marL="68580" marR="68580" marT="0" marB="0"/>
                </a:tc>
              </a:tr>
              <a:tr h="1079747">
                <a:tc>
                  <a:txBody>
                    <a:bodyPr/>
                    <a:lstStyle/>
                    <a:p>
                      <a:pPr marL="0" marR="0" algn="ctr">
                        <a:lnSpc>
                          <a:spcPct val="115000"/>
                        </a:lnSpc>
                        <a:spcBef>
                          <a:spcPts val="0"/>
                        </a:spcBef>
                        <a:spcAft>
                          <a:spcPts val="0"/>
                        </a:spcAft>
                      </a:pPr>
                      <a:r>
                        <a:rPr lang="en-US" sz="2400" dirty="0">
                          <a:effectLst/>
                        </a:rPr>
                        <a:t>Two tailed test</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|Z</a:t>
                      </a:r>
                      <a:r>
                        <a:rPr lang="en-US" sz="2400" baseline="-25000" dirty="0">
                          <a:effectLst/>
                        </a:rPr>
                        <a:t>α</a:t>
                      </a:r>
                      <a:r>
                        <a:rPr lang="en-US" sz="2400" dirty="0">
                          <a:effectLst/>
                        </a:rPr>
                        <a:t>|= 2.58</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|Z</a:t>
                      </a:r>
                      <a:r>
                        <a:rPr lang="en-US" sz="2400" baseline="-25000">
                          <a:effectLst/>
                        </a:rPr>
                        <a:t>α</a:t>
                      </a:r>
                      <a:r>
                        <a:rPr lang="en-US" sz="2400">
                          <a:effectLst/>
                        </a:rPr>
                        <a:t>|= 1.96</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|Z</a:t>
                      </a:r>
                      <a:r>
                        <a:rPr lang="en-US" sz="2400" baseline="-25000">
                          <a:effectLst/>
                        </a:rPr>
                        <a:t>α</a:t>
                      </a:r>
                      <a:r>
                        <a:rPr lang="en-US" sz="2400">
                          <a:effectLst/>
                        </a:rPr>
                        <a:t>|= 1.65</a:t>
                      </a:r>
                      <a:endParaRPr lang="en-US" sz="2400">
                        <a:effectLst/>
                        <a:latin typeface="Calibri"/>
                        <a:ea typeface="Calibri"/>
                        <a:cs typeface="Times New Roman"/>
                      </a:endParaRPr>
                    </a:p>
                  </a:txBody>
                  <a:tcPr marL="68580" marR="68580" marT="0" marB="0"/>
                </a:tc>
              </a:tr>
              <a:tr h="1079747">
                <a:tc>
                  <a:txBody>
                    <a:bodyPr/>
                    <a:lstStyle/>
                    <a:p>
                      <a:pPr marL="0" marR="0" algn="ctr">
                        <a:lnSpc>
                          <a:spcPct val="115000"/>
                        </a:lnSpc>
                        <a:spcBef>
                          <a:spcPts val="0"/>
                        </a:spcBef>
                        <a:spcAft>
                          <a:spcPts val="0"/>
                        </a:spcAft>
                      </a:pPr>
                      <a:r>
                        <a:rPr lang="en-US" sz="2400">
                          <a:effectLst/>
                        </a:rPr>
                        <a:t>Right Tailed test</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Z</a:t>
                      </a:r>
                      <a:r>
                        <a:rPr lang="en-US" sz="2400" baseline="-25000" dirty="0">
                          <a:effectLst/>
                        </a:rPr>
                        <a:t>α</a:t>
                      </a:r>
                      <a:r>
                        <a:rPr lang="en-US" sz="2400" dirty="0">
                          <a:effectLst/>
                        </a:rPr>
                        <a:t> = 2.33</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Z</a:t>
                      </a:r>
                      <a:r>
                        <a:rPr lang="en-US" sz="2400" baseline="-25000" dirty="0">
                          <a:effectLst/>
                        </a:rPr>
                        <a:t>α</a:t>
                      </a:r>
                      <a:r>
                        <a:rPr lang="en-US" sz="2400" dirty="0">
                          <a:effectLst/>
                        </a:rPr>
                        <a:t> = 1.65</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Z</a:t>
                      </a:r>
                      <a:r>
                        <a:rPr lang="en-US" sz="2400" baseline="-25000" dirty="0">
                          <a:effectLst/>
                        </a:rPr>
                        <a:t>α</a:t>
                      </a:r>
                      <a:r>
                        <a:rPr lang="en-US" sz="2400" dirty="0">
                          <a:effectLst/>
                        </a:rPr>
                        <a:t> = 1.28</a:t>
                      </a:r>
                      <a:endParaRPr lang="en-US" sz="2400" dirty="0">
                        <a:effectLst/>
                        <a:latin typeface="Calibri"/>
                        <a:ea typeface="Calibri"/>
                        <a:cs typeface="Times New Roman"/>
                      </a:endParaRPr>
                    </a:p>
                  </a:txBody>
                  <a:tcPr marL="68580" marR="68580" marT="0" marB="0"/>
                </a:tc>
              </a:tr>
              <a:tr h="1079747">
                <a:tc>
                  <a:txBody>
                    <a:bodyPr/>
                    <a:lstStyle/>
                    <a:p>
                      <a:pPr marL="0" marR="0" algn="ctr">
                        <a:lnSpc>
                          <a:spcPct val="115000"/>
                        </a:lnSpc>
                        <a:spcBef>
                          <a:spcPts val="0"/>
                        </a:spcBef>
                        <a:spcAft>
                          <a:spcPts val="0"/>
                        </a:spcAft>
                      </a:pPr>
                      <a:r>
                        <a:rPr lang="en-US" sz="2400">
                          <a:effectLst/>
                        </a:rPr>
                        <a:t>Left tailed test</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a:effectLst/>
                        </a:rPr>
                        <a:t>Z</a:t>
                      </a:r>
                      <a:r>
                        <a:rPr lang="en-US" sz="2400" baseline="-25000">
                          <a:effectLst/>
                        </a:rPr>
                        <a:t>α</a:t>
                      </a:r>
                      <a:r>
                        <a:rPr lang="en-US" sz="2400">
                          <a:effectLst/>
                        </a:rPr>
                        <a:t> = -2.33</a:t>
                      </a:r>
                      <a:endParaRPr lang="en-US" sz="2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Z</a:t>
                      </a:r>
                      <a:r>
                        <a:rPr lang="en-US" sz="2400" baseline="-25000" dirty="0">
                          <a:effectLst/>
                        </a:rPr>
                        <a:t>α</a:t>
                      </a:r>
                      <a:r>
                        <a:rPr lang="en-US" sz="2400" dirty="0">
                          <a:effectLst/>
                        </a:rPr>
                        <a:t> = -1.65</a:t>
                      </a:r>
                      <a:endParaRPr lang="en-US" sz="2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2400" dirty="0">
                          <a:effectLst/>
                        </a:rPr>
                        <a:t>Z</a:t>
                      </a:r>
                      <a:r>
                        <a:rPr lang="en-US" sz="2400" baseline="-25000" dirty="0">
                          <a:effectLst/>
                        </a:rPr>
                        <a:t>α</a:t>
                      </a:r>
                      <a:r>
                        <a:rPr lang="en-US" sz="2400" dirty="0">
                          <a:effectLst/>
                        </a:rPr>
                        <a:t> = -1.28</a:t>
                      </a:r>
                      <a:endParaRPr lang="en-US" sz="2400" dirty="0">
                        <a:effectLst/>
                        <a:latin typeface="Calibri"/>
                        <a:ea typeface="Calibri"/>
                        <a:cs typeface="Times New Roman"/>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C5D4F049-19E0-4B39-A799-DE68D66C0D50}" type="slidenum">
              <a:rPr lang="en-US" smtClean="0"/>
              <a:t>34</a:t>
            </a:fld>
            <a:endParaRPr lang="en-US"/>
          </a:p>
        </p:txBody>
      </p:sp>
    </p:spTree>
    <p:extLst>
      <p:ext uri="{BB962C8B-B14F-4D97-AF65-F5344CB8AC3E}">
        <p14:creationId xmlns:p14="http://schemas.microsoft.com/office/powerpoint/2010/main" val="251607692"/>
      </p:ext>
    </p:extLst>
  </p:cSld>
  <p:clrMapOvr>
    <a:masterClrMapping/>
  </p:clrMapOvr>
  <p:transition spd="slow">
    <p:cove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D4F049-19E0-4B39-A799-DE68D66C0D50}" type="slidenum">
              <a:rPr lang="en-US" smtClean="0"/>
              <a:t>35</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9601200" cy="871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8224672"/>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u="sng" dirty="0"/>
              <a:t>Null Hypothesis: </a:t>
            </a:r>
            <a:endParaRPr lang="en-US" dirty="0"/>
          </a:p>
        </p:txBody>
      </p:sp>
      <p:sp>
        <p:nvSpPr>
          <p:cNvPr id="3" name="Content Placeholder 2"/>
          <p:cNvSpPr>
            <a:spLocks noGrp="1"/>
          </p:cNvSpPr>
          <p:nvPr>
            <p:ph idx="1"/>
          </p:nvPr>
        </p:nvSpPr>
        <p:spPr/>
        <p:txBody>
          <a:bodyPr/>
          <a:lstStyle/>
          <a:p>
            <a:pPr algn="just"/>
            <a:r>
              <a:rPr lang="en-US" b="1" dirty="0" smtClean="0"/>
              <a:t>The </a:t>
            </a:r>
            <a:r>
              <a:rPr lang="en-US" b="1" dirty="0"/>
              <a:t>hypothesis which is set up such that there is no significance difference between true value and expected value of the parameter, then the hypothesis is called null hypothesis.</a:t>
            </a:r>
            <a:endParaRPr lang="en-US" dirty="0"/>
          </a:p>
          <a:p>
            <a:pPr algn="just"/>
            <a:r>
              <a:rPr lang="en-US" b="1" dirty="0"/>
              <a:t>Null hypothesis is also called the hypothesis of no difference. Null hypothesis is generally denoted by H</a:t>
            </a:r>
            <a:r>
              <a:rPr lang="en-US" b="1" baseline="-25000" dirty="0"/>
              <a:t>0</a:t>
            </a:r>
            <a:r>
              <a:rPr lang="en-US" b="1" dirty="0"/>
              <a:t> and we write. H</a:t>
            </a:r>
            <a:r>
              <a:rPr lang="en-US" b="1" baseline="-25000" dirty="0"/>
              <a:t>0</a:t>
            </a:r>
            <a:r>
              <a:rPr lang="en-US" b="1" dirty="0"/>
              <a:t>: µ=µ</a:t>
            </a:r>
            <a:r>
              <a:rPr lang="en-US" b="1" baseline="-25000" dirty="0"/>
              <a:t>0</a:t>
            </a:r>
            <a:endParaRPr lang="en-US" dirty="0"/>
          </a:p>
          <a:p>
            <a:endParaRPr lang="en-US" dirty="0"/>
          </a:p>
        </p:txBody>
      </p:sp>
      <p:sp>
        <p:nvSpPr>
          <p:cNvPr id="4" name="Slide Number Placeholder 3"/>
          <p:cNvSpPr>
            <a:spLocks noGrp="1"/>
          </p:cNvSpPr>
          <p:nvPr>
            <p:ph type="sldNum" sz="quarter" idx="12"/>
          </p:nvPr>
        </p:nvSpPr>
        <p:spPr/>
        <p:txBody>
          <a:bodyPr/>
          <a:lstStyle/>
          <a:p>
            <a:fld id="{C5D4F049-19E0-4B39-A799-DE68D66C0D50}" type="slidenum">
              <a:rPr lang="en-US" smtClean="0"/>
              <a:t>4</a:t>
            </a:fld>
            <a:endParaRPr lang="en-US"/>
          </a:p>
        </p:txBody>
      </p:sp>
    </p:spTree>
    <p:extLst>
      <p:ext uri="{BB962C8B-B14F-4D97-AF65-F5344CB8AC3E}">
        <p14:creationId xmlns:p14="http://schemas.microsoft.com/office/powerpoint/2010/main" val="1313166147"/>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b="1" u="sng" dirty="0"/>
              <a:t>Alternative Hypothesis: </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b="1" dirty="0"/>
              <a:t>A hypothesis which is complementary to the null hypothesis is called an alternative hypothesis. Any hypothesis which is not null is also called alternative hypothesis. It is hypothesis of difference between sample statistic and parameter. It is hypothesis of difference between parameters.</a:t>
            </a:r>
            <a:endParaRPr lang="en-US" dirty="0"/>
          </a:p>
          <a:p>
            <a:pPr algn="just"/>
            <a:r>
              <a:rPr lang="en-US" b="1" dirty="0"/>
              <a:t>Alternative hypothesis is denoted by H</a:t>
            </a:r>
            <a:r>
              <a:rPr lang="en-US" b="1" baseline="-25000" dirty="0"/>
              <a:t>1</a:t>
            </a:r>
            <a:r>
              <a:rPr lang="en-US" b="1" dirty="0"/>
              <a:t>. Alternative hypothesis are </a:t>
            </a:r>
            <a:endParaRPr lang="en-US" dirty="0"/>
          </a:p>
          <a:p>
            <a:pPr lvl="0" algn="just"/>
            <a:r>
              <a:rPr lang="en-US" b="1" dirty="0"/>
              <a:t>Two tailed test: H</a:t>
            </a:r>
            <a:r>
              <a:rPr lang="en-US" b="1" baseline="-25000" dirty="0"/>
              <a:t>1</a:t>
            </a:r>
            <a:r>
              <a:rPr lang="en-US" b="1" dirty="0"/>
              <a:t>: µ ≠µ</a:t>
            </a:r>
            <a:r>
              <a:rPr lang="en-US" b="1" baseline="-25000" dirty="0"/>
              <a:t>0</a:t>
            </a:r>
            <a:endParaRPr lang="en-US" dirty="0"/>
          </a:p>
          <a:p>
            <a:pPr lvl="0" algn="just"/>
            <a:r>
              <a:rPr lang="en-US" b="1" dirty="0"/>
              <a:t>One tailed test(Right tailed test): H</a:t>
            </a:r>
            <a:r>
              <a:rPr lang="en-US" b="1" baseline="-25000" dirty="0"/>
              <a:t>1</a:t>
            </a:r>
            <a:r>
              <a:rPr lang="en-US" b="1" dirty="0"/>
              <a:t>: µ &gt; µ</a:t>
            </a:r>
            <a:r>
              <a:rPr lang="en-US" b="1" baseline="-25000" dirty="0"/>
              <a:t>0</a:t>
            </a:r>
            <a:endParaRPr lang="en-US" dirty="0"/>
          </a:p>
          <a:p>
            <a:pPr lvl="0" algn="just"/>
            <a:r>
              <a:rPr lang="en-US" b="1" dirty="0"/>
              <a:t>One tailed test (Left tailed test) : H</a:t>
            </a:r>
            <a:r>
              <a:rPr lang="en-US" b="1" baseline="-25000" dirty="0"/>
              <a:t>1</a:t>
            </a:r>
            <a:r>
              <a:rPr lang="en-US" b="1" dirty="0"/>
              <a:t>: µ &lt; µ</a:t>
            </a:r>
            <a:r>
              <a:rPr lang="en-US" b="1" baseline="-25000" dirty="0"/>
              <a:t>0</a:t>
            </a:r>
            <a:endParaRPr lang="en-US" dirty="0"/>
          </a:p>
          <a:p>
            <a:pPr algn="just"/>
            <a:endParaRPr lang="en-US" dirty="0"/>
          </a:p>
        </p:txBody>
      </p:sp>
      <p:sp>
        <p:nvSpPr>
          <p:cNvPr id="4" name="Slide Number Placeholder 3"/>
          <p:cNvSpPr>
            <a:spLocks noGrp="1"/>
          </p:cNvSpPr>
          <p:nvPr>
            <p:ph type="sldNum" sz="quarter" idx="12"/>
          </p:nvPr>
        </p:nvSpPr>
        <p:spPr/>
        <p:txBody>
          <a:bodyPr/>
          <a:lstStyle/>
          <a:p>
            <a:fld id="{C5D4F049-19E0-4B39-A799-DE68D66C0D50}" type="slidenum">
              <a:rPr lang="en-US" smtClean="0"/>
              <a:t>5</a:t>
            </a:fld>
            <a:endParaRPr lang="en-US"/>
          </a:p>
        </p:txBody>
      </p:sp>
    </p:spTree>
    <p:extLst>
      <p:ext uri="{BB962C8B-B14F-4D97-AF65-F5344CB8AC3E}">
        <p14:creationId xmlns:p14="http://schemas.microsoft.com/office/powerpoint/2010/main" val="4115526546"/>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fontScale="90000"/>
          </a:bodyPr>
          <a:lstStyle/>
          <a:p>
            <a:r>
              <a:rPr lang="en-US" u="sng" dirty="0" smtClean="0"/>
              <a:t>Identification of One Tailed and Two tailed Test.</a:t>
            </a:r>
            <a:endParaRPr lang="en-US" u="sng" dirty="0"/>
          </a:p>
        </p:txBody>
      </p:sp>
      <p:sp>
        <p:nvSpPr>
          <p:cNvPr id="3" name="Content Placeholder 2"/>
          <p:cNvSpPr>
            <a:spLocks noGrp="1"/>
          </p:cNvSpPr>
          <p:nvPr>
            <p:ph idx="1"/>
          </p:nvPr>
        </p:nvSpPr>
        <p:spPr/>
        <p:txBody>
          <a:bodyPr/>
          <a:lstStyle/>
          <a:p>
            <a:pPr algn="just"/>
            <a:r>
              <a:rPr lang="en-US" b="1" dirty="0"/>
              <a:t>Generally, if direction of difference is not given in the statement of hypothesis, then we use two tailed test. Similarly if the direction of difference like at least, at most, increase, decrease, majority, minority, larger, taller, high, low, superior, inferior, improved, more than, less than</a:t>
            </a:r>
            <a:r>
              <a:rPr lang="en-US" b="1" dirty="0" smtClean="0"/>
              <a:t>, over</a:t>
            </a:r>
            <a:r>
              <a:rPr lang="en-US" b="1" dirty="0"/>
              <a:t>, under, below, </a:t>
            </a:r>
            <a:r>
              <a:rPr lang="en-US" b="1" dirty="0" err="1"/>
              <a:t>sliently</a:t>
            </a:r>
            <a:r>
              <a:rPr lang="en-US" b="1" dirty="0"/>
              <a:t>, claim,  better, effective, enhance, positively biased, negatively </a:t>
            </a:r>
            <a:r>
              <a:rPr lang="en-US" b="1" dirty="0" smtClean="0"/>
              <a:t>biased is included in the statement of hypothesis ,then we use one tailed test </a:t>
            </a:r>
            <a:r>
              <a:rPr lang="en-US" b="1" dirty="0"/>
              <a:t>etc.</a:t>
            </a:r>
            <a:endParaRPr lang="en-US" dirty="0"/>
          </a:p>
          <a:p>
            <a:endParaRPr lang="en-US" dirty="0"/>
          </a:p>
        </p:txBody>
      </p:sp>
      <p:sp>
        <p:nvSpPr>
          <p:cNvPr id="4" name="Slide Number Placeholder 3"/>
          <p:cNvSpPr>
            <a:spLocks noGrp="1"/>
          </p:cNvSpPr>
          <p:nvPr>
            <p:ph type="sldNum" sz="quarter" idx="12"/>
          </p:nvPr>
        </p:nvSpPr>
        <p:spPr/>
        <p:txBody>
          <a:bodyPr/>
          <a:lstStyle/>
          <a:p>
            <a:fld id="{C5D4F049-19E0-4B39-A799-DE68D66C0D50}" type="slidenum">
              <a:rPr lang="en-US" smtClean="0"/>
              <a:t>6</a:t>
            </a:fld>
            <a:endParaRPr lang="en-US"/>
          </a:p>
        </p:txBody>
      </p:sp>
    </p:spTree>
    <p:extLst>
      <p:ext uri="{BB962C8B-B14F-4D97-AF65-F5344CB8AC3E}">
        <p14:creationId xmlns:p14="http://schemas.microsoft.com/office/powerpoint/2010/main" val="130942604"/>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Note:</a:t>
            </a:r>
            <a:endParaRPr lang="en-US" u="sng" dirty="0"/>
          </a:p>
        </p:txBody>
      </p:sp>
      <p:sp>
        <p:nvSpPr>
          <p:cNvPr id="3" name="Content Placeholder 2"/>
          <p:cNvSpPr>
            <a:spLocks noGrp="1"/>
          </p:cNvSpPr>
          <p:nvPr>
            <p:ph idx="1"/>
          </p:nvPr>
        </p:nvSpPr>
        <p:spPr/>
        <p:txBody>
          <a:bodyPr/>
          <a:lstStyle/>
          <a:p>
            <a:pPr lvl="0" algn="just"/>
            <a:r>
              <a:rPr lang="en-US" b="1" dirty="0"/>
              <a:t>The right tail and left tailed has been identified by the following way.</a:t>
            </a:r>
            <a:endParaRPr lang="en-US" b="1" dirty="0" smtClean="0"/>
          </a:p>
          <a:p>
            <a:pPr lvl="0" algn="just"/>
            <a:r>
              <a:rPr lang="en-US" b="1" dirty="0" smtClean="0"/>
              <a:t>If </a:t>
            </a:r>
            <a:r>
              <a:rPr lang="en-US" b="1" dirty="0"/>
              <a:t>sample statistics &gt; population parameter, then we used right tailed test.</a:t>
            </a:r>
            <a:endParaRPr lang="en-US" dirty="0"/>
          </a:p>
          <a:p>
            <a:pPr lvl="0" algn="just"/>
            <a:r>
              <a:rPr lang="en-US" b="1" dirty="0"/>
              <a:t>If sample statistics &lt; population parameter, then we used left tailed test</a:t>
            </a:r>
            <a:endParaRPr lang="en-US" dirty="0"/>
          </a:p>
          <a:p>
            <a:endParaRPr lang="en-US" dirty="0"/>
          </a:p>
        </p:txBody>
      </p:sp>
      <p:sp>
        <p:nvSpPr>
          <p:cNvPr id="4" name="Slide Number Placeholder 3"/>
          <p:cNvSpPr>
            <a:spLocks noGrp="1"/>
          </p:cNvSpPr>
          <p:nvPr>
            <p:ph type="sldNum" sz="quarter" idx="12"/>
          </p:nvPr>
        </p:nvSpPr>
        <p:spPr/>
        <p:txBody>
          <a:bodyPr/>
          <a:lstStyle/>
          <a:p>
            <a:fld id="{C5D4F049-19E0-4B39-A799-DE68D66C0D50}" type="slidenum">
              <a:rPr lang="en-US" smtClean="0"/>
              <a:t>7</a:t>
            </a:fld>
            <a:endParaRPr lang="en-US"/>
          </a:p>
        </p:txBody>
      </p:sp>
    </p:spTree>
    <p:extLst>
      <p:ext uri="{BB962C8B-B14F-4D97-AF65-F5344CB8AC3E}">
        <p14:creationId xmlns:p14="http://schemas.microsoft.com/office/powerpoint/2010/main" val="2640268205"/>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b="1" u="sng" dirty="0"/>
              <a:t>p-Value (Probability Value) </a:t>
            </a:r>
            <a:r>
              <a:rPr lang="en-US" dirty="0"/>
              <a:t/>
            </a:r>
            <a:br>
              <a:rPr lang="en-US" dirty="0"/>
            </a:br>
            <a:endParaRPr lang="en-US" dirty="0"/>
          </a:p>
        </p:txBody>
      </p:sp>
      <p:sp>
        <p:nvSpPr>
          <p:cNvPr id="3" name="Content Placeholder 2"/>
          <p:cNvSpPr>
            <a:spLocks noGrp="1"/>
          </p:cNvSpPr>
          <p:nvPr>
            <p:ph idx="1"/>
          </p:nvPr>
        </p:nvSpPr>
        <p:spPr>
          <a:xfrm>
            <a:off x="381000" y="1524000"/>
            <a:ext cx="8229600" cy="4389120"/>
          </a:xfrm>
        </p:spPr>
        <p:txBody>
          <a:bodyPr>
            <a:normAutofit fontScale="85000" lnSpcReduction="20000"/>
          </a:bodyPr>
          <a:lstStyle/>
          <a:p>
            <a:pPr algn="just"/>
            <a:r>
              <a:rPr lang="en-US" b="1" dirty="0"/>
              <a:t>p-value approach is another method for testing of statistical hypothesis. A p-value conveys much information about the strength of evidence against H</a:t>
            </a:r>
            <a:r>
              <a:rPr lang="en-US" b="1" baseline="-25000" dirty="0"/>
              <a:t>0</a:t>
            </a:r>
            <a:r>
              <a:rPr lang="en-US" b="1" dirty="0"/>
              <a:t> and allows an individual decision maker to draw a conclusion at any specified level α. The decision will be made by comparing the p-value with pre-fixed value of α. If p-value ≤ α, reject H</a:t>
            </a:r>
            <a:r>
              <a:rPr lang="en-US" b="1" baseline="-25000" dirty="0"/>
              <a:t>0</a:t>
            </a:r>
            <a:r>
              <a:rPr lang="en-US" b="1" dirty="0"/>
              <a:t> at α level of significance but if p-value &gt; α then H</a:t>
            </a:r>
            <a:r>
              <a:rPr lang="en-US" b="1" baseline="-25000" dirty="0"/>
              <a:t>0</a:t>
            </a:r>
            <a:r>
              <a:rPr lang="en-US" b="1" dirty="0"/>
              <a:t> is accepted.</a:t>
            </a:r>
            <a:endParaRPr lang="en-US" dirty="0"/>
          </a:p>
          <a:p>
            <a:pPr algn="just"/>
            <a:r>
              <a:rPr lang="en-US" b="1" dirty="0"/>
              <a:t>For one tailed tests</a:t>
            </a:r>
            <a:endParaRPr lang="en-US" dirty="0"/>
          </a:p>
          <a:p>
            <a:pPr algn="just"/>
            <a:r>
              <a:rPr lang="en-US" b="1" dirty="0"/>
              <a:t>If p-value i.e. p</a:t>
            </a:r>
            <a:r>
              <a:rPr lang="en-US" b="1" baseline="-25000" dirty="0"/>
              <a:t>0 </a:t>
            </a:r>
            <a:r>
              <a:rPr lang="en-US" b="1" dirty="0"/>
              <a:t>≤ α, then reject H</a:t>
            </a:r>
            <a:r>
              <a:rPr lang="en-US" b="1" baseline="-25000" dirty="0"/>
              <a:t>0</a:t>
            </a:r>
            <a:r>
              <a:rPr lang="en-US" b="1" dirty="0"/>
              <a:t> otherwise accept H</a:t>
            </a:r>
            <a:r>
              <a:rPr lang="en-US" b="1" baseline="-25000" dirty="0"/>
              <a:t>0.</a:t>
            </a:r>
            <a:endParaRPr lang="en-US" dirty="0"/>
          </a:p>
          <a:p>
            <a:pPr algn="just"/>
            <a:r>
              <a:rPr lang="en-US" b="1" dirty="0"/>
              <a:t>For two tailed tests</a:t>
            </a:r>
            <a:endParaRPr lang="en-US" dirty="0"/>
          </a:p>
          <a:p>
            <a:pPr algn="just"/>
            <a:r>
              <a:rPr lang="en-US" b="1" dirty="0"/>
              <a:t>If p-value </a:t>
            </a:r>
            <a:r>
              <a:rPr lang="en-US" b="1" dirty="0" err="1"/>
              <a:t>i.e</a:t>
            </a:r>
            <a:r>
              <a:rPr lang="en-US" b="1" dirty="0"/>
              <a:t> 2p</a:t>
            </a:r>
            <a:r>
              <a:rPr lang="en-US" b="1" baseline="-25000" dirty="0"/>
              <a:t>0</a:t>
            </a:r>
            <a:r>
              <a:rPr lang="en-US" b="1" dirty="0"/>
              <a:t> ≤ α then H</a:t>
            </a:r>
            <a:r>
              <a:rPr lang="en-US" b="1" baseline="-25000" dirty="0"/>
              <a:t>0</a:t>
            </a:r>
            <a:r>
              <a:rPr lang="en-US" b="1" dirty="0"/>
              <a:t> is rejected otherwise H</a:t>
            </a:r>
            <a:r>
              <a:rPr lang="en-US" b="1" baseline="-25000" dirty="0"/>
              <a:t>0</a:t>
            </a:r>
            <a:r>
              <a:rPr lang="en-US" b="1" dirty="0"/>
              <a:t> is accepted</a:t>
            </a:r>
            <a:r>
              <a:rPr lang="en-US" b="1" dirty="0" smtClean="0"/>
              <a:t>.</a:t>
            </a:r>
          </a:p>
          <a:p>
            <a:pPr algn="just"/>
            <a:r>
              <a:rPr lang="en-US" b="1" dirty="0" smtClean="0"/>
              <a:t>For Z test, p value = Probability( Z</a:t>
            </a:r>
            <a:r>
              <a:rPr lang="en-US" b="1" dirty="0"/>
              <a:t> </a:t>
            </a:r>
            <a:r>
              <a:rPr lang="en-US" b="1" dirty="0" smtClean="0"/>
              <a:t>≥ |</a:t>
            </a:r>
            <a:r>
              <a:rPr lang="en-US" b="1" dirty="0" err="1" smtClean="0"/>
              <a:t>Zcalculated</a:t>
            </a:r>
            <a:r>
              <a:rPr lang="en-US" b="1" dirty="0" smtClean="0"/>
              <a:t>|)</a:t>
            </a:r>
            <a:endParaRPr lang="en-US" dirty="0"/>
          </a:p>
          <a:p>
            <a:endParaRPr lang="en-US" dirty="0"/>
          </a:p>
        </p:txBody>
      </p:sp>
      <p:sp>
        <p:nvSpPr>
          <p:cNvPr id="4" name="Slide Number Placeholder 3"/>
          <p:cNvSpPr>
            <a:spLocks noGrp="1"/>
          </p:cNvSpPr>
          <p:nvPr>
            <p:ph type="sldNum" sz="quarter" idx="12"/>
          </p:nvPr>
        </p:nvSpPr>
        <p:spPr/>
        <p:txBody>
          <a:bodyPr/>
          <a:lstStyle/>
          <a:p>
            <a:fld id="{C5D4F049-19E0-4B39-A799-DE68D66C0D50}" type="slidenum">
              <a:rPr lang="en-US" smtClean="0"/>
              <a:t>8</a:t>
            </a:fld>
            <a:endParaRPr lang="en-US"/>
          </a:p>
        </p:txBody>
      </p:sp>
    </p:spTree>
    <p:extLst>
      <p:ext uri="{BB962C8B-B14F-4D97-AF65-F5344CB8AC3E}">
        <p14:creationId xmlns:p14="http://schemas.microsoft.com/office/powerpoint/2010/main" val="4211510479"/>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Degrees of Freedom:</a:t>
            </a:r>
            <a:endParaRPr lang="en-US" u="sng" dirty="0"/>
          </a:p>
        </p:txBody>
      </p:sp>
      <p:sp>
        <p:nvSpPr>
          <p:cNvPr id="3" name="Content Placeholder 2"/>
          <p:cNvSpPr>
            <a:spLocks noGrp="1"/>
          </p:cNvSpPr>
          <p:nvPr>
            <p:ph idx="1"/>
          </p:nvPr>
        </p:nvSpPr>
        <p:spPr/>
        <p:txBody>
          <a:bodyPr>
            <a:normAutofit lnSpcReduction="10000"/>
          </a:bodyPr>
          <a:lstStyle/>
          <a:p>
            <a:pPr algn="just"/>
            <a:r>
              <a:rPr lang="en-US" b="1" dirty="0" smtClean="0"/>
              <a:t>Degree of freedom refers to the number of values in a sample that can be chosen freely. In other words, a degree of freedom represents the number of observations that remains unspecified. Degree of freedom is denoted by nu(v). In some case, degree of freedom is also determined as the sample size minus the number of population parameters that are estimated from sample observations.</a:t>
            </a:r>
          </a:p>
          <a:p>
            <a:pPr algn="just"/>
            <a:r>
              <a:rPr lang="en-US" b="1" dirty="0" smtClean="0"/>
              <a:t>Degree of freedom= No. of sample observation- No. of Specified Observation</a:t>
            </a:r>
            <a:endParaRPr lang="en-US" b="1" dirty="0"/>
          </a:p>
        </p:txBody>
      </p:sp>
      <p:sp>
        <p:nvSpPr>
          <p:cNvPr id="4" name="Slide Number Placeholder 3"/>
          <p:cNvSpPr>
            <a:spLocks noGrp="1"/>
          </p:cNvSpPr>
          <p:nvPr>
            <p:ph type="sldNum" sz="quarter" idx="12"/>
          </p:nvPr>
        </p:nvSpPr>
        <p:spPr/>
        <p:txBody>
          <a:bodyPr/>
          <a:lstStyle/>
          <a:p>
            <a:fld id="{C5D4F049-19E0-4B39-A799-DE68D66C0D50}" type="slidenum">
              <a:rPr lang="en-US" smtClean="0"/>
              <a:t>9</a:t>
            </a:fld>
            <a:endParaRPr lang="en-US"/>
          </a:p>
        </p:txBody>
      </p:sp>
    </p:spTree>
    <p:extLst>
      <p:ext uri="{BB962C8B-B14F-4D97-AF65-F5344CB8AC3E}">
        <p14:creationId xmlns:p14="http://schemas.microsoft.com/office/powerpoint/2010/main" val="4147798788"/>
      </p:ext>
    </p:extLst>
  </p:cSld>
  <p:clrMapOvr>
    <a:masterClrMapping/>
  </p:clrMapOvr>
  <p:transition spd="slow">
    <p:cove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637</TotalTime>
  <Words>3498</Words>
  <Application>Microsoft Office PowerPoint</Application>
  <PresentationFormat>On-screen Show (4:3)</PresentationFormat>
  <Paragraphs>240</Paragraphs>
  <Slides>35</Slides>
  <Notes>3</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Flow</vt:lpstr>
      <vt:lpstr>Testing of Hypothesis</vt:lpstr>
      <vt:lpstr> TESTING OF HYPOTHESIS:  </vt:lpstr>
      <vt:lpstr>Procedure of Hypothesis Testing: </vt:lpstr>
      <vt:lpstr> Null Hypothesis: </vt:lpstr>
      <vt:lpstr> Alternative Hypothesis:  </vt:lpstr>
      <vt:lpstr>Identification of One Tailed and Two tailed Test.</vt:lpstr>
      <vt:lpstr> Note:</vt:lpstr>
      <vt:lpstr> p-Value (Probability Value)  </vt:lpstr>
      <vt:lpstr>Degrees of Freedom:</vt:lpstr>
      <vt:lpstr>           Errors in Hypothesis Testing </vt:lpstr>
      <vt:lpstr>Decision Table </vt:lpstr>
      <vt:lpstr>Power of test (1-β)</vt:lpstr>
      <vt:lpstr>Level of Significance  </vt:lpstr>
      <vt:lpstr>Critical Region </vt:lpstr>
      <vt:lpstr>Z-Test (Large Sample test) </vt:lpstr>
      <vt:lpstr>Case I: Test of significance of Single Mean</vt:lpstr>
      <vt:lpstr>PowerPoint Presentation</vt:lpstr>
      <vt:lpstr>Critical Value and Decision</vt:lpstr>
      <vt:lpstr>Case-I : Test of Significance of Single Population  Mean </vt:lpstr>
      <vt:lpstr>Case-I : Test of Significance of Single Population  Mean </vt:lpstr>
      <vt:lpstr>Problems:</vt:lpstr>
      <vt:lpstr>Case II: Test of significance of Difference between Two Means </vt:lpstr>
      <vt:lpstr>Test Statistc: Under H0</vt:lpstr>
      <vt:lpstr>PowerPoint Presentation</vt:lpstr>
      <vt:lpstr>Problems:</vt:lpstr>
      <vt:lpstr>Problems:</vt:lpstr>
      <vt:lpstr>Case III: Test of significance of a Single Proportion</vt:lpstr>
      <vt:lpstr>Test statistics: Under H0 </vt:lpstr>
      <vt:lpstr>Problems:</vt:lpstr>
      <vt:lpstr>Problems:</vt:lpstr>
      <vt:lpstr>CaseIV: Test of Significance for Difference of Two Proportions:</vt:lpstr>
      <vt:lpstr>Test statistics: Under H0,  </vt:lpstr>
      <vt:lpstr>Problems:</vt:lpstr>
      <vt:lpstr>Short Cut Key for Critical Value of Z: </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Errors in Hypothesis Testing</dc:title>
  <dc:creator>ismail - [2010]</dc:creator>
  <cp:lastModifiedBy>ismail - [2010]</cp:lastModifiedBy>
  <cp:revision>47</cp:revision>
  <dcterms:created xsi:type="dcterms:W3CDTF">2023-05-26T15:20:58Z</dcterms:created>
  <dcterms:modified xsi:type="dcterms:W3CDTF">2023-05-31T08:59:38Z</dcterms:modified>
</cp:coreProperties>
</file>