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6" r:id="rId7"/>
    <p:sldId id="260" r:id="rId8"/>
    <p:sldId id="261" r:id="rId9"/>
    <p:sldId id="283" r:id="rId10"/>
    <p:sldId id="262" r:id="rId11"/>
    <p:sldId id="282" r:id="rId12"/>
    <p:sldId id="267" r:id="rId13"/>
    <p:sldId id="263" r:id="rId14"/>
    <p:sldId id="264" r:id="rId15"/>
    <p:sldId id="284" r:id="rId16"/>
    <p:sldId id="273" r:id="rId17"/>
    <p:sldId id="274" r:id="rId18"/>
    <p:sldId id="276" r:id="rId19"/>
    <p:sldId id="275" r:id="rId20"/>
    <p:sldId id="277" r:id="rId21"/>
    <p:sldId id="268" r:id="rId22"/>
    <p:sldId id="278" r:id="rId23"/>
    <p:sldId id="269" r:id="rId24"/>
    <p:sldId id="279" r:id="rId25"/>
    <p:sldId id="272" r:id="rId26"/>
    <p:sldId id="270" r:id="rId27"/>
    <p:sldId id="271" r:id="rId28"/>
    <p:sldId id="280"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B716A1-1CF3-475A-99B2-F001E1942D0C}" type="datetimeFigureOut">
              <a:rPr lang="en-US" smtClean="0"/>
              <a:t>7/1/2023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6A31E0-6580-43B9-BCD2-4E5DE1DA69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716A1-1CF3-475A-99B2-F001E1942D0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716A1-1CF3-475A-99B2-F001E1942D0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716A1-1CF3-475A-99B2-F001E1942D0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B716A1-1CF3-475A-99B2-F001E1942D0C}" type="datetimeFigureOut">
              <a:rPr lang="en-US" smtClean="0"/>
              <a:t>7/1/2023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A31E0-6580-43B9-BCD2-4E5DE1DA69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B716A1-1CF3-475A-99B2-F001E1942D0C}"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EB716A1-1CF3-475A-99B2-F001E1942D0C}" type="datetimeFigureOut">
              <a:rPr lang="en-US" smtClean="0"/>
              <a:t>7/1/2023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EB716A1-1CF3-475A-99B2-F001E1942D0C}" type="datetimeFigureOut">
              <a:rPr lang="en-US" smtClean="0"/>
              <a:t>7/1/2023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716A1-1CF3-475A-99B2-F001E1942D0C}" type="datetimeFigureOut">
              <a:rPr lang="en-US" smtClean="0"/>
              <a:t>7/1/2023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EB716A1-1CF3-475A-99B2-F001E1942D0C}"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A31E0-6580-43B9-BCD2-4E5DE1DA69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B716A1-1CF3-475A-99B2-F001E1942D0C}" type="datetimeFigureOut">
              <a:rPr lang="en-US" smtClean="0"/>
              <a:t>7/1/2023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6A31E0-6580-43B9-BCD2-4E5DE1DA699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EB716A1-1CF3-475A-99B2-F001E1942D0C}" type="datetimeFigureOut">
              <a:rPr lang="en-US" smtClean="0"/>
              <a:t>7/1/2023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6A31E0-6580-43B9-BCD2-4E5DE1DA699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7709"/>
            <a:ext cx="7851648" cy="838200"/>
          </a:xfrm>
        </p:spPr>
        <p:txBody>
          <a:bodyPr>
            <a:normAutofit fontScale="90000"/>
          </a:bodyPr>
          <a:lstStyle/>
          <a:p>
            <a:r>
              <a:rPr lang="en-US" dirty="0" smtClean="0"/>
              <a:t>Stochastic Process</a:t>
            </a:r>
            <a:endParaRPr lang="en-US" dirty="0"/>
          </a:p>
        </p:txBody>
      </p:sp>
      <p:sp>
        <p:nvSpPr>
          <p:cNvPr id="3" name="Subtitle 2"/>
          <p:cNvSpPr>
            <a:spLocks noGrp="1"/>
          </p:cNvSpPr>
          <p:nvPr>
            <p:ph type="subTitle" idx="1"/>
          </p:nvPr>
        </p:nvSpPr>
        <p:spPr>
          <a:xfrm>
            <a:off x="914400" y="914400"/>
            <a:ext cx="7854696" cy="886264"/>
          </a:xfrm>
        </p:spPr>
        <p:txBody>
          <a:bodyPr>
            <a:normAutofit lnSpcReduction="10000"/>
          </a:bodyPr>
          <a:lstStyle/>
          <a:p>
            <a:r>
              <a:rPr lang="en-US" dirty="0" smtClean="0"/>
              <a:t>B.SC CSIT 3</a:t>
            </a:r>
            <a:r>
              <a:rPr lang="en-US" baseline="30000" dirty="0" smtClean="0"/>
              <a:t>rd</a:t>
            </a:r>
            <a:r>
              <a:rPr lang="en-US" dirty="0" smtClean="0"/>
              <a:t> Semester</a:t>
            </a:r>
          </a:p>
          <a:p>
            <a:r>
              <a:rPr lang="en-US" dirty="0" smtClean="0"/>
              <a:t>Central Campus  of Technology</a:t>
            </a:r>
            <a:endParaRPr lang="en-US" dirty="0"/>
          </a:p>
        </p:txBody>
      </p:sp>
    </p:spTree>
    <p:extLst>
      <p:ext uri="{BB962C8B-B14F-4D97-AF65-F5344CB8AC3E}">
        <p14:creationId xmlns:p14="http://schemas.microsoft.com/office/powerpoint/2010/main" val="2166137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23"/>
            <a:ext cx="8229600" cy="856488"/>
          </a:xfrm>
        </p:spPr>
        <p:txBody>
          <a:bodyPr>
            <a:normAutofit/>
          </a:bodyPr>
          <a:lstStyle/>
          <a:p>
            <a:r>
              <a:rPr lang="en-US" b="1" u="sng" dirty="0" smtClean="0">
                <a:solidFill>
                  <a:srgbClr val="FF0000"/>
                </a:solidFill>
              </a:rPr>
              <a:t>Problems:</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19200"/>
                <a:ext cx="9144000" cy="5410200"/>
              </a:xfrm>
            </p:spPr>
            <p:txBody>
              <a:bodyPr>
                <a:normAutofit/>
              </a:bodyPr>
              <a:lstStyle/>
              <a:p>
                <a:pPr marL="514350" indent="-514350" algn="just">
                  <a:buFont typeface="+mj-lt"/>
                  <a:buAutoNum type="arabicPeriod"/>
                </a:pPr>
                <a:r>
                  <a:rPr lang="en-US" sz="2800" dirty="0" smtClean="0"/>
                  <a:t>Find 2 step and 3 step transition probability matrix from the transition matrix </a:t>
                </a:r>
                <a14:m>
                  <m:oMath xmlns:m="http://schemas.openxmlformats.org/officeDocument/2006/math">
                    <m:r>
                      <a:rPr lang="en-US" sz="2800" b="0" i="1" smtClean="0">
                        <a:latin typeface="Cambria Math"/>
                      </a:rPr>
                      <m:t>𝑃</m:t>
                    </m:r>
                    <m:r>
                      <a:rPr lang="en-US" sz="2800" b="0" i="1" smtClean="0">
                        <a:latin typeface="Cambria Math"/>
                      </a:rPr>
                      <m:t>= </m:t>
                    </m:r>
                    <m:d>
                      <m:dPr>
                        <m:begChr m:val="["/>
                        <m:endChr m:val="]"/>
                        <m:ctrlPr>
                          <a:rPr lang="en-US" sz="2800" b="0" i="1" smtClean="0">
                            <a:latin typeface="Cambria Math"/>
                          </a:rPr>
                        </m:ctrlPr>
                      </m:dPr>
                      <m:e>
                        <m:m>
                          <m:mPr>
                            <m:mcs>
                              <m:mc>
                                <m:mcPr>
                                  <m:count m:val="2"/>
                                  <m:mcJc m:val="center"/>
                                </m:mcPr>
                              </m:mc>
                            </m:mcs>
                            <m:ctrlPr>
                              <a:rPr lang="en-US" sz="2800" b="0" i="1" smtClean="0">
                                <a:latin typeface="Cambria Math"/>
                              </a:rPr>
                            </m:ctrlPr>
                          </m:mPr>
                          <m:mr>
                            <m:e>
                              <m:r>
                                <m:rPr>
                                  <m:brk m:alnAt="7"/>
                                </m:rPr>
                                <a:rPr lang="en-US" sz="2800" b="0" i="1" smtClean="0">
                                  <a:latin typeface="Cambria Math"/>
                                </a:rPr>
                                <m:t>1</m:t>
                              </m:r>
                            </m:e>
                            <m:e>
                              <m:r>
                                <a:rPr lang="en-US" sz="2800" b="0" i="1" smtClean="0">
                                  <a:latin typeface="Cambria Math"/>
                                </a:rPr>
                                <m:t>0</m:t>
                              </m:r>
                            </m:e>
                          </m:mr>
                          <m:mr>
                            <m:e>
                              <m:r>
                                <a:rPr lang="en-US" sz="2800" b="0" i="1" smtClean="0">
                                  <a:latin typeface="Cambria Math"/>
                                </a:rPr>
                                <m:t>0</m:t>
                              </m:r>
                            </m:e>
                            <m:e>
                              <m:r>
                                <a:rPr lang="en-US" sz="2800" b="0" i="1" smtClean="0">
                                  <a:latin typeface="Cambria Math"/>
                                </a:rPr>
                                <m:t>1</m:t>
                              </m:r>
                            </m:e>
                          </m:mr>
                        </m:m>
                      </m:e>
                    </m:d>
                  </m:oMath>
                </a14:m>
                <a:r>
                  <a:rPr lang="en-US" sz="2800" dirty="0" smtClean="0"/>
                  <a:t>.</a:t>
                </a:r>
              </a:p>
              <a:p>
                <a:pPr marL="514350" indent="-514350" algn="just">
                  <a:buFont typeface="+mj-lt"/>
                  <a:buAutoNum type="arabicPeriod"/>
                </a:pPr>
                <a:r>
                  <a:rPr lang="en-US" sz="2800" dirty="0" smtClean="0"/>
                  <a:t>Find 2 step and 3 step transition probability matrix.</a:t>
                </a:r>
              </a:p>
              <a:p>
                <a:pPr marL="0" indent="0" algn="just">
                  <a:buNone/>
                </a:pPr>
                <a:r>
                  <a:rPr lang="en-US" sz="2800" b="0" dirty="0" smtClean="0"/>
                  <a:t>   </a:t>
                </a:r>
                <a14:m>
                  <m:oMath xmlns:m="http://schemas.openxmlformats.org/officeDocument/2006/math">
                    <m:r>
                      <a:rPr lang="en-US" sz="2800" b="0" i="1" smtClean="0">
                        <a:latin typeface="Cambria Math"/>
                      </a:rPr>
                      <m:t>𝑃</m:t>
                    </m:r>
                    <m:r>
                      <a:rPr lang="en-US" sz="2800" b="0" i="1" smtClean="0">
                        <a:latin typeface="Cambria Math"/>
                      </a:rPr>
                      <m:t>= </m:t>
                    </m:r>
                    <m:d>
                      <m:dPr>
                        <m:begChr m:val="["/>
                        <m:endChr m:val="]"/>
                        <m:ctrlPr>
                          <a:rPr lang="en-US" sz="2800" b="0" i="1" smtClean="0">
                            <a:latin typeface="Cambria Math"/>
                          </a:rPr>
                        </m:ctrlPr>
                      </m:dPr>
                      <m:e>
                        <m:m>
                          <m:mPr>
                            <m:mcs>
                              <m:mc>
                                <m:mcPr>
                                  <m:count m:val="3"/>
                                  <m:mcJc m:val="center"/>
                                </m:mcPr>
                              </m:mc>
                            </m:mcs>
                            <m:ctrlPr>
                              <a:rPr lang="en-US" sz="2800" b="0" i="1" smtClean="0">
                                <a:latin typeface="Cambria Math"/>
                              </a:rPr>
                            </m:ctrlPr>
                          </m:mPr>
                          <m:mr>
                            <m:e>
                              <m:r>
                                <m:rPr>
                                  <m:brk m:alnAt="7"/>
                                </m:rPr>
                                <a:rPr lang="en-US" sz="2800" b="0" i="1" smtClean="0">
                                  <a:latin typeface="Cambria Math"/>
                                </a:rPr>
                                <m:t>1</m:t>
                              </m:r>
                            </m:e>
                            <m:e>
                              <m:r>
                                <a:rPr lang="en-US" sz="2800" b="0" i="1" smtClean="0">
                                  <a:latin typeface="Cambria Math"/>
                                </a:rPr>
                                <m:t>0</m:t>
                              </m:r>
                            </m:e>
                            <m:e>
                              <m:r>
                                <a:rPr lang="en-US" sz="2800" b="0" i="1" smtClean="0">
                                  <a:latin typeface="Cambria Math"/>
                                </a:rPr>
                                <m:t>0</m:t>
                              </m:r>
                            </m:e>
                          </m:mr>
                          <m:mr>
                            <m:e>
                              <m:r>
                                <a:rPr lang="en-US" sz="2800" b="0" i="1" smtClean="0">
                                  <a:latin typeface="Cambria Math"/>
                                </a:rPr>
                                <m:t>0</m:t>
                              </m:r>
                            </m:e>
                            <m:e>
                              <m:r>
                                <a:rPr lang="en-US" sz="2800" b="0" i="1" smtClean="0">
                                  <a:latin typeface="Cambria Math"/>
                                </a:rPr>
                                <m:t>1</m:t>
                              </m:r>
                            </m:e>
                            <m:e>
                              <m:r>
                                <a:rPr lang="en-US" sz="2800" b="0" i="1" smtClean="0">
                                  <a:latin typeface="Cambria Math"/>
                                </a:rPr>
                                <m:t>0</m:t>
                              </m:r>
                            </m:e>
                          </m:mr>
                          <m:mr>
                            <m:e>
                              <m:r>
                                <a:rPr lang="en-US" sz="2800" b="0" i="1" smtClean="0">
                                  <a:latin typeface="Cambria Math"/>
                                </a:rPr>
                                <m:t>0</m:t>
                              </m:r>
                            </m:e>
                            <m:e>
                              <m:r>
                                <a:rPr lang="en-US" sz="2800" b="0" i="1" smtClean="0">
                                  <a:latin typeface="Cambria Math"/>
                                </a:rPr>
                                <m:t>0</m:t>
                              </m:r>
                            </m:e>
                            <m:e>
                              <m:r>
                                <a:rPr lang="en-US" sz="2800" b="0" i="1" smtClean="0">
                                  <a:latin typeface="Cambria Math"/>
                                </a:rPr>
                                <m:t>1</m:t>
                              </m:r>
                            </m:e>
                          </m:mr>
                        </m:m>
                      </m:e>
                    </m:d>
                  </m:oMath>
                </a14:m>
                <a:r>
                  <a:rPr lang="en-US" sz="2800" dirty="0" smtClean="0"/>
                  <a:t>     </a:t>
                </a:r>
              </a:p>
              <a:p>
                <a:pPr marL="0" indent="0" algn="just">
                  <a:buNone/>
                </a:pPr>
                <a:r>
                  <a:rPr lang="en-US" sz="2800" dirty="0" smtClean="0">
                    <a:solidFill>
                      <a:schemeClr val="accent2"/>
                    </a:solidFill>
                  </a:rPr>
                  <a:t>3.</a:t>
                </a:r>
                <a:r>
                  <a:rPr lang="en-US" sz="2800" dirty="0" smtClean="0"/>
                  <a:t>If </a:t>
                </a:r>
                <a14:m>
                  <m:oMath xmlns:m="http://schemas.openxmlformats.org/officeDocument/2006/math">
                    <m:r>
                      <a:rPr lang="en-US" sz="2800" b="0" i="1" smtClean="0">
                        <a:latin typeface="Cambria Math"/>
                      </a:rPr>
                      <m:t>𝑃</m:t>
                    </m:r>
                    <m:r>
                      <a:rPr lang="en-US" sz="2800" b="0" i="1" smtClean="0">
                        <a:latin typeface="Cambria Math"/>
                      </a:rPr>
                      <m:t>= </m:t>
                    </m:r>
                    <m:d>
                      <m:dPr>
                        <m:begChr m:val="["/>
                        <m:endChr m:val="]"/>
                        <m:ctrlPr>
                          <a:rPr lang="en-US" sz="2800" b="0" i="1" smtClean="0">
                            <a:latin typeface="Cambria Math"/>
                          </a:rPr>
                        </m:ctrlPr>
                      </m:dPr>
                      <m:e>
                        <m:m>
                          <m:mPr>
                            <m:mcs>
                              <m:mc>
                                <m:mcPr>
                                  <m:count m:val="2"/>
                                  <m:mcJc m:val="center"/>
                                </m:mcPr>
                              </m:mc>
                            </m:mcs>
                            <m:ctrlPr>
                              <a:rPr lang="en-US" sz="2800" b="0" i="1" smtClean="0">
                                <a:latin typeface="Cambria Math"/>
                              </a:rPr>
                            </m:ctrlPr>
                          </m:mPr>
                          <m:mr>
                            <m:e>
                              <m:r>
                                <m:rPr>
                                  <m:brk m:alnAt="7"/>
                                </m:rPr>
                                <a:rPr lang="en-US" sz="2800" b="0" i="1" smtClean="0">
                                  <a:latin typeface="Cambria Math"/>
                                </a:rPr>
                                <m:t>0</m:t>
                              </m:r>
                              <m:r>
                                <a:rPr lang="en-US" sz="2800" b="0" i="1" smtClean="0">
                                  <a:latin typeface="Cambria Math"/>
                                </a:rPr>
                                <m:t>.5</m:t>
                              </m:r>
                            </m:e>
                            <m:e>
                              <m:r>
                                <a:rPr lang="en-US" sz="2800" b="0" i="1" smtClean="0">
                                  <a:latin typeface="Cambria Math"/>
                                </a:rPr>
                                <m:t>0.5</m:t>
                              </m:r>
                            </m:e>
                          </m:mr>
                          <m:mr>
                            <m:e>
                              <m:r>
                                <a:rPr lang="en-US" sz="2800" b="0" i="1" smtClean="0">
                                  <a:latin typeface="Cambria Math"/>
                                </a:rPr>
                                <m:t>0.4</m:t>
                              </m:r>
                            </m:e>
                            <m:e>
                              <m:r>
                                <a:rPr lang="en-US" sz="2800" b="0" i="1" smtClean="0">
                                  <a:latin typeface="Cambria Math"/>
                                </a:rPr>
                                <m:t>0.6</m:t>
                              </m:r>
                            </m:e>
                          </m:mr>
                        </m:m>
                      </m:e>
                    </m:d>
                  </m:oMath>
                </a14:m>
                <a:r>
                  <a:rPr lang="en-US" sz="2800" dirty="0" smtClean="0"/>
                  <a:t>   , Find</a:t>
                </a:r>
                <a14:m>
                  <m:oMath xmlns:m="http://schemas.openxmlformats.org/officeDocument/2006/math">
                    <m:sSub>
                      <m:sSubPr>
                        <m:ctrlPr>
                          <a:rPr lang="en-US" sz="2800" i="1" smtClean="0">
                            <a:latin typeface="Cambria Math"/>
                          </a:rPr>
                        </m:ctrlPr>
                      </m:sSubPr>
                      <m:e>
                        <m:r>
                          <a:rPr lang="en-US" sz="2800" b="0" i="1" smtClean="0">
                            <a:latin typeface="Cambria Math"/>
                          </a:rPr>
                          <m:t>𝑃</m:t>
                        </m:r>
                      </m:e>
                      <m:sub>
                        <m:r>
                          <a:rPr lang="en-US" sz="2800" b="0" i="1" smtClean="0">
                            <a:latin typeface="Cambria Math"/>
                          </a:rPr>
                          <m:t>12</m:t>
                        </m:r>
                      </m:sub>
                    </m:sSub>
                    <m:sSub>
                      <m:sSubPr>
                        <m:ctrlPr>
                          <a:rPr lang="en-US" sz="2800" i="1" smtClean="0">
                            <a:latin typeface="Cambria Math"/>
                          </a:rPr>
                        </m:ctrlPr>
                      </m:sSubPr>
                      <m:e>
                        <m:d>
                          <m:dPr>
                            <m:ctrlPr>
                              <a:rPr lang="en-US" sz="2800" i="1" smtClean="0">
                                <a:latin typeface="Cambria Math"/>
                              </a:rPr>
                            </m:ctrlPr>
                          </m:dPr>
                          <m:e>
                            <m:r>
                              <a:rPr lang="en-US" sz="2800" b="0" i="1" smtClean="0">
                                <a:latin typeface="Cambria Math"/>
                              </a:rPr>
                              <m:t>2</m:t>
                            </m:r>
                          </m:e>
                        </m:d>
                        <m:r>
                          <a:rPr lang="en-US" sz="2800" b="0" i="1" smtClean="0">
                            <a:latin typeface="Cambria Math"/>
                          </a:rPr>
                          <m:t> , </m:t>
                        </m:r>
                        <m:r>
                          <a:rPr lang="en-US" sz="2800" b="0" i="1" smtClean="0">
                            <a:latin typeface="Cambria Math"/>
                          </a:rPr>
                          <m:t>𝑃</m:t>
                        </m:r>
                      </m:e>
                      <m:sub>
                        <m:r>
                          <a:rPr lang="en-US" sz="2800" b="0" i="1" smtClean="0">
                            <a:latin typeface="Cambria Math"/>
                          </a:rPr>
                          <m:t>22</m:t>
                        </m:r>
                      </m:sub>
                    </m:sSub>
                    <m:sSub>
                      <m:sSubPr>
                        <m:ctrlPr>
                          <a:rPr lang="en-US" sz="2800" i="1" smtClean="0">
                            <a:latin typeface="Cambria Math"/>
                          </a:rPr>
                        </m:ctrlPr>
                      </m:sSubPr>
                      <m:e>
                        <m:r>
                          <a:rPr lang="en-US" sz="2800" b="0" i="1" smtClean="0">
                            <a:latin typeface="Cambria Math"/>
                          </a:rPr>
                          <m:t> </m:t>
                        </m:r>
                        <m:d>
                          <m:dPr>
                            <m:ctrlPr>
                              <a:rPr lang="en-US" sz="2800" b="0" i="1" smtClean="0">
                                <a:latin typeface="Cambria Math"/>
                              </a:rPr>
                            </m:ctrlPr>
                          </m:dPr>
                          <m:e>
                            <m:r>
                              <a:rPr lang="en-US" sz="2800" b="0" i="1" smtClean="0">
                                <a:latin typeface="Cambria Math"/>
                              </a:rPr>
                              <m:t>2</m:t>
                            </m:r>
                          </m:e>
                        </m:d>
                        <m:r>
                          <a:rPr lang="en-US" sz="2800" b="0" i="1" smtClean="0">
                            <a:latin typeface="Cambria Math"/>
                          </a:rPr>
                          <m:t>, </m:t>
                        </m:r>
                        <m:r>
                          <a:rPr lang="en-US" sz="2800" b="0" i="1" smtClean="0">
                            <a:latin typeface="Cambria Math"/>
                          </a:rPr>
                          <m:t>𝑃</m:t>
                        </m:r>
                      </m:e>
                      <m:sub>
                        <m:r>
                          <a:rPr lang="en-US" sz="2800" b="0" i="1" smtClean="0">
                            <a:latin typeface="Cambria Math"/>
                          </a:rPr>
                          <m:t>11</m:t>
                        </m:r>
                      </m:sub>
                    </m:sSub>
                    <m:sSub>
                      <m:sSubPr>
                        <m:ctrlPr>
                          <a:rPr lang="en-US" sz="2800" i="1" smtClean="0">
                            <a:latin typeface="Cambria Math"/>
                          </a:rPr>
                        </m:ctrlPr>
                      </m:sSubPr>
                      <m:e>
                        <m:r>
                          <a:rPr lang="en-US" sz="2800" b="0" i="1" smtClean="0">
                            <a:latin typeface="Cambria Math"/>
                          </a:rPr>
                          <m:t> </m:t>
                        </m:r>
                        <m:d>
                          <m:dPr>
                            <m:ctrlPr>
                              <a:rPr lang="en-US" sz="2800" b="0" i="1" smtClean="0">
                                <a:latin typeface="Cambria Math"/>
                              </a:rPr>
                            </m:ctrlPr>
                          </m:dPr>
                          <m:e>
                            <m:r>
                              <a:rPr lang="en-US" sz="2800" b="0" i="1" smtClean="0">
                                <a:latin typeface="Cambria Math"/>
                              </a:rPr>
                              <m:t>3</m:t>
                            </m:r>
                          </m:e>
                        </m:d>
                        <m:r>
                          <a:rPr lang="en-US" sz="2800" b="0" i="1" smtClean="0">
                            <a:latin typeface="Cambria Math"/>
                          </a:rPr>
                          <m:t> </m:t>
                        </m:r>
                        <m:r>
                          <a:rPr lang="en-US" sz="2800" b="0" i="1" smtClean="0">
                            <a:latin typeface="Cambria Math"/>
                          </a:rPr>
                          <m:t>𝑎𝑛𝑑</m:t>
                        </m:r>
                        <m:r>
                          <a:rPr lang="en-US" sz="2800" b="0" i="1" smtClean="0">
                            <a:latin typeface="Cambria Math"/>
                          </a:rPr>
                          <m:t> </m:t>
                        </m:r>
                        <m:r>
                          <a:rPr lang="en-US" sz="2800" b="0" i="1" smtClean="0">
                            <a:latin typeface="Cambria Math"/>
                          </a:rPr>
                          <m:t>𝑃</m:t>
                        </m:r>
                      </m:e>
                      <m:sub>
                        <m:r>
                          <a:rPr lang="en-US" sz="2800" b="0" i="1" smtClean="0">
                            <a:latin typeface="Cambria Math"/>
                          </a:rPr>
                          <m:t>21</m:t>
                        </m:r>
                      </m:sub>
                    </m:sSub>
                    <m:d>
                      <m:dPr>
                        <m:ctrlPr>
                          <a:rPr lang="en-US" sz="2800" i="1" smtClean="0">
                            <a:latin typeface="Cambria Math"/>
                          </a:rPr>
                        </m:ctrlPr>
                      </m:dPr>
                      <m:e>
                        <m:r>
                          <a:rPr lang="en-US" sz="2800" b="0" i="1" smtClean="0">
                            <a:latin typeface="Cambria Math"/>
                          </a:rPr>
                          <m:t>3</m:t>
                        </m:r>
                      </m:e>
                    </m:d>
                  </m:oMath>
                </a14:m>
                <a:endParaRPr lang="en-US" sz="2800" dirty="0" smtClean="0"/>
              </a:p>
              <a:p>
                <a:pPr marL="0"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19200"/>
                <a:ext cx="9144000" cy="5410200"/>
              </a:xfrm>
              <a:blipFill rotWithShape="1">
                <a:blip r:embed="rId2"/>
                <a:stretch>
                  <a:fillRect l="-1333" t="-1014" r="-1333"/>
                </a:stretch>
              </a:blipFill>
            </p:spPr>
            <p:txBody>
              <a:bodyPr/>
              <a:lstStyle/>
              <a:p>
                <a:r>
                  <a:rPr lang="en-US">
                    <a:noFill/>
                  </a:rPr>
                  <a:t> </a:t>
                </a:r>
              </a:p>
            </p:txBody>
          </p:sp>
        </mc:Fallback>
      </mc:AlternateContent>
    </p:spTree>
    <p:extLst>
      <p:ext uri="{BB962C8B-B14F-4D97-AF65-F5344CB8AC3E}">
        <p14:creationId xmlns:p14="http://schemas.microsoft.com/office/powerpoint/2010/main" val="808267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802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066800"/>
            <a:ext cx="8839200" cy="5638800"/>
          </a:xfrm>
        </p:spPr>
        <p:txBody>
          <a:bodyPr/>
          <a:lstStyle/>
          <a:p>
            <a:pPr algn="just"/>
            <a:r>
              <a:rPr lang="en-US" dirty="0" smtClean="0"/>
              <a:t>Obtain transition probability matrix from the state transition diagram.</a:t>
            </a:r>
          </a:p>
          <a:p>
            <a:pPr marL="0" indent="0">
              <a:buNone/>
            </a:pPr>
            <a:r>
              <a:rPr lang="en-US" dirty="0"/>
              <a:t> </a:t>
            </a:r>
            <a:r>
              <a:rPr lang="en-US" dirty="0" smtClean="0"/>
              <a:t>                                  </a:t>
            </a:r>
          </a:p>
          <a:p>
            <a:pPr marL="0" indent="0">
              <a:buNone/>
            </a:pPr>
            <a:endParaRPr lang="en-US" dirty="0"/>
          </a:p>
        </p:txBody>
      </p:sp>
      <p:sp>
        <p:nvSpPr>
          <p:cNvPr id="4" name="Oval 3"/>
          <p:cNvSpPr/>
          <p:nvPr/>
        </p:nvSpPr>
        <p:spPr>
          <a:xfrm>
            <a:off x="1295400" y="3505200"/>
            <a:ext cx="8382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5" name="Oval 4"/>
          <p:cNvSpPr/>
          <p:nvPr/>
        </p:nvSpPr>
        <p:spPr>
          <a:xfrm>
            <a:off x="5257800" y="3352800"/>
            <a:ext cx="879764"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6" name="Oval 5"/>
          <p:cNvSpPr/>
          <p:nvPr/>
        </p:nvSpPr>
        <p:spPr>
          <a:xfrm>
            <a:off x="3352800" y="4953000"/>
            <a:ext cx="8382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cxnSp>
        <p:nvCxnSpPr>
          <p:cNvPr id="15" name="Curved Connector 14"/>
          <p:cNvCxnSpPr>
            <a:stCxn id="4" idx="0"/>
            <a:endCxn id="5" idx="1"/>
          </p:cNvCxnSpPr>
          <p:nvPr/>
        </p:nvCxnSpPr>
        <p:spPr>
          <a:xfrm rot="5400000" flipH="1" flipV="1">
            <a:off x="3535745" y="1654307"/>
            <a:ext cx="29648" cy="3672138"/>
          </a:xfrm>
          <a:prstGeom prst="curvedConnector3">
            <a:avLst>
              <a:gd name="adj1" fmla="val 12850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4" idx="6"/>
            <a:endCxn id="6" idx="1"/>
          </p:cNvCxnSpPr>
          <p:nvPr/>
        </p:nvCxnSpPr>
        <p:spPr>
          <a:xfrm>
            <a:off x="2133600" y="3962400"/>
            <a:ext cx="1341952" cy="11245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6" idx="2"/>
            <a:endCxn id="4" idx="5"/>
          </p:cNvCxnSpPr>
          <p:nvPr/>
        </p:nvCxnSpPr>
        <p:spPr>
          <a:xfrm rot="10800000">
            <a:off x="2010848" y="4285690"/>
            <a:ext cx="1341952" cy="11245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5" idx="4"/>
          </p:cNvCxnSpPr>
          <p:nvPr/>
        </p:nvCxnSpPr>
        <p:spPr>
          <a:xfrm rot="5400000">
            <a:off x="4258541" y="4123459"/>
            <a:ext cx="1371600" cy="150668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6" idx="7"/>
          </p:cNvCxnSpPr>
          <p:nvPr/>
        </p:nvCxnSpPr>
        <p:spPr>
          <a:xfrm rot="5400000" flipH="1" flipV="1">
            <a:off x="4100769" y="3929880"/>
            <a:ext cx="1124511" cy="118955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4" idx="2"/>
            <a:endCxn id="4" idx="1"/>
          </p:cNvCxnSpPr>
          <p:nvPr/>
        </p:nvCxnSpPr>
        <p:spPr>
          <a:xfrm rot="10800000" flipH="1">
            <a:off x="1295400" y="3639112"/>
            <a:ext cx="122752" cy="323289"/>
          </a:xfrm>
          <a:prstGeom prst="curvedConnector4">
            <a:avLst>
              <a:gd name="adj1" fmla="val -186229"/>
              <a:gd name="adj2" fmla="val 21213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0800000" flipV="1">
            <a:off x="2133601" y="3786328"/>
            <a:ext cx="3124200" cy="2885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TextBox 58"/>
              <p:cNvSpPr txBox="1"/>
              <p:nvPr/>
            </p:nvSpPr>
            <p:spPr>
              <a:xfrm>
                <a:off x="3150519" y="2362200"/>
                <a:ext cx="800100"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4</m:t>
                          </m:r>
                        </m:den>
                      </m:f>
                    </m:oMath>
                  </m:oMathPara>
                </a14:m>
                <a:endParaRPr lang="en-US" dirty="0"/>
              </a:p>
            </p:txBody>
          </p:sp>
        </mc:Choice>
        <mc:Fallback>
          <p:sp>
            <p:nvSpPr>
              <p:cNvPr id="59" name="TextBox 58"/>
              <p:cNvSpPr txBox="1">
                <a:spLocks noRot="1" noChangeAspect="1" noMove="1" noResize="1" noEditPoints="1" noAdjustHandles="1" noChangeArrowheads="1" noChangeShapeType="1" noTextEdit="1"/>
              </p:cNvSpPr>
              <p:nvPr/>
            </p:nvSpPr>
            <p:spPr>
              <a:xfrm>
                <a:off x="3150519" y="2362200"/>
                <a:ext cx="800100" cy="634789"/>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p:cNvSpPr txBox="1"/>
              <p:nvPr/>
            </p:nvSpPr>
            <p:spPr>
              <a:xfrm>
                <a:off x="3162436" y="3151539"/>
                <a:ext cx="800099"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3</m:t>
                          </m:r>
                        </m:den>
                      </m:f>
                    </m:oMath>
                  </m:oMathPara>
                </a14:m>
                <a:endParaRPr lang="en-US" dirty="0"/>
              </a:p>
            </p:txBody>
          </p:sp>
        </mc:Choice>
        <mc:Fallback>
          <p:sp>
            <p:nvSpPr>
              <p:cNvPr id="60" name="TextBox 59"/>
              <p:cNvSpPr txBox="1">
                <a:spLocks noRot="1" noChangeAspect="1" noMove="1" noResize="1" noEditPoints="1" noAdjustHandles="1" noChangeArrowheads="1" noChangeShapeType="1" noTextEdit="1"/>
              </p:cNvSpPr>
              <p:nvPr/>
            </p:nvSpPr>
            <p:spPr>
              <a:xfrm>
                <a:off x="3162436" y="3151539"/>
                <a:ext cx="800099" cy="63478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p:cNvSpPr txBox="1"/>
              <p:nvPr/>
            </p:nvSpPr>
            <p:spPr>
              <a:xfrm>
                <a:off x="4068248" y="3834245"/>
                <a:ext cx="419100"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4068248" y="3834245"/>
                <a:ext cx="419100" cy="63478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3337044" y="3999485"/>
                <a:ext cx="375095"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4</m:t>
                          </m:r>
                        </m:den>
                      </m:f>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3337044" y="3999485"/>
                <a:ext cx="375095" cy="63478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5510134" y="4953000"/>
                <a:ext cx="375095"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2</m:t>
                          </m:r>
                        </m:num>
                        <m:den>
                          <m:r>
                            <a:rPr lang="en-US" b="0" i="1" smtClean="0">
                              <a:latin typeface="Cambria Math"/>
                            </a:rPr>
                            <m:t>3</m:t>
                          </m:r>
                        </m:den>
                      </m:f>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5510134" y="4953000"/>
                <a:ext cx="375095" cy="63478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2133600" y="5232611"/>
                <a:ext cx="375095"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2133600" y="5232611"/>
                <a:ext cx="375095" cy="63478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762000" y="3004323"/>
                <a:ext cx="375095" cy="6347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1</m:t>
                          </m:r>
                        </m:num>
                        <m:den>
                          <m:r>
                            <a:rPr lang="en-US" b="0" i="1" smtClean="0">
                              <a:latin typeface="Cambria Math"/>
                            </a:rPr>
                            <m:t>2</m:t>
                          </m:r>
                        </m:den>
                      </m:f>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762000" y="3004323"/>
                <a:ext cx="375095" cy="634789"/>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332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143000"/>
            <a:ext cx="8763000" cy="5486400"/>
          </a:xfrm>
        </p:spPr>
        <p:txBody>
          <a:bodyPr>
            <a:normAutofit/>
          </a:bodyPr>
          <a:lstStyle/>
          <a:p>
            <a:pPr algn="just"/>
            <a:r>
              <a:rPr lang="en-US" sz="3600" dirty="0" smtClean="0"/>
              <a:t>In some town each day is either sunny or rainy. A sunny day is followed day is followed by another sunny day with probability 0.7, whereas  a rainy  day is followed by sunny day with probability 0.4. It rains on Monday Make forecast for Tuesday, Wednesday and Thursday.</a:t>
            </a:r>
            <a:endParaRPr lang="en-US" sz="3600" dirty="0"/>
          </a:p>
        </p:txBody>
      </p:sp>
    </p:spTree>
    <p:extLst>
      <p:ext uri="{BB962C8B-B14F-4D97-AF65-F5344CB8AC3E}">
        <p14:creationId xmlns:p14="http://schemas.microsoft.com/office/powerpoint/2010/main" val="4167315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636"/>
            <a:ext cx="8229600" cy="762000"/>
          </a:xfrm>
        </p:spPr>
        <p:txBody>
          <a:bodyPr>
            <a:normAutofit fontScale="90000"/>
          </a:bodyPr>
          <a:lstStyle/>
          <a:p>
            <a:r>
              <a:rPr lang="en-US" b="1" u="sng" dirty="0" smtClean="0">
                <a:solidFill>
                  <a:srgbClr val="FF0000"/>
                </a:solidFill>
              </a:rPr>
              <a:t>Steady-State Distribution:</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838200"/>
                <a:ext cx="9067800" cy="5867400"/>
              </a:xfrm>
            </p:spPr>
            <p:txBody>
              <a:bodyPr>
                <a:normAutofit fontScale="92500" lnSpcReduction="20000"/>
              </a:bodyPr>
              <a:lstStyle/>
              <a:p>
                <a:pPr algn="just"/>
                <a:r>
                  <a:rPr lang="en-US" sz="3000" dirty="0" smtClean="0"/>
                  <a:t>The steady-state distribution, also known as the stationary distribution or equilibrium distribution, is a concept in stochastic processes that describes the long-term behavior of a system. It represents the probability distribution of the system’s states when the process has reached a stable or steady state.</a:t>
                </a:r>
              </a:p>
              <a:p>
                <a:pPr algn="just"/>
                <a:r>
                  <a:rPr lang="en-US" sz="3000" dirty="0" smtClean="0"/>
                  <a:t>To find the steady-state distribution, one typically needs to solve a set of equations. For Markov chains, the steady- state distribution can be obtained by solving the system equations:  </a:t>
                </a:r>
              </a:p>
              <a:p>
                <a:pPr algn="just"/>
                <a14:m>
                  <m:oMath xmlns:m="http://schemas.openxmlformats.org/officeDocument/2006/math">
                    <m:r>
                      <a:rPr lang="en-US" sz="3000" b="1" i="1" smtClean="0">
                        <a:latin typeface="Cambria Math"/>
                        <a:ea typeface="Cambria Math"/>
                      </a:rPr>
                      <m:t>𝝅</m:t>
                    </m:r>
                    <m:r>
                      <a:rPr lang="en-US" sz="3000" b="1" i="1" smtClean="0">
                        <a:latin typeface="Cambria Math"/>
                        <a:ea typeface="Cambria Math"/>
                      </a:rPr>
                      <m:t>= </m:t>
                    </m:r>
                    <m:r>
                      <a:rPr lang="en-US" sz="3000" b="1" i="1" smtClean="0">
                        <a:latin typeface="Cambria Math"/>
                        <a:ea typeface="Cambria Math"/>
                      </a:rPr>
                      <m:t>𝝅</m:t>
                    </m:r>
                    <m:r>
                      <a:rPr lang="en-US" sz="3000" b="1" i="1" smtClean="0">
                        <a:latin typeface="Cambria Math"/>
                        <a:ea typeface="Cambria Math"/>
                      </a:rPr>
                      <m:t>𝑷</m:t>
                    </m:r>
                  </m:oMath>
                </a14:m>
                <a:r>
                  <a:rPr lang="en-US" sz="3000" dirty="0" smtClean="0"/>
                  <a:t>, where, </a:t>
                </a:r>
                <a14:m>
                  <m:oMath xmlns:m="http://schemas.openxmlformats.org/officeDocument/2006/math">
                    <m:r>
                      <a:rPr lang="en-US" sz="3000" b="1" i="1" smtClean="0">
                        <a:latin typeface="Cambria Math"/>
                        <a:ea typeface="Cambria Math"/>
                      </a:rPr>
                      <m:t>𝝅</m:t>
                    </m:r>
                  </m:oMath>
                </a14:m>
                <a:r>
                  <a:rPr lang="en-US" sz="3000" dirty="0" smtClean="0"/>
                  <a:t> represents the steady-state distribution, </a:t>
                </a:r>
                <a:r>
                  <a:rPr lang="en-US" sz="3000" b="1" dirty="0" smtClean="0"/>
                  <a:t>P</a:t>
                </a:r>
                <a:r>
                  <a:rPr lang="en-US" sz="3000" dirty="0" smtClean="0"/>
                  <a:t> is the transition matrix of the Markov chain, and the equation states that the steady –state distribution multiplied by the transition matrix equals itself. </a:t>
                </a:r>
              </a:p>
              <a:p>
                <a:pPr algn="just"/>
                <a:r>
                  <a:rPr lang="en-US" sz="3000" b="1" dirty="0" smtClean="0"/>
                  <a:t>Note: </a:t>
                </a:r>
                <a14:m>
                  <m:oMath xmlns:m="http://schemas.openxmlformats.org/officeDocument/2006/math">
                    <m:sSub>
                      <m:sSubPr>
                        <m:ctrlPr>
                          <a:rPr lang="en-US" sz="3000" b="1" i="1" smtClean="0">
                            <a:latin typeface="Cambria Math"/>
                          </a:rPr>
                        </m:ctrlPr>
                      </m:sSubPr>
                      <m:e>
                        <m:r>
                          <a:rPr lang="en-US" sz="3000" b="1" i="1" smtClean="0">
                            <a:latin typeface="Cambria Math"/>
                            <a:ea typeface="Cambria Math"/>
                          </a:rPr>
                          <m:t>𝝅</m:t>
                        </m:r>
                      </m:e>
                      <m:sub>
                        <m:r>
                          <a:rPr lang="en-US" sz="3000" b="1" i="1" smtClean="0">
                            <a:latin typeface="Cambria Math"/>
                          </a:rPr>
                          <m:t>𝟏</m:t>
                        </m:r>
                      </m:sub>
                    </m:sSub>
                    <m:sSub>
                      <m:sSubPr>
                        <m:ctrlPr>
                          <a:rPr lang="en-US" sz="3000" b="1" i="1" smtClean="0">
                            <a:latin typeface="Cambria Math"/>
                          </a:rPr>
                        </m:ctrlPr>
                      </m:sSubPr>
                      <m:e>
                        <m:r>
                          <a:rPr lang="en-US" sz="3000" b="1" i="1" smtClean="0">
                            <a:latin typeface="Cambria Math"/>
                          </a:rPr>
                          <m:t>+ </m:t>
                        </m:r>
                        <m:r>
                          <a:rPr lang="en-US" sz="3000" b="1" i="1" smtClean="0">
                            <a:latin typeface="Cambria Math"/>
                            <a:ea typeface="Cambria Math"/>
                          </a:rPr>
                          <m:t>𝝅</m:t>
                        </m:r>
                      </m:e>
                      <m:sub>
                        <m:r>
                          <a:rPr lang="en-US" sz="3000" b="1" i="1" smtClean="0">
                            <a:latin typeface="Cambria Math"/>
                          </a:rPr>
                          <m:t>𝟐</m:t>
                        </m:r>
                        <m:r>
                          <a:rPr lang="en-US" sz="3000" b="1" i="1" smtClean="0">
                            <a:latin typeface="Cambria Math"/>
                          </a:rPr>
                          <m:t> </m:t>
                        </m:r>
                      </m:sub>
                    </m:sSub>
                    <m:sSub>
                      <m:sSubPr>
                        <m:ctrlPr>
                          <a:rPr lang="en-US" sz="3000" b="1" i="1" smtClean="0">
                            <a:latin typeface="Cambria Math"/>
                          </a:rPr>
                        </m:ctrlPr>
                      </m:sSubPr>
                      <m:e>
                        <m:r>
                          <a:rPr lang="en-US" sz="3000" b="1" i="1" smtClean="0">
                            <a:latin typeface="Cambria Math"/>
                          </a:rPr>
                          <m:t>……+ </m:t>
                        </m:r>
                        <m:r>
                          <a:rPr lang="en-US" sz="3000" b="1" i="1" smtClean="0">
                            <a:latin typeface="Cambria Math"/>
                            <a:ea typeface="Cambria Math"/>
                          </a:rPr>
                          <m:t>𝝅</m:t>
                        </m:r>
                      </m:e>
                      <m:sub>
                        <m:r>
                          <a:rPr lang="en-US" sz="3000" b="1" i="1" smtClean="0">
                            <a:latin typeface="Cambria Math"/>
                          </a:rPr>
                          <m:t>𝒏</m:t>
                        </m:r>
                      </m:sub>
                    </m:sSub>
                    <m:r>
                      <a:rPr lang="en-US" sz="3000" b="1" i="1" smtClean="0">
                        <a:latin typeface="Cambria Math"/>
                      </a:rPr>
                      <m:t>=</m:t>
                    </m:r>
                    <m:r>
                      <a:rPr lang="en-US" sz="3000" b="1" i="1" smtClean="0">
                        <a:latin typeface="Cambria Math"/>
                      </a:rPr>
                      <m:t>𝟏</m:t>
                    </m:r>
                    <m:r>
                      <a:rPr lang="en-US" sz="3000" b="1" i="1" smtClean="0">
                        <a:latin typeface="Cambria Math"/>
                      </a:rPr>
                      <m:t>, </m:t>
                    </m:r>
                    <m:r>
                      <a:rPr lang="en-US" sz="3000" b="1" i="1" smtClean="0">
                        <a:latin typeface="Cambria Math"/>
                      </a:rPr>
                      <m:t>𝒊</m:t>
                    </m:r>
                    <m:r>
                      <a:rPr lang="en-US" sz="3000" b="1" i="1" smtClean="0">
                        <a:latin typeface="Cambria Math"/>
                      </a:rPr>
                      <m:t>.</m:t>
                    </m:r>
                    <m:r>
                      <a:rPr lang="en-US" sz="3000" b="1" i="1" smtClean="0">
                        <a:latin typeface="Cambria Math"/>
                      </a:rPr>
                      <m:t>𝒆</m:t>
                    </m:r>
                    <m:r>
                      <a:rPr lang="en-US" sz="3000" b="1" i="1" smtClean="0">
                        <a:latin typeface="Cambria Math"/>
                      </a:rPr>
                      <m:t>. </m:t>
                    </m:r>
                    <m:nary>
                      <m:naryPr>
                        <m:chr m:val="∑"/>
                        <m:supHide m:val="on"/>
                        <m:ctrlPr>
                          <a:rPr lang="en-US" sz="3000" b="1" i="1" smtClean="0">
                            <a:latin typeface="Cambria Math"/>
                          </a:rPr>
                        </m:ctrlPr>
                      </m:naryPr>
                      <m:sub>
                        <m:r>
                          <m:rPr>
                            <m:brk m:alnAt="7"/>
                          </m:rPr>
                          <a:rPr lang="en-US" sz="3000" b="1" i="1" smtClean="0">
                            <a:latin typeface="Cambria Math"/>
                          </a:rPr>
                          <m:t>𝒙</m:t>
                        </m:r>
                      </m:sub>
                      <m:sup/>
                      <m:e>
                        <m:sSub>
                          <m:sSubPr>
                            <m:ctrlPr>
                              <a:rPr lang="en-US" sz="3000" b="1" i="1" smtClean="0">
                                <a:latin typeface="Cambria Math"/>
                              </a:rPr>
                            </m:ctrlPr>
                          </m:sSubPr>
                          <m:e>
                            <m:r>
                              <a:rPr lang="en-US" sz="3000" b="1" i="1" smtClean="0">
                                <a:latin typeface="Cambria Math"/>
                                <a:ea typeface="Cambria Math"/>
                              </a:rPr>
                              <m:t>𝝅</m:t>
                            </m:r>
                          </m:e>
                          <m:sub>
                            <m:r>
                              <a:rPr lang="en-US" sz="3000" b="1" i="1" smtClean="0">
                                <a:latin typeface="Cambria Math"/>
                              </a:rPr>
                              <m:t>𝒙</m:t>
                            </m:r>
                          </m:sub>
                        </m:sSub>
                        <m:r>
                          <a:rPr lang="en-US" sz="3000" b="1" i="1" smtClean="0">
                            <a:latin typeface="Cambria Math"/>
                          </a:rPr>
                          <m:t>=</m:t>
                        </m:r>
                        <m:r>
                          <a:rPr lang="en-US" sz="3000" b="1" i="1" smtClean="0">
                            <a:latin typeface="Cambria Math"/>
                          </a:rPr>
                          <m:t>𝟏</m:t>
                        </m:r>
                      </m:e>
                    </m:nary>
                  </m:oMath>
                </a14:m>
                <a:endParaRPr lang="en-US" sz="3000"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838200"/>
                <a:ext cx="9067800" cy="5867400"/>
              </a:xfrm>
              <a:blipFill rotWithShape="1">
                <a:blip r:embed="rId2"/>
                <a:stretch>
                  <a:fillRect l="-941" t="-2287" r="-1277" b="-2079"/>
                </a:stretch>
              </a:blipFill>
            </p:spPr>
            <p:txBody>
              <a:bodyPr/>
              <a:lstStyle/>
              <a:p>
                <a:r>
                  <a:rPr lang="en-US">
                    <a:noFill/>
                  </a:rPr>
                  <a:t> </a:t>
                </a:r>
              </a:p>
            </p:txBody>
          </p:sp>
        </mc:Fallback>
      </mc:AlternateContent>
    </p:spTree>
    <p:extLst>
      <p:ext uri="{BB962C8B-B14F-4D97-AF65-F5344CB8AC3E}">
        <p14:creationId xmlns:p14="http://schemas.microsoft.com/office/powerpoint/2010/main" val="1543836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6278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90600"/>
                <a:ext cx="8686800" cy="5334000"/>
              </a:xfrm>
            </p:spPr>
            <p:txBody>
              <a:bodyPr>
                <a:normAutofit/>
              </a:bodyPr>
              <a:lstStyle/>
              <a:p>
                <a:pPr marL="514350" indent="-514350" algn="just">
                  <a:buFont typeface="+mj-lt"/>
                  <a:buAutoNum type="arabicPeriod"/>
                </a:pPr>
                <a:r>
                  <a:rPr lang="en-US" sz="3200" dirty="0" smtClean="0"/>
                  <a:t>Obtain steady state distribution of a Markov Chain having transition probability  matrix </a:t>
                </a:r>
                <a14:m>
                  <m:oMath xmlns:m="http://schemas.openxmlformats.org/officeDocument/2006/math">
                    <m:r>
                      <a:rPr lang="en-US" sz="3200" b="1" i="0" smtClean="0">
                        <a:latin typeface="Cambria Math"/>
                      </a:rPr>
                      <m:t>𝐏</m:t>
                    </m:r>
                    <m:r>
                      <a:rPr lang="en-US" sz="3200" b="1" i="1" smtClean="0">
                        <a:latin typeface="Cambria Math"/>
                      </a:rPr>
                      <m:t>=</m:t>
                    </m:r>
                    <m:d>
                      <m:dPr>
                        <m:begChr m:val="["/>
                        <m:endChr m:val="]"/>
                        <m:ctrlPr>
                          <a:rPr lang="en-US" sz="3200" b="1" i="1" smtClean="0">
                            <a:latin typeface="Cambria Math"/>
                          </a:rPr>
                        </m:ctrlPr>
                      </m:dPr>
                      <m:e>
                        <m:m>
                          <m:mPr>
                            <m:mcs>
                              <m:mc>
                                <m:mcPr>
                                  <m:count m:val="2"/>
                                  <m:mcJc m:val="center"/>
                                </m:mcPr>
                              </m:mc>
                            </m:mcs>
                            <m:ctrlPr>
                              <a:rPr lang="en-US" sz="3200" b="1" i="1" smtClean="0">
                                <a:latin typeface="Cambria Math"/>
                              </a:rPr>
                            </m:ctrlPr>
                          </m:mPr>
                          <m:mr>
                            <m:e>
                              <m:r>
                                <m:rPr>
                                  <m:brk m:alnAt="7"/>
                                </m:rPr>
                                <a:rPr lang="en-US" sz="3200" b="1" i="1" smtClean="0">
                                  <a:latin typeface="Cambria Math"/>
                                </a:rPr>
                                <m:t>𝟎</m:t>
                              </m:r>
                              <m:r>
                                <a:rPr lang="en-US" sz="3200" b="1" i="1" smtClean="0">
                                  <a:latin typeface="Cambria Math"/>
                                </a:rPr>
                                <m:t>.</m:t>
                              </m:r>
                              <m:r>
                                <a:rPr lang="en-US" sz="3200" b="1" i="1" smtClean="0">
                                  <a:latin typeface="Cambria Math"/>
                                </a:rPr>
                                <m:t>𝟐</m:t>
                              </m:r>
                            </m:e>
                            <m:e>
                              <m:r>
                                <a:rPr lang="en-US" sz="3200" b="1" i="1" smtClean="0">
                                  <a:latin typeface="Cambria Math"/>
                                </a:rPr>
                                <m:t>𝟎</m:t>
                              </m:r>
                              <m:r>
                                <a:rPr lang="en-US" sz="3200" b="1" i="1" smtClean="0">
                                  <a:latin typeface="Cambria Math"/>
                                </a:rPr>
                                <m:t>.</m:t>
                              </m:r>
                              <m:r>
                                <a:rPr lang="en-US" sz="3200" b="1" i="1" smtClean="0">
                                  <a:latin typeface="Cambria Math"/>
                                </a:rPr>
                                <m:t>𝟖</m:t>
                              </m:r>
                            </m:e>
                          </m:mr>
                          <m:mr>
                            <m:e>
                              <m:r>
                                <a:rPr lang="en-US" sz="3200" b="1" i="1" smtClean="0">
                                  <a:latin typeface="Cambria Math"/>
                                </a:rPr>
                                <m:t>𝟎</m:t>
                              </m:r>
                              <m:r>
                                <a:rPr lang="en-US" sz="3200" b="1" i="1" smtClean="0">
                                  <a:latin typeface="Cambria Math"/>
                                </a:rPr>
                                <m:t>.</m:t>
                              </m:r>
                              <m:r>
                                <a:rPr lang="en-US" sz="3200" b="1" i="1" smtClean="0">
                                  <a:latin typeface="Cambria Math"/>
                                </a:rPr>
                                <m:t>𝟓</m:t>
                              </m:r>
                            </m:e>
                            <m:e>
                              <m:r>
                                <a:rPr lang="en-US" sz="3200" b="1" i="1" smtClean="0">
                                  <a:latin typeface="Cambria Math"/>
                                </a:rPr>
                                <m:t>𝟎</m:t>
                              </m:r>
                              <m:r>
                                <a:rPr lang="en-US" sz="3200" b="1" i="1" smtClean="0">
                                  <a:latin typeface="Cambria Math"/>
                                </a:rPr>
                                <m:t>.</m:t>
                              </m:r>
                              <m:r>
                                <a:rPr lang="en-US" sz="3200" b="1" i="1" smtClean="0">
                                  <a:latin typeface="Cambria Math"/>
                                </a:rPr>
                                <m:t>𝟓</m:t>
                              </m:r>
                            </m:e>
                          </m:mr>
                        </m:m>
                      </m:e>
                    </m:d>
                  </m:oMath>
                </a14:m>
                <a:r>
                  <a:rPr lang="en-US" sz="3200" dirty="0" smtClean="0"/>
                  <a:t>.</a:t>
                </a:r>
              </a:p>
              <a:p>
                <a:pPr marL="514350" indent="-514350" algn="just">
                  <a:buFont typeface="+mj-lt"/>
                  <a:buAutoNum type="arabicPeriod"/>
                </a:pPr>
                <a:r>
                  <a:rPr lang="en-US" sz="3200" dirty="0" smtClean="0"/>
                  <a:t>Obtain steady state distribution of a Markov Chain having the transition probability matrix for the number of concurrent users is </a:t>
                </a:r>
                <a14:m>
                  <m:oMath xmlns:m="http://schemas.openxmlformats.org/officeDocument/2006/math">
                    <m:r>
                      <a:rPr lang="en-US" sz="3200" b="1" i="1" smtClean="0">
                        <a:latin typeface="Cambria Math"/>
                      </a:rPr>
                      <m:t>𝑷</m:t>
                    </m:r>
                    <m:r>
                      <a:rPr lang="en-US" sz="3200" b="1" i="1" smtClean="0">
                        <a:latin typeface="Cambria Math"/>
                      </a:rPr>
                      <m:t>=</m:t>
                    </m:r>
                    <m:d>
                      <m:dPr>
                        <m:begChr m:val="["/>
                        <m:endChr m:val="]"/>
                        <m:ctrlPr>
                          <a:rPr lang="en-US" sz="3200" b="1" i="1" smtClean="0">
                            <a:latin typeface="Cambria Math"/>
                          </a:rPr>
                        </m:ctrlPr>
                      </m:dPr>
                      <m:e>
                        <m:m>
                          <m:mPr>
                            <m:mcs>
                              <m:mc>
                                <m:mcPr>
                                  <m:count m:val="3"/>
                                  <m:mcJc m:val="center"/>
                                </m:mcPr>
                              </m:mc>
                            </m:mcs>
                            <m:ctrlPr>
                              <a:rPr lang="en-US" sz="3200" b="1" i="1" smtClean="0">
                                <a:latin typeface="Cambria Math"/>
                              </a:rPr>
                            </m:ctrlPr>
                          </m:mPr>
                          <m:mr>
                            <m:e>
                              <m:r>
                                <m:rPr>
                                  <m:brk m:alnAt="7"/>
                                </m:rPr>
                                <a:rPr lang="en-US" sz="3200" b="1" i="1" smtClean="0">
                                  <a:latin typeface="Cambria Math"/>
                                </a:rPr>
                                <m:t>𝟎</m:t>
                              </m:r>
                              <m:r>
                                <a:rPr lang="en-US" sz="3200" b="1" i="1" smtClean="0">
                                  <a:latin typeface="Cambria Math"/>
                                </a:rPr>
                                <m:t>.</m:t>
                              </m:r>
                              <m:r>
                                <a:rPr lang="en-US" sz="3200" b="1" i="1" smtClean="0">
                                  <a:latin typeface="Cambria Math"/>
                                </a:rPr>
                                <m:t>𝟔𝟒</m:t>
                              </m:r>
                            </m:e>
                            <m:e>
                              <m:r>
                                <a:rPr lang="en-US" sz="3200" b="1" i="1" smtClean="0">
                                  <a:latin typeface="Cambria Math"/>
                                </a:rPr>
                                <m:t>𝟎</m:t>
                              </m:r>
                              <m:r>
                                <a:rPr lang="en-US" sz="3200" b="1" i="1" smtClean="0">
                                  <a:latin typeface="Cambria Math"/>
                                </a:rPr>
                                <m:t>.</m:t>
                              </m:r>
                              <m:r>
                                <a:rPr lang="en-US" sz="3200" b="1" i="1" smtClean="0">
                                  <a:latin typeface="Cambria Math"/>
                                </a:rPr>
                                <m:t>𝟑𝟐</m:t>
                              </m:r>
                            </m:e>
                            <m:e>
                              <m:r>
                                <a:rPr lang="en-US" sz="3200" b="1" i="1" smtClean="0">
                                  <a:latin typeface="Cambria Math"/>
                                </a:rPr>
                                <m:t>𝟎</m:t>
                              </m:r>
                              <m:r>
                                <a:rPr lang="en-US" sz="3200" b="1" i="1" smtClean="0">
                                  <a:latin typeface="Cambria Math"/>
                                </a:rPr>
                                <m:t>.</m:t>
                              </m:r>
                              <m:r>
                                <a:rPr lang="en-US" sz="3200" b="1" i="1" smtClean="0">
                                  <a:latin typeface="Cambria Math"/>
                                </a:rPr>
                                <m:t>𝟎𝟒</m:t>
                              </m:r>
                            </m:e>
                          </m:mr>
                          <m:mr>
                            <m:e>
                              <m:r>
                                <a:rPr lang="en-US" sz="3200" b="1" i="1" smtClean="0">
                                  <a:latin typeface="Cambria Math"/>
                                </a:rPr>
                                <m:t>𝟎</m:t>
                              </m:r>
                              <m:r>
                                <a:rPr lang="en-US" sz="3200" b="1" i="1" smtClean="0">
                                  <a:latin typeface="Cambria Math"/>
                                </a:rPr>
                                <m:t>.</m:t>
                              </m:r>
                              <m:r>
                                <a:rPr lang="en-US" sz="3200" b="1" i="1" smtClean="0">
                                  <a:latin typeface="Cambria Math"/>
                                </a:rPr>
                                <m:t>𝟒𝟎</m:t>
                              </m:r>
                            </m:e>
                            <m:e>
                              <m:r>
                                <a:rPr lang="en-US" sz="3200" b="1" i="1" smtClean="0">
                                  <a:latin typeface="Cambria Math"/>
                                </a:rPr>
                                <m:t>𝟎</m:t>
                              </m:r>
                              <m:r>
                                <a:rPr lang="en-US" sz="3200" b="1" i="1" smtClean="0">
                                  <a:latin typeface="Cambria Math"/>
                                </a:rPr>
                                <m:t>.</m:t>
                              </m:r>
                              <m:r>
                                <a:rPr lang="en-US" sz="3200" b="1" i="1" smtClean="0">
                                  <a:latin typeface="Cambria Math"/>
                                </a:rPr>
                                <m:t>𝟓𝟎</m:t>
                              </m:r>
                            </m:e>
                            <m:e>
                              <m:r>
                                <a:rPr lang="en-US" sz="3200" b="1" i="1" smtClean="0">
                                  <a:latin typeface="Cambria Math"/>
                                </a:rPr>
                                <m:t>𝟎</m:t>
                              </m:r>
                              <m:r>
                                <a:rPr lang="en-US" sz="3200" b="1" i="1" smtClean="0">
                                  <a:latin typeface="Cambria Math"/>
                                </a:rPr>
                                <m:t>.</m:t>
                              </m:r>
                              <m:r>
                                <a:rPr lang="en-US" sz="3200" b="1" i="1" smtClean="0">
                                  <a:latin typeface="Cambria Math"/>
                                </a:rPr>
                                <m:t>𝟏𝟎</m:t>
                              </m:r>
                            </m:e>
                          </m:mr>
                          <m:mr>
                            <m:e>
                              <m:r>
                                <a:rPr lang="en-US" sz="3200" b="1" i="1" smtClean="0">
                                  <a:latin typeface="Cambria Math"/>
                                </a:rPr>
                                <m:t>𝟎</m:t>
                              </m:r>
                              <m:r>
                                <a:rPr lang="en-US" sz="3200" b="1" i="1" smtClean="0">
                                  <a:latin typeface="Cambria Math"/>
                                </a:rPr>
                                <m:t>.</m:t>
                              </m:r>
                              <m:r>
                                <a:rPr lang="en-US" sz="3200" b="1" i="1" smtClean="0">
                                  <a:latin typeface="Cambria Math"/>
                                </a:rPr>
                                <m:t>𝟐𝟓</m:t>
                              </m:r>
                            </m:e>
                            <m:e>
                              <m:r>
                                <a:rPr lang="en-US" sz="3200" b="1" i="1" smtClean="0">
                                  <a:latin typeface="Cambria Math"/>
                                </a:rPr>
                                <m:t>𝟎</m:t>
                              </m:r>
                              <m:r>
                                <a:rPr lang="en-US" sz="3200" b="1" i="1" smtClean="0">
                                  <a:latin typeface="Cambria Math"/>
                                </a:rPr>
                                <m:t>.</m:t>
                              </m:r>
                              <m:r>
                                <a:rPr lang="en-US" sz="3200" b="1" i="1" smtClean="0">
                                  <a:latin typeface="Cambria Math"/>
                                </a:rPr>
                                <m:t>𝟓𝟎</m:t>
                              </m:r>
                            </m:e>
                            <m:e>
                              <m:r>
                                <a:rPr lang="en-US" sz="3200" b="1" i="1" smtClean="0">
                                  <a:latin typeface="Cambria Math"/>
                                </a:rPr>
                                <m:t>𝟎</m:t>
                              </m:r>
                              <m:r>
                                <a:rPr lang="en-US" sz="3200" b="1" i="1" smtClean="0">
                                  <a:latin typeface="Cambria Math"/>
                                </a:rPr>
                                <m:t>.</m:t>
                              </m:r>
                              <m:r>
                                <a:rPr lang="en-US" sz="3200" b="1" i="1" smtClean="0">
                                  <a:latin typeface="Cambria Math"/>
                                </a:rPr>
                                <m:t>𝟐𝟓</m:t>
                              </m:r>
                            </m:e>
                          </m:mr>
                        </m:m>
                      </m:e>
                    </m:d>
                  </m:oMath>
                </a14:m>
                <a:endParaRPr lang="en-US" sz="3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90600"/>
                <a:ext cx="8686800" cy="5334000"/>
              </a:xfrm>
              <a:blipFill rotWithShape="1">
                <a:blip r:embed="rId2"/>
                <a:stretch>
                  <a:fillRect l="-1684" t="-1486" r="-1754"/>
                </a:stretch>
              </a:blipFill>
            </p:spPr>
            <p:txBody>
              <a:bodyPr/>
              <a:lstStyle/>
              <a:p>
                <a:r>
                  <a:rPr lang="en-US">
                    <a:noFill/>
                  </a:rPr>
                  <a:t> </a:t>
                </a:r>
              </a:p>
            </p:txBody>
          </p:sp>
        </mc:Fallback>
      </mc:AlternateContent>
    </p:spTree>
    <p:extLst>
      <p:ext uri="{BB962C8B-B14F-4D97-AF65-F5344CB8AC3E}">
        <p14:creationId xmlns:p14="http://schemas.microsoft.com/office/powerpoint/2010/main" val="140923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704088"/>
          </a:xfrm>
        </p:spPr>
        <p:txBody>
          <a:bodyPr>
            <a:normAutofit fontScale="90000"/>
          </a:bodyPr>
          <a:lstStyle/>
          <a:p>
            <a:r>
              <a:rPr lang="en-US" dirty="0" smtClean="0"/>
              <a:t>Binomial process: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14400"/>
                <a:ext cx="9144000" cy="5410200"/>
              </a:xfrm>
            </p:spPr>
            <p:txBody>
              <a:bodyPr/>
              <a:lstStyle/>
              <a:p>
                <a:pPr algn="just"/>
                <a:r>
                  <a:rPr lang="en-US" dirty="0" smtClean="0"/>
                  <a:t>It is discrete time discrete space counting process. Binomial process X(n) is the number of successes in the first n independent Bernoulli trials, where n = 0,1,2,3………..</a:t>
                </a:r>
              </a:p>
              <a:p>
                <a:pPr algn="just"/>
                <a:r>
                  <a:rPr lang="en-US" dirty="0" smtClean="0"/>
                  <a:t>Let </a:t>
                </a:r>
              </a:p>
              <a:p>
                <a:pPr algn="just"/>
                <a14:m>
                  <m:oMath xmlns:m="http://schemas.openxmlformats.org/officeDocument/2006/math">
                    <m:r>
                      <m:rPr>
                        <m:sty m:val="p"/>
                      </m:rPr>
                      <a:rPr lang="el-GR" i="1" smtClean="0">
                        <a:latin typeface="Cambria Math"/>
                        <a:ea typeface="Cambria Math"/>
                      </a:rPr>
                      <m:t>λ</m:t>
                    </m:r>
                    <m:r>
                      <a:rPr lang="en-US" b="0" i="1" smtClean="0">
                        <a:latin typeface="Cambria Math"/>
                        <a:ea typeface="Cambria Math"/>
                      </a:rPr>
                      <m:t>=</m:t>
                    </m:r>
                    <m:r>
                      <a:rPr lang="en-US" b="0" i="1" smtClean="0">
                        <a:latin typeface="Cambria Math"/>
                        <a:ea typeface="Cambria Math"/>
                      </a:rPr>
                      <m:t>𝑎𝑟𝑟𝑖𝑣𝑎𝑙</m:t>
                    </m:r>
                    <m:r>
                      <a:rPr lang="en-US" b="0" i="1" smtClean="0">
                        <a:latin typeface="Cambria Math"/>
                        <a:ea typeface="Cambria Math"/>
                      </a:rPr>
                      <m:t> </m:t>
                    </m:r>
                    <m:r>
                      <a:rPr lang="en-US" b="0" i="1" smtClean="0">
                        <a:latin typeface="Cambria Math"/>
                        <a:ea typeface="Cambria Math"/>
                      </a:rPr>
                      <m:t>𝑟𝑎𝑡𝑒</m:t>
                    </m:r>
                  </m:oMath>
                </a14:m>
                <a:endParaRPr lang="en-US" b="0" dirty="0" smtClean="0">
                  <a:ea typeface="Cambria Math"/>
                </a:endParaRPr>
              </a:p>
              <a:p>
                <a:pPr algn="just"/>
                <a14:m>
                  <m:oMath xmlns:m="http://schemas.openxmlformats.org/officeDocument/2006/math">
                    <m:r>
                      <a:rPr lang="en-US" b="0" i="1" smtClean="0">
                        <a:latin typeface="Cambria Math"/>
                        <a:ea typeface="Cambria Math"/>
                      </a:rPr>
                      <m:t> </m:t>
                    </m:r>
                    <m:r>
                      <a:rPr lang="en-US" i="1" smtClean="0">
                        <a:latin typeface="Cambria Math"/>
                        <a:ea typeface="Cambria Math"/>
                      </a:rPr>
                      <m:t>∆</m:t>
                    </m:r>
                    <m:r>
                      <a:rPr lang="en-US" b="0" i="1" smtClean="0">
                        <a:latin typeface="Cambria Math"/>
                        <a:ea typeface="Cambria Math"/>
                      </a:rPr>
                      <m:t>=</m:t>
                    </m:r>
                    <m:r>
                      <a:rPr lang="en-US" b="0" i="1" smtClean="0">
                        <a:latin typeface="Cambria Math"/>
                        <a:ea typeface="Cambria Math"/>
                      </a:rPr>
                      <m:t>𝑓𝑟𝑎𝑚𝑒</m:t>
                    </m:r>
                    <m:r>
                      <a:rPr lang="en-US" b="0" i="1" smtClean="0">
                        <a:latin typeface="Cambria Math"/>
                        <a:ea typeface="Cambria Math"/>
                      </a:rPr>
                      <m:t> </m:t>
                    </m:r>
                    <m:r>
                      <a:rPr lang="en-US" b="0" i="1" smtClean="0">
                        <a:latin typeface="Cambria Math"/>
                        <a:ea typeface="Cambria Math"/>
                      </a:rPr>
                      <m:t>𝑠𝑖𝑧𝑒</m:t>
                    </m:r>
                  </m:oMath>
                </a14:m>
                <a:endParaRPr lang="en-US" dirty="0" smtClean="0"/>
              </a:p>
              <a:p>
                <a:pPr algn="just"/>
                <a14:m>
                  <m:oMath xmlns:m="http://schemas.openxmlformats.org/officeDocument/2006/math">
                    <m:r>
                      <a:rPr lang="en-US" b="0" i="1" smtClean="0">
                        <a:latin typeface="Cambria Math"/>
                      </a:rPr>
                      <m:t>𝑃</m:t>
                    </m:r>
                    <m:r>
                      <a:rPr lang="en-US" b="0" i="1" smtClean="0">
                        <a:latin typeface="Cambria Math"/>
                      </a:rPr>
                      <m:t>=</m:t>
                    </m:r>
                    <m:r>
                      <a:rPr lang="en-US" b="0" i="1" smtClean="0">
                        <a:latin typeface="Cambria Math"/>
                      </a:rPr>
                      <m:t>𝑝𝑟𝑜𝑏𝑎𝑏𝑖𝑙𝑖𝑡𝑦</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𝑠𝑢𝑐𝑒𝑠𝑠</m:t>
                    </m:r>
                    <m:d>
                      <m:dPr>
                        <m:ctrlPr>
                          <a:rPr lang="en-US" b="0" i="1" smtClean="0">
                            <a:latin typeface="Cambria Math"/>
                          </a:rPr>
                        </m:ctrlPr>
                      </m:dPr>
                      <m:e>
                        <m:r>
                          <a:rPr lang="en-US" b="0" i="1" smtClean="0">
                            <a:latin typeface="Cambria Math"/>
                          </a:rPr>
                          <m:t> </m:t>
                        </m:r>
                        <m:r>
                          <a:rPr lang="en-US" b="0" i="1" smtClean="0">
                            <a:latin typeface="Cambria Math"/>
                          </a:rPr>
                          <m:t>𝑎𝑟𝑟𝑖𝑣𝑎𝑙</m:t>
                        </m:r>
                      </m:e>
                    </m:d>
                    <m:r>
                      <a:rPr lang="en-US" b="0" i="1" smtClean="0">
                        <a:latin typeface="Cambria Math"/>
                      </a:rPr>
                      <m:t>𝑑𝑢𝑟𝑖𝑛𝑔</m:t>
                    </m:r>
                    <m:r>
                      <a:rPr lang="en-US" b="0" i="1" smtClean="0">
                        <a:latin typeface="Cambria Math"/>
                      </a:rPr>
                      <m:t> </m:t>
                    </m:r>
                    <m:r>
                      <a:rPr lang="en-US" b="0" i="1" smtClean="0">
                        <a:latin typeface="Cambria Math"/>
                      </a:rPr>
                      <m:t>𝑜𝑛𝑒</m:t>
                    </m:r>
                    <m:r>
                      <a:rPr lang="en-US" b="0" i="1" smtClean="0">
                        <a:latin typeface="Cambria Math"/>
                      </a:rPr>
                      <m:t> </m:t>
                    </m:r>
                    <m:r>
                      <a:rPr lang="en-US" b="0" i="1" smtClean="0">
                        <a:latin typeface="Cambria Math"/>
                      </a:rPr>
                      <m:t>𝑓𝑟𝑎𝑚𝑒</m:t>
                    </m:r>
                  </m:oMath>
                </a14:m>
                <a:endParaRPr lang="en-US" b="0" dirty="0" smtClean="0"/>
              </a:p>
              <a:p>
                <a:pPr algn="just"/>
                <a14:m>
                  <m:oMath xmlns:m="http://schemas.openxmlformats.org/officeDocument/2006/math">
                    <m:r>
                      <a:rPr lang="en-US" b="0" i="1" smtClean="0">
                        <a:latin typeface="Cambria Math"/>
                      </a:rPr>
                      <m:t>𝑋</m:t>
                    </m:r>
                    <m:r>
                      <a:rPr lang="en-US" b="0" i="1" smtClean="0">
                        <a:latin typeface="Cambria Math"/>
                      </a:rPr>
                      <m:t>(</m:t>
                    </m:r>
                    <m:f>
                      <m:fPr>
                        <m:type m:val="skw"/>
                        <m:ctrlPr>
                          <a:rPr lang="en-US" b="0" i="1" smtClean="0">
                            <a:latin typeface="Cambria Math"/>
                          </a:rPr>
                        </m:ctrlPr>
                      </m:fPr>
                      <m:num>
                        <m:r>
                          <a:rPr lang="en-US" b="0" i="1" smtClean="0">
                            <a:latin typeface="Cambria Math"/>
                          </a:rPr>
                          <m:t>𝑡</m:t>
                        </m:r>
                      </m:num>
                      <m:den>
                        <m:r>
                          <a:rPr lang="en-US" b="0" i="1" smtClean="0">
                            <a:latin typeface="Cambria Math"/>
                            <a:ea typeface="Cambria Math"/>
                          </a:rPr>
                          <m:t>∆</m:t>
                        </m:r>
                      </m:den>
                    </m:f>
                    <m:r>
                      <a:rPr lang="en-US" b="0" i="1" smtClean="0">
                        <a:latin typeface="Cambria Math"/>
                        <a:ea typeface="Cambria Math"/>
                      </a:rPr>
                      <m:t>)</m:t>
                    </m:r>
                  </m:oMath>
                </a14:m>
                <a:r>
                  <a:rPr lang="en-US" dirty="0" smtClean="0"/>
                  <a:t> </a:t>
                </a:r>
                <a14:m>
                  <m:oMath xmlns:m="http://schemas.openxmlformats.org/officeDocument/2006/math">
                    <m:r>
                      <a:rPr lang="en-US" b="0" i="1" dirty="0" smtClean="0">
                        <a:latin typeface="Cambria Math"/>
                      </a:rPr>
                      <m:t>=</m:t>
                    </m:r>
                    <m:r>
                      <a:rPr lang="en-US" b="0" i="1" dirty="0" smtClean="0">
                        <a:latin typeface="Cambria Math"/>
                      </a:rPr>
                      <m:t>𝑁𝑢𝑚𝑏𝑒𝑟</m:t>
                    </m:r>
                    <m:r>
                      <a:rPr lang="en-US" b="0" i="1" dirty="0" smtClean="0">
                        <a:latin typeface="Cambria Math"/>
                      </a:rPr>
                      <m:t> </m:t>
                    </m:r>
                    <m:r>
                      <a:rPr lang="en-US" b="0" i="1" dirty="0" smtClean="0">
                        <a:latin typeface="Cambria Math"/>
                      </a:rPr>
                      <m:t>𝑜𝑓</m:t>
                    </m:r>
                    <m:r>
                      <a:rPr lang="en-US" b="0" i="1" dirty="0" smtClean="0">
                        <a:latin typeface="Cambria Math"/>
                      </a:rPr>
                      <m:t> </m:t>
                    </m:r>
                    <m:r>
                      <a:rPr lang="en-US" b="0" i="1" dirty="0" smtClean="0">
                        <a:latin typeface="Cambria Math"/>
                      </a:rPr>
                      <m:t>𝑎𝑟𝑟𝑖𝑣𝑎𝑙𝑠</m:t>
                    </m:r>
                    <m:r>
                      <a:rPr lang="en-US" b="0" i="1" dirty="0" smtClean="0">
                        <a:latin typeface="Cambria Math"/>
                      </a:rPr>
                      <m:t> </m:t>
                    </m:r>
                    <m:r>
                      <a:rPr lang="en-US" b="0" i="1" dirty="0" smtClean="0">
                        <a:latin typeface="Cambria Math"/>
                      </a:rPr>
                      <m:t>𝑏𝑦</m:t>
                    </m:r>
                    <m:r>
                      <a:rPr lang="en-US" b="0" i="1" dirty="0" smtClean="0">
                        <a:latin typeface="Cambria Math"/>
                      </a:rPr>
                      <m:t> </m:t>
                    </m:r>
                    <m:r>
                      <a:rPr lang="en-US" b="0" i="1" dirty="0" smtClean="0">
                        <a:latin typeface="Cambria Math"/>
                      </a:rPr>
                      <m:t>𝑡h𝑒</m:t>
                    </m:r>
                    <m:r>
                      <a:rPr lang="en-US" b="0" i="1" dirty="0" smtClean="0">
                        <a:latin typeface="Cambria Math"/>
                      </a:rPr>
                      <m:t> </m:t>
                    </m:r>
                    <m:r>
                      <a:rPr lang="en-US" b="0" i="1" dirty="0" smtClean="0">
                        <a:latin typeface="Cambria Math"/>
                      </a:rPr>
                      <m:t>𝑡𝑖𝑚𝑒</m:t>
                    </m:r>
                    <m:r>
                      <a:rPr lang="en-US" b="0" i="1" dirty="0" smtClean="0">
                        <a:latin typeface="Cambria Math"/>
                      </a:rPr>
                      <m:t> </m:t>
                    </m:r>
                    <m:r>
                      <a:rPr lang="en-US" b="0" i="1" dirty="0" smtClean="0">
                        <a:latin typeface="Cambria Math"/>
                      </a:rPr>
                      <m:t>𝑡</m:t>
                    </m:r>
                  </m:oMath>
                </a14:m>
                <a:endParaRPr lang="en-US" b="0" dirty="0" smtClean="0"/>
              </a:p>
              <a:p>
                <a:pPr algn="just"/>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𝑖𝑛𝑡𝑒𝑟</m:t>
                    </m:r>
                    <m:r>
                      <a:rPr lang="en-US" b="0" i="1" smtClean="0">
                        <a:latin typeface="Cambria Math"/>
                      </a:rPr>
                      <m:t> </m:t>
                    </m:r>
                    <m:r>
                      <a:rPr lang="en-US" b="0" i="1" smtClean="0">
                        <a:latin typeface="Cambria Math"/>
                      </a:rPr>
                      <m:t>𝑎𝑟𝑟𝑖𝑣𝑎𝑙</m:t>
                    </m:r>
                    <m:r>
                      <a:rPr lang="en-US" b="0" i="1" smtClean="0">
                        <a:latin typeface="Cambria Math"/>
                      </a:rPr>
                      <m:t> </m:t>
                    </m:r>
                    <m:r>
                      <a:rPr lang="en-US" b="0" i="1" smtClean="0">
                        <a:latin typeface="Cambria Math"/>
                      </a:rPr>
                      <m:t>𝑡𝑖𝑚𝑒</m:t>
                    </m:r>
                  </m:oMath>
                </a14:m>
                <a:endParaRPr lang="en-US" dirty="0" smtClean="0"/>
              </a:p>
              <a:p>
                <a:pPr algn="just"/>
                <a:r>
                  <a:rPr lang="en-US" dirty="0" smtClean="0"/>
                  <a:t>The inter arrival period  consists of a Geometric number of frames Y, each frame taking </a:t>
                </a:r>
                <a14:m>
                  <m:oMath xmlns:m="http://schemas.openxmlformats.org/officeDocument/2006/math">
                    <m:r>
                      <a:rPr lang="en-US" i="1" smtClean="0">
                        <a:latin typeface="Cambria Math"/>
                        <a:ea typeface="Cambria Math"/>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14400"/>
                <a:ext cx="9144000" cy="5410200"/>
              </a:xfrm>
              <a:blipFill rotWithShape="1">
                <a:blip r:embed="rId2"/>
                <a:stretch>
                  <a:fillRect l="-800" t="-901" r="-1200"/>
                </a:stretch>
              </a:blipFill>
            </p:spPr>
            <p:txBody>
              <a:bodyPr/>
              <a:lstStyle/>
              <a:p>
                <a:r>
                  <a:rPr lang="en-US">
                    <a:noFill/>
                  </a:rPr>
                  <a:t> </a:t>
                </a:r>
              </a:p>
            </p:txBody>
          </p:sp>
        </mc:Fallback>
      </mc:AlternateContent>
    </p:spTree>
    <p:extLst>
      <p:ext uri="{BB962C8B-B14F-4D97-AF65-F5344CB8AC3E}">
        <p14:creationId xmlns:p14="http://schemas.microsoft.com/office/powerpoint/2010/main" val="2159726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1652"/>
            <a:ext cx="8229600" cy="7802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Simulation of stochastic process: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914400"/>
            <a:ext cx="8839200" cy="5486400"/>
          </a:xfrm>
        </p:spPr>
        <p:txBody>
          <a:bodyPr>
            <a:normAutofit/>
          </a:bodyPr>
          <a:lstStyle/>
          <a:p>
            <a:pPr algn="just"/>
            <a:r>
              <a:rPr lang="en-US" sz="3200" dirty="0" smtClean="0"/>
              <a:t>A number of important characteristics of stochastic processes require lengthy complex computations unless they are estimated by means of Monte Carlo methods. One may be interested to explore the time it takes a process to attain a certain level, the time the process spends above some level or above another process, the probability that one process reaches a certain value ahead of another process, etc. Also , it is often important to predict future behavior of a stochastic process.</a:t>
            </a:r>
            <a:endParaRPr lang="en-US" sz="3200" dirty="0"/>
          </a:p>
        </p:txBody>
      </p:sp>
    </p:spTree>
    <p:extLst>
      <p:ext uri="{BB962C8B-B14F-4D97-AF65-F5344CB8AC3E}">
        <p14:creationId xmlns:p14="http://schemas.microsoft.com/office/powerpoint/2010/main" val="3237886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652"/>
            <a:ext cx="8229600" cy="6278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Queuing System:</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791" y="762000"/>
            <a:ext cx="8763000" cy="5562600"/>
          </a:xfrm>
        </p:spPr>
        <p:txBody>
          <a:bodyPr>
            <a:noAutofit/>
          </a:bodyPr>
          <a:lstStyle/>
          <a:p>
            <a:pPr algn="just"/>
            <a:r>
              <a:rPr lang="en-US" sz="2700" dirty="0" smtClean="0"/>
              <a:t>A queuing system is facility consisting of one or several servers designed to perform certain tasks or process certain jobs and a queue of jobs waiting to be processed. Jobs arrive at the queuing system, wait for an available server, get processed by this server, and leave.</a:t>
            </a:r>
          </a:p>
          <a:p>
            <a:pPr algn="just"/>
            <a:r>
              <a:rPr lang="en-US" sz="2700" dirty="0" smtClean="0"/>
              <a:t>Example s are</a:t>
            </a:r>
          </a:p>
          <a:p>
            <a:pPr marL="571500" indent="-571500" algn="just">
              <a:buFont typeface="+mj-lt"/>
              <a:buAutoNum type="romanUcPeriod"/>
            </a:pPr>
            <a:r>
              <a:rPr lang="en-US" sz="2700" b="1" dirty="0" smtClean="0"/>
              <a:t>A medical office serving patients.</a:t>
            </a:r>
          </a:p>
          <a:p>
            <a:pPr marL="571500" indent="-571500" algn="just">
              <a:buFont typeface="+mj-lt"/>
              <a:buAutoNum type="romanUcPeriod"/>
            </a:pPr>
            <a:r>
              <a:rPr lang="en-US" sz="2700" b="1" dirty="0" smtClean="0"/>
              <a:t>A printer processing job sent to it from different computers.</a:t>
            </a:r>
          </a:p>
          <a:p>
            <a:pPr marL="571500" indent="-571500" algn="just">
              <a:buFont typeface="+mj-lt"/>
              <a:buAutoNum type="romanUcPeriod"/>
            </a:pPr>
            <a:r>
              <a:rPr lang="en-US" sz="2700" b="1" dirty="0" smtClean="0"/>
              <a:t>A TV channel viewed by many people at various times.</a:t>
            </a:r>
          </a:p>
          <a:p>
            <a:pPr marL="571500" indent="-571500" algn="just">
              <a:buFont typeface="+mj-lt"/>
              <a:buAutoNum type="romanUcPeriod"/>
            </a:pPr>
            <a:r>
              <a:rPr lang="en-US" sz="2700" b="1" dirty="0" smtClean="0"/>
              <a:t>A personal or shared computer executing takes sent by its users.</a:t>
            </a:r>
            <a:endParaRPr lang="en-US" sz="2700" b="1" dirty="0"/>
          </a:p>
        </p:txBody>
      </p:sp>
    </p:spTree>
    <p:extLst>
      <p:ext uri="{BB962C8B-B14F-4D97-AF65-F5344CB8AC3E}">
        <p14:creationId xmlns:p14="http://schemas.microsoft.com/office/powerpoint/2010/main" val="339146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7802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Features of queue:</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143000"/>
            <a:ext cx="8839200" cy="5486400"/>
          </a:xfrm>
        </p:spPr>
        <p:txBody>
          <a:bodyPr/>
          <a:lstStyle/>
          <a:p>
            <a:pPr algn="just"/>
            <a:r>
              <a:rPr lang="en-US" b="1" u="sng" dirty="0" smtClean="0"/>
              <a:t>Calling population: </a:t>
            </a:r>
            <a:r>
              <a:rPr lang="en-US" dirty="0" smtClean="0"/>
              <a:t>It is infinite population with independent arrivals and not influenced by queuing system.</a:t>
            </a:r>
          </a:p>
          <a:p>
            <a:pPr algn="just"/>
            <a:r>
              <a:rPr lang="en-US" b="1" u="sng" dirty="0" smtClean="0"/>
              <a:t>Arrival process: </a:t>
            </a:r>
            <a:r>
              <a:rPr lang="en-US" dirty="0" smtClean="0"/>
              <a:t>Arrival rate follows Poisson distribution with parameter </a:t>
            </a:r>
            <a:r>
              <a:rPr lang="el-GR" dirty="0" smtClean="0">
                <a:latin typeface="Cambria Math"/>
                <a:ea typeface="Cambria Math"/>
              </a:rPr>
              <a:t>λ</a:t>
            </a:r>
            <a:r>
              <a:rPr lang="en-US" dirty="0" smtClean="0">
                <a:latin typeface="Cambria Math"/>
                <a:ea typeface="Cambria Math"/>
              </a:rPr>
              <a:t>.</a:t>
            </a:r>
          </a:p>
          <a:p>
            <a:pPr algn="just"/>
            <a:r>
              <a:rPr lang="en-US" b="1" u="sng" dirty="0" smtClean="0">
                <a:latin typeface="Cambria Math"/>
                <a:ea typeface="Cambria Math"/>
              </a:rPr>
              <a:t>Queuing configuration: </a:t>
            </a:r>
            <a:r>
              <a:rPr lang="en-US" dirty="0" smtClean="0">
                <a:latin typeface="Cambria Math"/>
                <a:ea typeface="Cambria Math"/>
              </a:rPr>
              <a:t>Queue is single waiting line </a:t>
            </a:r>
          </a:p>
          <a:p>
            <a:pPr algn="just"/>
            <a:r>
              <a:rPr lang="en-US" b="1" u="sng" dirty="0" smtClean="0">
                <a:latin typeface="Cambria Math"/>
                <a:ea typeface="Cambria Math"/>
              </a:rPr>
              <a:t>Queue discipline: </a:t>
            </a:r>
            <a:r>
              <a:rPr lang="en-US" dirty="0" smtClean="0">
                <a:latin typeface="Cambria Math"/>
                <a:ea typeface="Cambria Math"/>
              </a:rPr>
              <a:t>Queue discipline is based up on first come first service(FCFS)</a:t>
            </a:r>
          </a:p>
          <a:p>
            <a:pPr algn="just"/>
            <a:r>
              <a:rPr lang="en-US" b="1" u="sng" dirty="0" smtClean="0">
                <a:latin typeface="Cambria Math"/>
                <a:ea typeface="Cambria Math"/>
              </a:rPr>
              <a:t>Service process:</a:t>
            </a:r>
            <a:r>
              <a:rPr lang="en-US" b="1" dirty="0" smtClean="0">
                <a:latin typeface="Cambria Math"/>
                <a:ea typeface="Cambria Math"/>
              </a:rPr>
              <a:t> </a:t>
            </a:r>
            <a:r>
              <a:rPr lang="en-US" dirty="0" smtClean="0">
                <a:latin typeface="Cambria Math"/>
                <a:ea typeface="Cambria Math"/>
              </a:rPr>
              <a:t>Service rate follows exponential distribution with parameter </a:t>
            </a:r>
            <a:r>
              <a:rPr lang="el-GR" dirty="0" smtClean="0">
                <a:latin typeface="Cambria Math"/>
                <a:ea typeface="Cambria Math"/>
              </a:rPr>
              <a:t>μ</a:t>
            </a:r>
            <a:r>
              <a:rPr lang="en-US" dirty="0" smtClean="0">
                <a:latin typeface="Cambria Math"/>
                <a:ea typeface="Cambria Math"/>
              </a:rPr>
              <a:t>.</a:t>
            </a:r>
            <a:endParaRPr lang="en-US" dirty="0"/>
          </a:p>
        </p:txBody>
      </p:sp>
    </p:spTree>
    <p:extLst>
      <p:ext uri="{BB962C8B-B14F-4D97-AF65-F5344CB8AC3E}">
        <p14:creationId xmlns:p14="http://schemas.microsoft.com/office/powerpoint/2010/main" val="3098197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59091" cy="838200"/>
          </a:xfrm>
        </p:spPr>
        <p:txBody>
          <a:bodyPr/>
          <a:lstStyle/>
          <a:p>
            <a:r>
              <a:rPr lang="en-US" b="1" u="sng" dirty="0" smtClean="0">
                <a:solidFill>
                  <a:srgbClr val="FF0000"/>
                </a:solidFill>
                <a:effectLst>
                  <a:outerShdw blurRad="38100" dist="38100" dir="2700000" algn="tl">
                    <a:srgbClr val="000000">
                      <a:alpha val="43137"/>
                    </a:srgbClr>
                  </a:outerShdw>
                </a:effectLst>
              </a:rPr>
              <a:t>Structure of Queuing System:</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600200"/>
            <a:ext cx="8915400" cy="5181600"/>
          </a:xfrm>
        </p:spPr>
        <p:txBody>
          <a:bodyPr/>
          <a:lstStyle/>
          <a:p>
            <a:endParaRPr lang="en-US" dirty="0" smtClean="0"/>
          </a:p>
          <a:p>
            <a:pPr marL="0" indent="0">
              <a:buNone/>
            </a:pPr>
            <a:endParaRPr lang="en-US" dirty="0"/>
          </a:p>
          <a:p>
            <a:pPr marL="0" indent="0">
              <a:buNone/>
            </a:pPr>
            <a:endParaRPr lang="en-US" dirty="0" smtClean="0"/>
          </a:p>
        </p:txBody>
      </p:sp>
      <p:cxnSp>
        <p:nvCxnSpPr>
          <p:cNvPr id="14" name="Straight Connector 13"/>
          <p:cNvCxnSpPr/>
          <p:nvPr/>
        </p:nvCxnSpPr>
        <p:spPr>
          <a:xfrm>
            <a:off x="1676400" y="35814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76400" y="41148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3581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7200" y="35814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67200" y="26670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67200" y="2514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67200" y="25146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248400" y="25146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67200" y="525780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15000" y="2895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867400" y="3581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867400" y="42672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715000" y="3581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15000" y="4267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715000" y="4800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876800" y="2667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p>
          <a:p>
            <a:pPr algn="ctr"/>
            <a:r>
              <a:rPr lang="en-US" dirty="0" smtClean="0"/>
              <a:t>1 </a:t>
            </a:r>
            <a:endParaRPr lang="en-US" dirty="0"/>
          </a:p>
        </p:txBody>
      </p:sp>
      <p:sp>
        <p:nvSpPr>
          <p:cNvPr id="55" name="Rectangle 54"/>
          <p:cNvSpPr/>
          <p:nvPr/>
        </p:nvSpPr>
        <p:spPr>
          <a:xfrm>
            <a:off x="4876800" y="3352800"/>
            <a:ext cx="5334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SP2</a:t>
            </a:r>
            <a:endParaRPr lang="en-US" dirty="0"/>
          </a:p>
        </p:txBody>
      </p:sp>
      <p:sp>
        <p:nvSpPr>
          <p:cNvPr id="56" name="Rectangle 55"/>
          <p:cNvSpPr/>
          <p:nvPr/>
        </p:nvSpPr>
        <p:spPr>
          <a:xfrm>
            <a:off x="4876800" y="40386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t>
            </a:r>
          </a:p>
          <a:p>
            <a:pPr algn="ctr"/>
            <a:r>
              <a:rPr lang="en-US" dirty="0"/>
              <a:t>3</a:t>
            </a:r>
          </a:p>
        </p:txBody>
      </p:sp>
      <p:sp>
        <p:nvSpPr>
          <p:cNvPr id="57" name="Rectangle 56"/>
          <p:cNvSpPr/>
          <p:nvPr/>
        </p:nvSpPr>
        <p:spPr>
          <a:xfrm>
            <a:off x="4876800" y="4648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SP4</a:t>
            </a:r>
            <a:endParaRPr lang="en-US" dirty="0"/>
          </a:p>
        </p:txBody>
      </p:sp>
      <p:sp>
        <p:nvSpPr>
          <p:cNvPr id="58" name="TextBox 57"/>
          <p:cNvSpPr txBox="1"/>
          <p:nvPr/>
        </p:nvSpPr>
        <p:spPr>
          <a:xfrm>
            <a:off x="1655618" y="4195833"/>
            <a:ext cx="2590800" cy="646331"/>
          </a:xfrm>
          <a:prstGeom prst="rect">
            <a:avLst/>
          </a:prstGeom>
          <a:noFill/>
        </p:spPr>
        <p:txBody>
          <a:bodyPr wrap="square" rtlCol="0">
            <a:spAutoFit/>
          </a:bodyPr>
          <a:lstStyle/>
          <a:p>
            <a:r>
              <a:rPr lang="en-US" dirty="0" smtClean="0"/>
              <a:t>         Queue or </a:t>
            </a:r>
          </a:p>
          <a:p>
            <a:r>
              <a:rPr lang="en-US" dirty="0" smtClean="0"/>
              <a:t>         Waiting line</a:t>
            </a:r>
            <a:endParaRPr lang="en-US" dirty="0"/>
          </a:p>
        </p:txBody>
      </p:sp>
      <p:sp>
        <p:nvSpPr>
          <p:cNvPr id="61" name="TextBox 60"/>
          <p:cNvSpPr txBox="1"/>
          <p:nvPr/>
        </p:nvSpPr>
        <p:spPr>
          <a:xfrm>
            <a:off x="7467600" y="3447687"/>
            <a:ext cx="1600200" cy="646331"/>
          </a:xfrm>
          <a:prstGeom prst="rect">
            <a:avLst/>
          </a:prstGeom>
          <a:noFill/>
        </p:spPr>
        <p:txBody>
          <a:bodyPr wrap="square" rtlCol="0">
            <a:spAutoFit/>
          </a:bodyPr>
          <a:lstStyle/>
          <a:p>
            <a:r>
              <a:rPr lang="en-US" dirty="0" smtClean="0"/>
              <a:t>Customers Departure</a:t>
            </a:r>
            <a:endParaRPr lang="en-US" dirty="0"/>
          </a:p>
        </p:txBody>
      </p:sp>
      <p:sp>
        <p:nvSpPr>
          <p:cNvPr id="62" name="Right Brace 61"/>
          <p:cNvSpPr/>
          <p:nvPr/>
        </p:nvSpPr>
        <p:spPr>
          <a:xfrm>
            <a:off x="6858000" y="2743200"/>
            <a:ext cx="609600" cy="2133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0" name="Straight Arrow Connector 119"/>
          <p:cNvCxnSpPr/>
          <p:nvPr/>
        </p:nvCxnSpPr>
        <p:spPr>
          <a:xfrm>
            <a:off x="3581400" y="4495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1676400" y="4495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248400" y="5410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55618" y="4267200"/>
            <a:ext cx="0" cy="213360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2781300" y="6172016"/>
            <a:ext cx="2133600" cy="369332"/>
          </a:xfrm>
          <a:prstGeom prst="rect">
            <a:avLst/>
          </a:prstGeom>
          <a:noFill/>
        </p:spPr>
        <p:txBody>
          <a:bodyPr wrap="square" rtlCol="0">
            <a:spAutoFit/>
          </a:bodyPr>
          <a:lstStyle/>
          <a:p>
            <a:r>
              <a:rPr lang="en-US" dirty="0" smtClean="0"/>
              <a:t>           System</a:t>
            </a:r>
            <a:endParaRPr lang="en-US" dirty="0"/>
          </a:p>
        </p:txBody>
      </p:sp>
      <p:cxnSp>
        <p:nvCxnSpPr>
          <p:cNvPr id="137" name="Straight Arrow Connector 136"/>
          <p:cNvCxnSpPr/>
          <p:nvPr/>
        </p:nvCxnSpPr>
        <p:spPr>
          <a:xfrm flipH="1">
            <a:off x="1676400" y="6400800"/>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a:off x="4246418" y="6400800"/>
            <a:ext cx="20019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4429991" y="5334000"/>
            <a:ext cx="1828800" cy="646331"/>
          </a:xfrm>
          <a:prstGeom prst="rect">
            <a:avLst/>
          </a:prstGeom>
          <a:noFill/>
        </p:spPr>
        <p:txBody>
          <a:bodyPr wrap="square" rtlCol="0">
            <a:spAutoFit/>
          </a:bodyPr>
          <a:lstStyle/>
          <a:p>
            <a:r>
              <a:rPr lang="en-US" dirty="0" smtClean="0"/>
              <a:t>      Service </a:t>
            </a:r>
          </a:p>
          <a:p>
            <a:r>
              <a:rPr lang="en-US" dirty="0"/>
              <a:t> </a:t>
            </a:r>
            <a:r>
              <a:rPr lang="en-US" dirty="0" smtClean="0"/>
              <a:t>     facility                           </a:t>
            </a:r>
            <a:endParaRPr lang="en-US" dirty="0"/>
          </a:p>
        </p:txBody>
      </p:sp>
      <p:cxnSp>
        <p:nvCxnSpPr>
          <p:cNvPr id="142" name="Straight Connector 141"/>
          <p:cNvCxnSpPr/>
          <p:nvPr/>
        </p:nvCxnSpPr>
        <p:spPr>
          <a:xfrm>
            <a:off x="4267200" y="5410200"/>
            <a:ext cx="0" cy="570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H="1">
            <a:off x="4267200" y="5657165"/>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140" idx="3"/>
          </p:cNvCxnSpPr>
          <p:nvPr/>
        </p:nvCxnSpPr>
        <p:spPr>
          <a:xfrm>
            <a:off x="5562600" y="5657165"/>
            <a:ext cx="69619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103909" y="3563422"/>
            <a:ext cx="1524000" cy="369332"/>
          </a:xfrm>
          <a:prstGeom prst="rect">
            <a:avLst/>
          </a:prstGeom>
          <a:noFill/>
        </p:spPr>
        <p:txBody>
          <a:bodyPr wrap="square" rtlCol="0">
            <a:spAutoFit/>
          </a:bodyPr>
          <a:lstStyle/>
          <a:p>
            <a:r>
              <a:rPr lang="en-US" dirty="0" smtClean="0"/>
              <a:t>Customers</a:t>
            </a:r>
            <a:endParaRPr lang="en-US" dirty="0"/>
          </a:p>
        </p:txBody>
      </p:sp>
      <p:cxnSp>
        <p:nvCxnSpPr>
          <p:cNvPr id="150" name="Straight Arrow Connector 149"/>
          <p:cNvCxnSpPr/>
          <p:nvPr/>
        </p:nvCxnSpPr>
        <p:spPr>
          <a:xfrm flipV="1">
            <a:off x="103909" y="3882895"/>
            <a:ext cx="1524000" cy="3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28600" y="3932754"/>
            <a:ext cx="1143000" cy="369332"/>
          </a:xfrm>
          <a:prstGeom prst="rect">
            <a:avLst/>
          </a:prstGeom>
          <a:noFill/>
        </p:spPr>
        <p:txBody>
          <a:bodyPr wrap="square" rtlCol="0">
            <a:spAutoFit/>
          </a:bodyPr>
          <a:lstStyle/>
          <a:p>
            <a:r>
              <a:rPr lang="en-US" dirty="0"/>
              <a:t>A</a:t>
            </a:r>
            <a:r>
              <a:rPr lang="en-US" dirty="0" smtClean="0"/>
              <a:t>rriving</a:t>
            </a:r>
            <a:endParaRPr lang="en-US" dirty="0"/>
          </a:p>
        </p:txBody>
      </p:sp>
      <p:cxnSp>
        <p:nvCxnSpPr>
          <p:cNvPr id="153" name="Straight Arrow Connector 152"/>
          <p:cNvCxnSpPr>
            <a:endCxn id="52" idx="1"/>
          </p:cNvCxnSpPr>
          <p:nvPr/>
        </p:nvCxnSpPr>
        <p:spPr>
          <a:xfrm flipV="1">
            <a:off x="4267200" y="2933700"/>
            <a:ext cx="60960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endCxn id="57" idx="1"/>
          </p:cNvCxnSpPr>
          <p:nvPr/>
        </p:nvCxnSpPr>
        <p:spPr>
          <a:xfrm>
            <a:off x="4267200" y="4094018"/>
            <a:ext cx="609600" cy="782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55" idx="1"/>
          </p:cNvCxnSpPr>
          <p:nvPr/>
        </p:nvCxnSpPr>
        <p:spPr>
          <a:xfrm flipV="1">
            <a:off x="4267200" y="3600450"/>
            <a:ext cx="609600" cy="170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267200" y="3865657"/>
            <a:ext cx="609600" cy="172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3318164" y="5980331"/>
            <a:ext cx="1084118" cy="369332"/>
          </a:xfrm>
          <a:prstGeom prst="rect">
            <a:avLst/>
          </a:prstGeom>
          <a:noFill/>
        </p:spPr>
        <p:txBody>
          <a:bodyPr wrap="square" rtlCol="0">
            <a:spAutoFit/>
          </a:bodyPr>
          <a:lstStyle/>
          <a:p>
            <a:r>
              <a:rPr lang="en-US" dirty="0" smtClean="0"/>
              <a:t>Queuing</a:t>
            </a:r>
            <a:endParaRPr lang="en-US" dirty="0"/>
          </a:p>
        </p:txBody>
      </p:sp>
      <p:cxnSp>
        <p:nvCxnSpPr>
          <p:cNvPr id="169" name="Straight Arrow Connector 168"/>
          <p:cNvCxnSpPr/>
          <p:nvPr/>
        </p:nvCxnSpPr>
        <p:spPr>
          <a:xfrm>
            <a:off x="2590800" y="2933700"/>
            <a:ext cx="0" cy="629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804554" y="2514600"/>
            <a:ext cx="1953491" cy="381000"/>
          </a:xfrm>
          <a:prstGeom prst="rect">
            <a:avLst/>
          </a:prstGeom>
          <a:noFill/>
        </p:spPr>
        <p:txBody>
          <a:bodyPr wrap="square" rtlCol="0">
            <a:spAutoFit/>
          </a:bodyPr>
          <a:lstStyle/>
          <a:p>
            <a:r>
              <a:rPr lang="en-US" dirty="0" smtClean="0"/>
              <a:t>    Customers</a:t>
            </a:r>
            <a:endParaRPr lang="en-US" dirty="0"/>
          </a:p>
        </p:txBody>
      </p:sp>
      <p:pic>
        <p:nvPicPr>
          <p:cNvPr id="1026" name="Picture 2" descr="C:\Program Files (x86)\Microsoft Office\MEDIA\CAGCAT10\j03029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0084" y="3697845"/>
            <a:ext cx="370610" cy="40836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C:\Program Files (x86)\Microsoft Office\MEDIA\CAGCAT10\j03029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418" y="3709053"/>
            <a:ext cx="311734" cy="40836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Program Files (x86)\Microsoft Office\MEDIA\CAGCAT10\j030295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2018" y="3659575"/>
            <a:ext cx="263238" cy="40836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Program Files (x86)\Microsoft Office\MEDIA\CAGCAT10\j030295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0" y="3685650"/>
            <a:ext cx="367146" cy="40836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Program Files (x86)\Microsoft Office\MEDIA\CAGCAT10\j030295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3152" y="3678711"/>
            <a:ext cx="318648" cy="408367"/>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Program Files (x86)\Microsoft Office\MEDIA\CAGCAT10\j030295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1401" y="3697845"/>
            <a:ext cx="311724" cy="370097"/>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C:\Program Files (x86)\Microsoft Office\MEDIA\CAGCAT10\j030295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93125" y="3668503"/>
            <a:ext cx="314327" cy="40836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C:\Program Files (x86)\Microsoft Office\MEDIA\CAGCAT10\j0302953.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73825" y="3711700"/>
            <a:ext cx="271895" cy="40836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Program Files (x86)\Microsoft Office\MEDIA\CAGCAT10\j0302953.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40031" y="3728570"/>
            <a:ext cx="280554" cy="40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709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0678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0" y="152400"/>
            <a:ext cx="8229600" cy="627888"/>
          </a:xfrm>
        </p:spPr>
        <p:txBody>
          <a:bodyPr>
            <a:normAutofit fontScale="90000"/>
          </a:bodyPr>
          <a:lstStyle/>
          <a:p>
            <a:r>
              <a:rPr lang="en-US" b="1" u="sng" dirty="0" smtClean="0">
                <a:solidFill>
                  <a:srgbClr val="FF0000"/>
                </a:solidFill>
              </a:rPr>
              <a:t>Definition:</a:t>
            </a:r>
            <a:endParaRPr lang="en-US" b="1" u="sng" dirty="0">
              <a:solidFill>
                <a:srgbClr val="FF0000"/>
              </a:solidFill>
            </a:endParaRPr>
          </a:p>
        </p:txBody>
      </p:sp>
      <p:sp>
        <p:nvSpPr>
          <p:cNvPr id="3" name="Content Placeholder 2"/>
          <p:cNvSpPr>
            <a:spLocks noGrp="1"/>
          </p:cNvSpPr>
          <p:nvPr>
            <p:ph idx="1"/>
          </p:nvPr>
        </p:nvSpPr>
        <p:spPr>
          <a:xfrm>
            <a:off x="0" y="838200"/>
            <a:ext cx="9067800" cy="6019800"/>
          </a:xfrm>
        </p:spPr>
        <p:txBody>
          <a:bodyPr>
            <a:normAutofit/>
          </a:bodyPr>
          <a:lstStyle/>
          <a:p>
            <a:pPr algn="just"/>
            <a:r>
              <a:rPr lang="en-US" sz="2800" dirty="0" smtClean="0"/>
              <a:t>Stochastic processes are mathematical models used to describe the behavior of random events or phenomena that change over time. They are often used in various fields such as finance, physics, engineering, and biology to analyze and understand the uncertain nature of real world systems.</a:t>
            </a:r>
          </a:p>
          <a:p>
            <a:pPr algn="just"/>
            <a:r>
              <a:rPr lang="en-US" sz="2800" dirty="0" smtClean="0"/>
              <a:t>In simple terms, you can think of a stochastic process as a sequence of random events that occur in a particular order. These events can be influenced by chance or probability, and their outcome at any given time is not entirely predictable. The process itself evolves or changes over time based on the occurrence of these random events.</a:t>
            </a:r>
            <a:endParaRPr lang="en-US" sz="2800" dirty="0"/>
          </a:p>
        </p:txBody>
      </p:sp>
    </p:spTree>
    <p:extLst>
      <p:ext uri="{BB962C8B-B14F-4D97-AF65-F5344CB8AC3E}">
        <p14:creationId xmlns:p14="http://schemas.microsoft.com/office/powerpoint/2010/main" val="68465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839200" cy="762000"/>
          </a:xfrm>
        </p:spPr>
        <p:txBody>
          <a:bodyPr>
            <a:normAutofit/>
          </a:bodyPr>
          <a:lstStyle/>
          <a:p>
            <a:r>
              <a:rPr lang="en-US" sz="4000" b="1" u="sng" dirty="0" smtClean="0">
                <a:solidFill>
                  <a:srgbClr val="FF0000"/>
                </a:solidFill>
              </a:rPr>
              <a:t>Major components of queuing system:</a:t>
            </a:r>
            <a:endParaRPr lang="en-US" sz="4000" b="1" u="sng" dirty="0">
              <a:solidFill>
                <a:srgbClr val="FF0000"/>
              </a:solidFill>
            </a:endParaRPr>
          </a:p>
        </p:txBody>
      </p:sp>
      <p:sp>
        <p:nvSpPr>
          <p:cNvPr id="3" name="Content Placeholder 2"/>
          <p:cNvSpPr>
            <a:spLocks noGrp="1"/>
          </p:cNvSpPr>
          <p:nvPr>
            <p:ph idx="1"/>
          </p:nvPr>
        </p:nvSpPr>
        <p:spPr>
          <a:xfrm>
            <a:off x="228600" y="762000"/>
            <a:ext cx="8763000" cy="5943600"/>
          </a:xfrm>
        </p:spPr>
        <p:txBody>
          <a:bodyPr>
            <a:normAutofit/>
          </a:bodyPr>
          <a:lstStyle/>
          <a:p>
            <a:pPr algn="just"/>
            <a:r>
              <a:rPr lang="en-US" b="1" u="sng" dirty="0" smtClean="0">
                <a:solidFill>
                  <a:srgbClr val="FF0000"/>
                </a:solidFill>
              </a:rPr>
              <a:t>Customers</a:t>
            </a:r>
            <a:r>
              <a:rPr lang="en-US" dirty="0" smtClean="0"/>
              <a:t>: The arriving unit that requires some service to be performed. The customers may be persons, machines, vehicles, parts etc.</a:t>
            </a:r>
          </a:p>
          <a:p>
            <a:pPr algn="just"/>
            <a:r>
              <a:rPr lang="en-US" b="1" u="sng" dirty="0" smtClean="0">
                <a:solidFill>
                  <a:srgbClr val="FF0000"/>
                </a:solidFill>
              </a:rPr>
              <a:t>Queue(Waiting line)</a:t>
            </a:r>
            <a:r>
              <a:rPr lang="en-US" dirty="0" smtClean="0"/>
              <a:t>: The number of customers waiting to be served. The queue does not include the customers being serviced.</a:t>
            </a:r>
          </a:p>
          <a:p>
            <a:pPr algn="just"/>
            <a:r>
              <a:rPr lang="en-US" b="1" u="sng" dirty="0" smtClean="0">
                <a:solidFill>
                  <a:srgbClr val="FF0000"/>
                </a:solidFill>
              </a:rPr>
              <a:t>Service Provider(Service Channel)</a:t>
            </a:r>
            <a:r>
              <a:rPr lang="en-US" dirty="0" smtClean="0"/>
              <a:t>:  The process or facility which is performing the services to the customers. This may be single or multichannel. </a:t>
            </a:r>
          </a:p>
          <a:p>
            <a:pPr algn="just"/>
            <a:r>
              <a:rPr lang="en-US" b="1" u="sng" dirty="0" smtClean="0">
                <a:solidFill>
                  <a:srgbClr val="FF0000"/>
                </a:solidFill>
              </a:rPr>
              <a:t>Departure(Exit)</a:t>
            </a:r>
            <a:r>
              <a:rPr lang="en-US" dirty="0" smtClean="0"/>
              <a:t> : This departure component represents the point at which entities leave the system after being processed. It could be customers completing their transaction, tasks  finishing their execution.</a:t>
            </a:r>
            <a:endParaRPr lang="en-US" dirty="0"/>
          </a:p>
        </p:txBody>
      </p:sp>
    </p:spTree>
    <p:extLst>
      <p:ext uri="{BB962C8B-B14F-4D97-AF65-F5344CB8AC3E}">
        <p14:creationId xmlns:p14="http://schemas.microsoft.com/office/powerpoint/2010/main" val="449014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782"/>
            <a:ext cx="8229600" cy="7040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M/M/1 system:</a:t>
            </a:r>
            <a:endParaRPr lang="en-US"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838200"/>
                <a:ext cx="8839200" cy="5791200"/>
              </a:xfrm>
            </p:spPr>
            <p:txBody>
              <a:bodyPr>
                <a:normAutofit/>
              </a:bodyPr>
              <a:lstStyle/>
              <a:p>
                <a:pPr algn="just"/>
                <a:r>
                  <a:rPr lang="en-US" sz="3200" dirty="0" smtClean="0"/>
                  <a:t>It is continuous time Markov process with one server, unlimited capacity, exponential inter arrival times with arrival rate </a:t>
                </a:r>
                <a:r>
                  <a:rPr lang="el-GR" sz="3200" dirty="0" smtClean="0">
                    <a:latin typeface="Cambria Math"/>
                    <a:ea typeface="Cambria Math"/>
                  </a:rPr>
                  <a:t>λ</a:t>
                </a:r>
                <a:r>
                  <a:rPr lang="en-US" sz="3200" dirty="0" smtClean="0">
                    <a:latin typeface="Cambria Math"/>
                    <a:ea typeface="Cambria Math"/>
                  </a:rPr>
                  <a:t>, exponential service time with service rate </a:t>
                </a:r>
                <a:r>
                  <a:rPr lang="el-GR" sz="3200" dirty="0" smtClean="0">
                    <a:latin typeface="Cambria Math"/>
                    <a:ea typeface="Cambria Math"/>
                  </a:rPr>
                  <a:t>μ</a:t>
                </a:r>
                <a:r>
                  <a:rPr lang="en-US" sz="3200" dirty="0" smtClean="0">
                    <a:latin typeface="Cambria Math"/>
                    <a:ea typeface="Cambria Math"/>
                  </a:rPr>
                  <a:t>, service time and inter-arrival time are independent. It is limiting case of a Bernoulli queuing process. When frame </a:t>
                </a:r>
                <a:r>
                  <a:rPr lang="el-GR" sz="3200" dirty="0" smtClean="0">
                    <a:latin typeface="Cambria Math"/>
                    <a:ea typeface="Cambria Math"/>
                  </a:rPr>
                  <a:t>Δ</a:t>
                </a:r>
                <a:r>
                  <a:rPr lang="en-US" sz="3200" dirty="0" smtClean="0">
                    <a:latin typeface="Cambria Math"/>
                    <a:ea typeface="Cambria Math"/>
                  </a:rPr>
                  <a:t> is small then </a:t>
                </a:r>
                <a14:m>
                  <m:oMath xmlns:m="http://schemas.openxmlformats.org/officeDocument/2006/math">
                    <m:sSup>
                      <m:sSupPr>
                        <m:ctrlPr>
                          <a:rPr lang="el-GR" sz="3200" i="1" smtClean="0">
                            <a:latin typeface="Cambria Math"/>
                            <a:ea typeface="Cambria Math"/>
                          </a:rPr>
                        </m:ctrlPr>
                      </m:sSupPr>
                      <m:e>
                        <m:r>
                          <a:rPr lang="el-GR" sz="3200" i="1" smtClean="0">
                            <a:latin typeface="Cambria Math"/>
                            <a:ea typeface="Cambria Math"/>
                          </a:rPr>
                          <m:t>∆</m:t>
                        </m:r>
                      </m:e>
                      <m:sup>
                        <m:r>
                          <a:rPr lang="en-US" sz="3200" b="0" i="1" smtClean="0">
                            <a:latin typeface="Cambria Math"/>
                            <a:ea typeface="Cambria Math"/>
                          </a:rPr>
                          <m:t>2</m:t>
                        </m:r>
                      </m:sup>
                    </m:sSup>
                  </m:oMath>
                </a14:m>
                <a:r>
                  <a:rPr lang="en-US" sz="3200" dirty="0" smtClean="0"/>
                  <a:t>is negligible.</a:t>
                </a:r>
              </a:p>
              <a:p>
                <a:pPr algn="just"/>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838200"/>
                <a:ext cx="8839200" cy="5791200"/>
              </a:xfrm>
              <a:blipFill rotWithShape="1">
                <a:blip r:embed="rId2"/>
                <a:stretch>
                  <a:fillRect l="-1241" t="-1368" r="-1724"/>
                </a:stretch>
              </a:blipFill>
            </p:spPr>
            <p:txBody>
              <a:bodyPr/>
              <a:lstStyle/>
              <a:p>
                <a:r>
                  <a:rPr lang="en-US">
                    <a:noFill/>
                  </a:rPr>
                  <a:t> </a:t>
                </a:r>
              </a:p>
            </p:txBody>
          </p:sp>
        </mc:Fallback>
      </mc:AlternateContent>
      <p:sp>
        <p:nvSpPr>
          <p:cNvPr id="4" name="Right Arrow 3"/>
          <p:cNvSpPr/>
          <p:nvPr/>
        </p:nvSpPr>
        <p:spPr>
          <a:xfrm>
            <a:off x="838200" y="5105400"/>
            <a:ext cx="1676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0" y="4488873"/>
            <a:ext cx="2514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209800" y="4495800"/>
            <a:ext cx="838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209800" y="5715000"/>
            <a:ext cx="838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562600" y="5105400"/>
            <a:ext cx="1828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48768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Math"/>
                <a:ea typeface="Cambria Math"/>
              </a:rPr>
              <a:t>µ</a:t>
            </a:r>
            <a:endParaRPr lang="en-US" b="1" dirty="0">
              <a:solidFill>
                <a:schemeClr val="tx1"/>
              </a:solidFill>
            </a:endParaRPr>
          </a:p>
        </p:txBody>
      </p:sp>
      <p:sp>
        <p:nvSpPr>
          <p:cNvPr id="13" name="TextBox 12"/>
          <p:cNvSpPr txBox="1"/>
          <p:nvPr/>
        </p:nvSpPr>
        <p:spPr>
          <a:xfrm>
            <a:off x="1143000" y="4724400"/>
            <a:ext cx="1066800" cy="381000"/>
          </a:xfrm>
          <a:prstGeom prst="rect">
            <a:avLst/>
          </a:prstGeom>
          <a:noFill/>
        </p:spPr>
        <p:txBody>
          <a:bodyPr wrap="square" rtlCol="0">
            <a:spAutoFit/>
          </a:bodyPr>
          <a:lstStyle/>
          <a:p>
            <a:r>
              <a:rPr lang="en-US" b="1" dirty="0" smtClean="0">
                <a:latin typeface="Cambria Math"/>
                <a:ea typeface="Cambria Math"/>
              </a:rPr>
              <a:t>        </a:t>
            </a:r>
            <a:r>
              <a:rPr lang="el-GR" b="1" dirty="0" smtClean="0">
                <a:latin typeface="Cambria Math"/>
                <a:ea typeface="Cambria Math"/>
              </a:rPr>
              <a:t>λ</a:t>
            </a:r>
            <a:endParaRPr lang="en-US" b="1" dirty="0"/>
          </a:p>
        </p:txBody>
      </p:sp>
      <p:sp>
        <p:nvSpPr>
          <p:cNvPr id="14" name="Up Arrow 13"/>
          <p:cNvSpPr/>
          <p:nvPr/>
        </p:nvSpPr>
        <p:spPr>
          <a:xfrm>
            <a:off x="1143000" y="5151119"/>
            <a:ext cx="45719" cy="8686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 y="6019800"/>
            <a:ext cx="1905000" cy="369332"/>
          </a:xfrm>
          <a:prstGeom prst="rect">
            <a:avLst/>
          </a:prstGeom>
          <a:noFill/>
        </p:spPr>
        <p:txBody>
          <a:bodyPr wrap="square" rtlCol="0">
            <a:spAutoFit/>
          </a:bodyPr>
          <a:lstStyle/>
          <a:p>
            <a:r>
              <a:rPr lang="en-US" b="1" dirty="0" smtClean="0"/>
              <a:t>      Poisson</a:t>
            </a:r>
            <a:endParaRPr lang="en-US" b="1" dirty="0"/>
          </a:p>
        </p:txBody>
      </p:sp>
      <p:sp>
        <p:nvSpPr>
          <p:cNvPr id="16" name="Up Arrow 15"/>
          <p:cNvSpPr/>
          <p:nvPr/>
        </p:nvSpPr>
        <p:spPr>
          <a:xfrm>
            <a:off x="6114704" y="5494019"/>
            <a:ext cx="45719"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22223" y="6174387"/>
            <a:ext cx="1676400" cy="369332"/>
          </a:xfrm>
          <a:prstGeom prst="rect">
            <a:avLst/>
          </a:prstGeom>
          <a:noFill/>
        </p:spPr>
        <p:txBody>
          <a:bodyPr wrap="square" rtlCol="0">
            <a:spAutoFit/>
          </a:bodyPr>
          <a:lstStyle/>
          <a:p>
            <a:r>
              <a:rPr lang="en-US" b="1" dirty="0" smtClean="0"/>
              <a:t>Exponential</a:t>
            </a:r>
            <a:endParaRPr lang="en-US" b="1" dirty="0"/>
          </a:p>
        </p:txBody>
      </p:sp>
      <p:sp>
        <p:nvSpPr>
          <p:cNvPr id="18" name="TextBox 17"/>
          <p:cNvSpPr txBox="1"/>
          <p:nvPr/>
        </p:nvSpPr>
        <p:spPr>
          <a:xfrm>
            <a:off x="3188623" y="5874327"/>
            <a:ext cx="2133600" cy="369332"/>
          </a:xfrm>
          <a:prstGeom prst="rect">
            <a:avLst/>
          </a:prstGeom>
          <a:noFill/>
        </p:spPr>
        <p:txBody>
          <a:bodyPr wrap="square" rtlCol="0">
            <a:spAutoFit/>
          </a:bodyPr>
          <a:lstStyle/>
          <a:p>
            <a:r>
              <a:rPr lang="en-US" b="1" dirty="0" smtClean="0"/>
              <a:t>Waiting Area</a:t>
            </a:r>
            <a:endParaRPr lang="en-US" b="1" dirty="0"/>
          </a:p>
        </p:txBody>
      </p:sp>
      <p:cxnSp>
        <p:nvCxnSpPr>
          <p:cNvPr id="20" name="Straight Connector 19"/>
          <p:cNvCxnSpPr/>
          <p:nvPr/>
        </p:nvCxnSpPr>
        <p:spPr>
          <a:xfrm>
            <a:off x="3657600" y="4495800"/>
            <a:ext cx="0" cy="121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52800" y="4495800"/>
            <a:ext cx="0" cy="12649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38600" y="4495800"/>
            <a:ext cx="0" cy="121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95800" y="4488873"/>
            <a:ext cx="0" cy="121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76800" y="4443154"/>
            <a:ext cx="0" cy="12718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94664" y="4440382"/>
            <a:ext cx="1752600" cy="369332"/>
          </a:xfrm>
          <a:prstGeom prst="rect">
            <a:avLst/>
          </a:prstGeom>
          <a:noFill/>
        </p:spPr>
        <p:txBody>
          <a:bodyPr wrap="square" rtlCol="0">
            <a:spAutoFit/>
          </a:bodyPr>
          <a:lstStyle/>
          <a:p>
            <a:r>
              <a:rPr lang="en-US" b="1" dirty="0" smtClean="0"/>
              <a:t>Service Node</a:t>
            </a:r>
            <a:endParaRPr lang="en-US" b="1" dirty="0"/>
          </a:p>
        </p:txBody>
      </p:sp>
    </p:spTree>
    <p:extLst>
      <p:ext uri="{BB962C8B-B14F-4D97-AF65-F5344CB8AC3E}">
        <p14:creationId xmlns:p14="http://schemas.microsoft.com/office/powerpoint/2010/main" val="2679403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66800"/>
          </a:xfrm>
        </p:spPr>
        <p:txBody>
          <a:bodyPr>
            <a:normAutofit/>
          </a:bodyPr>
          <a:lstStyle/>
          <a:p>
            <a:r>
              <a:rPr lang="en-US" b="1" u="sng" dirty="0" smtClean="0">
                <a:solidFill>
                  <a:srgbClr val="FF0000"/>
                </a:solidFill>
              </a:rPr>
              <a:t>M/M/1 System:</a:t>
            </a:r>
            <a:endParaRPr lang="en-US" b="1" u="sng" dirty="0">
              <a:solidFill>
                <a:srgbClr val="FF0000"/>
              </a:solidFill>
            </a:endParaRPr>
          </a:p>
        </p:txBody>
      </p:sp>
      <p:sp>
        <p:nvSpPr>
          <p:cNvPr id="3" name="Content Placeholder 2"/>
          <p:cNvSpPr>
            <a:spLocks noGrp="1"/>
          </p:cNvSpPr>
          <p:nvPr>
            <p:ph idx="1"/>
          </p:nvPr>
        </p:nvSpPr>
        <p:spPr>
          <a:xfrm>
            <a:off x="152400" y="1371600"/>
            <a:ext cx="8839200" cy="5334000"/>
          </a:xfrm>
        </p:spPr>
        <p:txBody>
          <a:bodyPr/>
          <a:lstStyle/>
          <a:p>
            <a:r>
              <a:rPr lang="en-US" dirty="0" smtClean="0"/>
              <a:t>                                 </a:t>
            </a:r>
            <a:r>
              <a:rPr lang="en-US" b="1" dirty="0" smtClean="0"/>
              <a:t>M/M/1 </a:t>
            </a:r>
            <a:r>
              <a:rPr lang="en-US" b="1" dirty="0" err="1"/>
              <a:t>Q</a:t>
            </a:r>
            <a:r>
              <a:rPr lang="en-US" b="1" dirty="0" err="1" smtClean="0"/>
              <a:t>ueueing</a:t>
            </a:r>
            <a:r>
              <a:rPr lang="en-US" b="1" dirty="0" smtClean="0"/>
              <a:t> System</a:t>
            </a:r>
            <a:endParaRPr lang="en-US" b="1" dirty="0"/>
          </a:p>
        </p:txBody>
      </p:sp>
      <p:sp>
        <p:nvSpPr>
          <p:cNvPr id="4" name="Rectangle 3"/>
          <p:cNvSpPr/>
          <p:nvPr/>
        </p:nvSpPr>
        <p:spPr>
          <a:xfrm>
            <a:off x="2895600" y="3048000"/>
            <a:ext cx="28956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endCxn id="4" idx="1"/>
          </p:cNvCxnSpPr>
          <p:nvPr/>
        </p:nvCxnSpPr>
        <p:spPr>
          <a:xfrm>
            <a:off x="1143000" y="3429000"/>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3000" y="3200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p:cNvCxnSpPr>
          <p:nvPr/>
        </p:nvCxnSpPr>
        <p:spPr>
          <a:xfrm>
            <a:off x="5791200" y="3429000"/>
            <a:ext cx="2057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72200" y="3048000"/>
            <a:ext cx="6477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1" dirty="0" smtClean="0">
                <a:latin typeface="Cambria Math"/>
                <a:ea typeface="Cambria Math"/>
              </a:rPr>
              <a:t>μ</a:t>
            </a:r>
            <a:endParaRPr lang="en-US" b="1" dirty="0"/>
          </a:p>
        </p:txBody>
      </p:sp>
      <p:cxnSp>
        <p:nvCxnSpPr>
          <p:cNvPr id="13" name="Straight Connector 12"/>
          <p:cNvCxnSpPr/>
          <p:nvPr/>
        </p:nvCxnSpPr>
        <p:spPr>
          <a:xfrm>
            <a:off x="4724400" y="30480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30480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0" y="30480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2600" y="3048000"/>
            <a:ext cx="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4600" y="2286000"/>
            <a:ext cx="0" cy="220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14600" y="22860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15200" y="22860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14600" y="4495800"/>
            <a:ext cx="480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15200" y="41910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8600" y="1962834"/>
            <a:ext cx="1790700" cy="646331"/>
          </a:xfrm>
          <a:prstGeom prst="rect">
            <a:avLst/>
          </a:prstGeom>
          <a:noFill/>
        </p:spPr>
        <p:txBody>
          <a:bodyPr wrap="square" rtlCol="0">
            <a:spAutoFit/>
          </a:bodyPr>
          <a:lstStyle/>
          <a:p>
            <a:r>
              <a:rPr lang="en-US" b="1" dirty="0" smtClean="0"/>
              <a:t>Arriving</a:t>
            </a:r>
          </a:p>
          <a:p>
            <a:r>
              <a:rPr lang="en-US" b="1" dirty="0" smtClean="0"/>
              <a:t>customers</a:t>
            </a:r>
            <a:endParaRPr lang="en-US" b="1" dirty="0"/>
          </a:p>
        </p:txBody>
      </p:sp>
      <p:sp>
        <p:nvSpPr>
          <p:cNvPr id="36" name="TextBox 35"/>
          <p:cNvSpPr txBox="1"/>
          <p:nvPr/>
        </p:nvSpPr>
        <p:spPr>
          <a:xfrm>
            <a:off x="1447800" y="2793831"/>
            <a:ext cx="498598" cy="369332"/>
          </a:xfrm>
          <a:prstGeom prst="rect">
            <a:avLst/>
          </a:prstGeom>
          <a:noFill/>
        </p:spPr>
        <p:txBody>
          <a:bodyPr wrap="square" rtlCol="0">
            <a:spAutoFit/>
          </a:bodyPr>
          <a:lstStyle/>
          <a:p>
            <a:r>
              <a:rPr lang="el-GR" b="1" dirty="0" smtClean="0">
                <a:latin typeface="Cambria Math"/>
                <a:ea typeface="Cambria Math"/>
              </a:rPr>
              <a:t>λ</a:t>
            </a:r>
            <a:endParaRPr lang="en-US" b="1" dirty="0"/>
          </a:p>
        </p:txBody>
      </p:sp>
      <mc:AlternateContent xmlns:mc="http://schemas.openxmlformats.org/markup-compatibility/2006" xmlns:a14="http://schemas.microsoft.com/office/drawing/2010/main">
        <mc:Choice Requires="a14">
          <p:sp>
            <p:nvSpPr>
              <p:cNvPr id="37" name="TextBox 36"/>
              <p:cNvSpPr txBox="1"/>
              <p:nvPr/>
            </p:nvSpPr>
            <p:spPr>
              <a:xfrm>
                <a:off x="3048000" y="3244334"/>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ea typeface="Cambria Math"/>
                        </a:rPr>
                        <m:t>∞</m:t>
                      </m:r>
                    </m:oMath>
                  </m:oMathPara>
                </a14:m>
                <a:endParaRPr lang="en-US"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3048000" y="3244334"/>
                <a:ext cx="762000" cy="369332"/>
              </a:xfrm>
              <a:prstGeom prst="rect">
                <a:avLst/>
              </a:prstGeom>
              <a:blipFill rotWithShape="1">
                <a:blip r:embed="rId2"/>
                <a:stretch>
                  <a:fillRect/>
                </a:stretch>
              </a:blipFill>
            </p:spPr>
            <p:txBody>
              <a:bodyPr/>
              <a:lstStyle/>
              <a:p>
                <a:r>
                  <a:rPr lang="en-US">
                    <a:noFill/>
                  </a:rPr>
                  <a:t> </a:t>
                </a:r>
              </a:p>
            </p:txBody>
          </p:sp>
        </mc:Fallback>
      </mc:AlternateContent>
      <p:sp>
        <p:nvSpPr>
          <p:cNvPr id="38" name="TextBox 37"/>
          <p:cNvSpPr txBox="1"/>
          <p:nvPr/>
        </p:nvSpPr>
        <p:spPr>
          <a:xfrm>
            <a:off x="3048000" y="2609165"/>
            <a:ext cx="1295400" cy="369332"/>
          </a:xfrm>
          <a:prstGeom prst="rect">
            <a:avLst/>
          </a:prstGeom>
          <a:noFill/>
        </p:spPr>
        <p:txBody>
          <a:bodyPr wrap="square" rtlCol="0">
            <a:spAutoFit/>
          </a:bodyPr>
          <a:lstStyle/>
          <a:p>
            <a:r>
              <a:rPr lang="en-US" b="1" dirty="0" smtClean="0"/>
              <a:t>Queue</a:t>
            </a:r>
            <a:endParaRPr lang="en-US" b="1" dirty="0"/>
          </a:p>
        </p:txBody>
      </p:sp>
      <p:sp>
        <p:nvSpPr>
          <p:cNvPr id="39" name="TextBox 38"/>
          <p:cNvSpPr txBox="1"/>
          <p:nvPr/>
        </p:nvSpPr>
        <p:spPr>
          <a:xfrm>
            <a:off x="5562600" y="2641385"/>
            <a:ext cx="1676400" cy="369332"/>
          </a:xfrm>
          <a:prstGeom prst="rect">
            <a:avLst/>
          </a:prstGeom>
          <a:noFill/>
        </p:spPr>
        <p:txBody>
          <a:bodyPr wrap="square" rtlCol="0">
            <a:spAutoFit/>
          </a:bodyPr>
          <a:lstStyle/>
          <a:p>
            <a:r>
              <a:rPr lang="en-US" b="1" dirty="0" smtClean="0"/>
              <a:t>Single Server</a:t>
            </a:r>
            <a:endParaRPr lang="en-US" b="1" dirty="0"/>
          </a:p>
        </p:txBody>
      </p:sp>
      <p:sp>
        <p:nvSpPr>
          <p:cNvPr id="40" name="TextBox 39"/>
          <p:cNvSpPr txBox="1"/>
          <p:nvPr/>
        </p:nvSpPr>
        <p:spPr>
          <a:xfrm>
            <a:off x="7543800" y="2618555"/>
            <a:ext cx="2000250" cy="646331"/>
          </a:xfrm>
          <a:prstGeom prst="rect">
            <a:avLst/>
          </a:prstGeom>
          <a:noFill/>
        </p:spPr>
        <p:txBody>
          <a:bodyPr wrap="square" rtlCol="0">
            <a:spAutoFit/>
          </a:bodyPr>
          <a:lstStyle/>
          <a:p>
            <a:r>
              <a:rPr lang="en-US" b="1" dirty="0" smtClean="0"/>
              <a:t>Departing Customers</a:t>
            </a:r>
            <a:endParaRPr lang="en-US" b="1" dirty="0"/>
          </a:p>
        </p:txBody>
      </p:sp>
      <p:sp>
        <p:nvSpPr>
          <p:cNvPr id="41" name="Rectangle 40"/>
          <p:cNvSpPr/>
          <p:nvPr/>
        </p:nvSpPr>
        <p:spPr>
          <a:xfrm>
            <a:off x="533400" y="5181600"/>
            <a:ext cx="4381500" cy="990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Arrival rate = </a:t>
            </a:r>
            <a:r>
              <a:rPr lang="el-GR" b="1" dirty="0" smtClean="0">
                <a:latin typeface="Cambria Math"/>
                <a:ea typeface="Cambria Math"/>
              </a:rPr>
              <a:t>λ</a:t>
            </a:r>
            <a:endParaRPr lang="en-US" b="1" dirty="0" smtClean="0">
              <a:latin typeface="Cambria Math"/>
              <a:ea typeface="Cambria Math"/>
            </a:endParaRPr>
          </a:p>
          <a:p>
            <a:pPr algn="ctr"/>
            <a:r>
              <a:rPr lang="en-US" b="1" dirty="0" smtClean="0">
                <a:latin typeface="Cambria Math"/>
                <a:ea typeface="Cambria Math"/>
              </a:rPr>
              <a:t>Service rate = µ</a:t>
            </a:r>
          </a:p>
          <a:p>
            <a:pPr algn="ctr"/>
            <a:r>
              <a:rPr lang="en-US" b="1" dirty="0" smtClean="0">
                <a:latin typeface="Cambria Math"/>
                <a:ea typeface="Cambria Math"/>
              </a:rPr>
              <a:t>Unlimited number of waiting positions</a:t>
            </a:r>
            <a:endParaRPr lang="en-US" b="1" dirty="0"/>
          </a:p>
        </p:txBody>
      </p:sp>
    </p:spTree>
    <p:extLst>
      <p:ext uri="{BB962C8B-B14F-4D97-AF65-F5344CB8AC3E}">
        <p14:creationId xmlns:p14="http://schemas.microsoft.com/office/powerpoint/2010/main" val="944925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27888"/>
          </a:xfrm>
        </p:spPr>
        <p:txBody>
          <a:bodyPr>
            <a:normAutofit fontScale="90000"/>
          </a:bodyPr>
          <a:lstStyle/>
          <a:p>
            <a:r>
              <a:rPr lang="en-US" b="1" u="sng" dirty="0" smtClean="0">
                <a:solidFill>
                  <a:srgbClr val="FF0000"/>
                </a:solidFill>
              </a:rPr>
              <a:t>Evaluating the system performance:</a:t>
            </a:r>
            <a:endParaRPr lang="en-US" b="1" u="sng" dirty="0">
              <a:solidFill>
                <a:srgbClr val="FF0000"/>
              </a:solidFill>
            </a:endParaRPr>
          </a:p>
        </p:txBody>
      </p:sp>
      <p:sp>
        <p:nvSpPr>
          <p:cNvPr id="3" name="Content Placeholder 2"/>
          <p:cNvSpPr>
            <a:spLocks noGrp="1"/>
          </p:cNvSpPr>
          <p:nvPr>
            <p:ph idx="1"/>
          </p:nvPr>
        </p:nvSpPr>
        <p:spPr>
          <a:xfrm>
            <a:off x="0" y="762000"/>
            <a:ext cx="9144000" cy="5943600"/>
          </a:xfrm>
        </p:spPr>
        <p:txBody>
          <a:bodyPr>
            <a:norm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53291" y="810491"/>
                <a:ext cx="5285509" cy="6373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t>Utilization rate </a:t>
                </a:r>
                <a14:m>
                  <m:oMath xmlns:m="http://schemas.openxmlformats.org/officeDocument/2006/math">
                    <m:r>
                      <a:rPr lang="en-US" sz="2400" b="1" i="1" smtClean="0">
                        <a:latin typeface="Cambria Math"/>
                      </a:rPr>
                      <m:t>=</m:t>
                    </m:r>
                    <m:f>
                      <m:fPr>
                        <m:ctrlPr>
                          <a:rPr lang="en-US" sz="2400" b="1" i="1" smtClean="0">
                            <a:latin typeface="Cambria Math"/>
                          </a:rPr>
                        </m:ctrlPr>
                      </m:fPr>
                      <m:num>
                        <m:r>
                          <a:rPr lang="en-US" sz="2400" b="1" i="1" smtClean="0">
                            <a:latin typeface="Cambria Math"/>
                          </a:rPr>
                          <m:t>𝑨𝒓𝒓𝒊𝒗𝒂𝒍</m:t>
                        </m:r>
                        <m:r>
                          <a:rPr lang="en-US" sz="2400" b="1" i="1" smtClean="0">
                            <a:latin typeface="Cambria Math"/>
                          </a:rPr>
                          <m:t> </m:t>
                        </m:r>
                        <m:r>
                          <a:rPr lang="en-US" sz="2400" b="1" i="1" smtClean="0">
                            <a:latin typeface="Cambria Math"/>
                          </a:rPr>
                          <m:t>𝒓𝒂𝒕𝒆</m:t>
                        </m:r>
                      </m:num>
                      <m:den>
                        <m:r>
                          <a:rPr lang="en-US" sz="2400" b="1" i="1" smtClean="0">
                            <a:latin typeface="Cambria Math"/>
                          </a:rPr>
                          <m:t>𝑺𝒆𝒓𝒗𝒊𝒄𝒆</m:t>
                        </m:r>
                        <m:r>
                          <a:rPr lang="en-US" sz="2400" b="1" i="1" smtClean="0">
                            <a:latin typeface="Cambria Math"/>
                          </a:rPr>
                          <m:t> </m:t>
                        </m:r>
                        <m:r>
                          <a:rPr lang="en-US" sz="2400" b="1" i="1" smtClean="0">
                            <a:latin typeface="Cambria Math"/>
                          </a:rPr>
                          <m:t>𝒓𝒂𝒕𝒆</m:t>
                        </m:r>
                      </m:den>
                    </m:f>
                    <m:r>
                      <a:rPr lang="en-US" sz="2400" b="1" i="1" smtClean="0">
                        <a:latin typeface="Cambria Math"/>
                      </a:rPr>
                      <m:t>=</m:t>
                    </m:r>
                    <m:f>
                      <m:fPr>
                        <m:ctrlPr>
                          <a:rPr lang="en-US" sz="2400" b="1" i="1" smtClean="0">
                            <a:latin typeface="Cambria Math"/>
                          </a:rPr>
                        </m:ctrlPr>
                      </m:fPr>
                      <m:num>
                        <m:r>
                          <m:rPr>
                            <m:sty m:val="p"/>
                          </m:rPr>
                          <a:rPr lang="el-GR" sz="2400" b="1" i="1" smtClean="0">
                            <a:latin typeface="Cambria Math"/>
                            <a:ea typeface="Cambria Math"/>
                          </a:rPr>
                          <m:t>λ</m:t>
                        </m:r>
                      </m:num>
                      <m:den>
                        <m:r>
                          <a:rPr lang="en-US" sz="2400" b="1" i="1" smtClean="0">
                            <a:latin typeface="Cambria Math"/>
                            <a:ea typeface="Cambria Math"/>
                          </a:rPr>
                          <m:t>𝝁</m:t>
                        </m:r>
                      </m:den>
                    </m:f>
                    <m:r>
                      <a:rPr lang="en-US" sz="2400" b="1" i="1" smtClean="0">
                        <a:latin typeface="Cambria Math"/>
                      </a:rPr>
                      <m:t>=</m:t>
                    </m:r>
                    <m:r>
                      <a:rPr lang="en-US" sz="2400" b="1" i="1" smtClean="0">
                        <a:latin typeface="Cambria Math"/>
                        <a:ea typeface="Cambria Math"/>
                      </a:rPr>
                      <m:t>𝝆</m:t>
                    </m:r>
                  </m:oMath>
                </a14:m>
                <a:endParaRPr lang="en-US" sz="2400" b="1" dirty="0"/>
              </a:p>
            </p:txBody>
          </p:sp>
        </mc:Choice>
        <mc:Fallback xmlns="">
          <p:sp>
            <p:nvSpPr>
              <p:cNvPr id="4" name="Rectangle 3"/>
              <p:cNvSpPr>
                <a:spLocks noRot="1" noChangeAspect="1" noMove="1" noResize="1" noEditPoints="1" noAdjustHandles="1" noChangeArrowheads="1" noChangeShapeType="1" noTextEdit="1"/>
              </p:cNvSpPr>
              <p:nvPr/>
            </p:nvSpPr>
            <p:spPr>
              <a:xfrm>
                <a:off x="353291" y="810491"/>
                <a:ext cx="5285509" cy="637309"/>
              </a:xfrm>
              <a:prstGeom prst="rect">
                <a:avLst/>
              </a:prstGeom>
              <a:blipFill rotWithShape="1">
                <a:blip r:embed="rId2"/>
                <a:stretch>
                  <a:fillRect l="-1148" b="-36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77536" y="1600200"/>
                <a:ext cx="5261264"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Idle rate </a:t>
                </a:r>
                <a14:m>
                  <m:oMath xmlns:m="http://schemas.openxmlformats.org/officeDocument/2006/math">
                    <m:r>
                      <a:rPr lang="en-US" b="1" i="1" smtClean="0">
                        <a:latin typeface="Cambria Math"/>
                      </a:rPr>
                      <m:t>=</m:t>
                    </m:r>
                    <m:r>
                      <a:rPr lang="en-US" b="1" i="1" smtClean="0">
                        <a:latin typeface="Cambria Math"/>
                      </a:rPr>
                      <m:t>𝟏</m:t>
                    </m:r>
                    <m:r>
                      <a:rPr lang="en-US" b="1" i="1" smtClean="0">
                        <a:latin typeface="Cambria Math"/>
                      </a:rPr>
                      <m:t>−</m:t>
                    </m:r>
                    <m:r>
                      <a:rPr lang="en-US" b="1" i="1" smtClean="0">
                        <a:latin typeface="Cambria Math"/>
                      </a:rPr>
                      <m:t>𝒖𝒕𝒊𝒍𝒊𝒛𝒂𝒕𝒊𝒐𝒏</m:t>
                    </m:r>
                    <m:r>
                      <a:rPr lang="en-US" b="1" i="1" smtClean="0">
                        <a:latin typeface="Cambria Math"/>
                      </a:rPr>
                      <m:t> </m:t>
                    </m:r>
                    <m:r>
                      <a:rPr lang="en-US" b="1" i="1" smtClean="0">
                        <a:latin typeface="Cambria Math"/>
                      </a:rPr>
                      <m:t>𝒓𝒂𝒕𝒆</m:t>
                    </m:r>
                    <m:r>
                      <a:rPr lang="en-US" b="1" i="1" smtClean="0">
                        <a:latin typeface="Cambria Math"/>
                      </a:rPr>
                      <m:t>=</m:t>
                    </m:r>
                    <m:r>
                      <a:rPr lang="en-US" b="1" i="1" smtClean="0">
                        <a:latin typeface="Cambria Math"/>
                      </a:rPr>
                      <m:t>𝟏</m:t>
                    </m:r>
                    <m:r>
                      <a:rPr lang="en-US" b="1" i="1" smtClean="0">
                        <a:latin typeface="Cambria Math"/>
                      </a:rPr>
                      <m:t>−</m:t>
                    </m:r>
                    <m:r>
                      <a:rPr lang="en-US" b="1" i="1" smtClean="0">
                        <a:latin typeface="Cambria Math"/>
                        <a:ea typeface="Cambria Math"/>
                      </a:rPr>
                      <m:t>𝝆</m:t>
                    </m:r>
                  </m:oMath>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377536" y="1600200"/>
                <a:ext cx="5261264" cy="53340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5244" y="2286000"/>
                <a:ext cx="5233555"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Probability of no customers in queue</a:t>
                </a: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𝑷</m:t>
                          </m:r>
                        </m:e>
                        <m:sub>
                          <m:r>
                            <a:rPr lang="en-US" b="1" i="1" smtClean="0">
                              <a:latin typeface="Cambria Math"/>
                            </a:rPr>
                            <m:t>𝟎</m:t>
                          </m:r>
                        </m:sub>
                      </m:sSub>
                      <m:r>
                        <a:rPr lang="en-US" b="1" i="1" smtClean="0">
                          <a:latin typeface="Cambria Math"/>
                        </a:rPr>
                        <m:t>=</m:t>
                      </m:r>
                      <m:r>
                        <a:rPr lang="en-US" b="1" i="1" smtClean="0">
                          <a:latin typeface="Cambria Math"/>
                        </a:rPr>
                        <m:t>𝟏</m:t>
                      </m:r>
                      <m:r>
                        <a:rPr lang="en-US" b="1" i="1" smtClean="0">
                          <a:latin typeface="Cambria Math"/>
                        </a:rPr>
                        <m:t>−</m:t>
                      </m:r>
                      <m:r>
                        <a:rPr lang="en-US" b="1" i="1" smtClean="0">
                          <a:latin typeface="Cambria Math"/>
                          <a:ea typeface="Cambria Math"/>
                        </a:rPr>
                        <m:t>𝝆</m:t>
                      </m:r>
                    </m:oMath>
                  </m:oMathPara>
                </a14:m>
                <a:endParaRPr lang="en-US" b="1" dirty="0"/>
              </a:p>
            </p:txBody>
          </p:sp>
        </mc:Choice>
        <mc:Fallback xmlns="">
          <p:sp>
            <p:nvSpPr>
              <p:cNvPr id="6" name="Rectangle 5"/>
              <p:cNvSpPr>
                <a:spLocks noRot="1" noChangeAspect="1" noMove="1" noResize="1" noEditPoints="1" noAdjustHandles="1" noChangeArrowheads="1" noChangeShapeType="1" noTextEdit="1"/>
              </p:cNvSpPr>
              <p:nvPr/>
            </p:nvSpPr>
            <p:spPr>
              <a:xfrm>
                <a:off x="405244" y="2286000"/>
                <a:ext cx="5233555" cy="68580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05245" y="3144982"/>
                <a:ext cx="5237019"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Probability of one customers in queue</a:t>
                </a: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𝑷</m:t>
                          </m:r>
                        </m:e>
                        <m:sub>
                          <m:r>
                            <a:rPr lang="en-US" b="1" i="1" smtClean="0">
                              <a:latin typeface="Cambria Math"/>
                            </a:rPr>
                            <m:t>𝟏</m:t>
                          </m:r>
                        </m:sub>
                      </m:sSub>
                      <m:r>
                        <a:rPr lang="en-US" b="1" i="1" smtClean="0">
                          <a:latin typeface="Cambria Math"/>
                        </a:rPr>
                        <m:t>= </m:t>
                      </m:r>
                      <m:r>
                        <a:rPr lang="en-US" b="1" i="1" smtClean="0">
                          <a:latin typeface="Cambria Math"/>
                          <a:ea typeface="Cambria Math"/>
                        </a:rPr>
                        <m:t>𝝆</m:t>
                      </m:r>
                      <m:sSub>
                        <m:sSubPr>
                          <m:ctrlPr>
                            <a:rPr lang="en-US" b="1" i="1" smtClean="0">
                              <a:latin typeface="Cambria Math"/>
                              <a:ea typeface="Cambria Math"/>
                            </a:rPr>
                          </m:ctrlPr>
                        </m:sSubPr>
                        <m:e>
                          <m:r>
                            <a:rPr lang="en-US" b="1" i="1" smtClean="0">
                              <a:latin typeface="Cambria Math"/>
                              <a:ea typeface="Cambria Math"/>
                            </a:rPr>
                            <m:t>𝑷</m:t>
                          </m:r>
                        </m:e>
                        <m:sub>
                          <m:r>
                            <a:rPr lang="en-US" b="1" i="1" smtClean="0">
                              <a:latin typeface="Cambria Math"/>
                              <a:ea typeface="Cambria Math"/>
                            </a:rPr>
                            <m:t>𝟎</m:t>
                          </m:r>
                        </m:sub>
                      </m:sSub>
                      <m:r>
                        <a:rPr lang="en-US" b="1" i="1" smtClean="0">
                          <a:latin typeface="Cambria Math"/>
                          <a:ea typeface="Cambria Math"/>
                        </a:rPr>
                        <m:t>=</m:t>
                      </m:r>
                      <m:r>
                        <a:rPr lang="en-US" b="1" i="1" smtClean="0">
                          <a:latin typeface="Cambria Math"/>
                          <a:ea typeface="Cambria Math"/>
                        </a:rPr>
                        <m:t>𝝆</m:t>
                      </m:r>
                      <m:r>
                        <a:rPr lang="en-US" b="1" i="1" smtClean="0">
                          <a:latin typeface="Cambria Math"/>
                          <a:ea typeface="Cambria Math"/>
                        </a:rPr>
                        <m:t>(</m:t>
                      </m:r>
                      <m:r>
                        <a:rPr lang="en-US" b="1" i="1" smtClean="0">
                          <a:latin typeface="Cambria Math"/>
                          <a:ea typeface="Cambria Math"/>
                        </a:rPr>
                        <m:t>𝟏</m:t>
                      </m:r>
                      <m:r>
                        <a:rPr lang="en-US" b="1" i="1" smtClean="0">
                          <a:latin typeface="Cambria Math"/>
                          <a:ea typeface="Cambria Math"/>
                        </a:rPr>
                        <m:t>−</m:t>
                      </m:r>
                      <m:r>
                        <a:rPr lang="en-US" b="1" i="1" smtClean="0">
                          <a:latin typeface="Cambria Math"/>
                          <a:ea typeface="Cambria Math"/>
                        </a:rPr>
                        <m:t>𝝆</m:t>
                      </m:r>
                      <m:r>
                        <a:rPr lang="en-US" b="1" i="1" smtClean="0">
                          <a:latin typeface="Cambria Math"/>
                          <a:ea typeface="Cambria Math"/>
                        </a:rPr>
                        <m:t>)</m:t>
                      </m:r>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405245" y="3144982"/>
                <a:ext cx="5237019" cy="685800"/>
              </a:xfrm>
              <a:prstGeom prst="rect">
                <a:avLst/>
              </a:prstGeom>
              <a:blipFill rotWithShape="1">
                <a:blip r:embed="rId5"/>
                <a:stretch>
                  <a:fillRect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5245" y="4038600"/>
                <a:ext cx="5233554"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Probability of n customers in queue</a:t>
                </a: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𝑷</m:t>
                          </m:r>
                        </m:e>
                        <m:sub>
                          <m:r>
                            <a:rPr lang="en-US" b="1" i="1" smtClean="0">
                              <a:latin typeface="Cambria Math"/>
                            </a:rPr>
                            <m:t>𝒏</m:t>
                          </m:r>
                        </m:sub>
                      </m:sSub>
                      <m:r>
                        <a:rPr lang="en-US" b="1" i="1" smtClean="0">
                          <a:latin typeface="Cambria Math"/>
                        </a:rPr>
                        <m:t>=</m:t>
                      </m:r>
                      <m:sSup>
                        <m:sSupPr>
                          <m:ctrlPr>
                            <a:rPr lang="en-US" b="1" i="1" smtClean="0">
                              <a:latin typeface="Cambria Math"/>
                            </a:rPr>
                          </m:ctrlPr>
                        </m:sSupPr>
                        <m:e>
                          <m:r>
                            <a:rPr lang="en-US" b="1" i="1" smtClean="0">
                              <a:latin typeface="Cambria Math"/>
                              <a:ea typeface="Cambria Math"/>
                            </a:rPr>
                            <m:t>𝝆</m:t>
                          </m:r>
                        </m:e>
                        <m:sup>
                          <m:r>
                            <a:rPr lang="en-US" b="1" i="1" smtClean="0">
                              <a:latin typeface="Cambria Math"/>
                            </a:rPr>
                            <m:t>𝒏</m:t>
                          </m:r>
                        </m:sup>
                      </m:sSup>
                      <m:d>
                        <m:dPr>
                          <m:ctrlPr>
                            <a:rPr lang="en-US" b="1" i="1" smtClean="0">
                              <a:latin typeface="Cambria Math"/>
                            </a:rPr>
                          </m:ctrlPr>
                        </m:dPr>
                        <m:e>
                          <m:r>
                            <a:rPr lang="en-US" b="1" i="1" smtClean="0">
                              <a:latin typeface="Cambria Math"/>
                            </a:rPr>
                            <m:t>𝟏</m:t>
                          </m:r>
                          <m:r>
                            <a:rPr lang="en-US" b="1" i="1" smtClean="0">
                              <a:latin typeface="Cambria Math"/>
                            </a:rPr>
                            <m:t>−</m:t>
                          </m:r>
                          <m:r>
                            <a:rPr lang="en-US" b="1" i="1" smtClean="0">
                              <a:latin typeface="Cambria Math"/>
                              <a:ea typeface="Cambria Math"/>
                            </a:rPr>
                            <m:t>𝝆</m:t>
                          </m:r>
                        </m:e>
                      </m:d>
                      <m:r>
                        <a:rPr lang="en-US" b="1" i="1" smtClean="0">
                          <a:latin typeface="Cambria Math"/>
                          <a:ea typeface="Cambria Math"/>
                        </a:rPr>
                        <m:t>, </m:t>
                      </m:r>
                      <m:r>
                        <a:rPr lang="en-US" b="1" i="1" smtClean="0">
                          <a:latin typeface="Cambria Math"/>
                          <a:ea typeface="Cambria Math"/>
                        </a:rPr>
                        <m:t>𝝆</m:t>
                      </m:r>
                      <m:r>
                        <a:rPr lang="en-US" b="1" i="1" smtClean="0">
                          <a:latin typeface="Cambria Math"/>
                          <a:ea typeface="Cambria Math"/>
                        </a:rPr>
                        <m:t>&lt;</m:t>
                      </m:r>
                      <m:r>
                        <a:rPr lang="en-US" b="1" i="1" smtClean="0">
                          <a:latin typeface="Cambria Math"/>
                          <a:ea typeface="Cambria Math"/>
                        </a:rPr>
                        <m:t>𝟏</m:t>
                      </m:r>
                      <m:r>
                        <a:rPr lang="en-US" b="1" i="1" smtClean="0">
                          <a:latin typeface="Cambria Math"/>
                          <a:ea typeface="Cambria Math"/>
                        </a:rPr>
                        <m:t>, </m:t>
                      </m:r>
                      <m:r>
                        <a:rPr lang="en-US" b="1" i="1" smtClean="0">
                          <a:latin typeface="Cambria Math"/>
                          <a:ea typeface="Cambria Math"/>
                        </a:rPr>
                        <m:t>𝒏</m:t>
                      </m:r>
                      <m:r>
                        <a:rPr lang="en-US" b="1" i="1" smtClean="0">
                          <a:latin typeface="Cambria Math"/>
                          <a:ea typeface="Cambria Math"/>
                        </a:rPr>
                        <m:t>=</m:t>
                      </m:r>
                      <m:r>
                        <a:rPr lang="en-US" b="1" i="1" smtClean="0">
                          <a:latin typeface="Cambria Math"/>
                          <a:ea typeface="Cambria Math"/>
                        </a:rPr>
                        <m:t>𝟎</m:t>
                      </m:r>
                      <m:r>
                        <a:rPr lang="en-US" b="1" i="1" smtClean="0">
                          <a:latin typeface="Cambria Math"/>
                          <a:ea typeface="Cambria Math"/>
                        </a:rPr>
                        <m:t>,</m:t>
                      </m:r>
                      <m:r>
                        <a:rPr lang="en-US" b="1" i="1" smtClean="0">
                          <a:latin typeface="Cambria Math"/>
                          <a:ea typeface="Cambria Math"/>
                        </a:rPr>
                        <m:t>𝟏</m:t>
                      </m:r>
                      <m:r>
                        <a:rPr lang="en-US" b="1" i="1" smtClean="0">
                          <a:latin typeface="Cambria Math"/>
                          <a:ea typeface="Cambria Math"/>
                        </a:rPr>
                        <m:t>,</m:t>
                      </m:r>
                      <m:r>
                        <a:rPr lang="en-US" b="1" i="1" smtClean="0">
                          <a:latin typeface="Cambria Math"/>
                          <a:ea typeface="Cambria Math"/>
                        </a:rPr>
                        <m:t>𝟐</m:t>
                      </m:r>
                      <m:r>
                        <a:rPr lang="en-US" b="1" i="1" smtClean="0">
                          <a:latin typeface="Cambria Math"/>
                          <a:ea typeface="Cambria Math"/>
                        </a:rPr>
                        <m:t>,</m:t>
                      </m:r>
                      <m:r>
                        <a:rPr lang="en-US" b="1" i="1" smtClean="0">
                          <a:latin typeface="Cambria Math"/>
                          <a:ea typeface="Cambria Math"/>
                        </a:rPr>
                        <m:t>𝟑</m:t>
                      </m:r>
                      <m:r>
                        <a:rPr lang="en-US" b="1" i="1" smtClean="0">
                          <a:latin typeface="Cambria Math"/>
                          <a:ea typeface="Cambria Math"/>
                        </a:rPr>
                        <m:t>,</m:t>
                      </m:r>
                      <m:r>
                        <a:rPr lang="en-US" b="1" i="1" smtClean="0">
                          <a:latin typeface="Cambria Math"/>
                          <a:ea typeface="Cambria Math"/>
                        </a:rPr>
                        <m:t>𝟒</m:t>
                      </m:r>
                      <m:r>
                        <a:rPr lang="en-US" b="0" i="1" smtClean="0">
                          <a:latin typeface="Cambria Math"/>
                          <a:ea typeface="Cambria Math"/>
                        </a:rPr>
                        <m:t>……….</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05245" y="4038600"/>
                <a:ext cx="5233554" cy="533400"/>
              </a:xfrm>
              <a:prstGeom prst="rect">
                <a:avLst/>
              </a:prstGeom>
              <a:blipFill rotWithShape="1">
                <a:blip r:embed="rId6"/>
                <a:stretch>
                  <a:fillRect t="-13187" b="-12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8708" y="4724400"/>
                <a:ext cx="523702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Probability of server being busy </a:t>
                </a:r>
                <a14:m>
                  <m:oMath xmlns:m="http://schemas.openxmlformats.org/officeDocument/2006/math">
                    <m:r>
                      <a:rPr lang="en-US" b="1" i="1" smtClean="0">
                        <a:latin typeface="Cambria Math"/>
                      </a:rPr>
                      <m:t>=</m:t>
                    </m:r>
                    <m:r>
                      <a:rPr lang="en-US" b="1" i="1" smtClean="0">
                        <a:latin typeface="Cambria Math"/>
                      </a:rPr>
                      <m:t>𝟏</m:t>
                    </m:r>
                    <m:r>
                      <a:rPr lang="en-US" b="1" i="1" smtClean="0">
                        <a:latin typeface="Cambria Math"/>
                      </a:rPr>
                      <m:t>−</m:t>
                    </m:r>
                    <m:sSub>
                      <m:sSubPr>
                        <m:ctrlPr>
                          <a:rPr lang="en-US" b="1" i="1" smtClean="0">
                            <a:latin typeface="Cambria Math"/>
                          </a:rPr>
                        </m:ctrlPr>
                      </m:sSubPr>
                      <m:e>
                        <m:r>
                          <a:rPr lang="en-US" b="1" i="1" smtClean="0">
                            <a:latin typeface="Cambria Math"/>
                          </a:rPr>
                          <m:t>𝑷</m:t>
                        </m:r>
                      </m:e>
                      <m:sub>
                        <m:r>
                          <a:rPr lang="en-US" b="1" i="1" smtClean="0">
                            <a:latin typeface="Cambria Math"/>
                          </a:rPr>
                          <m:t>𝟎</m:t>
                        </m:r>
                      </m:sub>
                    </m:sSub>
                    <m:r>
                      <a:rPr lang="en-US" b="1" i="1" smtClean="0">
                        <a:latin typeface="Cambria Math"/>
                      </a:rPr>
                      <m:t>=</m:t>
                    </m:r>
                    <m:r>
                      <a:rPr lang="en-US" b="1" i="1" smtClean="0">
                        <a:latin typeface="Cambria Math"/>
                        <a:ea typeface="Cambria Math"/>
                      </a:rPr>
                      <m:t>𝝆</m:t>
                    </m:r>
                  </m:oMath>
                </a14:m>
                <a:endParaRPr lang="en-US" b="1" dirty="0"/>
              </a:p>
            </p:txBody>
          </p:sp>
        </mc:Choice>
        <mc:Fallback xmlns="">
          <p:sp>
            <p:nvSpPr>
              <p:cNvPr id="9" name="Rectangle 8"/>
              <p:cNvSpPr>
                <a:spLocks noRot="1" noChangeAspect="1" noMove="1" noResize="1" noEditPoints="1" noAdjustHandles="1" noChangeArrowheads="1" noChangeShapeType="1" noTextEdit="1"/>
              </p:cNvSpPr>
              <p:nvPr/>
            </p:nvSpPr>
            <p:spPr>
              <a:xfrm>
                <a:off x="408708" y="4724400"/>
                <a:ext cx="5237020" cy="68580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08708" y="5562600"/>
                <a:ext cx="6220692"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Expected(average) number of customers in the system</a:t>
                </a: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𝑳</m:t>
                          </m:r>
                        </m:e>
                        <m:sub>
                          <m:r>
                            <a:rPr lang="en-US" b="1" i="1" smtClean="0">
                              <a:latin typeface="Cambria Math"/>
                            </a:rPr>
                            <m:t>𝒔</m:t>
                          </m:r>
                        </m:sub>
                      </m:sSub>
                      <m:r>
                        <a:rPr lang="en-US" b="1" i="1" smtClean="0">
                          <a:latin typeface="Cambria Math"/>
                        </a:rPr>
                        <m:t>=</m:t>
                      </m:r>
                      <m:f>
                        <m:fPr>
                          <m:ctrlPr>
                            <a:rPr lang="en-US" b="1" i="1" smtClean="0">
                              <a:latin typeface="Cambria Math"/>
                            </a:rPr>
                          </m:ctrlPr>
                        </m:fPr>
                        <m:num>
                          <m:r>
                            <a:rPr lang="en-US" b="1" i="1" smtClean="0">
                              <a:latin typeface="Cambria Math"/>
                            </a:rPr>
                            <m:t>𝑼𝒕𝒊𝒍𝒊𝒛𝒂𝒕𝒊𝒐𝒏</m:t>
                          </m:r>
                          <m:r>
                            <a:rPr lang="en-US" b="1" i="1" smtClean="0">
                              <a:latin typeface="Cambria Math"/>
                            </a:rPr>
                            <m:t> </m:t>
                          </m:r>
                          <m:r>
                            <a:rPr lang="en-US" b="1" i="1" smtClean="0">
                              <a:latin typeface="Cambria Math"/>
                            </a:rPr>
                            <m:t>𝒓𝒂𝒕𝒆</m:t>
                          </m:r>
                        </m:num>
                        <m:den>
                          <m:r>
                            <a:rPr lang="en-US" b="1" i="1" smtClean="0">
                              <a:latin typeface="Cambria Math"/>
                            </a:rPr>
                            <m:t>𝑰𝒅𝒍𝒆</m:t>
                          </m:r>
                          <m:r>
                            <a:rPr lang="en-US" b="1" i="1" smtClean="0">
                              <a:latin typeface="Cambria Math"/>
                            </a:rPr>
                            <m:t> </m:t>
                          </m:r>
                          <m:r>
                            <a:rPr lang="en-US" b="1" i="1" smtClean="0">
                              <a:latin typeface="Cambria Math"/>
                            </a:rPr>
                            <m:t>𝒓𝒂𝒕𝒆</m:t>
                          </m:r>
                        </m:den>
                      </m:f>
                      <m:r>
                        <a:rPr lang="en-US" b="1" i="1" smtClean="0">
                          <a:latin typeface="Cambria Math"/>
                        </a:rPr>
                        <m:t>=</m:t>
                      </m:r>
                      <m:f>
                        <m:fPr>
                          <m:ctrlPr>
                            <a:rPr lang="en-US" b="1" i="1" smtClean="0">
                              <a:latin typeface="Cambria Math"/>
                            </a:rPr>
                          </m:ctrlPr>
                        </m:fPr>
                        <m:num>
                          <m:r>
                            <a:rPr lang="en-US" b="1" i="1" smtClean="0">
                              <a:latin typeface="Cambria Math"/>
                              <a:ea typeface="Cambria Math"/>
                            </a:rPr>
                            <m:t>𝝆</m:t>
                          </m:r>
                        </m:num>
                        <m:den>
                          <m:r>
                            <a:rPr lang="en-US" b="1" i="1" smtClean="0">
                              <a:latin typeface="Cambria Math"/>
                            </a:rPr>
                            <m:t>𝟏</m:t>
                          </m:r>
                          <m:r>
                            <a:rPr lang="en-US" b="1" i="1" smtClean="0">
                              <a:latin typeface="Cambria Math"/>
                            </a:rPr>
                            <m:t>−</m:t>
                          </m:r>
                          <m:r>
                            <a:rPr lang="en-US" b="1" i="1" smtClean="0">
                              <a:latin typeface="Cambria Math"/>
                              <a:ea typeface="Cambria Math"/>
                            </a:rPr>
                            <m:t>𝝆</m:t>
                          </m:r>
                        </m:den>
                      </m:f>
                    </m:oMath>
                  </m:oMathPara>
                </a14:m>
                <a:endParaRPr lang="en-US" b="1" dirty="0"/>
              </a:p>
            </p:txBody>
          </p:sp>
        </mc:Choice>
        <mc:Fallback xmlns="">
          <p:sp>
            <p:nvSpPr>
              <p:cNvPr id="10" name="Rectangle 9"/>
              <p:cNvSpPr>
                <a:spLocks noRot="1" noChangeAspect="1" noMove="1" noResize="1" noEditPoints="1" noAdjustHandles="1" noChangeArrowheads="1" noChangeShapeType="1" noTextEdit="1"/>
              </p:cNvSpPr>
              <p:nvPr/>
            </p:nvSpPr>
            <p:spPr>
              <a:xfrm>
                <a:off x="408708" y="5562600"/>
                <a:ext cx="6220692" cy="838200"/>
              </a:xfrm>
              <a:prstGeom prst="rect">
                <a:avLst/>
              </a:prstGeom>
              <a:blipFill rotWithShape="1">
                <a:blip r:embed="rId8"/>
                <a:stretch>
                  <a:fillRect t="-7801"/>
                </a:stretch>
              </a:blipFill>
            </p:spPr>
            <p:txBody>
              <a:bodyPr/>
              <a:lstStyle/>
              <a:p>
                <a:r>
                  <a:rPr lang="en-US">
                    <a:noFill/>
                  </a:rPr>
                  <a:t> </a:t>
                </a:r>
              </a:p>
            </p:txBody>
          </p:sp>
        </mc:Fallback>
      </mc:AlternateContent>
    </p:spTree>
    <p:extLst>
      <p:ext uri="{BB962C8B-B14F-4D97-AF65-F5344CB8AC3E}">
        <p14:creationId xmlns:p14="http://schemas.microsoft.com/office/powerpoint/2010/main" val="398232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609600"/>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Conti………………………</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990600"/>
            <a:ext cx="8839200" cy="5715000"/>
          </a:xfrm>
        </p:spPr>
        <p:txBody>
          <a:bodyPr>
            <a:norm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207817" y="685800"/>
                <a:ext cx="8478981"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Expected queue length (Expected number of customers waiting in the queue)</a:t>
                </a:r>
              </a:p>
              <a:p>
                <a:pPr algn="just"/>
                <a14:m>
                  <m:oMath xmlns:m="http://schemas.openxmlformats.org/officeDocument/2006/math">
                    <m:sSub>
                      <m:sSubPr>
                        <m:ctrlPr>
                          <a:rPr lang="en-US" sz="2400" b="1" i="1" smtClean="0">
                            <a:latin typeface="Cambria Math"/>
                          </a:rPr>
                        </m:ctrlPr>
                      </m:sSubPr>
                      <m:e>
                        <m:r>
                          <a:rPr lang="en-US" sz="2400" b="1" i="1" smtClean="0">
                            <a:latin typeface="Cambria Math"/>
                          </a:rPr>
                          <m:t>𝑳</m:t>
                        </m:r>
                      </m:e>
                      <m:sub>
                        <m:r>
                          <a:rPr lang="en-US" sz="2400" b="1" i="1" smtClean="0">
                            <a:latin typeface="Cambria Math"/>
                          </a:rPr>
                          <m:t>𝒒</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𝑳</m:t>
                        </m:r>
                      </m:e>
                      <m:sub>
                        <m:r>
                          <a:rPr lang="en-US" sz="2400" b="1" i="1" smtClean="0">
                            <a:latin typeface="Cambria Math"/>
                          </a:rPr>
                          <m:t>𝒔</m:t>
                        </m:r>
                      </m:sub>
                    </m:sSub>
                    <m:r>
                      <a:rPr lang="en-US" sz="2400" b="1" i="1" smtClean="0">
                        <a:latin typeface="Cambria Math"/>
                      </a:rPr>
                      <m:t>−</m:t>
                    </m:r>
                    <m:r>
                      <a:rPr lang="en-US" sz="2400" b="1" i="1" smtClean="0">
                        <a:latin typeface="Cambria Math"/>
                      </a:rPr>
                      <m:t>𝑼𝒕𝒊𝒍𝒊𝒛𝒂𝒕𝒊𝒐𝒏</m:t>
                    </m:r>
                    <m:r>
                      <a:rPr lang="en-US" sz="2400" b="1" i="1" smtClean="0">
                        <a:latin typeface="Cambria Math"/>
                      </a:rPr>
                      <m:t> </m:t>
                    </m:r>
                    <m:r>
                      <a:rPr lang="en-US" sz="2400" b="1" i="1" smtClean="0">
                        <a:latin typeface="Cambria Math"/>
                      </a:rPr>
                      <m:t>𝒓𝒂𝒕𝒆</m:t>
                    </m:r>
                    <m:r>
                      <a:rPr lang="en-US" sz="2400" b="1" i="1" smtClean="0">
                        <a:latin typeface="Cambria Math"/>
                      </a:rPr>
                      <m:t>  </m:t>
                    </m:r>
                  </m:oMath>
                </a14:m>
                <a:r>
                  <a:rPr lang="en-US" sz="2400" b="1" dirty="0"/>
                  <a:t>=</a:t>
                </a:r>
                <a:r>
                  <a:rPr lang="en-US" sz="2400" b="1" dirty="0" smtClean="0"/>
                  <a:t> </a:t>
                </a:r>
                <a14:m>
                  <m:oMath xmlns:m="http://schemas.openxmlformats.org/officeDocument/2006/math">
                    <m:sSub>
                      <m:sSubPr>
                        <m:ctrlPr>
                          <a:rPr lang="en-US" sz="2400" b="1" i="1" smtClean="0">
                            <a:latin typeface="Cambria Math"/>
                          </a:rPr>
                        </m:ctrlPr>
                      </m:sSubPr>
                      <m:e>
                        <m:r>
                          <a:rPr lang="en-US" sz="2400" b="1" i="1" smtClean="0">
                            <a:latin typeface="Cambria Math"/>
                          </a:rPr>
                          <m:t>𝑳</m:t>
                        </m:r>
                      </m:e>
                      <m:sub>
                        <m:r>
                          <a:rPr lang="en-US" sz="2400" b="1" i="1" smtClean="0">
                            <a:latin typeface="Cambria Math"/>
                          </a:rPr>
                          <m:t>𝒔</m:t>
                        </m:r>
                      </m:sub>
                    </m:sSub>
                    <m:r>
                      <a:rPr lang="en-US" sz="2400" b="1" i="1" smtClean="0">
                        <a:latin typeface="Cambria Math"/>
                      </a:rPr>
                      <m:t>−</m:t>
                    </m:r>
                    <m:r>
                      <a:rPr lang="en-US" sz="2400" b="1" i="1" smtClean="0">
                        <a:latin typeface="Cambria Math"/>
                        <a:ea typeface="Cambria Math"/>
                      </a:rPr>
                      <m:t>𝝆</m:t>
                    </m:r>
                    <m:r>
                      <a:rPr lang="en-US" sz="2400" b="1" i="1" smtClean="0">
                        <a:latin typeface="Cambria Math"/>
                        <a:ea typeface="Cambria Math"/>
                      </a:rPr>
                      <m:t>=</m:t>
                    </m:r>
                    <m:f>
                      <m:fPr>
                        <m:ctrlPr>
                          <a:rPr lang="en-US" sz="2400" b="1" i="1" smtClean="0">
                            <a:latin typeface="Cambria Math"/>
                            <a:ea typeface="Cambria Math"/>
                          </a:rPr>
                        </m:ctrlPr>
                      </m:fPr>
                      <m:num>
                        <m:sSup>
                          <m:sSupPr>
                            <m:ctrlPr>
                              <a:rPr lang="en-US" sz="2400" b="1" i="1" smtClean="0">
                                <a:latin typeface="Cambria Math"/>
                                <a:ea typeface="Cambria Math"/>
                              </a:rPr>
                            </m:ctrlPr>
                          </m:sSupPr>
                          <m:e>
                            <m:r>
                              <a:rPr lang="en-US" sz="2400" b="1" i="1" smtClean="0">
                                <a:latin typeface="Cambria Math"/>
                                <a:ea typeface="Cambria Math"/>
                              </a:rPr>
                              <m:t>𝝆</m:t>
                            </m:r>
                          </m:e>
                          <m:sup>
                            <m:r>
                              <a:rPr lang="en-US" sz="2400" b="1" i="1" smtClean="0">
                                <a:latin typeface="Cambria Math"/>
                                <a:ea typeface="Cambria Math"/>
                              </a:rPr>
                              <m:t>𝟐</m:t>
                            </m:r>
                          </m:sup>
                        </m:sSup>
                      </m:num>
                      <m:den>
                        <m:r>
                          <a:rPr lang="en-US" sz="2400" b="1" i="1" smtClean="0">
                            <a:latin typeface="Cambria Math"/>
                            <a:ea typeface="Cambria Math"/>
                          </a:rPr>
                          <m:t>𝟏</m:t>
                        </m:r>
                        <m:r>
                          <a:rPr lang="en-US" sz="2400" b="1" i="1" smtClean="0">
                            <a:latin typeface="Cambria Math"/>
                            <a:ea typeface="Cambria Math"/>
                          </a:rPr>
                          <m:t>−</m:t>
                        </m:r>
                        <m:r>
                          <a:rPr lang="en-US" sz="2400" b="1" i="1" smtClean="0">
                            <a:latin typeface="Cambria Math"/>
                            <a:ea typeface="Cambria Math"/>
                          </a:rPr>
                          <m:t>𝝆</m:t>
                        </m:r>
                      </m:den>
                    </m:f>
                  </m:oMath>
                </a14:m>
                <a:endParaRPr lang="en-US" sz="2400" b="1" dirty="0"/>
              </a:p>
            </p:txBody>
          </p:sp>
        </mc:Choice>
        <mc:Fallback xmlns="">
          <p:sp>
            <p:nvSpPr>
              <p:cNvPr id="4" name="Rectangle 3"/>
              <p:cNvSpPr>
                <a:spLocks noRot="1" noChangeAspect="1" noMove="1" noResize="1" noEditPoints="1" noAdjustHandles="1" noChangeArrowheads="1" noChangeShapeType="1" noTextEdit="1"/>
              </p:cNvSpPr>
              <p:nvPr/>
            </p:nvSpPr>
            <p:spPr>
              <a:xfrm>
                <a:off x="207817" y="685800"/>
                <a:ext cx="8478981" cy="990600"/>
              </a:xfrm>
              <a:prstGeom prst="rect">
                <a:avLst/>
              </a:prstGeom>
              <a:blipFill rotWithShape="1">
                <a:blip r:embed="rId2"/>
                <a:stretch>
                  <a:fillRect l="-430" t="-2410" r="-143" b="-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2453" y="1828800"/>
                <a:ext cx="8478982"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Expected (average) waiting time of a customer in the queue</a:t>
                </a:r>
              </a:p>
              <a:p>
                <a:pPr algn="just"/>
                <a14:m>
                  <m:oMathPara xmlns:m="http://schemas.openxmlformats.org/officeDocument/2006/math">
                    <m:oMathParaPr>
                      <m:jc m:val="centerGroup"/>
                    </m:oMathParaPr>
                    <m:oMath xmlns:m="http://schemas.openxmlformats.org/officeDocument/2006/math">
                      <m:sSub>
                        <m:sSubPr>
                          <m:ctrlPr>
                            <a:rPr lang="en-US" b="1" i="1" smtClean="0">
                              <a:latin typeface="Cambria Math"/>
                            </a:rPr>
                          </m:ctrlPr>
                        </m:sSubPr>
                        <m:e>
                          <m:r>
                            <a:rPr lang="en-US" b="1" i="1" smtClean="0">
                              <a:latin typeface="Cambria Math"/>
                            </a:rPr>
                            <m:t>𝑾</m:t>
                          </m:r>
                        </m:e>
                        <m:sub>
                          <m:r>
                            <a:rPr lang="en-US" b="1" i="1" smtClean="0">
                              <a:latin typeface="Cambria Math"/>
                            </a:rPr>
                            <m:t>𝒒</m:t>
                          </m:r>
                        </m:sub>
                      </m:sSub>
                      <m:r>
                        <a:rPr lang="en-US" b="1" i="1" smtClean="0">
                          <a:latin typeface="Cambria Math"/>
                        </a:rPr>
                        <m:t>=</m:t>
                      </m:r>
                      <m:f>
                        <m:fPr>
                          <m:ctrlPr>
                            <a:rPr lang="en-US" b="1" i="1" smtClean="0">
                              <a:latin typeface="Cambria Math"/>
                            </a:rPr>
                          </m:ctrlPr>
                        </m:fPr>
                        <m:num>
                          <m:sSub>
                            <m:sSubPr>
                              <m:ctrlPr>
                                <a:rPr lang="en-US" b="1" i="1" smtClean="0">
                                  <a:latin typeface="Cambria Math"/>
                                </a:rPr>
                              </m:ctrlPr>
                            </m:sSubPr>
                            <m:e>
                              <m:r>
                                <a:rPr lang="en-US" b="1" i="1" smtClean="0">
                                  <a:latin typeface="Cambria Math"/>
                                </a:rPr>
                                <m:t>𝑳</m:t>
                              </m:r>
                            </m:e>
                            <m:sub>
                              <m:r>
                                <a:rPr lang="en-US" b="1" i="1" smtClean="0">
                                  <a:latin typeface="Cambria Math"/>
                                </a:rPr>
                                <m:t>𝒒</m:t>
                              </m:r>
                            </m:sub>
                          </m:sSub>
                        </m:num>
                        <m:den>
                          <m:r>
                            <a:rPr lang="el-GR" b="1" i="1" smtClean="0">
                              <a:latin typeface="Cambria Math"/>
                              <a:ea typeface="Cambria Math"/>
                            </a:rPr>
                            <m:t>𝝀</m:t>
                          </m:r>
                        </m:den>
                      </m:f>
                    </m:oMath>
                  </m:oMathPara>
                </a14:m>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242453" y="1828800"/>
                <a:ext cx="8478982" cy="914400"/>
              </a:xfrm>
              <a:prstGeom prst="rect">
                <a:avLst/>
              </a:prstGeom>
              <a:blipFill rotWithShape="1">
                <a:blip r:embed="rId3"/>
                <a:stretch>
                  <a:fillRect l="-502" t="-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77089" y="2895600"/>
                <a:ext cx="840971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Expected(average) waiting of a customer in the system</a:t>
                </a:r>
              </a:p>
              <a:p>
                <a:pPr algn="just"/>
                <a14:m>
                  <m:oMathPara xmlns:m="http://schemas.openxmlformats.org/officeDocument/2006/math">
                    <m:oMathParaPr>
                      <m:jc m:val="centerGroup"/>
                    </m:oMathParaPr>
                    <m:oMath xmlns:m="http://schemas.openxmlformats.org/officeDocument/2006/math">
                      <m:sSub>
                        <m:sSubPr>
                          <m:ctrlPr>
                            <a:rPr lang="en-US" sz="2000" b="1" i="1" smtClean="0">
                              <a:latin typeface="Cambria Math"/>
                            </a:rPr>
                          </m:ctrlPr>
                        </m:sSubPr>
                        <m:e>
                          <m:r>
                            <a:rPr lang="en-US" sz="2000" b="1" i="1" smtClean="0">
                              <a:latin typeface="Cambria Math"/>
                            </a:rPr>
                            <m:t>𝑾</m:t>
                          </m:r>
                        </m:e>
                        <m:sub>
                          <m:r>
                            <a:rPr lang="en-US" sz="2000" b="1" i="1" smtClean="0">
                              <a:latin typeface="Cambria Math"/>
                            </a:rPr>
                            <m:t>𝑺</m:t>
                          </m:r>
                        </m:sub>
                      </m:sSub>
                      <m:r>
                        <a:rPr lang="en-US" sz="2000" b="1" i="1" smtClean="0">
                          <a:latin typeface="Cambria Math"/>
                        </a:rPr>
                        <m:t>=</m:t>
                      </m:r>
                      <m:f>
                        <m:fPr>
                          <m:ctrlPr>
                            <a:rPr lang="en-US" sz="2000" b="1" i="1" smtClean="0">
                              <a:latin typeface="Cambria Math"/>
                            </a:rPr>
                          </m:ctrlPr>
                        </m:fPr>
                        <m:num>
                          <m:sSub>
                            <m:sSubPr>
                              <m:ctrlPr>
                                <a:rPr lang="en-US" sz="2000" b="1" i="1" smtClean="0">
                                  <a:latin typeface="Cambria Math"/>
                                </a:rPr>
                              </m:ctrlPr>
                            </m:sSubPr>
                            <m:e>
                              <m:r>
                                <a:rPr lang="en-US" sz="2000" b="1" i="1" smtClean="0">
                                  <a:latin typeface="Cambria Math"/>
                                </a:rPr>
                                <m:t>𝑳</m:t>
                              </m:r>
                            </m:e>
                            <m:sub>
                              <m:r>
                                <a:rPr lang="en-US" sz="2000" b="1" i="1" smtClean="0">
                                  <a:latin typeface="Cambria Math"/>
                                </a:rPr>
                                <m:t>𝒔</m:t>
                              </m:r>
                            </m:sub>
                          </m:sSub>
                        </m:num>
                        <m:den>
                          <m:r>
                            <a:rPr lang="el-GR" sz="2000" b="1" i="1" smtClean="0">
                              <a:latin typeface="Cambria Math"/>
                              <a:ea typeface="Cambria Math"/>
                            </a:rPr>
                            <m:t>𝝀</m:t>
                          </m:r>
                        </m:den>
                      </m:f>
                    </m:oMath>
                  </m:oMathPara>
                </a14:m>
                <a:endParaRPr lang="en-US" sz="2000" b="1" dirty="0"/>
              </a:p>
            </p:txBody>
          </p:sp>
        </mc:Choice>
        <mc:Fallback xmlns="">
          <p:sp>
            <p:nvSpPr>
              <p:cNvPr id="6" name="Rectangle 5"/>
              <p:cNvSpPr>
                <a:spLocks noRot="1" noChangeAspect="1" noMove="1" noResize="1" noEditPoints="1" noAdjustHandles="1" noChangeArrowheads="1" noChangeShapeType="1" noTextEdit="1"/>
              </p:cNvSpPr>
              <p:nvPr/>
            </p:nvSpPr>
            <p:spPr>
              <a:xfrm>
                <a:off x="277089" y="2895600"/>
                <a:ext cx="8409710" cy="990600"/>
              </a:xfrm>
              <a:prstGeom prst="rect">
                <a:avLst/>
              </a:prstGeom>
              <a:blipFill rotWithShape="1">
                <a:blip r:embed="rId4"/>
                <a:stretch>
                  <a:fillRect l="-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07817" y="3962400"/>
                <a:ext cx="8478982" cy="599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Probability of k or more customers in the system </a:t>
                </a:r>
              </a:p>
              <a:p>
                <a:pPr algn="just"/>
                <a14:m>
                  <m:oMathPara xmlns:m="http://schemas.openxmlformats.org/officeDocument/2006/math">
                    <m:oMathParaPr>
                      <m:jc m:val="centerGroup"/>
                    </m:oMathParaPr>
                    <m:oMath xmlns:m="http://schemas.openxmlformats.org/officeDocument/2006/math">
                      <m:r>
                        <a:rPr lang="en-US" b="1" i="1" smtClean="0">
                          <a:latin typeface="Cambria Math"/>
                        </a:rPr>
                        <m:t>𝑷</m:t>
                      </m:r>
                      <m:d>
                        <m:dPr>
                          <m:ctrlPr>
                            <a:rPr lang="en-US" b="1" i="1" smtClean="0">
                              <a:latin typeface="Cambria Math"/>
                            </a:rPr>
                          </m:ctrlPr>
                        </m:dPr>
                        <m:e>
                          <m:r>
                            <a:rPr lang="en-US" b="1" i="1" smtClean="0">
                              <a:latin typeface="Cambria Math"/>
                            </a:rPr>
                            <m:t>𝒏</m:t>
                          </m:r>
                          <m:r>
                            <a:rPr lang="en-US" b="1" i="1" smtClean="0">
                              <a:latin typeface="Cambria Math"/>
                              <a:ea typeface="Cambria Math"/>
                            </a:rPr>
                            <m:t>≥</m:t>
                          </m:r>
                          <m:r>
                            <a:rPr lang="en-US" b="1" i="1" smtClean="0">
                              <a:latin typeface="Cambria Math"/>
                              <a:ea typeface="Cambria Math"/>
                            </a:rPr>
                            <m:t>𝒌</m:t>
                          </m:r>
                        </m:e>
                      </m:d>
                      <m:r>
                        <a:rPr lang="en-US" b="1" i="1" smtClean="0">
                          <a:latin typeface="Cambria Math"/>
                          <a:ea typeface="Cambria Math"/>
                        </a:rPr>
                        <m:t>= </m:t>
                      </m:r>
                      <m:sSup>
                        <m:sSupPr>
                          <m:ctrlPr>
                            <a:rPr lang="en-US" b="1" i="1" smtClean="0">
                              <a:latin typeface="Cambria Math"/>
                              <a:ea typeface="Cambria Math"/>
                            </a:rPr>
                          </m:ctrlPr>
                        </m:sSupPr>
                        <m:e>
                          <m:r>
                            <a:rPr lang="en-US" b="1" i="1" smtClean="0">
                              <a:latin typeface="Cambria Math"/>
                              <a:ea typeface="Cambria Math"/>
                            </a:rPr>
                            <m:t>𝝆</m:t>
                          </m:r>
                        </m:e>
                        <m:sup>
                          <m:r>
                            <a:rPr lang="en-US" b="1" i="1" smtClean="0">
                              <a:latin typeface="Cambria Math"/>
                              <a:ea typeface="Cambria Math"/>
                            </a:rPr>
                            <m:t>𝒌</m:t>
                          </m:r>
                        </m:sup>
                      </m:sSup>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207817" y="3962400"/>
                <a:ext cx="8478982" cy="599209"/>
              </a:xfrm>
              <a:prstGeom prst="rect">
                <a:avLst/>
              </a:prstGeom>
              <a:blipFill rotWithShape="1">
                <a:blip r:embed="rId5"/>
                <a:stretch>
                  <a:fillRect l="-430" t="-6863" b="-68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7816" y="4682836"/>
                <a:ext cx="8478983" cy="6892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Variance of queue length </a:t>
                </a:r>
                <a14:m>
                  <m:oMath xmlns:m="http://schemas.openxmlformats.org/officeDocument/2006/math">
                    <m:r>
                      <a:rPr lang="en-US" sz="2400" b="1" i="1" smtClean="0">
                        <a:latin typeface="Cambria Math"/>
                      </a:rPr>
                      <m:t>=</m:t>
                    </m:r>
                    <m:r>
                      <a:rPr lang="en-US" sz="2400" b="1" i="1" smtClean="0">
                        <a:latin typeface="Cambria Math"/>
                      </a:rPr>
                      <m:t>𝑽</m:t>
                    </m:r>
                    <m:d>
                      <m:dPr>
                        <m:ctrlPr>
                          <a:rPr lang="en-US" sz="2400" b="1" i="1" smtClean="0">
                            <a:latin typeface="Cambria Math"/>
                          </a:rPr>
                        </m:ctrlPr>
                      </m:dPr>
                      <m:e>
                        <m:r>
                          <a:rPr lang="en-US" sz="2400" b="1" i="1" smtClean="0">
                            <a:latin typeface="Cambria Math"/>
                          </a:rPr>
                          <m:t>𝒏</m:t>
                        </m:r>
                      </m:e>
                    </m:d>
                    <m:r>
                      <a:rPr lang="en-US" sz="2400" b="1" i="1" smtClean="0">
                        <a:latin typeface="Cambria Math"/>
                      </a:rPr>
                      <m:t>=</m:t>
                    </m:r>
                    <m:f>
                      <m:fPr>
                        <m:ctrlPr>
                          <a:rPr lang="en-US" sz="2400" b="1" i="1" smtClean="0">
                            <a:latin typeface="Cambria Math"/>
                          </a:rPr>
                        </m:ctrlPr>
                      </m:fPr>
                      <m:num>
                        <m:r>
                          <a:rPr lang="en-US" sz="2400" b="1" i="1" smtClean="0">
                            <a:latin typeface="Cambria Math"/>
                            <a:ea typeface="Cambria Math"/>
                          </a:rPr>
                          <m:t>𝝆</m:t>
                        </m:r>
                      </m:num>
                      <m:den>
                        <m:sSup>
                          <m:sSupPr>
                            <m:ctrlPr>
                              <a:rPr lang="en-US" sz="2400" b="1" i="1" smtClean="0">
                                <a:latin typeface="Cambria Math"/>
                              </a:rPr>
                            </m:ctrlPr>
                          </m:sSupPr>
                          <m:e>
                            <m:r>
                              <a:rPr lang="en-US" sz="2400" b="1" i="1" smtClean="0">
                                <a:latin typeface="Cambria Math"/>
                              </a:rPr>
                              <m:t>(</m:t>
                            </m:r>
                            <m:r>
                              <a:rPr lang="en-US" sz="2400" b="1" i="1" smtClean="0">
                                <a:latin typeface="Cambria Math"/>
                              </a:rPr>
                              <m:t>𝟏</m:t>
                            </m:r>
                            <m:r>
                              <a:rPr lang="en-US" sz="2400" b="1" i="1" smtClean="0">
                                <a:latin typeface="Cambria Math"/>
                              </a:rPr>
                              <m:t>−</m:t>
                            </m:r>
                            <m:r>
                              <a:rPr lang="en-US" sz="2400" b="1" i="1" smtClean="0">
                                <a:latin typeface="Cambria Math"/>
                                <a:ea typeface="Cambria Math"/>
                              </a:rPr>
                              <m:t>𝝆</m:t>
                            </m:r>
                            <m:r>
                              <a:rPr lang="en-US" sz="2400" b="1" i="1" smtClean="0">
                                <a:latin typeface="Cambria Math"/>
                              </a:rPr>
                              <m:t>)</m:t>
                            </m:r>
                          </m:e>
                          <m:sup>
                            <m:r>
                              <a:rPr lang="en-US" sz="2400" b="1" i="1" smtClean="0">
                                <a:latin typeface="Cambria Math"/>
                              </a:rPr>
                              <m:t>𝟐</m:t>
                            </m:r>
                          </m:sup>
                        </m:sSup>
                      </m:den>
                    </m:f>
                  </m:oMath>
                </a14:m>
                <a:endParaRPr lang="en-US" sz="2400" b="1" dirty="0"/>
              </a:p>
            </p:txBody>
          </p:sp>
        </mc:Choice>
        <mc:Fallback xmlns="">
          <p:sp>
            <p:nvSpPr>
              <p:cNvPr id="8" name="Rectangle 7"/>
              <p:cNvSpPr>
                <a:spLocks noRot="1" noChangeAspect="1" noMove="1" noResize="1" noEditPoints="1" noAdjustHandles="1" noChangeArrowheads="1" noChangeShapeType="1" noTextEdit="1"/>
              </p:cNvSpPr>
              <p:nvPr/>
            </p:nvSpPr>
            <p:spPr>
              <a:xfrm>
                <a:off x="207816" y="4682836"/>
                <a:ext cx="8478983" cy="689263"/>
              </a:xfrm>
              <a:prstGeom prst="rect">
                <a:avLst/>
              </a:prstGeom>
              <a:blipFill rotWithShape="1">
                <a:blip r:embed="rId6"/>
                <a:stretch>
                  <a:fillRect l="-4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07817" y="5372100"/>
                <a:ext cx="8610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Expected number of customers served per busy period </a:t>
                </a:r>
                <a14:m>
                  <m:oMath xmlns:m="http://schemas.openxmlformats.org/officeDocument/2006/math">
                    <m:r>
                      <a:rPr lang="en-US" sz="2000" b="1" i="1" smtClean="0">
                        <a:latin typeface="Cambria Math"/>
                      </a:rPr>
                      <m:t>=</m:t>
                    </m:r>
                    <m:sSub>
                      <m:sSubPr>
                        <m:ctrlPr>
                          <a:rPr lang="en-US" sz="2000" b="1" i="1" smtClean="0">
                            <a:latin typeface="Cambria Math"/>
                          </a:rPr>
                        </m:ctrlPr>
                      </m:sSubPr>
                      <m:e>
                        <m:r>
                          <a:rPr lang="en-US" sz="2000" b="1" i="1" smtClean="0">
                            <a:latin typeface="Cambria Math"/>
                          </a:rPr>
                          <m:t>𝑳</m:t>
                        </m:r>
                      </m:e>
                      <m:sub>
                        <m:r>
                          <a:rPr lang="en-US" sz="2000" b="1" i="1" smtClean="0">
                            <a:latin typeface="Cambria Math"/>
                          </a:rPr>
                          <m:t>𝒃</m:t>
                        </m:r>
                      </m:sub>
                    </m:sSub>
                    <m:r>
                      <a:rPr lang="en-US" sz="2000" b="1" i="1" smtClean="0">
                        <a:latin typeface="Cambria Math"/>
                      </a:rPr>
                      <m:t>=</m:t>
                    </m:r>
                    <m:f>
                      <m:fPr>
                        <m:ctrlPr>
                          <a:rPr lang="en-US" sz="2000" b="1" i="1" smtClean="0">
                            <a:latin typeface="Cambria Math"/>
                          </a:rPr>
                        </m:ctrlPr>
                      </m:fPr>
                      <m:num>
                        <m:sSub>
                          <m:sSubPr>
                            <m:ctrlPr>
                              <a:rPr lang="en-US" sz="2000" b="1" i="1" smtClean="0">
                                <a:latin typeface="Cambria Math"/>
                              </a:rPr>
                            </m:ctrlPr>
                          </m:sSubPr>
                          <m:e>
                            <m:r>
                              <a:rPr lang="en-US" sz="2000" b="1" i="1" smtClean="0">
                                <a:latin typeface="Cambria Math"/>
                              </a:rPr>
                              <m:t>𝑳</m:t>
                            </m:r>
                          </m:e>
                          <m:sub>
                            <m:r>
                              <a:rPr lang="en-US" sz="2000" b="1" i="1" smtClean="0">
                                <a:latin typeface="Cambria Math"/>
                              </a:rPr>
                              <m:t>𝑺</m:t>
                            </m:r>
                          </m:sub>
                        </m:sSub>
                      </m:num>
                      <m:den>
                        <m:r>
                          <a:rPr lang="en-US" sz="2000" b="1" i="1" smtClean="0">
                            <a:latin typeface="Cambria Math"/>
                          </a:rPr>
                          <m:t>𝟏</m:t>
                        </m:r>
                        <m:r>
                          <a:rPr lang="en-US" sz="2000" b="1" i="1" smtClean="0">
                            <a:latin typeface="Cambria Math"/>
                          </a:rPr>
                          <m:t>−</m:t>
                        </m:r>
                        <m:sSub>
                          <m:sSubPr>
                            <m:ctrlPr>
                              <a:rPr lang="en-US" sz="2000" b="1" i="1" smtClean="0">
                                <a:latin typeface="Cambria Math"/>
                              </a:rPr>
                            </m:ctrlPr>
                          </m:sSubPr>
                          <m:e>
                            <m:r>
                              <a:rPr lang="en-US" sz="2000" b="1" i="1" smtClean="0">
                                <a:latin typeface="Cambria Math"/>
                              </a:rPr>
                              <m:t>𝑷</m:t>
                            </m:r>
                          </m:e>
                          <m:sub>
                            <m:r>
                              <a:rPr lang="en-US" sz="2000" b="1" i="1" smtClean="0">
                                <a:latin typeface="Cambria Math"/>
                              </a:rPr>
                              <m:t>𝟎</m:t>
                            </m:r>
                          </m:sub>
                        </m:sSub>
                      </m:den>
                    </m:f>
                  </m:oMath>
                </a14:m>
                <a:r>
                  <a:rPr lang="en-US" sz="2000" b="1" dirty="0" smtClean="0"/>
                  <a:t> </a:t>
                </a:r>
                <a14:m>
                  <m:oMath xmlns:m="http://schemas.openxmlformats.org/officeDocument/2006/math">
                    <m:r>
                      <a:rPr lang="en-US" sz="2000" b="1" i="1" dirty="0" smtClean="0">
                        <a:latin typeface="Cambria Math"/>
                      </a:rPr>
                      <m:t>=</m:t>
                    </m:r>
                    <m:f>
                      <m:fPr>
                        <m:ctrlPr>
                          <a:rPr lang="en-US" sz="2000" b="1" i="1" dirty="0" smtClean="0">
                            <a:latin typeface="Cambria Math"/>
                          </a:rPr>
                        </m:ctrlPr>
                      </m:fPr>
                      <m:num>
                        <m:r>
                          <a:rPr lang="en-US" sz="2000" b="1" i="1" dirty="0" smtClean="0">
                            <a:latin typeface="Cambria Math"/>
                          </a:rPr>
                          <m:t>𝟏</m:t>
                        </m:r>
                      </m:num>
                      <m:den>
                        <m:r>
                          <a:rPr lang="en-US" sz="2000" b="1" i="1" dirty="0" smtClean="0">
                            <a:latin typeface="Cambria Math"/>
                          </a:rPr>
                          <m:t>𝟏</m:t>
                        </m:r>
                        <m:r>
                          <a:rPr lang="en-US" sz="2000" b="1" i="1" dirty="0" smtClean="0">
                            <a:latin typeface="Cambria Math"/>
                          </a:rPr>
                          <m:t>−</m:t>
                        </m:r>
                        <m:r>
                          <a:rPr lang="en-US" sz="2000" b="1" i="1" dirty="0" smtClean="0">
                            <a:latin typeface="Cambria Math"/>
                            <a:ea typeface="Cambria Math"/>
                          </a:rPr>
                          <m:t>𝝆</m:t>
                        </m:r>
                      </m:den>
                    </m:f>
                  </m:oMath>
                </a14:m>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207817" y="5372100"/>
                <a:ext cx="8610600" cy="533400"/>
              </a:xfrm>
              <a:prstGeom prst="rect">
                <a:avLst/>
              </a:prstGeom>
              <a:blipFill rotWithShape="1">
                <a:blip r:embed="rId7"/>
                <a:stretch>
                  <a:fillRect l="-4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07817" y="6026727"/>
                <a:ext cx="8610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smtClean="0"/>
                  <a:t>Expected length of non empty queue </a:t>
                </a:r>
                <a14:m>
                  <m:oMath xmlns:m="http://schemas.openxmlformats.org/officeDocument/2006/math">
                    <m:r>
                      <a:rPr lang="en-US" sz="2400" b="1" i="1" smtClean="0">
                        <a:latin typeface="Cambria Math"/>
                      </a:rPr>
                      <m:t>= </m:t>
                    </m:r>
                    <m:sSub>
                      <m:sSubPr>
                        <m:ctrlPr>
                          <a:rPr lang="en-US" sz="2400" b="1" i="1" smtClean="0">
                            <a:latin typeface="Cambria Math"/>
                          </a:rPr>
                        </m:ctrlPr>
                      </m:sSubPr>
                      <m:e>
                        <m:r>
                          <a:rPr lang="en-US" sz="2400" b="1" i="1" smtClean="0">
                            <a:latin typeface="Cambria Math"/>
                          </a:rPr>
                          <m:t>𝑳</m:t>
                        </m:r>
                        <m:r>
                          <a:rPr lang="en-US" sz="2400" b="1" i="1" smtClean="0">
                            <a:latin typeface="Cambria Math"/>
                          </a:rPr>
                          <m:t>′</m:t>
                        </m:r>
                      </m:e>
                      <m:sub>
                        <m:r>
                          <a:rPr lang="en-US" sz="2400" b="1" i="1" smtClean="0">
                            <a:latin typeface="Cambria Math"/>
                          </a:rPr>
                          <m:t>𝒒</m:t>
                        </m:r>
                      </m:sub>
                    </m:sSub>
                    <m:r>
                      <a:rPr lang="en-US" sz="2400" b="1" i="1" smtClean="0">
                        <a:latin typeface="Cambria Math"/>
                      </a:rPr>
                      <m:t>=</m:t>
                    </m:r>
                    <m:f>
                      <m:fPr>
                        <m:ctrlPr>
                          <a:rPr lang="en-US" sz="2400" b="1" i="1" smtClean="0">
                            <a:latin typeface="Cambria Math"/>
                          </a:rPr>
                        </m:ctrlPr>
                      </m:fPr>
                      <m:num>
                        <m:sSub>
                          <m:sSubPr>
                            <m:ctrlPr>
                              <a:rPr lang="en-US" sz="2400" b="1" i="1" smtClean="0">
                                <a:latin typeface="Cambria Math"/>
                              </a:rPr>
                            </m:ctrlPr>
                          </m:sSubPr>
                          <m:e>
                            <m:r>
                              <a:rPr lang="en-US" sz="2400" b="1" i="1" smtClean="0">
                                <a:latin typeface="Cambria Math"/>
                              </a:rPr>
                              <m:t>𝑳</m:t>
                            </m:r>
                          </m:e>
                          <m:sub>
                            <m:r>
                              <a:rPr lang="en-US" sz="2400" b="1" i="1" smtClean="0">
                                <a:latin typeface="Cambria Math"/>
                              </a:rPr>
                              <m:t>𝒒</m:t>
                            </m:r>
                          </m:sub>
                        </m:sSub>
                      </m:num>
                      <m:den>
                        <m:r>
                          <a:rPr lang="en-US" sz="2400" b="1" i="1" smtClean="0">
                            <a:latin typeface="Cambria Math"/>
                          </a:rPr>
                          <m:t>𝑷</m:t>
                        </m:r>
                        <m:r>
                          <a:rPr lang="en-US" sz="2400" b="1" i="1" smtClean="0">
                            <a:latin typeface="Cambria Math"/>
                          </a:rPr>
                          <m:t>(</m:t>
                        </m:r>
                        <m:r>
                          <a:rPr lang="en-US" sz="2400" b="1" i="1" smtClean="0">
                            <a:latin typeface="Cambria Math"/>
                          </a:rPr>
                          <m:t>𝒏</m:t>
                        </m:r>
                        <m:r>
                          <a:rPr lang="en-US" sz="2400" b="1" i="1" smtClean="0">
                            <a:latin typeface="Cambria Math"/>
                            <a:ea typeface="Cambria Math"/>
                          </a:rPr>
                          <m:t>&gt;</m:t>
                        </m:r>
                        <m:r>
                          <a:rPr lang="en-US" sz="2400" b="1" i="1" smtClean="0">
                            <a:latin typeface="Cambria Math"/>
                            <a:ea typeface="Cambria Math"/>
                          </a:rPr>
                          <m:t>𝟏</m:t>
                        </m:r>
                        <m:r>
                          <a:rPr lang="en-US" sz="2400" b="1" i="1" smtClean="0">
                            <a:latin typeface="Cambria Math"/>
                            <a:ea typeface="Cambria Math"/>
                          </a:rPr>
                          <m:t>)</m:t>
                        </m:r>
                      </m:den>
                    </m:f>
                  </m:oMath>
                </a14:m>
                <a:endParaRPr lang="en-US" sz="2400" b="1" dirty="0"/>
              </a:p>
            </p:txBody>
          </p:sp>
        </mc:Choice>
        <mc:Fallback xmlns="">
          <p:sp>
            <p:nvSpPr>
              <p:cNvPr id="10" name="Rectangle 9"/>
              <p:cNvSpPr>
                <a:spLocks noRot="1" noChangeAspect="1" noMove="1" noResize="1" noEditPoints="1" noAdjustHandles="1" noChangeArrowheads="1" noChangeShapeType="1" noTextEdit="1"/>
              </p:cNvSpPr>
              <p:nvPr/>
            </p:nvSpPr>
            <p:spPr>
              <a:xfrm>
                <a:off x="207817" y="6026727"/>
                <a:ext cx="8610600" cy="609600"/>
              </a:xfrm>
              <a:prstGeom prst="rect">
                <a:avLst/>
              </a:prstGeom>
              <a:blipFill rotWithShape="1">
                <a:blip r:embed="rId8"/>
                <a:stretch>
                  <a:fillRect l="-423"/>
                </a:stretch>
              </a:blipFill>
            </p:spPr>
            <p:txBody>
              <a:bodyPr/>
              <a:lstStyle/>
              <a:p>
                <a:r>
                  <a:rPr lang="en-US">
                    <a:noFill/>
                  </a:rPr>
                  <a:t> </a:t>
                </a:r>
              </a:p>
            </p:txBody>
          </p:sp>
        </mc:Fallback>
      </mc:AlternateContent>
    </p:spTree>
    <p:extLst>
      <p:ext uri="{BB962C8B-B14F-4D97-AF65-F5344CB8AC3E}">
        <p14:creationId xmlns:p14="http://schemas.microsoft.com/office/powerpoint/2010/main" val="456106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56488"/>
          </a:xfrm>
        </p:spPr>
        <p:txBody>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143000"/>
            <a:ext cx="8763000" cy="5486400"/>
          </a:xfrm>
        </p:spPr>
        <p:txBody>
          <a:bodyPr>
            <a:normAutofit/>
          </a:bodyPr>
          <a:lstStyle/>
          <a:p>
            <a:pPr algn="just"/>
            <a:r>
              <a:rPr lang="en-US" sz="2800" dirty="0" smtClean="0"/>
              <a:t>In a health clinic, the average rate of arrival of patients is 12 patients per hour. On an average, a doctor can serve patients at the rate of one patients every four minutes. Assume, the arrival of patients follow </a:t>
            </a:r>
            <a:r>
              <a:rPr lang="en-US" sz="2800" dirty="0"/>
              <a:t>P</a:t>
            </a:r>
            <a:r>
              <a:rPr lang="en-US" sz="2800" dirty="0" smtClean="0"/>
              <a:t>oisson distribution and service to patients follows an exponential distribution.</a:t>
            </a:r>
          </a:p>
          <a:p>
            <a:pPr marL="571500" indent="-571500" algn="just">
              <a:buFont typeface="+mj-lt"/>
              <a:buAutoNum type="romanUcPeriod"/>
            </a:pPr>
            <a:r>
              <a:rPr lang="en-US" sz="2800" dirty="0" smtClean="0"/>
              <a:t>Find the average number of patients in the waiting line and in the clinic</a:t>
            </a:r>
          </a:p>
          <a:p>
            <a:pPr marL="571500" indent="-571500" algn="just">
              <a:buFont typeface="+mj-lt"/>
              <a:buAutoNum type="romanUcPeriod"/>
            </a:pPr>
            <a:r>
              <a:rPr lang="en-US" sz="2800" dirty="0" smtClean="0"/>
              <a:t>Find the average waiting time in the waiting line or in the queue and</a:t>
            </a:r>
          </a:p>
          <a:p>
            <a:pPr marL="571500" indent="-571500" algn="just">
              <a:buFont typeface="+mj-lt"/>
              <a:buAutoNum type="romanUcPeriod"/>
            </a:pPr>
            <a:r>
              <a:rPr lang="en-US" sz="2800" dirty="0" smtClean="0"/>
              <a:t>Average waiting time in the clinic.</a:t>
            </a:r>
          </a:p>
          <a:p>
            <a:pPr marL="571500" indent="-571500" algn="just">
              <a:buFont typeface="+mj-lt"/>
              <a:buAutoNum type="romanUcPeriod"/>
            </a:pPr>
            <a:endParaRPr lang="en-US" sz="2800" dirty="0" smtClean="0"/>
          </a:p>
          <a:p>
            <a:endParaRPr lang="en-US" dirty="0"/>
          </a:p>
        </p:txBody>
      </p:sp>
    </p:spTree>
    <p:extLst>
      <p:ext uri="{BB962C8B-B14F-4D97-AF65-F5344CB8AC3E}">
        <p14:creationId xmlns:p14="http://schemas.microsoft.com/office/powerpoint/2010/main" val="960593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56488"/>
          </a:xfrm>
        </p:spPr>
        <p:txBody>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219200"/>
            <a:ext cx="8839200" cy="5334000"/>
          </a:xfrm>
        </p:spPr>
        <p:txBody>
          <a:bodyPr>
            <a:normAutofit/>
          </a:bodyPr>
          <a:lstStyle/>
          <a:p>
            <a:pPr algn="just"/>
            <a:r>
              <a:rPr lang="en-US" sz="3200" dirty="0" smtClean="0"/>
              <a:t>A computer repairman finds that the time spent on his jobs has an exponential distribution with mean 20 minutes. If he repairs sets in an order in which they come in and if the arrival of computers follow Poisson distribution with an average rate of 8 per 6 hour. </a:t>
            </a:r>
          </a:p>
          <a:p>
            <a:pPr marL="571500" indent="-571500" algn="just">
              <a:buFont typeface="+mj-lt"/>
              <a:buAutoNum type="romanUcPeriod"/>
            </a:pPr>
            <a:r>
              <a:rPr lang="en-US" sz="3200" dirty="0" smtClean="0"/>
              <a:t>Find repairs idle time each day.</a:t>
            </a:r>
          </a:p>
          <a:p>
            <a:pPr marL="571500" indent="-571500" algn="just">
              <a:buFont typeface="+mj-lt"/>
              <a:buAutoNum type="romanUcPeriod"/>
            </a:pPr>
            <a:r>
              <a:rPr lang="en-US" sz="3200" dirty="0" smtClean="0"/>
              <a:t>Find average number of jobs brought in?</a:t>
            </a:r>
          </a:p>
          <a:p>
            <a:pPr marL="571500" indent="-571500" algn="just">
              <a:buFont typeface="+mj-lt"/>
              <a:buAutoNum type="romanUcPeriod"/>
            </a:pPr>
            <a:r>
              <a:rPr lang="en-US" sz="3200" dirty="0" smtClean="0"/>
              <a:t>Find variance of queue length.</a:t>
            </a:r>
            <a:endParaRPr lang="en-US" sz="3200" dirty="0"/>
          </a:p>
        </p:txBody>
      </p:sp>
    </p:spTree>
    <p:extLst>
      <p:ext uri="{BB962C8B-B14F-4D97-AF65-F5344CB8AC3E}">
        <p14:creationId xmlns:p14="http://schemas.microsoft.com/office/powerpoint/2010/main" val="2079443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56488"/>
          </a:xfrm>
        </p:spPr>
        <p:txBody>
          <a:bodyPr/>
          <a:lstStyle/>
          <a:p>
            <a:r>
              <a:rPr lang="en-US" b="1" u="sng" dirty="0" smtClean="0">
                <a:solidFill>
                  <a:srgbClr val="FF0000"/>
                </a:solidFill>
                <a:effectLst>
                  <a:outerShdw blurRad="38100" dist="38100" dir="2700000" algn="tl">
                    <a:srgbClr val="000000">
                      <a:alpha val="43137"/>
                    </a:srgbClr>
                  </a:outerShdw>
                </a:effectLst>
              </a:rPr>
              <a:t>Problems:</a:t>
            </a:r>
            <a:endParaRPr lang="en-US" b="1" u="sng"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839200" cy="5486400"/>
          </a:xfrm>
        </p:spPr>
        <p:txBody>
          <a:bodyPr>
            <a:normAutofit/>
          </a:bodyPr>
          <a:lstStyle/>
          <a:p>
            <a:pPr algn="just"/>
            <a:r>
              <a:rPr lang="en-US" sz="3200" dirty="0" smtClean="0"/>
              <a:t>Telephone calls arrive at telephone booth following Poisson distribution at an average time of 5 minutes between one and next. The length of phone call is assumed to be exponentially distributed with an average of 4 minutes.</a:t>
            </a:r>
          </a:p>
          <a:p>
            <a:pPr marL="571500" indent="-571500" algn="just">
              <a:buFont typeface="+mj-lt"/>
              <a:buAutoNum type="romanUcPeriod"/>
            </a:pPr>
            <a:r>
              <a:rPr lang="en-US" sz="3200" dirty="0" smtClean="0"/>
              <a:t>What is probability that a person arriving at booth will have to wait?</a:t>
            </a:r>
          </a:p>
          <a:p>
            <a:pPr marL="571500" indent="-571500" algn="just">
              <a:buFont typeface="+mj-lt"/>
              <a:buAutoNum type="romanUcPeriod"/>
            </a:pPr>
            <a:r>
              <a:rPr lang="en-US" sz="3200" dirty="0" smtClean="0"/>
              <a:t>What is average length of queue that forms from time to time?</a:t>
            </a:r>
          </a:p>
        </p:txBody>
      </p:sp>
    </p:spTree>
    <p:extLst>
      <p:ext uri="{BB962C8B-B14F-4D97-AF65-F5344CB8AC3E}">
        <p14:creationId xmlns:p14="http://schemas.microsoft.com/office/powerpoint/2010/main" val="4218192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780288"/>
          </a:xfrm>
        </p:spPr>
        <p:txBody>
          <a:bodyPr>
            <a:normAutofit fontScale="90000"/>
          </a:bodyPr>
          <a:lstStyle/>
          <a:p>
            <a:r>
              <a:rPr lang="en-US" b="1" u="sng" dirty="0" smtClean="0">
                <a:solidFill>
                  <a:srgbClr val="FF0000"/>
                </a:solidFill>
              </a:rPr>
              <a:t>Problems:</a:t>
            </a:r>
            <a:endParaRPr lang="en-US" b="1" u="sng" dirty="0">
              <a:solidFill>
                <a:srgbClr val="FF0000"/>
              </a:solidFill>
            </a:endParaRPr>
          </a:p>
        </p:txBody>
      </p:sp>
      <p:sp>
        <p:nvSpPr>
          <p:cNvPr id="3" name="Content Placeholder 2"/>
          <p:cNvSpPr>
            <a:spLocks noGrp="1"/>
          </p:cNvSpPr>
          <p:nvPr>
            <p:ph idx="1"/>
          </p:nvPr>
        </p:nvSpPr>
        <p:spPr>
          <a:xfrm>
            <a:off x="152400" y="1066800"/>
            <a:ext cx="8839200" cy="5638800"/>
          </a:xfrm>
        </p:spPr>
        <p:txBody>
          <a:bodyPr>
            <a:normAutofit/>
          </a:bodyPr>
          <a:lstStyle/>
          <a:p>
            <a:pPr algn="just"/>
            <a:r>
              <a:rPr lang="en-US" sz="3600" dirty="0" smtClean="0"/>
              <a:t>Message arrive to a communication center at random times with an average of 5 message per minute. They are transmitted through a single channel in the order they were received. On average, it takes 10 seconds to transmit a message. Conditions of an M/M/1 queue are satisfied. Compute the main performance characteristics for this center.</a:t>
            </a:r>
            <a:endParaRPr lang="en-US" sz="3600" dirty="0"/>
          </a:p>
        </p:txBody>
      </p:sp>
    </p:spTree>
    <p:extLst>
      <p:ext uri="{BB962C8B-B14F-4D97-AF65-F5344CB8AC3E}">
        <p14:creationId xmlns:p14="http://schemas.microsoft.com/office/powerpoint/2010/main" val="2190654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704088"/>
          </a:xfrm>
        </p:spPr>
        <p:txBody>
          <a:bodyPr>
            <a:normAutofit fontScale="90000"/>
          </a:bodyPr>
          <a:lstStyle/>
          <a:p>
            <a:r>
              <a:rPr lang="en-US" b="1" dirty="0" smtClean="0">
                <a:solidFill>
                  <a:srgbClr val="FF0000"/>
                </a:solidFill>
                <a:effectLst>
                  <a:outerShdw blurRad="38100" dist="38100" dir="2700000" algn="tl">
                    <a:srgbClr val="000000">
                      <a:alpha val="43137"/>
                    </a:srgbClr>
                  </a:outerShdw>
                </a:effectLst>
              </a:rPr>
              <a:t>Problems:</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990600"/>
            <a:ext cx="8839200" cy="5638800"/>
          </a:xfrm>
        </p:spPr>
        <p:txBody>
          <a:bodyPr>
            <a:normAutofit/>
          </a:bodyPr>
          <a:lstStyle/>
          <a:p>
            <a:pPr algn="just"/>
            <a:r>
              <a:rPr lang="en-US" sz="3200" dirty="0" smtClean="0"/>
              <a:t>In supper market, the average arrivals rate of customer is 10 per every 30 minutes following Poisson process. The average time taken by the casher to list and calculate the customers purchase is 2.5 minutes following exponential distribution. What is the probability that queue length exceeds 6. What is the expected time spent by customers in the system?</a:t>
            </a:r>
            <a:endParaRPr lang="en-US" sz="3200" dirty="0"/>
          </a:p>
        </p:txBody>
      </p:sp>
    </p:spTree>
    <p:extLst>
      <p:ext uri="{BB962C8B-B14F-4D97-AF65-F5344CB8AC3E}">
        <p14:creationId xmlns:p14="http://schemas.microsoft.com/office/powerpoint/2010/main" val="420629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067800" cy="5791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23446"/>
            <a:ext cx="8229600" cy="914400"/>
          </a:xfrm>
        </p:spPr>
        <p:txBody>
          <a:bodyPr/>
          <a:lstStyle/>
          <a:p>
            <a:r>
              <a:rPr lang="en-US" b="1" u="sng" dirty="0" smtClean="0">
                <a:solidFill>
                  <a:srgbClr val="FF0000"/>
                </a:solidFill>
              </a:rPr>
              <a:t>Conti……………………..</a:t>
            </a:r>
            <a:endParaRPr lang="en-US" b="1" u="sng" dirty="0">
              <a:solidFill>
                <a:srgbClr val="FF0000"/>
              </a:solidFill>
            </a:endParaRPr>
          </a:p>
        </p:txBody>
      </p:sp>
      <p:sp>
        <p:nvSpPr>
          <p:cNvPr id="3" name="Content Placeholder 2"/>
          <p:cNvSpPr>
            <a:spLocks noGrp="1"/>
          </p:cNvSpPr>
          <p:nvPr>
            <p:ph idx="1"/>
          </p:nvPr>
        </p:nvSpPr>
        <p:spPr>
          <a:xfrm>
            <a:off x="152400" y="1066800"/>
            <a:ext cx="8839200" cy="5562600"/>
          </a:xfrm>
        </p:spPr>
        <p:txBody>
          <a:bodyPr>
            <a:normAutofit/>
          </a:bodyPr>
          <a:lstStyle/>
          <a:p>
            <a:pPr algn="just"/>
            <a:r>
              <a:rPr lang="en-US" dirty="0" smtClean="0"/>
              <a:t>For example, imagine you are tracking the number of people entering a store every hour. The number of customers can vary randomly from hour to hour, and it is impossible to know the exact number of customers that will enter the store in any given hour. However, by studying the patterns and statistics of these random arrivals, you can develop mathematical models that describe the behavior of this stochastic process.</a:t>
            </a:r>
          </a:p>
          <a:p>
            <a:pPr algn="just"/>
            <a:r>
              <a:rPr lang="en-US" dirty="0" smtClean="0"/>
              <a:t>Stochastic processes provide a way to study and analyze the statistical properties of random phenomena over time. They allow us to make predications about the future behavior of the process based on its past behavior and the underlying probabilities involved.</a:t>
            </a:r>
            <a:endParaRPr lang="en-US" dirty="0"/>
          </a:p>
        </p:txBody>
      </p:sp>
    </p:spTree>
    <p:extLst>
      <p:ext uri="{BB962C8B-B14F-4D97-AF65-F5344CB8AC3E}">
        <p14:creationId xmlns:p14="http://schemas.microsoft.com/office/powerpoint/2010/main" val="145130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2209800"/>
            <a:ext cx="7315200" cy="2514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52400" y="152400"/>
            <a:ext cx="8229600" cy="704088"/>
          </a:xfrm>
        </p:spPr>
        <p:txBody>
          <a:bodyPr>
            <a:normAutofit fontScale="90000"/>
          </a:bodyPr>
          <a:lstStyle/>
          <a:p>
            <a:r>
              <a:rPr lang="en-US" b="1" u="sng" dirty="0" smtClean="0">
                <a:solidFill>
                  <a:srgbClr val="FF0000"/>
                </a:solidFill>
              </a:rPr>
              <a:t>Classification:</a:t>
            </a:r>
            <a:endParaRPr lang="en-US" b="1" u="sng" dirty="0">
              <a:solidFill>
                <a:srgbClr val="FF0000"/>
              </a:solidFill>
            </a:endParaRPr>
          </a:p>
        </p:txBody>
      </p:sp>
      <p:sp>
        <p:nvSpPr>
          <p:cNvPr id="3" name="Content Placeholder 2"/>
          <p:cNvSpPr>
            <a:spLocks noGrp="1"/>
          </p:cNvSpPr>
          <p:nvPr>
            <p:ph idx="1"/>
          </p:nvPr>
        </p:nvSpPr>
        <p:spPr>
          <a:xfrm>
            <a:off x="152400" y="990600"/>
            <a:ext cx="8839200" cy="5486400"/>
          </a:xfrm>
        </p:spPr>
        <p:txBody>
          <a:bodyPr>
            <a:noAutofit/>
          </a:bodyPr>
          <a:lstStyle/>
          <a:p>
            <a:pPr algn="just"/>
            <a:r>
              <a:rPr lang="en-US" dirty="0" smtClean="0"/>
              <a:t>Stochastic processes can be classified into different types based on their characteristics and properties. Here are some common classifications:</a:t>
            </a:r>
          </a:p>
          <a:p>
            <a:pPr algn="just"/>
            <a:r>
              <a:rPr lang="en-US" b="1" dirty="0" smtClean="0"/>
              <a:t>Discrete-Time vs. Continuous- Time</a:t>
            </a:r>
          </a:p>
          <a:p>
            <a:pPr algn="just"/>
            <a:r>
              <a:rPr lang="en-US" b="1" dirty="0" smtClean="0"/>
              <a:t>Markov vs. Non. Markov</a:t>
            </a:r>
          </a:p>
          <a:p>
            <a:pPr algn="just"/>
            <a:r>
              <a:rPr lang="en-US" b="1" dirty="0" smtClean="0"/>
              <a:t>Stationary vs. Non-Stationary:</a:t>
            </a:r>
          </a:p>
          <a:p>
            <a:pPr algn="just"/>
            <a:r>
              <a:rPr lang="en-US" b="1" dirty="0" smtClean="0"/>
              <a:t>Gaussian vs. Non-</a:t>
            </a:r>
            <a:r>
              <a:rPr lang="en-US" b="1" dirty="0"/>
              <a:t>G</a:t>
            </a:r>
            <a:r>
              <a:rPr lang="en-US" b="1" dirty="0" smtClean="0"/>
              <a:t>aussian</a:t>
            </a:r>
            <a:endParaRPr lang="en-US" b="1" dirty="0"/>
          </a:p>
          <a:p>
            <a:pPr algn="just"/>
            <a:r>
              <a:rPr lang="en-US" b="1" dirty="0" smtClean="0"/>
              <a:t>Homogeneous vs. Non-homogeneous</a:t>
            </a:r>
          </a:p>
          <a:p>
            <a:pPr algn="just"/>
            <a:r>
              <a:rPr lang="en-US" dirty="0" smtClean="0"/>
              <a:t>These classification help in understanding the properties and behaviors of different stochastic process, allowing researchers and practitioners to choose appropriate models and technique for analyzing and predicting  their outcomes.</a:t>
            </a:r>
            <a:endParaRPr lang="en-US" dirty="0"/>
          </a:p>
        </p:txBody>
      </p:sp>
    </p:spTree>
    <p:extLst>
      <p:ext uri="{BB962C8B-B14F-4D97-AF65-F5344CB8AC3E}">
        <p14:creationId xmlns:p14="http://schemas.microsoft.com/office/powerpoint/2010/main" val="352928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04088"/>
          </a:xfrm>
        </p:spPr>
        <p:txBody>
          <a:bodyPr>
            <a:normAutofit fontScale="90000"/>
          </a:bodyPr>
          <a:lstStyle/>
          <a:p>
            <a:r>
              <a:rPr lang="en-US" b="1" u="sng" dirty="0" smtClean="0">
                <a:solidFill>
                  <a:srgbClr val="FF0000"/>
                </a:solidFill>
              </a:rPr>
              <a:t>Markov Processes:</a:t>
            </a:r>
            <a:endParaRPr lang="en-US"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0"/>
                <a:ext cx="8991600" cy="5867400"/>
              </a:xfrm>
            </p:spPr>
            <p:txBody>
              <a:bodyPr>
                <a:normAutofit/>
              </a:bodyPr>
              <a:lstStyle/>
              <a:p>
                <a:pPr algn="just"/>
                <a:r>
                  <a:rPr lang="en-US" dirty="0" smtClean="0"/>
                  <a:t>Markov processes are a type of stochastic process that possess a property known as the Markov property or </a:t>
                </a:r>
                <a:r>
                  <a:rPr lang="en-US" dirty="0" err="1" smtClean="0"/>
                  <a:t>Markovian</a:t>
                </a:r>
                <a:r>
                  <a:rPr lang="en-US" dirty="0" smtClean="0"/>
                  <a:t> property. The Markov property states that the future behavior of the process depends only on its present state and is independent of its past history. In other words, given the current state, the history of the process does not provide any additional information about its future behavior.</a:t>
                </a:r>
              </a:p>
              <a:p>
                <a:r>
                  <a:rPr lang="en-US" dirty="0" smtClean="0"/>
                  <a:t>Mathematically, a Markov process is defined by the Markov property, which can be expressed using the following conditional probability equation: </a:t>
                </a:r>
              </a:p>
              <a:p>
                <a14:m>
                  <m:oMath xmlns:m="http://schemas.openxmlformats.org/officeDocument/2006/math">
                    <m:r>
                      <a:rPr lang="en-US" b="1" i="1" smtClean="0">
                        <a:latin typeface="Cambria Math"/>
                      </a:rPr>
                      <m:t>𝑷</m:t>
                    </m:r>
                    <m:d>
                      <m:dPr>
                        <m:ctrlPr>
                          <a:rPr lang="en-US" b="1" i="1" smtClean="0">
                            <a:latin typeface="Cambria Math"/>
                          </a:rPr>
                        </m:ctrlPr>
                      </m:dPr>
                      <m:e>
                        <m:sSub>
                          <m:sSubPr>
                            <m:ctrlPr>
                              <a:rPr lang="en-US" b="1" i="1" smtClean="0">
                                <a:latin typeface="Cambria Math"/>
                              </a:rPr>
                            </m:ctrlPr>
                          </m:sSubPr>
                          <m:e>
                            <m:r>
                              <a:rPr lang="en-US" b="1" i="1" smtClean="0">
                                <a:latin typeface="Cambria Math"/>
                              </a:rPr>
                              <m:t>𝑿</m:t>
                            </m:r>
                          </m:e>
                          <m:sub>
                            <m:r>
                              <a:rPr lang="en-US" b="1" i="1" smtClean="0">
                                <a:latin typeface="Cambria Math"/>
                              </a:rPr>
                              <m:t>𝒏</m:t>
                            </m:r>
                            <m:r>
                              <a:rPr lang="en-US" b="1" i="1" smtClean="0">
                                <a:latin typeface="Cambria Math"/>
                              </a:rPr>
                              <m:t>+</m:t>
                            </m:r>
                            <m:r>
                              <a:rPr lang="en-US" b="1" i="1" smtClean="0">
                                <a:latin typeface="Cambria Math"/>
                              </a:rPr>
                              <m:t>𝟏</m:t>
                            </m:r>
                          </m:sub>
                        </m:sSub>
                        <m:r>
                          <a:rPr lang="en-US" b="1" i="1" smtClean="0">
                            <a:latin typeface="Cambria Math"/>
                          </a:rPr>
                          <m:t>=</m:t>
                        </m:r>
                        <m:r>
                          <a:rPr lang="en-US" b="1" i="1" smtClean="0">
                            <a:latin typeface="Cambria Math"/>
                          </a:rPr>
                          <m:t>𝒙</m:t>
                        </m:r>
                      </m:e>
                      <m:e>
                        <m:sSub>
                          <m:sSubPr>
                            <m:ctrlPr>
                              <a:rPr lang="en-US" b="1" i="1" smtClean="0">
                                <a:latin typeface="Cambria Math"/>
                              </a:rPr>
                            </m:ctrlPr>
                          </m:sSubPr>
                          <m:e>
                            <m:r>
                              <a:rPr lang="en-US" b="1" i="1" smtClean="0">
                                <a:latin typeface="Cambria Math"/>
                              </a:rPr>
                              <m:t>𝑿</m:t>
                            </m:r>
                          </m:e>
                          <m:sub>
                            <m:r>
                              <a:rPr lang="en-US" b="1" i="1" smtClean="0">
                                <a:latin typeface="Cambria Math"/>
                              </a:rPr>
                              <m:t>𝒏</m:t>
                            </m:r>
                          </m:sub>
                        </m:sSub>
                        <m:r>
                          <a:rPr lang="en-US" b="1"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𝒏</m:t>
                            </m:r>
                          </m:sub>
                        </m:sSub>
                        <m:r>
                          <a:rPr lang="en-US" b="1" i="1" smtClean="0">
                            <a:latin typeface="Cambria Math"/>
                          </a:rPr>
                          <m:t>, </m:t>
                        </m:r>
                        <m:sSub>
                          <m:sSubPr>
                            <m:ctrlPr>
                              <a:rPr lang="en-US" b="1" i="1" smtClean="0">
                                <a:latin typeface="Cambria Math"/>
                              </a:rPr>
                            </m:ctrlPr>
                          </m:sSubPr>
                          <m:e>
                            <m:r>
                              <a:rPr lang="en-US" b="1" i="1" smtClean="0">
                                <a:latin typeface="Cambria Math"/>
                              </a:rPr>
                              <m:t>𝑿</m:t>
                            </m:r>
                          </m:e>
                          <m:sub>
                            <m:r>
                              <a:rPr lang="en-US" b="1" i="1" smtClean="0">
                                <a:latin typeface="Cambria Math"/>
                              </a:rPr>
                              <m:t>𝒏</m:t>
                            </m:r>
                            <m:r>
                              <a:rPr lang="en-US" b="1" i="1" smtClean="0">
                                <a:latin typeface="Cambria Math"/>
                              </a:rPr>
                              <m:t>−</m:t>
                            </m:r>
                            <m:r>
                              <a:rPr lang="en-US" b="1" i="1" smtClean="0">
                                <a:latin typeface="Cambria Math"/>
                              </a:rPr>
                              <m:t>𝟏</m:t>
                            </m:r>
                          </m:sub>
                        </m:sSub>
                        <m:r>
                          <a:rPr lang="en-US" b="1"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𝒏</m:t>
                            </m:r>
                            <m:r>
                              <a:rPr lang="en-US" b="1" i="1" smtClean="0">
                                <a:latin typeface="Cambria Math"/>
                              </a:rPr>
                              <m:t>−</m:t>
                            </m:r>
                            <m:r>
                              <a:rPr lang="en-US" b="1" i="1" smtClean="0">
                                <a:latin typeface="Cambria Math"/>
                              </a:rPr>
                              <m:t>𝟏</m:t>
                            </m:r>
                          </m:sub>
                        </m:sSub>
                        <m:r>
                          <a:rPr lang="en-US" b="1" i="1" smtClean="0">
                            <a:latin typeface="Cambria Math"/>
                          </a:rPr>
                          <m:t>, </m:t>
                        </m:r>
                        <m:sSub>
                          <m:sSubPr>
                            <m:ctrlPr>
                              <a:rPr lang="en-US" b="1" i="1" smtClean="0">
                                <a:latin typeface="Cambria Math"/>
                              </a:rPr>
                            </m:ctrlPr>
                          </m:sSubPr>
                          <m:e>
                            <m:r>
                              <a:rPr lang="en-US" b="1" i="1" smtClean="0">
                                <a:latin typeface="Cambria Math"/>
                              </a:rPr>
                              <m:t>𝑿</m:t>
                            </m:r>
                          </m:e>
                          <m:sub>
                            <m:r>
                              <a:rPr lang="en-US" b="1" i="1" smtClean="0">
                                <a:latin typeface="Cambria Math"/>
                              </a:rPr>
                              <m:t>𝟎</m:t>
                            </m:r>
                          </m:sub>
                        </m:sSub>
                        <m:r>
                          <a:rPr lang="en-US" b="1"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𝟎</m:t>
                            </m:r>
                          </m:sub>
                        </m:sSub>
                      </m:e>
                    </m:d>
                    <m:r>
                      <a:rPr lang="en-US" b="1" i="1" smtClean="0">
                        <a:latin typeface="Cambria Math"/>
                      </a:rPr>
                      <m:t>=</m:t>
                    </m:r>
                    <m:r>
                      <a:rPr lang="en-US" b="1" i="1" smtClean="0">
                        <a:latin typeface="Cambria Math"/>
                      </a:rPr>
                      <m:t>𝑷</m:t>
                    </m:r>
                    <m:r>
                      <a:rPr lang="en-US" b="1" i="1" smtClean="0">
                        <a:latin typeface="Cambria Math"/>
                      </a:rPr>
                      <m:t>(</m:t>
                    </m:r>
                    <m:sSub>
                      <m:sSubPr>
                        <m:ctrlPr>
                          <a:rPr lang="en-US" b="1" i="1" smtClean="0">
                            <a:latin typeface="Cambria Math"/>
                          </a:rPr>
                        </m:ctrlPr>
                      </m:sSubPr>
                      <m:e>
                        <m:r>
                          <a:rPr lang="en-US" b="1" i="1" smtClean="0">
                            <a:latin typeface="Cambria Math"/>
                          </a:rPr>
                          <m:t>𝑿</m:t>
                        </m:r>
                      </m:e>
                      <m:sub>
                        <m:r>
                          <a:rPr lang="en-US" b="1" i="1" smtClean="0">
                            <a:latin typeface="Cambria Math"/>
                          </a:rPr>
                          <m:t>𝒏</m:t>
                        </m:r>
                        <m:r>
                          <a:rPr lang="en-US" b="1" i="1" smtClean="0">
                            <a:latin typeface="Cambria Math"/>
                          </a:rPr>
                          <m:t>+</m:t>
                        </m:r>
                        <m:r>
                          <a:rPr lang="en-US" b="1" i="1" smtClean="0">
                            <a:latin typeface="Cambria Math"/>
                          </a:rPr>
                          <m:t>𝟏</m:t>
                        </m:r>
                      </m:sub>
                    </m:sSub>
                    <m:r>
                      <a:rPr lang="en-US" b="1" i="1" smtClean="0">
                        <a:latin typeface="Cambria Math"/>
                      </a:rPr>
                      <m:t>=</m:t>
                    </m:r>
                    <m:r>
                      <a:rPr lang="en-US" b="1" i="1" smtClean="0">
                        <a:latin typeface="Cambria Math"/>
                      </a:rPr>
                      <m:t>𝒙</m:t>
                    </m:r>
                    <m:r>
                      <a:rPr lang="en-US" b="1" i="1" smtClean="0">
                        <a:latin typeface="Cambria Math"/>
                      </a:rPr>
                      <m:t>|</m:t>
                    </m:r>
                    <m:sSub>
                      <m:sSubPr>
                        <m:ctrlPr>
                          <a:rPr lang="en-US" b="1" i="1" smtClean="0">
                            <a:latin typeface="Cambria Math"/>
                          </a:rPr>
                        </m:ctrlPr>
                      </m:sSubPr>
                      <m:e>
                        <m:r>
                          <a:rPr lang="en-US" b="1" i="1" smtClean="0">
                            <a:latin typeface="Cambria Math"/>
                          </a:rPr>
                          <m:t>𝑿</m:t>
                        </m:r>
                      </m:e>
                      <m:sub>
                        <m:r>
                          <a:rPr lang="en-US" b="1" i="1" smtClean="0">
                            <a:latin typeface="Cambria Math"/>
                          </a:rPr>
                          <m:t>𝒏</m:t>
                        </m:r>
                      </m:sub>
                    </m:sSub>
                    <m:r>
                      <a:rPr lang="en-US" b="1" i="1" smtClean="0">
                        <a:latin typeface="Cambria Math"/>
                      </a:rPr>
                      <m:t>=</m:t>
                    </m:r>
                    <m:sSub>
                      <m:sSubPr>
                        <m:ctrlPr>
                          <a:rPr lang="en-US" b="1" i="1" smtClean="0">
                            <a:latin typeface="Cambria Math"/>
                          </a:rPr>
                        </m:ctrlPr>
                      </m:sSubPr>
                      <m:e>
                        <m:r>
                          <a:rPr lang="en-US" b="1" i="1" smtClean="0">
                            <a:latin typeface="Cambria Math"/>
                          </a:rPr>
                          <m:t>𝒙</m:t>
                        </m:r>
                      </m:e>
                      <m:sub>
                        <m:r>
                          <a:rPr lang="en-US" b="1" i="1" smtClean="0">
                            <a:latin typeface="Cambria Math"/>
                          </a:rPr>
                          <m:t>𝒏</m:t>
                        </m:r>
                      </m:sub>
                    </m:sSub>
                    <m:r>
                      <a:rPr lang="en-US" b="1" i="1" smtClean="0">
                        <a:latin typeface="Cambria Math"/>
                      </a:rPr>
                      <m:t>)</m:t>
                    </m:r>
                  </m:oMath>
                </a14:m>
                <a:endParaRPr lang="en-US" b="1" dirty="0" smtClean="0"/>
              </a:p>
              <a:p>
                <a14:m>
                  <m:oMath xmlns:m="http://schemas.openxmlformats.org/officeDocument/2006/math">
                    <m:r>
                      <a:rPr lang="en-US" b="1" i="1" smtClean="0">
                        <a:latin typeface="Cambria Math"/>
                      </a:rPr>
                      <m:t>𝑷</m:t>
                    </m:r>
                    <m:d>
                      <m:dPr>
                        <m:ctrlPr>
                          <a:rPr lang="en-US" b="1" i="1" smtClean="0">
                            <a:latin typeface="Cambria Math"/>
                          </a:rPr>
                        </m:ctrlPr>
                      </m:dPr>
                      <m:e>
                        <m:r>
                          <a:rPr lang="en-US" b="1" i="1" smtClean="0">
                            <a:latin typeface="Cambria Math"/>
                          </a:rPr>
                          <m:t>𝒇𝒖𝒕𝒖𝒓𝒆</m:t>
                        </m:r>
                      </m:e>
                      <m:e>
                        <m:r>
                          <a:rPr lang="en-US" b="1" i="1" smtClean="0">
                            <a:latin typeface="Cambria Math"/>
                          </a:rPr>
                          <m:t>𝒑𝒂𝒔𝒕</m:t>
                        </m:r>
                        <m:r>
                          <a:rPr lang="en-US" b="1" i="1" smtClean="0">
                            <a:latin typeface="Cambria Math"/>
                          </a:rPr>
                          <m:t>, </m:t>
                        </m:r>
                        <m:r>
                          <a:rPr lang="en-US" b="1" i="1" smtClean="0">
                            <a:latin typeface="Cambria Math"/>
                          </a:rPr>
                          <m:t>𝒑𝒓𝒆𝒔𝒆𝒏𝒕</m:t>
                        </m:r>
                      </m:e>
                    </m:d>
                    <m:r>
                      <a:rPr lang="en-US" b="1" i="1" smtClean="0">
                        <a:latin typeface="Cambria Math"/>
                      </a:rPr>
                      <m:t>=</m:t>
                    </m:r>
                    <m:r>
                      <a:rPr lang="en-US" b="1" i="1" smtClean="0">
                        <a:latin typeface="Cambria Math"/>
                      </a:rPr>
                      <m:t>𝑷</m:t>
                    </m:r>
                    <m:r>
                      <a:rPr lang="en-US" b="1" i="1" smtClean="0">
                        <a:latin typeface="Cambria Math"/>
                      </a:rPr>
                      <m:t>(</m:t>
                    </m:r>
                    <m:r>
                      <a:rPr lang="en-US" b="1" i="1" smtClean="0">
                        <a:latin typeface="Cambria Math"/>
                      </a:rPr>
                      <m:t>𝒇𝒖𝒕𝒖𝒓𝒆</m:t>
                    </m:r>
                    <m:r>
                      <a:rPr lang="en-US" b="1" i="1" smtClean="0">
                        <a:latin typeface="Cambria Math"/>
                      </a:rPr>
                      <m:t>|</m:t>
                    </m:r>
                    <m:r>
                      <a:rPr lang="en-US" b="1" i="1" smtClean="0">
                        <a:latin typeface="Cambria Math"/>
                      </a:rPr>
                      <m:t>𝒑𝒓𝒆𝒔𝒆𝒏𝒕</m:t>
                    </m:r>
                    <m:r>
                      <a:rPr lang="en-US" b="1" i="1" smtClean="0">
                        <a:latin typeface="Cambria Math"/>
                      </a:rPr>
                      <m:t>)</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0"/>
                <a:ext cx="8991600" cy="5867400"/>
              </a:xfrm>
              <a:blipFill rotWithShape="1">
                <a:blip r:embed="rId2"/>
                <a:stretch>
                  <a:fillRect l="-814" t="-831" r="-1220"/>
                </a:stretch>
              </a:blipFill>
            </p:spPr>
            <p:txBody>
              <a:bodyPr/>
              <a:lstStyle/>
              <a:p>
                <a:r>
                  <a:rPr lang="en-US">
                    <a:noFill/>
                  </a:rPr>
                  <a:t> </a:t>
                </a:r>
              </a:p>
            </p:txBody>
          </p:sp>
        </mc:Fallback>
      </mc:AlternateContent>
    </p:spTree>
    <p:extLst>
      <p:ext uri="{BB962C8B-B14F-4D97-AF65-F5344CB8AC3E}">
        <p14:creationId xmlns:p14="http://schemas.microsoft.com/office/powerpoint/2010/main" val="1789052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89"/>
            <a:ext cx="8534400" cy="1143000"/>
          </a:xfrm>
        </p:spPr>
        <p:txBody>
          <a:bodyPr/>
          <a:lstStyle/>
          <a:p>
            <a:r>
              <a:rPr lang="en-US" b="1" u="sng" dirty="0" smtClean="0">
                <a:solidFill>
                  <a:srgbClr val="FF0000"/>
                </a:solidFill>
              </a:rPr>
              <a:t>Conti…………</a:t>
            </a:r>
            <a:endParaRPr lang="en-US" b="1" u="sng" dirty="0">
              <a:solidFill>
                <a:srgbClr val="FF0000"/>
              </a:solidFill>
            </a:endParaRPr>
          </a:p>
        </p:txBody>
      </p:sp>
      <p:sp>
        <p:nvSpPr>
          <p:cNvPr id="3" name="Content Placeholder 2"/>
          <p:cNvSpPr>
            <a:spLocks noGrp="1"/>
          </p:cNvSpPr>
          <p:nvPr>
            <p:ph idx="1"/>
          </p:nvPr>
        </p:nvSpPr>
        <p:spPr>
          <a:xfrm>
            <a:off x="152400" y="1371600"/>
            <a:ext cx="8839200" cy="5334000"/>
          </a:xfrm>
        </p:spPr>
        <p:txBody>
          <a:bodyPr>
            <a:normAutofit/>
          </a:bodyPr>
          <a:lstStyle/>
          <a:p>
            <a:pPr algn="just"/>
            <a:r>
              <a:rPr lang="en-US" sz="3200" dirty="0" smtClean="0"/>
              <a:t>The Markov processes have many applications in various fields. For example, in finance, they are used to model stock prices and asset prices. In physics, they are used to describe the behavior of particles in random motion. In computer science, they are used in machine learning algorithms, such as hidden Markov models.</a:t>
            </a:r>
            <a:endParaRPr lang="en-US" sz="3200" dirty="0"/>
          </a:p>
        </p:txBody>
      </p:sp>
    </p:spTree>
    <p:extLst>
      <p:ext uri="{BB962C8B-B14F-4D97-AF65-F5344CB8AC3E}">
        <p14:creationId xmlns:p14="http://schemas.microsoft.com/office/powerpoint/2010/main" val="1734332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838200"/>
          </a:xfrm>
        </p:spPr>
        <p:txBody>
          <a:bodyPr/>
          <a:lstStyle/>
          <a:p>
            <a:r>
              <a:rPr lang="en-US" b="1" u="sng" dirty="0" smtClean="0">
                <a:solidFill>
                  <a:srgbClr val="FF0000"/>
                </a:solidFill>
              </a:rPr>
              <a:t>Markov Chain:</a:t>
            </a:r>
            <a:endParaRPr lang="en-US" b="1" u="sng" dirty="0">
              <a:solidFill>
                <a:srgbClr val="FF0000"/>
              </a:solidFill>
            </a:endParaRPr>
          </a:p>
        </p:txBody>
      </p:sp>
      <p:sp>
        <p:nvSpPr>
          <p:cNvPr id="3" name="Content Placeholder 2"/>
          <p:cNvSpPr>
            <a:spLocks noGrp="1"/>
          </p:cNvSpPr>
          <p:nvPr>
            <p:ph idx="1"/>
          </p:nvPr>
        </p:nvSpPr>
        <p:spPr>
          <a:xfrm>
            <a:off x="152400" y="1066800"/>
            <a:ext cx="8763000" cy="5791200"/>
          </a:xfrm>
        </p:spPr>
        <p:txBody>
          <a:bodyPr>
            <a:normAutofit/>
          </a:bodyPr>
          <a:lstStyle/>
          <a:p>
            <a:pPr algn="just"/>
            <a:r>
              <a:rPr lang="en-US" dirty="0" smtClean="0"/>
              <a:t>A Markov chain is a specific type of Markov process that has discrete states and satisfies the Markov property. It is a mathematical model used to describe a sequence of events or states where the future state depends only on the current state and is independent of all past states.</a:t>
            </a:r>
          </a:p>
          <a:p>
            <a:pPr algn="just"/>
            <a:r>
              <a:rPr lang="en-US" b="1" dirty="0" smtClean="0"/>
              <a:t>A Markov chain is defined by three components:</a:t>
            </a:r>
          </a:p>
          <a:p>
            <a:pPr algn="just"/>
            <a:r>
              <a:rPr lang="en-US" b="1" dirty="0" smtClean="0"/>
              <a:t>State Space</a:t>
            </a:r>
          </a:p>
          <a:p>
            <a:pPr algn="just"/>
            <a:r>
              <a:rPr lang="en-US" b="1" dirty="0" smtClean="0"/>
              <a:t>Transition Matrix or Transition Probabilities</a:t>
            </a:r>
          </a:p>
          <a:p>
            <a:pPr algn="just"/>
            <a:r>
              <a:rPr lang="en-US" b="1" dirty="0" smtClean="0"/>
              <a:t>Initial Distribution</a:t>
            </a:r>
          </a:p>
          <a:p>
            <a:pPr algn="just"/>
            <a:r>
              <a:rPr lang="en-US" dirty="0" smtClean="0"/>
              <a:t>Given these components, a Markov chain can be used to predict the future behavior of the system. Starting from initial state, the process moves from state to state according to the transition probabilities.</a:t>
            </a:r>
            <a:endParaRPr lang="en-US" dirty="0"/>
          </a:p>
        </p:txBody>
      </p:sp>
    </p:spTree>
    <p:extLst>
      <p:ext uri="{BB962C8B-B14F-4D97-AF65-F5344CB8AC3E}">
        <p14:creationId xmlns:p14="http://schemas.microsoft.com/office/powerpoint/2010/main" val="315049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76200"/>
            <a:ext cx="8229600" cy="551688"/>
          </a:xfrm>
        </p:spPr>
        <p:txBody>
          <a:bodyPr>
            <a:normAutofit fontScale="90000"/>
          </a:bodyPr>
          <a:lstStyle/>
          <a:p>
            <a:r>
              <a:rPr lang="en-US" b="1" u="sng" dirty="0" smtClean="0">
                <a:solidFill>
                  <a:srgbClr val="FF0000"/>
                </a:solidFill>
              </a:rPr>
              <a:t>Transition Probability:</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685800"/>
                <a:ext cx="9144000" cy="6172200"/>
              </a:xfrm>
            </p:spPr>
            <p:txBody>
              <a:bodyPr>
                <a:normAutofit fontScale="92500"/>
              </a:bodyPr>
              <a:lstStyle/>
              <a:p>
                <a:pPr algn="just"/>
                <a:r>
                  <a:rPr lang="en-US" dirty="0" smtClean="0"/>
                  <a:t>The probability of moving from one state to another or remain in the same state in a single period of time is called transition probability. The probability of moving from one state to another depends upon the probability of preceding state. Hence transition probability is a conditional probability.</a:t>
                </a:r>
              </a:p>
              <a:p>
                <a:pPr algn="just"/>
                <a14:m>
                  <m:oMath xmlns:m="http://schemas.openxmlformats.org/officeDocument/2006/math">
                    <m:r>
                      <a:rPr lang="en-US" b="1" i="1" smtClean="0">
                        <a:latin typeface="Cambria Math"/>
                      </a:rPr>
                      <m:t>𝑷</m:t>
                    </m:r>
                    <m:r>
                      <a:rPr lang="en-US" b="1" i="1" smtClean="0">
                        <a:latin typeface="Cambria Math"/>
                      </a:rPr>
                      <m:t>{</m:t>
                    </m:r>
                    <m:r>
                      <a:rPr lang="en-US" b="1" i="1" smtClean="0">
                        <a:latin typeface="Cambria Math"/>
                      </a:rPr>
                      <m:t>𝑿</m:t>
                    </m:r>
                    <m:d>
                      <m:dPr>
                        <m:ctrlPr>
                          <a:rPr lang="en-US" b="1" i="1" smtClean="0">
                            <a:latin typeface="Cambria Math"/>
                          </a:rPr>
                        </m:ctrlPr>
                      </m:dPr>
                      <m:e>
                        <m:r>
                          <a:rPr lang="en-US" b="1" i="1" smtClean="0">
                            <a:latin typeface="Cambria Math"/>
                          </a:rPr>
                          <m:t>𝒕</m:t>
                        </m:r>
                        <m:r>
                          <a:rPr lang="en-US" b="1" i="1" smtClean="0">
                            <a:latin typeface="Cambria Math"/>
                          </a:rPr>
                          <m:t>+</m:t>
                        </m:r>
                        <m:r>
                          <a:rPr lang="en-US" b="1" i="1" smtClean="0">
                            <a:latin typeface="Cambria Math"/>
                          </a:rPr>
                          <m:t>𝟏</m:t>
                        </m:r>
                      </m:e>
                    </m:d>
                    <m:r>
                      <a:rPr lang="en-US" b="1" i="1" smtClean="0">
                        <a:latin typeface="Cambria Math"/>
                      </a:rPr>
                      <m:t>=</m:t>
                    </m:r>
                    <m:r>
                      <a:rPr lang="en-US" b="1" i="1" smtClean="0">
                        <a:latin typeface="Cambria Math"/>
                      </a:rPr>
                      <m:t>𝒋</m:t>
                    </m:r>
                    <m:r>
                      <a:rPr lang="en-US" b="1" i="1" smtClean="0">
                        <a:latin typeface="Cambria Math"/>
                      </a:rPr>
                      <m:t>/</m:t>
                    </m:r>
                    <m:r>
                      <a:rPr lang="en-US" b="1" i="1" dirty="0" smtClean="0">
                        <a:latin typeface="Cambria Math"/>
                      </a:rPr>
                      <m:t>𝑿</m:t>
                    </m:r>
                    <m:d>
                      <m:dPr>
                        <m:ctrlPr>
                          <a:rPr lang="en-US" b="1" i="1" dirty="0" smtClean="0">
                            <a:latin typeface="Cambria Math"/>
                          </a:rPr>
                        </m:ctrlPr>
                      </m:dPr>
                      <m:e>
                        <m:r>
                          <a:rPr lang="en-US" b="1" i="1" dirty="0" smtClean="0">
                            <a:latin typeface="Cambria Math"/>
                          </a:rPr>
                          <m:t>𝒕</m:t>
                        </m:r>
                      </m:e>
                    </m:d>
                    <m:r>
                      <a:rPr lang="en-US" b="1" i="1" dirty="0" smtClean="0">
                        <a:latin typeface="Cambria Math"/>
                      </a:rPr>
                      <m:t>=</m:t>
                    </m:r>
                    <m:r>
                      <a:rPr lang="en-US" b="1" i="1" dirty="0" smtClean="0">
                        <a:latin typeface="Cambria Math"/>
                      </a:rPr>
                      <m:t>𝒊</m:t>
                    </m:r>
                    <m:r>
                      <a:rPr lang="en-US" b="1" i="1" dirty="0" smtClean="0">
                        <a:latin typeface="Cambria Math"/>
                      </a:rPr>
                      <m:t>}= </m:t>
                    </m:r>
                    <m:sSub>
                      <m:sSubPr>
                        <m:ctrlPr>
                          <a:rPr lang="en-US" b="1" i="1" dirty="0" smtClean="0">
                            <a:latin typeface="Cambria Math"/>
                          </a:rPr>
                        </m:ctrlPr>
                      </m:sSubPr>
                      <m:e>
                        <m:r>
                          <a:rPr lang="en-US" b="1" i="1" dirty="0" smtClean="0">
                            <a:latin typeface="Cambria Math"/>
                          </a:rPr>
                          <m:t>𝑷</m:t>
                        </m:r>
                      </m:e>
                      <m:sub>
                        <m:r>
                          <a:rPr lang="en-US" b="1" i="1" dirty="0" smtClean="0">
                            <a:latin typeface="Cambria Math"/>
                          </a:rPr>
                          <m:t>𝒊𝒋</m:t>
                        </m:r>
                      </m:sub>
                    </m:sSub>
                    <m:d>
                      <m:dPr>
                        <m:ctrlPr>
                          <a:rPr lang="en-US" b="1" i="1" dirty="0" smtClean="0">
                            <a:latin typeface="Cambria Math"/>
                          </a:rPr>
                        </m:ctrlPr>
                      </m:dPr>
                      <m:e>
                        <m:r>
                          <a:rPr lang="en-US" b="1" i="1" dirty="0" smtClean="0">
                            <a:latin typeface="Cambria Math"/>
                          </a:rPr>
                          <m:t>𝒕</m:t>
                        </m:r>
                      </m:e>
                    </m:d>
                  </m:oMath>
                </a14:m>
                <a:r>
                  <a:rPr lang="en-US" dirty="0" smtClean="0"/>
                  <a:t> is transition probability from state I to state j in time t.</a:t>
                </a:r>
              </a:p>
              <a:p>
                <a:pPr algn="just"/>
                <a:r>
                  <a:rPr lang="en-US" b="1" u="sng" dirty="0" smtClean="0">
                    <a:solidFill>
                      <a:srgbClr val="FF0000"/>
                    </a:solidFill>
                  </a:rPr>
                  <a:t>Transition Probability Matrix:</a:t>
                </a:r>
                <a:endParaRPr lang="en-US" b="1" u="sng" dirty="0" smtClean="0">
                  <a:solidFill>
                    <a:srgbClr val="FF0000"/>
                  </a:solidFill>
                </a:endParaRPr>
              </a:p>
              <a:p>
                <a:pPr algn="just"/>
                <a:r>
                  <a:rPr lang="en-US" dirty="0" smtClean="0"/>
                  <a:t>It is matrix obtained by using transition probabilities of various state. Let the state space be I = { 0, 1, 2, 3, ..n} then</a:t>
                </a:r>
              </a:p>
              <a:p>
                <a:pPr algn="just"/>
                <a14:m>
                  <m:oMath xmlns:m="http://schemas.openxmlformats.org/officeDocument/2006/math">
                    <m:d>
                      <m:dPr>
                        <m:ctrlPr>
                          <a:rPr lang="en-US" i="1" smtClean="0">
                            <a:latin typeface="Cambria Math"/>
                          </a:rPr>
                        </m:ctrlPr>
                      </m:dPr>
                      <m:e>
                        <m:m>
                          <m:mPr>
                            <m:mcs>
                              <m:mc>
                                <m:mcPr>
                                  <m:count m:val="3"/>
                                  <m:mcJc m:val="center"/>
                                </m:mcPr>
                              </m:mc>
                            </m:mcs>
                            <m:ctrlPr>
                              <a:rPr lang="en-US" b="1" i="1" smtClean="0">
                                <a:latin typeface="Cambria Math"/>
                              </a:rPr>
                            </m:ctrlPr>
                          </m:mPr>
                          <m:mr>
                            <m:e>
                              <m:sSub>
                                <m:sSubPr>
                                  <m:ctrlPr>
                                    <a:rPr lang="en-US" b="1" i="1" smtClean="0">
                                      <a:latin typeface="Cambria Math"/>
                                    </a:rPr>
                                  </m:ctrlPr>
                                </m:sSubPr>
                                <m:e>
                                  <m:r>
                                    <a:rPr lang="en-US" b="1" i="1" smtClean="0">
                                      <a:latin typeface="Cambria Math"/>
                                    </a:rPr>
                                    <m:t>𝑷</m:t>
                                  </m:r>
                                </m:e>
                                <m:sub>
                                  <m:r>
                                    <a:rPr lang="en-US" b="1" i="1" smtClean="0">
                                      <a:latin typeface="Cambria Math"/>
                                    </a:rPr>
                                    <m:t>𝟎𝟎</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𝟎𝟏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𝟎𝟐</m:t>
                                  </m:r>
                                </m:sub>
                              </m:sSub>
                            </m:e>
                          </m:mr>
                          <m:mr>
                            <m:e>
                              <m:sSub>
                                <m:sSubPr>
                                  <m:ctrlPr>
                                    <a:rPr lang="en-US" b="1" i="1" smtClean="0">
                                      <a:latin typeface="Cambria Math"/>
                                    </a:rPr>
                                  </m:ctrlPr>
                                </m:sSubPr>
                                <m:e>
                                  <m:r>
                                    <a:rPr lang="en-US" b="1" i="1" smtClean="0">
                                      <a:latin typeface="Cambria Math"/>
                                    </a:rPr>
                                    <m:t>𝑷</m:t>
                                  </m:r>
                                </m:e>
                                <m:sub>
                                  <m:r>
                                    <a:rPr lang="en-US" b="1" i="1" smtClean="0">
                                      <a:latin typeface="Cambria Math"/>
                                    </a:rPr>
                                    <m:t>𝟏𝟎</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𝟏𝟏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𝟏𝟐</m:t>
                                  </m:r>
                                </m:sub>
                              </m:sSub>
                            </m:e>
                          </m:mr>
                          <m:mr>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𝟐𝟎</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m:t>
                                      </m:r>
                                      <m:r>
                                        <a:rPr lang="en-US" b="1" i="1" smtClean="0">
                                          <a:latin typeface="Cambria Math"/>
                                        </a:rPr>
                                        <m:t>𝟎</m:t>
                                      </m:r>
                                    </m:sub>
                                  </m:sSub>
                                </m:e>
                              </m:eqArr>
                            </m:e>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m:t>
                                      </m:r>
                                      <m:r>
                                        <a:rPr lang="en-US" b="1" i="1" smtClean="0">
                                          <a:latin typeface="Cambria Math"/>
                                        </a:rPr>
                                        <m:t>𝟏</m:t>
                                      </m:r>
                                    </m:sub>
                                  </m:sSub>
                                </m:e>
                              </m:eqArr>
                            </m:e>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𝟐𝟐</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m:t>
                                      </m:r>
                                      <m:r>
                                        <a:rPr lang="en-US" b="1" i="1" smtClean="0">
                                          <a:latin typeface="Cambria Math"/>
                                        </a:rPr>
                                        <m:t>𝟐</m:t>
                                      </m:r>
                                    </m:sub>
                                  </m:sSub>
                                </m:e>
                              </m:eqArr>
                            </m:e>
                          </m:mr>
                        </m:m>
                        <m:r>
                          <a:rPr lang="en-US" b="1" i="1" smtClean="0">
                            <a:latin typeface="Cambria Math"/>
                          </a:rPr>
                          <m:t>     </m:t>
                        </m:r>
                        <m:m>
                          <m:mPr>
                            <m:mcs>
                              <m:mc>
                                <m:mcPr>
                                  <m:count m:val="3"/>
                                  <m:mcJc m:val="center"/>
                                </m:mcPr>
                              </m:mc>
                            </m:mcs>
                            <m:ctrlPr>
                              <a:rPr lang="en-US" b="1" i="1" smtClean="0">
                                <a:latin typeface="Cambria Math"/>
                              </a:rPr>
                            </m:ctrlPr>
                          </m:mPr>
                          <m:mr>
                            <m:e>
                              <m:sSub>
                                <m:sSubPr>
                                  <m:ctrlPr>
                                    <a:rPr lang="en-US" b="1" i="1" smtClean="0">
                                      <a:latin typeface="Cambria Math"/>
                                    </a:rPr>
                                  </m:ctrlPr>
                                </m:sSubPr>
                                <m:e>
                                  <m:r>
                                    <a:rPr lang="en-US" b="1" i="1" smtClean="0">
                                      <a:latin typeface="Cambria Math"/>
                                    </a:rPr>
                                    <m:t>𝑷</m:t>
                                  </m:r>
                                </m:e>
                                <m:sub>
                                  <m:r>
                                    <a:rPr lang="en-US" b="1" i="1" smtClean="0">
                                      <a:latin typeface="Cambria Math"/>
                                    </a:rPr>
                                    <m:t>𝟎</m:t>
                                  </m:r>
                                  <m:r>
                                    <a:rPr lang="en-US" b="1" i="1" smtClean="0">
                                      <a:latin typeface="Cambria Math"/>
                                    </a:rPr>
                                    <m:t>𝒏</m:t>
                                  </m:r>
                                  <m:r>
                                    <a:rPr lang="en-US" b="1" i="1" smtClean="0">
                                      <a:latin typeface="Cambria Math"/>
                                    </a:rPr>
                                    <m:t>−</m:t>
                                  </m:r>
                                  <m:r>
                                    <a:rPr lang="en-US" b="1" i="1" smtClean="0">
                                      <a:latin typeface="Cambria Math"/>
                                    </a:rPr>
                                    <m:t>𝟐</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𝟎</m:t>
                                  </m:r>
                                  <m:r>
                                    <a:rPr lang="en-US" b="1" i="1" smtClean="0">
                                      <a:latin typeface="Cambria Math"/>
                                    </a:rPr>
                                    <m:t>𝒏</m:t>
                                  </m:r>
                                  <m:r>
                                    <a:rPr lang="en-US" b="1" i="1" smtClean="0">
                                      <a:latin typeface="Cambria Math"/>
                                    </a:rPr>
                                    <m:t>−</m:t>
                                  </m:r>
                                  <m:r>
                                    <a:rPr lang="en-US" b="1" i="1" smtClean="0">
                                      <a:latin typeface="Cambria Math"/>
                                    </a:rPr>
                                    <m:t>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𝟎</m:t>
                                  </m:r>
                                  <m:r>
                                    <a:rPr lang="en-US" b="1" i="1" smtClean="0">
                                      <a:latin typeface="Cambria Math"/>
                                    </a:rPr>
                                    <m:t>𝒏</m:t>
                                  </m:r>
                                </m:sub>
                              </m:sSub>
                            </m:e>
                          </m:mr>
                          <m:mr>
                            <m:e>
                              <m:sSub>
                                <m:sSubPr>
                                  <m:ctrlPr>
                                    <a:rPr lang="en-US" b="1" i="1" smtClean="0">
                                      <a:latin typeface="Cambria Math"/>
                                    </a:rPr>
                                  </m:ctrlPr>
                                </m:sSubPr>
                                <m:e>
                                  <m:r>
                                    <a:rPr lang="en-US" b="1" i="1" smtClean="0">
                                      <a:latin typeface="Cambria Math"/>
                                    </a:rPr>
                                    <m:t>𝑷</m:t>
                                  </m:r>
                                </m:e>
                                <m:sub>
                                  <m:r>
                                    <a:rPr lang="en-US" b="1" i="1" smtClean="0">
                                      <a:latin typeface="Cambria Math"/>
                                    </a:rPr>
                                    <m:t>𝟏</m:t>
                                  </m:r>
                                  <m:r>
                                    <a:rPr lang="en-US" b="1" i="1" smtClean="0">
                                      <a:latin typeface="Cambria Math"/>
                                    </a:rPr>
                                    <m:t>𝒏</m:t>
                                  </m:r>
                                  <m:r>
                                    <a:rPr lang="en-US" b="1" i="1" smtClean="0">
                                      <a:latin typeface="Cambria Math"/>
                                    </a:rPr>
                                    <m:t>−</m:t>
                                  </m:r>
                                  <m:r>
                                    <a:rPr lang="en-US" b="1" i="1" smtClean="0">
                                      <a:latin typeface="Cambria Math"/>
                                    </a:rPr>
                                    <m:t>𝟐</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𝟏</m:t>
                                  </m:r>
                                  <m:r>
                                    <a:rPr lang="en-US" b="1" i="1" smtClean="0">
                                      <a:latin typeface="Cambria Math"/>
                                    </a:rPr>
                                    <m:t>𝒏</m:t>
                                  </m:r>
                                  <m:r>
                                    <a:rPr lang="en-US" b="1" i="1" smtClean="0">
                                      <a:latin typeface="Cambria Math"/>
                                    </a:rPr>
                                    <m:t>−</m:t>
                                  </m:r>
                                  <m:r>
                                    <a:rPr lang="en-US" b="1" i="1" smtClean="0">
                                      <a:latin typeface="Cambria Math"/>
                                    </a:rPr>
                                    <m:t>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𝟏</m:t>
                                  </m:r>
                                  <m:r>
                                    <a:rPr lang="en-US" b="1" i="1" smtClean="0">
                                      <a:latin typeface="Cambria Math"/>
                                    </a:rPr>
                                    <m:t>𝒏</m:t>
                                  </m:r>
                                </m:sub>
                              </m:sSub>
                            </m:e>
                          </m:mr>
                          <m:mr>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m:t>
                                      </m:r>
                                      <m:r>
                                        <a:rPr lang="en-US" b="1" i="1" smtClean="0">
                                          <a:latin typeface="Cambria Math"/>
                                        </a:rPr>
                                        <m:t>𝒏</m:t>
                                      </m:r>
                                      <m:r>
                                        <a:rPr lang="en-US" b="1" i="1" smtClean="0">
                                          <a:latin typeface="Cambria Math"/>
                                        </a:rPr>
                                        <m:t>−</m:t>
                                      </m:r>
                                      <m:r>
                                        <a:rPr lang="en-US" b="1" i="1" smtClean="0">
                                          <a:latin typeface="Cambria Math"/>
                                        </a:rPr>
                                        <m:t>𝟐</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𝒏𝒏</m:t>
                                      </m:r>
                                      <m:r>
                                        <a:rPr lang="en-US" b="1" i="1" smtClean="0">
                                          <a:latin typeface="Cambria Math"/>
                                        </a:rPr>
                                        <m:t>−</m:t>
                                      </m:r>
                                      <m:r>
                                        <a:rPr lang="en-US" b="1" i="1" smtClean="0">
                                          <a:latin typeface="Cambria Math"/>
                                        </a:rPr>
                                        <m:t>𝟐</m:t>
                                      </m:r>
                                    </m:sub>
                                  </m:sSub>
                                </m:e>
                              </m:eqArr>
                            </m:e>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m:t>
                                      </m:r>
                                      <m:r>
                                        <a:rPr lang="en-US" b="1" i="1" smtClean="0">
                                          <a:latin typeface="Cambria Math"/>
                                        </a:rPr>
                                        <m:t>𝒏</m:t>
                                      </m:r>
                                      <m:r>
                                        <a:rPr lang="en-US" b="1" i="1" smtClean="0">
                                          <a:latin typeface="Cambria Math"/>
                                        </a:rPr>
                                        <m:t>−</m:t>
                                      </m:r>
                                      <m:r>
                                        <a:rPr lang="en-US" b="1" i="1" smtClean="0">
                                          <a:latin typeface="Cambria Math"/>
                                        </a:rPr>
                                        <m:t>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𝒏𝒏</m:t>
                                      </m:r>
                                      <m:r>
                                        <a:rPr lang="en-US" b="1" i="1" smtClean="0">
                                          <a:latin typeface="Cambria Math"/>
                                        </a:rPr>
                                        <m:t>−</m:t>
                                      </m:r>
                                      <m:r>
                                        <a:rPr lang="en-US" b="1" i="1" smtClean="0">
                                          <a:latin typeface="Cambria Math"/>
                                        </a:rPr>
                                        <m:t>𝟏</m:t>
                                      </m:r>
                                    </m:sub>
                                  </m:sSub>
                                </m:e>
                              </m:eqArr>
                            </m:e>
                            <m:e>
                              <m:eqArr>
                                <m:eqArrPr>
                                  <m:ctrlPr>
                                    <a:rPr lang="en-US" b="1" i="1" smtClean="0">
                                      <a:latin typeface="Cambria Math"/>
                                    </a:rPr>
                                  </m:ctrlPr>
                                </m:eqArrPr>
                                <m:e>
                                  <m:sSub>
                                    <m:sSubPr>
                                      <m:ctrlPr>
                                        <a:rPr lang="en-US" b="1" i="1" smtClean="0">
                                          <a:latin typeface="Cambria Math"/>
                                        </a:rPr>
                                      </m:ctrlPr>
                                    </m:sSubPr>
                                    <m:e>
                                      <m:r>
                                        <a:rPr lang="en-US" b="1" i="1" smtClean="0">
                                          <a:latin typeface="Cambria Math"/>
                                        </a:rPr>
                                        <m:t>𝑷</m:t>
                                      </m:r>
                                    </m:e>
                                    <m:sub>
                                      <m:r>
                                        <a:rPr lang="en-US" b="1" i="1" smtClean="0">
                                          <a:latin typeface="Cambria Math"/>
                                        </a:rPr>
                                        <m:t>𝟐</m:t>
                                      </m:r>
                                      <m:r>
                                        <a:rPr lang="en-US" b="1" i="1" smtClean="0">
                                          <a:latin typeface="Cambria Math"/>
                                        </a:rPr>
                                        <m:t>𝒏</m:t>
                                      </m:r>
                                    </m:sub>
                                  </m:sSub>
                                </m:e>
                                <m:e>
                                  <m:sSub>
                                    <m:sSubPr>
                                      <m:ctrlPr>
                                        <a:rPr lang="en-US" b="1" i="1" smtClean="0">
                                          <a:latin typeface="Cambria Math"/>
                                        </a:rPr>
                                      </m:ctrlPr>
                                    </m:sSubPr>
                                    <m:e>
                                      <m:r>
                                        <a:rPr lang="en-US" b="1" i="1" smtClean="0">
                                          <a:latin typeface="Cambria Math"/>
                                        </a:rPr>
                                        <m:t>𝑷</m:t>
                                      </m:r>
                                    </m:e>
                                    <m:sub>
                                      <m:r>
                                        <a:rPr lang="en-US" b="1" i="1" smtClean="0">
                                          <a:latin typeface="Cambria Math"/>
                                        </a:rPr>
                                        <m:t>𝒏𝒏</m:t>
                                      </m:r>
                                    </m:sub>
                                  </m:sSub>
                                </m:e>
                              </m:eqArr>
                            </m:e>
                          </m:mr>
                        </m:m>
                        <m:r>
                          <a:rPr lang="en-US" b="1" i="1" smtClean="0">
                            <a:latin typeface="Cambria Math"/>
                          </a:rPr>
                          <m:t>  </m:t>
                        </m:r>
                      </m:e>
                    </m:d>
                  </m:oMath>
                </a14:m>
                <a:r>
                  <a:rPr lang="en-US" dirty="0" smtClean="0"/>
                  <a:t> </a:t>
                </a:r>
              </a:p>
              <a:p>
                <a:pPr algn="just"/>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𝑃</m:t>
                        </m:r>
                      </m:e>
                      <m:sub>
                        <m:r>
                          <a:rPr lang="en-US" b="0" i="1" smtClean="0">
                            <a:latin typeface="Cambria Math"/>
                          </a:rPr>
                          <m:t>𝑖𝑗</m:t>
                        </m:r>
                      </m:sub>
                    </m:sSub>
                  </m:oMath>
                </a14:m>
                <a:r>
                  <a:rPr lang="en-US" dirty="0" smtClean="0"/>
                  <a:t>} </a:t>
                </a:r>
                <a14:m>
                  <m:oMath xmlns:m="http://schemas.openxmlformats.org/officeDocument/2006/math">
                    <m:r>
                      <a:rPr lang="en-US" b="0" i="1" dirty="0" smtClean="0">
                        <a:latin typeface="Cambria Math"/>
                      </a:rPr>
                      <m:t>𝑖</m:t>
                    </m:r>
                    <m:r>
                      <a:rPr lang="en-US" b="0" i="1" dirty="0" smtClean="0">
                        <a:latin typeface="Cambria Math"/>
                      </a:rPr>
                      <m:t>,</m:t>
                    </m:r>
                    <m:r>
                      <a:rPr lang="en-US" b="0" i="1" dirty="0" smtClean="0">
                        <a:latin typeface="Cambria Math"/>
                      </a:rPr>
                      <m:t>𝑗</m:t>
                    </m:r>
                    <m:r>
                      <a:rPr lang="en-US" b="0" i="1" dirty="0" smtClean="0">
                        <a:latin typeface="Cambria Math"/>
                        <a:ea typeface="Cambria Math"/>
                      </a:rPr>
                      <m:t>∈</m:t>
                    </m:r>
                    <m:r>
                      <a:rPr lang="en-US" b="0" i="1" dirty="0" smtClean="0">
                        <a:latin typeface="Cambria Math"/>
                        <a:ea typeface="Cambria Math"/>
                      </a:rPr>
                      <m:t>𝐼</m:t>
                    </m:r>
                  </m:oMath>
                </a14:m>
                <a:r>
                  <a:rPr lang="en-US" dirty="0" smtClean="0"/>
                  <a:t> is called transition probability matrix</a:t>
                </a:r>
                <a:endParaRPr lang="en-US" dirty="0" smtClean="0"/>
              </a:p>
              <a:p>
                <a:pPr algn="just"/>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6172200"/>
              </a:xfrm>
              <a:blipFill rotWithShape="1">
                <a:blip r:embed="rId2"/>
                <a:stretch>
                  <a:fillRect l="-667" t="-791" r="-1000" b="-17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6934200" y="4648200"/>
                <a:ext cx="1981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FF00"/>
                    </a:solidFill>
                  </a:rPr>
                  <a:t>Note:  </a:t>
                </a:r>
                <a14:m>
                  <m:oMath xmlns:m="http://schemas.openxmlformats.org/officeDocument/2006/math">
                    <m:sSub>
                      <m:sSubPr>
                        <m:ctrlPr>
                          <a:rPr lang="en-US" b="1" i="1" smtClean="0">
                            <a:solidFill>
                              <a:srgbClr val="FFFF00"/>
                            </a:solidFill>
                            <a:latin typeface="Cambria Math"/>
                          </a:rPr>
                        </m:ctrlPr>
                      </m:sSubPr>
                      <m:e>
                        <m:r>
                          <a:rPr lang="en-US" b="1" i="1" smtClean="0">
                            <a:solidFill>
                              <a:srgbClr val="FFFF00"/>
                            </a:solidFill>
                            <a:latin typeface="Cambria Math"/>
                          </a:rPr>
                          <m:t>𝑷</m:t>
                        </m:r>
                      </m:e>
                      <m:sub>
                        <m:r>
                          <a:rPr lang="en-US" b="1" i="1" smtClean="0">
                            <a:solidFill>
                              <a:srgbClr val="FFFF00"/>
                            </a:solidFill>
                            <a:latin typeface="Cambria Math"/>
                          </a:rPr>
                          <m:t>𝒊𝒋</m:t>
                        </m:r>
                      </m:sub>
                    </m:sSub>
                    <m:r>
                      <a:rPr lang="en-US" b="1" i="1" smtClean="0">
                        <a:solidFill>
                          <a:srgbClr val="FFFF00"/>
                        </a:solidFill>
                        <a:latin typeface="Cambria Math"/>
                        <a:ea typeface="Cambria Math"/>
                      </a:rPr>
                      <m:t>≥</m:t>
                    </m:r>
                    <m:r>
                      <a:rPr lang="en-US" b="1" i="1" smtClean="0">
                        <a:solidFill>
                          <a:srgbClr val="FFFF00"/>
                        </a:solidFill>
                        <a:latin typeface="Cambria Math"/>
                        <a:ea typeface="Cambria Math"/>
                      </a:rPr>
                      <m:t>𝟎</m:t>
                    </m:r>
                  </m:oMath>
                </a14:m>
                <a:endParaRPr lang="en-US" b="1" dirty="0" smtClean="0">
                  <a:solidFill>
                    <a:srgbClr val="FFFF00"/>
                  </a:solidFill>
                  <a:ea typeface="Cambria Math"/>
                </a:endParaRPr>
              </a:p>
              <a:p>
                <a:pPr algn="ctr"/>
                <a14:m>
                  <m:oMathPara xmlns:m="http://schemas.openxmlformats.org/officeDocument/2006/math">
                    <m:oMathParaPr>
                      <m:jc m:val="centerGroup"/>
                    </m:oMathParaPr>
                    <m:oMath xmlns:m="http://schemas.openxmlformats.org/officeDocument/2006/math">
                      <m:nary>
                        <m:naryPr>
                          <m:chr m:val="∑"/>
                          <m:supHide m:val="on"/>
                          <m:ctrlPr>
                            <a:rPr lang="en-US" b="1" i="1" smtClean="0">
                              <a:solidFill>
                                <a:srgbClr val="FFFF00"/>
                              </a:solidFill>
                              <a:latin typeface="Cambria Math"/>
                            </a:rPr>
                          </m:ctrlPr>
                        </m:naryPr>
                        <m:sub>
                          <m:r>
                            <m:rPr>
                              <m:brk m:alnAt="7"/>
                            </m:rPr>
                            <a:rPr lang="en-US" b="1" i="1" smtClean="0">
                              <a:solidFill>
                                <a:srgbClr val="FFFF00"/>
                              </a:solidFill>
                              <a:latin typeface="Cambria Math"/>
                            </a:rPr>
                            <m:t>𝒊</m:t>
                          </m:r>
                        </m:sub>
                        <m:sup/>
                        <m:e>
                          <m:sSub>
                            <m:sSubPr>
                              <m:ctrlPr>
                                <a:rPr lang="en-US" b="1" i="1" smtClean="0">
                                  <a:solidFill>
                                    <a:srgbClr val="FFFF00"/>
                                  </a:solidFill>
                                  <a:latin typeface="Cambria Math"/>
                                </a:rPr>
                              </m:ctrlPr>
                            </m:sSubPr>
                            <m:e>
                              <m:r>
                                <a:rPr lang="en-US" b="1" i="1" smtClean="0">
                                  <a:solidFill>
                                    <a:srgbClr val="FFFF00"/>
                                  </a:solidFill>
                                  <a:latin typeface="Cambria Math"/>
                                </a:rPr>
                                <m:t>𝑷</m:t>
                              </m:r>
                            </m:e>
                            <m:sub>
                              <m:r>
                                <a:rPr lang="en-US" b="1" i="1" smtClean="0">
                                  <a:solidFill>
                                    <a:srgbClr val="FFFF00"/>
                                  </a:solidFill>
                                  <a:latin typeface="Cambria Math"/>
                                </a:rPr>
                                <m:t>𝒊𝒋</m:t>
                              </m:r>
                            </m:sub>
                          </m:sSub>
                          <m:r>
                            <a:rPr lang="en-US" b="1" i="1" smtClean="0">
                              <a:solidFill>
                                <a:srgbClr val="FFFF00"/>
                              </a:solidFill>
                              <a:latin typeface="Cambria Math"/>
                            </a:rPr>
                            <m:t>=</m:t>
                          </m:r>
                          <m:r>
                            <a:rPr lang="en-US" b="1" i="1" smtClean="0">
                              <a:solidFill>
                                <a:srgbClr val="FFFF00"/>
                              </a:solidFill>
                              <a:latin typeface="Cambria Math"/>
                            </a:rPr>
                            <m:t>𝟏</m:t>
                          </m:r>
                        </m:e>
                      </m:nary>
                    </m:oMath>
                  </m:oMathPara>
                </a14:m>
                <a:endParaRPr lang="en-US" b="1" dirty="0" smtClean="0">
                  <a:solidFill>
                    <a:srgbClr val="FFFF00"/>
                  </a:solidFill>
                </a:endParaRPr>
              </a:p>
              <a:p>
                <a:pPr algn="ctr"/>
                <a14:m>
                  <m:oMathPara xmlns:m="http://schemas.openxmlformats.org/officeDocument/2006/math">
                    <m:oMathParaPr>
                      <m:jc m:val="centerGroup"/>
                    </m:oMathParaPr>
                    <m:oMath xmlns:m="http://schemas.openxmlformats.org/officeDocument/2006/math">
                      <m:nary>
                        <m:naryPr>
                          <m:chr m:val="∑"/>
                          <m:supHide m:val="on"/>
                          <m:ctrlPr>
                            <a:rPr lang="en-US" b="1" i="1">
                              <a:solidFill>
                                <a:srgbClr val="FFFF00"/>
                              </a:solidFill>
                              <a:latin typeface="Cambria Math"/>
                            </a:rPr>
                          </m:ctrlPr>
                        </m:naryPr>
                        <m:sub>
                          <m:r>
                            <m:rPr>
                              <m:brk m:alnAt="7"/>
                            </m:rPr>
                            <a:rPr lang="en-US" b="1" i="1" smtClean="0">
                              <a:solidFill>
                                <a:srgbClr val="FFFF00"/>
                              </a:solidFill>
                              <a:latin typeface="Cambria Math"/>
                            </a:rPr>
                            <m:t>𝒋</m:t>
                          </m:r>
                        </m:sub>
                        <m:sup/>
                        <m:e>
                          <m:sSub>
                            <m:sSubPr>
                              <m:ctrlPr>
                                <a:rPr lang="en-US" b="1" i="1">
                                  <a:solidFill>
                                    <a:srgbClr val="FFFF00"/>
                                  </a:solidFill>
                                  <a:latin typeface="Cambria Math"/>
                                </a:rPr>
                              </m:ctrlPr>
                            </m:sSubPr>
                            <m:e>
                              <m:r>
                                <a:rPr lang="en-US" b="1" i="1">
                                  <a:solidFill>
                                    <a:srgbClr val="FFFF00"/>
                                  </a:solidFill>
                                  <a:latin typeface="Cambria Math"/>
                                </a:rPr>
                                <m:t>𝑷</m:t>
                              </m:r>
                            </m:e>
                            <m:sub>
                              <m:r>
                                <a:rPr lang="en-US" b="1" i="1">
                                  <a:solidFill>
                                    <a:srgbClr val="FFFF00"/>
                                  </a:solidFill>
                                  <a:latin typeface="Cambria Math"/>
                                </a:rPr>
                                <m:t>𝒊𝒋</m:t>
                              </m:r>
                            </m:sub>
                          </m:sSub>
                          <m:r>
                            <a:rPr lang="en-US" b="1" i="1">
                              <a:solidFill>
                                <a:srgbClr val="FFFF00"/>
                              </a:solidFill>
                              <a:latin typeface="Cambria Math"/>
                            </a:rPr>
                            <m:t>=</m:t>
                          </m:r>
                          <m:r>
                            <a:rPr lang="en-US" b="1" i="1">
                              <a:solidFill>
                                <a:srgbClr val="FFFF00"/>
                              </a:solidFill>
                              <a:latin typeface="Cambria Math"/>
                            </a:rPr>
                            <m:t>𝟏</m:t>
                          </m:r>
                        </m:e>
                      </m:nary>
                    </m:oMath>
                  </m:oMathPara>
                </a14:m>
                <a:endParaRPr lang="en-US" b="1" dirty="0"/>
              </a:p>
            </p:txBody>
          </p:sp>
        </mc:Choice>
        <mc:Fallback>
          <p:sp>
            <p:nvSpPr>
              <p:cNvPr id="4" name="Rectangle 3"/>
              <p:cNvSpPr>
                <a:spLocks noRot="1" noChangeAspect="1" noMove="1" noResize="1" noEditPoints="1" noAdjustHandles="1" noChangeArrowheads="1" noChangeShapeType="1" noTextEdit="1"/>
              </p:cNvSpPr>
              <p:nvPr/>
            </p:nvSpPr>
            <p:spPr>
              <a:xfrm>
                <a:off x="6934200" y="4648200"/>
                <a:ext cx="1981200" cy="1752600"/>
              </a:xfrm>
              <a:prstGeom prst="rect">
                <a:avLst/>
              </a:prstGeom>
              <a:blipFill rotWithShape="1">
                <a:blip r:embed="rId3"/>
                <a:stretch>
                  <a:fillRect t="-1031"/>
                </a:stretch>
              </a:blipFill>
            </p:spPr>
            <p:txBody>
              <a:bodyPr/>
              <a:lstStyle/>
              <a:p>
                <a:r>
                  <a:rPr lang="en-US">
                    <a:noFill/>
                  </a:rPr>
                  <a:t> </a:t>
                </a:r>
              </a:p>
            </p:txBody>
          </p:sp>
        </mc:Fallback>
      </mc:AlternateContent>
    </p:spTree>
    <p:extLst>
      <p:ext uri="{BB962C8B-B14F-4D97-AF65-F5344CB8AC3E}">
        <p14:creationId xmlns:p14="http://schemas.microsoft.com/office/powerpoint/2010/main" val="1413895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9144000" cy="586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0782" y="152400"/>
            <a:ext cx="8229600" cy="704088"/>
          </a:xfrm>
        </p:spPr>
        <p:txBody>
          <a:bodyPr>
            <a:normAutofit fontScale="90000"/>
          </a:bodyPr>
          <a:lstStyle/>
          <a:p>
            <a:r>
              <a:rPr lang="en-US" b="1" u="sng" dirty="0" smtClean="0">
                <a:solidFill>
                  <a:srgbClr val="FF0000"/>
                </a:solidFill>
                <a:effectLst>
                  <a:outerShdw blurRad="38100" dist="38100" dir="2700000" algn="tl">
                    <a:srgbClr val="000000">
                      <a:alpha val="43137"/>
                    </a:srgbClr>
                  </a:outerShdw>
                </a:effectLst>
              </a:rPr>
              <a:t>n Step Transition Probability:</a:t>
            </a:r>
            <a:endParaRPr lang="en-US" b="1" u="sng"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 y="990600"/>
                <a:ext cx="8915400" cy="5791200"/>
              </a:xfrm>
            </p:spPr>
            <p:txBody>
              <a:bodyPr>
                <a:normAutofit/>
              </a:bodyPr>
              <a:lstStyle/>
              <a:p>
                <a:pPr algn="just"/>
                <a:r>
                  <a:rPr lang="en-US" sz="2800" dirty="0" smtClean="0"/>
                  <a:t>Probability </a:t>
                </a:r>
                <a14:m>
                  <m:oMath xmlns:m="http://schemas.openxmlformats.org/officeDocument/2006/math">
                    <m:sSub>
                      <m:sSubPr>
                        <m:ctrlPr>
                          <a:rPr lang="en-US" sz="2800" b="1" i="1" smtClean="0">
                            <a:latin typeface="Cambria Math"/>
                          </a:rPr>
                        </m:ctrlPr>
                      </m:sSubPr>
                      <m:e>
                        <m:r>
                          <a:rPr lang="en-US" sz="2800" b="1" i="1" smtClean="0">
                            <a:latin typeface="Cambria Math"/>
                          </a:rPr>
                          <m:t>𝑷</m:t>
                        </m:r>
                      </m:e>
                      <m:sub>
                        <m:r>
                          <a:rPr lang="en-US" sz="2800" b="1" i="1" smtClean="0">
                            <a:latin typeface="Cambria Math"/>
                          </a:rPr>
                          <m:t>𝒊𝒋</m:t>
                        </m:r>
                      </m:sub>
                    </m:sSub>
                    <m:r>
                      <a:rPr lang="en-US" sz="2800" b="1" i="1" smtClean="0">
                        <a:latin typeface="Cambria Math"/>
                      </a:rPr>
                      <m:t>(</m:t>
                    </m:r>
                    <m:sSup>
                      <m:sSupPr>
                        <m:ctrlPr>
                          <a:rPr lang="en-US" sz="2800" b="1" i="1" smtClean="0">
                            <a:latin typeface="Cambria Math"/>
                          </a:rPr>
                        </m:ctrlPr>
                      </m:sSupPr>
                      <m:e>
                        <m:r>
                          <a:rPr lang="en-US" sz="2800" b="1" i="1" smtClean="0">
                            <a:latin typeface="Cambria Math"/>
                          </a:rPr>
                          <m:t>𝒕</m:t>
                        </m:r>
                        <m:r>
                          <a:rPr lang="en-US" sz="2800" b="1" i="1" smtClean="0">
                            <a:latin typeface="Cambria Math"/>
                          </a:rPr>
                          <m:t>)</m:t>
                        </m:r>
                      </m:e>
                      <m:sup>
                        <m:r>
                          <a:rPr lang="en-US" sz="2800" b="1" i="1" smtClean="0">
                            <a:latin typeface="Cambria Math"/>
                          </a:rPr>
                          <m:t>𝒏</m:t>
                        </m:r>
                      </m:sup>
                    </m:sSup>
                    <m:r>
                      <a:rPr lang="en-US" sz="2800" b="1" i="1" smtClean="0">
                        <a:latin typeface="Cambria Math"/>
                      </a:rPr>
                      <m:t>=</m:t>
                    </m:r>
                    <m:r>
                      <a:rPr lang="en-US" sz="2800" b="1" i="1" smtClean="0">
                        <a:latin typeface="Cambria Math"/>
                      </a:rPr>
                      <m:t>𝑷</m:t>
                    </m:r>
                    <m:r>
                      <a:rPr lang="en-US" sz="2800" b="1" i="1" smtClean="0">
                        <a:latin typeface="Cambria Math"/>
                      </a:rPr>
                      <m:t>{</m:t>
                    </m:r>
                    <m:r>
                      <a:rPr lang="en-US" sz="2800" b="1" i="1" smtClean="0">
                        <a:latin typeface="Cambria Math"/>
                      </a:rPr>
                      <m:t>𝑿</m:t>
                    </m:r>
                    <m:d>
                      <m:dPr>
                        <m:ctrlPr>
                          <a:rPr lang="en-US" sz="2800" b="1" i="1" smtClean="0">
                            <a:latin typeface="Cambria Math"/>
                          </a:rPr>
                        </m:ctrlPr>
                      </m:dPr>
                      <m:e>
                        <m:r>
                          <a:rPr lang="en-US" sz="2800" b="1" i="1" smtClean="0">
                            <a:latin typeface="Cambria Math"/>
                          </a:rPr>
                          <m:t>𝒕</m:t>
                        </m:r>
                        <m:r>
                          <a:rPr lang="en-US" sz="2800" b="1" i="1" smtClean="0">
                            <a:latin typeface="Cambria Math"/>
                          </a:rPr>
                          <m:t>+</m:t>
                        </m:r>
                        <m:r>
                          <a:rPr lang="en-US" sz="2800" b="1" i="1" smtClean="0">
                            <a:latin typeface="Cambria Math"/>
                          </a:rPr>
                          <m:t>𝒏</m:t>
                        </m:r>
                      </m:e>
                    </m:d>
                    <m:r>
                      <a:rPr lang="en-US" sz="2800" b="1" i="1" smtClean="0">
                        <a:latin typeface="Cambria Math"/>
                      </a:rPr>
                      <m:t>=</m:t>
                    </m:r>
                    <m:r>
                      <a:rPr lang="en-US" sz="2800" b="1" i="1" smtClean="0">
                        <a:latin typeface="Cambria Math"/>
                      </a:rPr>
                      <m:t>𝒋</m:t>
                    </m:r>
                    <m:r>
                      <a:rPr lang="en-US" sz="2800" b="1" i="1" smtClean="0">
                        <a:latin typeface="Cambria Math"/>
                      </a:rPr>
                      <m:t>/</m:t>
                    </m:r>
                    <m:r>
                      <a:rPr lang="en-US" sz="2800" b="1" i="1" smtClean="0">
                        <a:latin typeface="Cambria Math"/>
                      </a:rPr>
                      <m:t>𝑿</m:t>
                    </m:r>
                    <m:r>
                      <a:rPr lang="en-US" sz="2800" b="1" i="1" smtClean="0">
                        <a:latin typeface="Cambria Math"/>
                      </a:rPr>
                      <m:t>(</m:t>
                    </m:r>
                    <m:r>
                      <a:rPr lang="en-US" sz="2800" b="1" i="1" smtClean="0">
                        <a:latin typeface="Cambria Math"/>
                      </a:rPr>
                      <m:t>𝒕</m:t>
                    </m:r>
                    <m:r>
                      <a:rPr lang="en-US" sz="2800" b="1" i="1" smtClean="0">
                        <a:latin typeface="Cambria Math"/>
                      </a:rPr>
                      <m:t>)=</m:t>
                    </m:r>
                    <m:r>
                      <a:rPr lang="en-US" sz="2800" b="1" i="1" smtClean="0">
                        <a:latin typeface="Cambria Math"/>
                      </a:rPr>
                      <m:t>𝒊</m:t>
                    </m:r>
                    <m:r>
                      <a:rPr lang="en-US" sz="2800" b="1" i="1" smtClean="0">
                        <a:latin typeface="Cambria Math"/>
                      </a:rPr>
                      <m:t>}</m:t>
                    </m:r>
                  </m:oMath>
                </a14:m>
                <a:r>
                  <a:rPr lang="en-US" sz="2800" b="1" dirty="0" smtClean="0"/>
                  <a:t> </a:t>
                </a:r>
                <a:r>
                  <a:rPr lang="en-US" sz="2800" dirty="0" smtClean="0"/>
                  <a:t>of moving from state I to state j is n step transition probability</a:t>
                </a:r>
              </a:p>
              <a:p>
                <a14:m>
                  <m:oMath xmlns:m="http://schemas.openxmlformats.org/officeDocument/2006/math">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𝒊𝒋</m:t>
                        </m:r>
                      </m:sub>
                    </m:sSub>
                    <m:d>
                      <m:dPr>
                        <m:ctrlPr>
                          <a:rPr lang="en-US" sz="4000" b="1" i="1" smtClean="0">
                            <a:latin typeface="Cambria Math"/>
                          </a:rPr>
                        </m:ctrlPr>
                      </m:dPr>
                      <m:e>
                        <m:r>
                          <a:rPr lang="en-US" sz="4000" b="1" i="1" smtClean="0">
                            <a:latin typeface="Cambria Math"/>
                          </a:rPr>
                          <m:t>𝒏</m:t>
                        </m:r>
                      </m:e>
                    </m:d>
                    <m:r>
                      <a:rPr lang="en-US" sz="4000" b="1" i="1" smtClean="0">
                        <a:latin typeface="Cambria Math"/>
                      </a:rPr>
                      <m:t>= </m:t>
                    </m:r>
                    <m:nary>
                      <m:naryPr>
                        <m:chr m:val="∑"/>
                        <m:ctrlPr>
                          <a:rPr lang="en-US" sz="4000" b="1" i="1" smtClean="0">
                            <a:latin typeface="Cambria Math"/>
                          </a:rPr>
                        </m:ctrlPr>
                      </m:naryPr>
                      <m:sub>
                        <m:r>
                          <m:rPr>
                            <m:brk m:alnAt="23"/>
                          </m:rPr>
                          <a:rPr lang="en-US" sz="4000" b="1" i="1" smtClean="0">
                            <a:latin typeface="Cambria Math"/>
                          </a:rPr>
                          <m:t>𝒌</m:t>
                        </m:r>
                        <m:r>
                          <a:rPr lang="en-US" sz="4000" b="1" i="1" smtClean="0">
                            <a:latin typeface="Cambria Math"/>
                          </a:rPr>
                          <m:t>=</m:t>
                        </m:r>
                        <m:r>
                          <a:rPr lang="en-US" sz="4000" b="1" i="1" smtClean="0">
                            <a:latin typeface="Cambria Math"/>
                          </a:rPr>
                          <m:t>𝟏</m:t>
                        </m:r>
                      </m:sub>
                      <m:sup>
                        <m:r>
                          <a:rPr lang="en-US" sz="4000" b="1" i="1" smtClean="0">
                            <a:latin typeface="Cambria Math"/>
                          </a:rPr>
                          <m:t>𝒎</m:t>
                        </m:r>
                      </m:sup>
                      <m:e>
                        <m:sSup>
                          <m:sSupPr>
                            <m:ctrlPr>
                              <a:rPr lang="en-US" sz="4000" b="1" i="1" smtClean="0">
                                <a:latin typeface="Cambria Math"/>
                              </a:rPr>
                            </m:ctrlPr>
                          </m:sSupPr>
                          <m:e>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𝒊𝒌</m:t>
                                </m:r>
                              </m:sub>
                            </m:sSub>
                          </m:e>
                          <m:sup>
                            <m:r>
                              <a:rPr lang="en-US" sz="4000" b="1" i="1" smtClean="0">
                                <a:latin typeface="Cambria Math"/>
                              </a:rPr>
                              <m:t>(</m:t>
                            </m:r>
                            <m:r>
                              <a:rPr lang="en-US" sz="4000" b="1" i="1" smtClean="0">
                                <a:latin typeface="Cambria Math"/>
                              </a:rPr>
                              <m:t>𝒏</m:t>
                            </m:r>
                            <m:r>
                              <a:rPr lang="en-US" sz="4000" b="1" i="1" smtClean="0">
                                <a:latin typeface="Cambria Math"/>
                              </a:rPr>
                              <m:t>−</m:t>
                            </m:r>
                            <m:r>
                              <a:rPr lang="en-US" sz="4000" b="1" i="1" smtClean="0">
                                <a:latin typeface="Cambria Math"/>
                              </a:rPr>
                              <m:t>𝟏</m:t>
                            </m:r>
                            <m:r>
                              <a:rPr lang="en-US" sz="4000" b="1" i="1" smtClean="0">
                                <a:latin typeface="Cambria Math"/>
                              </a:rPr>
                              <m:t>)</m:t>
                            </m:r>
                          </m:sup>
                        </m:sSup>
                      </m:e>
                    </m:nary>
                    <m:sSup>
                      <m:sSupPr>
                        <m:ctrlPr>
                          <a:rPr lang="en-US" sz="4000" b="1" i="1" smtClean="0">
                            <a:latin typeface="Cambria Math"/>
                          </a:rPr>
                        </m:ctrlPr>
                      </m:sSupPr>
                      <m:e>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𝒌𝒋</m:t>
                            </m:r>
                          </m:sub>
                        </m:sSub>
                      </m:e>
                      <m:sup>
                        <m:r>
                          <a:rPr lang="en-US" sz="4000" b="1" i="1" smtClean="0">
                            <a:latin typeface="Cambria Math"/>
                          </a:rPr>
                          <m:t>(</m:t>
                        </m:r>
                        <m:r>
                          <a:rPr lang="en-US" sz="4000" b="1" i="1" smtClean="0">
                            <a:latin typeface="Cambria Math"/>
                          </a:rPr>
                          <m:t>𝟏</m:t>
                        </m:r>
                        <m:r>
                          <a:rPr lang="en-US" sz="4000" b="1" i="1" smtClean="0">
                            <a:latin typeface="Cambria Math"/>
                          </a:rPr>
                          <m:t>)</m:t>
                        </m:r>
                      </m:sup>
                    </m:sSup>
                  </m:oMath>
                </a14:m>
                <a:endParaRPr lang="en-US" sz="4000" b="1" dirty="0" smtClean="0"/>
              </a:p>
              <a:p>
                <a14:m>
                  <m:oMath xmlns:m="http://schemas.openxmlformats.org/officeDocument/2006/math">
                    <m:sSub>
                      <m:sSubPr>
                        <m:ctrlPr>
                          <a:rPr lang="en-US" sz="4000" b="1" i="1">
                            <a:latin typeface="Cambria Math"/>
                          </a:rPr>
                        </m:ctrlPr>
                      </m:sSubPr>
                      <m:e>
                        <m:r>
                          <a:rPr lang="en-US" sz="4000" b="1" i="1">
                            <a:latin typeface="Cambria Math"/>
                          </a:rPr>
                          <m:t>𝑷</m:t>
                        </m:r>
                      </m:e>
                      <m:sub>
                        <m:r>
                          <a:rPr lang="en-US" sz="4000" b="1" i="1">
                            <a:latin typeface="Cambria Math"/>
                          </a:rPr>
                          <m:t>𝒊𝒋</m:t>
                        </m:r>
                      </m:sub>
                    </m:sSub>
                    <m:d>
                      <m:dPr>
                        <m:ctrlPr>
                          <a:rPr lang="en-US" sz="4000" b="1" i="1">
                            <a:latin typeface="Cambria Math"/>
                          </a:rPr>
                        </m:ctrlPr>
                      </m:dPr>
                      <m:e>
                        <m:r>
                          <a:rPr lang="en-US" sz="4000" b="1" i="1" smtClean="0">
                            <a:latin typeface="Cambria Math"/>
                          </a:rPr>
                          <m:t>𝟐</m:t>
                        </m:r>
                      </m:e>
                    </m:d>
                    <m:r>
                      <a:rPr lang="en-US" sz="4000" b="1" i="1">
                        <a:latin typeface="Cambria Math"/>
                      </a:rPr>
                      <m:t>= </m:t>
                    </m:r>
                    <m:nary>
                      <m:naryPr>
                        <m:chr m:val="∑"/>
                        <m:ctrlPr>
                          <a:rPr lang="en-US" sz="4000" b="1" i="1">
                            <a:latin typeface="Cambria Math"/>
                          </a:rPr>
                        </m:ctrlPr>
                      </m:naryPr>
                      <m:sub>
                        <m:r>
                          <m:rPr>
                            <m:brk m:alnAt="23"/>
                          </m:rPr>
                          <a:rPr lang="en-US" sz="4000" b="1" i="1">
                            <a:latin typeface="Cambria Math"/>
                          </a:rPr>
                          <m:t>𝒌</m:t>
                        </m:r>
                        <m:r>
                          <a:rPr lang="en-US" sz="4000" b="1" i="1">
                            <a:latin typeface="Cambria Math"/>
                          </a:rPr>
                          <m:t>=</m:t>
                        </m:r>
                        <m:r>
                          <a:rPr lang="en-US" sz="4000" b="1" i="1">
                            <a:latin typeface="Cambria Math"/>
                          </a:rPr>
                          <m:t>𝟏</m:t>
                        </m:r>
                      </m:sub>
                      <m:sup>
                        <m:r>
                          <a:rPr lang="en-US" sz="4000" b="1" i="1">
                            <a:latin typeface="Cambria Math"/>
                          </a:rPr>
                          <m:t>𝒎</m:t>
                        </m:r>
                      </m:sup>
                      <m:e>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𝒊𝒌</m:t>
                            </m:r>
                          </m:sub>
                        </m:sSub>
                      </m:e>
                    </m:nary>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𝒌𝒋</m:t>
                        </m:r>
                      </m:sub>
                    </m:sSub>
                  </m:oMath>
                </a14:m>
                <a:endParaRPr lang="en-US" sz="4000" b="1" dirty="0" smtClean="0"/>
              </a:p>
              <a:p>
                <a14:m>
                  <m:oMath xmlns:m="http://schemas.openxmlformats.org/officeDocument/2006/math">
                    <m:sSub>
                      <m:sSubPr>
                        <m:ctrlPr>
                          <a:rPr lang="en-US" sz="4000" b="1" i="1">
                            <a:latin typeface="Cambria Math"/>
                          </a:rPr>
                        </m:ctrlPr>
                      </m:sSubPr>
                      <m:e>
                        <m:r>
                          <a:rPr lang="en-US" sz="4000" b="1" i="1">
                            <a:latin typeface="Cambria Math"/>
                          </a:rPr>
                          <m:t>𝑷</m:t>
                        </m:r>
                      </m:e>
                      <m:sub>
                        <m:r>
                          <a:rPr lang="en-US" sz="4000" b="1" i="1">
                            <a:latin typeface="Cambria Math"/>
                          </a:rPr>
                          <m:t>𝒊𝒋</m:t>
                        </m:r>
                      </m:sub>
                    </m:sSub>
                    <m:d>
                      <m:dPr>
                        <m:ctrlPr>
                          <a:rPr lang="en-US" sz="4000" b="1" i="1">
                            <a:latin typeface="Cambria Math"/>
                          </a:rPr>
                        </m:ctrlPr>
                      </m:dPr>
                      <m:e>
                        <m:r>
                          <a:rPr lang="en-US" sz="4000" b="1" i="1" smtClean="0">
                            <a:latin typeface="Cambria Math"/>
                          </a:rPr>
                          <m:t>𝟑</m:t>
                        </m:r>
                      </m:e>
                    </m:d>
                    <m:r>
                      <a:rPr lang="en-US" sz="4000" b="1" i="1">
                        <a:latin typeface="Cambria Math"/>
                      </a:rPr>
                      <m:t>= </m:t>
                    </m:r>
                    <m:nary>
                      <m:naryPr>
                        <m:chr m:val="∑"/>
                        <m:ctrlPr>
                          <a:rPr lang="en-US" sz="4000" b="1" i="1">
                            <a:latin typeface="Cambria Math"/>
                          </a:rPr>
                        </m:ctrlPr>
                      </m:naryPr>
                      <m:sub>
                        <m:r>
                          <m:rPr>
                            <m:brk m:alnAt="23"/>
                          </m:rPr>
                          <a:rPr lang="en-US" sz="4000" b="1" i="1">
                            <a:latin typeface="Cambria Math"/>
                          </a:rPr>
                          <m:t>𝒌</m:t>
                        </m:r>
                        <m:r>
                          <a:rPr lang="en-US" sz="4000" b="1" i="1">
                            <a:latin typeface="Cambria Math"/>
                          </a:rPr>
                          <m:t>=</m:t>
                        </m:r>
                        <m:r>
                          <a:rPr lang="en-US" sz="4000" b="1" i="1">
                            <a:latin typeface="Cambria Math"/>
                          </a:rPr>
                          <m:t>𝟏</m:t>
                        </m:r>
                      </m:sub>
                      <m:sup>
                        <m:r>
                          <a:rPr lang="en-US" sz="4000" b="1" i="1">
                            <a:latin typeface="Cambria Math"/>
                          </a:rPr>
                          <m:t>𝒎</m:t>
                        </m:r>
                      </m:sup>
                      <m:e>
                        <m:nary>
                          <m:naryPr>
                            <m:chr m:val="∑"/>
                            <m:ctrlPr>
                              <a:rPr lang="en-US" sz="4000" b="1" i="1" smtClean="0">
                                <a:latin typeface="Cambria Math"/>
                              </a:rPr>
                            </m:ctrlPr>
                          </m:naryPr>
                          <m:sub>
                            <m:r>
                              <m:rPr>
                                <m:brk m:alnAt="23"/>
                              </m:rPr>
                              <a:rPr lang="en-US" sz="4000" b="1" i="1" smtClean="0">
                                <a:latin typeface="Cambria Math"/>
                              </a:rPr>
                              <m:t>𝒍</m:t>
                            </m:r>
                            <m:r>
                              <a:rPr lang="en-US" sz="4000" b="1" i="1" smtClean="0">
                                <a:latin typeface="Cambria Math"/>
                              </a:rPr>
                              <m:t>=</m:t>
                            </m:r>
                            <m:r>
                              <a:rPr lang="en-US" sz="4000" b="1" i="1" smtClean="0">
                                <a:latin typeface="Cambria Math"/>
                              </a:rPr>
                              <m:t>𝟏</m:t>
                            </m:r>
                          </m:sub>
                          <m:sup>
                            <m:r>
                              <a:rPr lang="en-US" sz="4000" b="1" i="1" smtClean="0">
                                <a:latin typeface="Cambria Math"/>
                              </a:rPr>
                              <m:t>𝒎</m:t>
                            </m:r>
                          </m:sup>
                          <m:e>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𝒋𝒌</m:t>
                                </m:r>
                              </m:sub>
                            </m:sSub>
                          </m:e>
                        </m:nary>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𝒌𝒍</m:t>
                            </m:r>
                          </m:sub>
                        </m:sSub>
                        <m:sSub>
                          <m:sSubPr>
                            <m:ctrlPr>
                              <a:rPr lang="en-US" sz="4000" b="1" i="1" smtClean="0">
                                <a:latin typeface="Cambria Math"/>
                              </a:rPr>
                            </m:ctrlPr>
                          </m:sSubPr>
                          <m:e>
                            <m:r>
                              <a:rPr lang="en-US" sz="4000" b="1" i="1" smtClean="0">
                                <a:latin typeface="Cambria Math"/>
                              </a:rPr>
                              <m:t>𝑷</m:t>
                            </m:r>
                          </m:e>
                          <m:sub>
                            <m:r>
                              <a:rPr lang="en-US" sz="4000" b="1" i="1" smtClean="0">
                                <a:latin typeface="Cambria Math"/>
                              </a:rPr>
                              <m:t>𝒍𝒋</m:t>
                            </m:r>
                          </m:sub>
                        </m:sSub>
                      </m:e>
                    </m:nary>
                  </m:oMath>
                </a14:m>
                <a:endParaRPr lang="en-US" sz="40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990600"/>
                <a:ext cx="8915400" cy="5791200"/>
              </a:xfrm>
              <a:blipFill rotWithShape="1">
                <a:blip r:embed="rId2"/>
                <a:stretch>
                  <a:fillRect l="-1026" t="-947" r="-1368"/>
                </a:stretch>
              </a:blipFill>
            </p:spPr>
            <p:txBody>
              <a:bodyPr/>
              <a:lstStyle/>
              <a:p>
                <a:r>
                  <a:rPr lang="en-US">
                    <a:noFill/>
                  </a:rPr>
                  <a:t> </a:t>
                </a:r>
              </a:p>
            </p:txBody>
          </p:sp>
        </mc:Fallback>
      </mc:AlternateContent>
    </p:spTree>
    <p:extLst>
      <p:ext uri="{BB962C8B-B14F-4D97-AF65-F5344CB8AC3E}">
        <p14:creationId xmlns:p14="http://schemas.microsoft.com/office/powerpoint/2010/main" val="612945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926</TotalTime>
  <Words>2800</Words>
  <Application>Microsoft Office PowerPoint</Application>
  <PresentationFormat>On-screen Show (4:3)</PresentationFormat>
  <Paragraphs>184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Stochastic Process</vt:lpstr>
      <vt:lpstr>Definition:</vt:lpstr>
      <vt:lpstr>Conti……………………..</vt:lpstr>
      <vt:lpstr>Classification:</vt:lpstr>
      <vt:lpstr>Markov Processes:</vt:lpstr>
      <vt:lpstr>Conti…………</vt:lpstr>
      <vt:lpstr>Markov Chain:</vt:lpstr>
      <vt:lpstr>Transition Probability:</vt:lpstr>
      <vt:lpstr>n Step Transition Probability:</vt:lpstr>
      <vt:lpstr>Problems:</vt:lpstr>
      <vt:lpstr>Problems:</vt:lpstr>
      <vt:lpstr>Problems:</vt:lpstr>
      <vt:lpstr>Steady-State Distribution:</vt:lpstr>
      <vt:lpstr>Problems:</vt:lpstr>
      <vt:lpstr>Binomial process:</vt:lpstr>
      <vt:lpstr>Simulation of stochastic process:</vt:lpstr>
      <vt:lpstr>Queuing System:</vt:lpstr>
      <vt:lpstr>Features of queue:</vt:lpstr>
      <vt:lpstr>Structure of Queuing System:</vt:lpstr>
      <vt:lpstr>Major components of queuing system:</vt:lpstr>
      <vt:lpstr>M/M/1 system:</vt:lpstr>
      <vt:lpstr>M/M/1 System:</vt:lpstr>
      <vt:lpstr>Evaluating the system performance:</vt:lpstr>
      <vt:lpstr>Conti………………………</vt:lpstr>
      <vt:lpstr>Problems:</vt:lpstr>
      <vt:lpstr>Problems:</vt:lpstr>
      <vt:lpstr>Problems:</vt:lpstr>
      <vt:lpstr>Problems:</vt:lpstr>
      <vt:lpstr>Problems: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Process</dc:title>
  <dc:creator>ismail - [2010]</dc:creator>
  <cp:lastModifiedBy>ismail - [2010]</cp:lastModifiedBy>
  <cp:revision>81</cp:revision>
  <dcterms:created xsi:type="dcterms:W3CDTF">2023-06-07T17:57:04Z</dcterms:created>
  <dcterms:modified xsi:type="dcterms:W3CDTF">2023-07-01T06:37:20Z</dcterms:modified>
</cp:coreProperties>
</file>