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3" r:id="rId2"/>
    <p:sldId id="286" r:id="rId3"/>
    <p:sldId id="287" r:id="rId4"/>
    <p:sldId id="288" r:id="rId5"/>
    <p:sldId id="289" r:id="rId6"/>
    <p:sldId id="290" r:id="rId7"/>
    <p:sldId id="274" r:id="rId8"/>
    <p:sldId id="275" r:id="rId9"/>
    <p:sldId id="276" r:id="rId10"/>
    <p:sldId id="277" r:id="rId11"/>
    <p:sldId id="278" r:id="rId12"/>
    <p:sldId id="282" r:id="rId13"/>
    <p:sldId id="283" r:id="rId14"/>
    <p:sldId id="284" r:id="rId15"/>
    <p:sldId id="279" r:id="rId16"/>
    <p:sldId id="291" r:id="rId17"/>
    <p:sldId id="292" r:id="rId18"/>
    <p:sldId id="293" r:id="rId19"/>
    <p:sldId id="294" r:id="rId20"/>
    <p:sldId id="295" r:id="rId21"/>
    <p:sldId id="296" r:id="rId22"/>
    <p:sldId id="29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67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DB949D-8453-4834-9F69-5E8F400D6471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9886F4-C5E4-4A69-9C6C-848331CFE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430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7D94-C875-4E53-9405-A024F9BE2598}" type="datetime1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1D80-04B1-480C-9D1B-D536A5E5B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9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65FDE-5C66-4FBB-9187-429AD1CB18B0}" type="datetime1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1D80-04B1-480C-9D1B-D536A5E5B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23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EBA5B-D5B4-4DBB-B4EA-25A93095B82B}" type="datetime1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1D80-04B1-480C-9D1B-D536A5E5B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223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74DB5-E494-4A13-B130-023FBE333563}" type="datetime1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1D80-04B1-480C-9D1B-D536A5E5B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64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7EBF2-ACC3-4EF8-B99B-93104A46EF15}" type="datetime1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1D80-04B1-480C-9D1B-D536A5E5B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3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93DF3-6EC9-4D80-8811-939649444536}" type="datetime1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1D80-04B1-480C-9D1B-D536A5E5B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26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F0EA-83D1-42F3-AB1C-9B5B64075E6C}" type="datetime1">
              <a:rPr lang="en-US" smtClean="0"/>
              <a:t>8/30/2020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1D80-04B1-480C-9D1B-D536A5E5B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408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35AF6-EA23-403F-81BD-1B2A224378CA}" type="datetime1">
              <a:rPr lang="en-US" smtClean="0"/>
              <a:t>8/30/2020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1D80-04B1-480C-9D1B-D536A5E5B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10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33759-4156-43DD-8204-24AFE63FD2AB}" type="datetime1">
              <a:rPr lang="en-US" smtClean="0"/>
              <a:t>8/30/2020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1D80-04B1-480C-9D1B-D536A5E5B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697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361B-92B6-472C-B295-4573CE2EC28E}" type="datetime1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1D80-04B1-480C-9D1B-D536A5E5B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91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F0AA6-E836-4609-B334-4714C48C2D21}" type="datetime1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1D80-04B1-480C-9D1B-D536A5E5B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35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43337-55AB-45D2-92B4-AE6BA644F0DF}" type="datetime1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91D80-04B1-480C-9D1B-D536A5E5B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58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50" y="168520"/>
            <a:ext cx="10067925" cy="562708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" y="731228"/>
            <a:ext cx="10787064" cy="5990247"/>
          </a:xfrm>
        </p:spPr>
        <p:txBody>
          <a:bodyPr/>
          <a:lstStyle/>
          <a:p>
            <a:pPr algn="just"/>
            <a:r>
              <a:rPr lang="en-US" sz="7200" b="1" dirty="0" smtClean="0"/>
              <a:t>The microprocessor </a:t>
            </a:r>
          </a:p>
          <a:p>
            <a:pPr algn="just"/>
            <a:r>
              <a:rPr lang="en-US" dirty="0" smtClean="0"/>
              <a:t>is </a:t>
            </a:r>
            <a:r>
              <a:rPr lang="en-US" dirty="0"/>
              <a:t>a programmable chip that can perform very basic functions namely (a) data transfer between itself, memory and I/O devices (b) arithmetic operations (c) </a:t>
            </a:r>
            <a:r>
              <a:rPr lang="en-US" dirty="0" err="1"/>
              <a:t>boolean</a:t>
            </a:r>
            <a:r>
              <a:rPr lang="en-US" dirty="0"/>
              <a:t> decisions.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Through a program which is a logical arrangement of basic operations, the microprocessor can be made to accomplish very complex tasks.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microprocessor is the controlling element in a computer and is also referred to as CPU.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9F3-E264-438E-9DCF-C00F2006A5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6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57200"/>
            <a:ext cx="8229600" cy="1143000"/>
          </a:xfrm>
        </p:spPr>
        <p:txBody>
          <a:bodyPr/>
          <a:lstStyle/>
          <a:p>
            <a:r>
              <a:rPr lang="en-US"/>
              <a:t>FLAGS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6442" t="22917" r="40849" b="61458"/>
          <a:stretch>
            <a:fillRect/>
          </a:stretch>
        </p:blipFill>
        <p:spPr bwMode="auto">
          <a:xfrm>
            <a:off x="2743200" y="1371600"/>
            <a:ext cx="6858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 l="9370" t="39583" r="25622" b="16667"/>
          <a:stretch>
            <a:fillRect/>
          </a:stretch>
        </p:blipFill>
        <p:spPr bwMode="auto">
          <a:xfrm>
            <a:off x="1981200" y="2667000"/>
            <a:ext cx="84582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1D80-04B1-480C-9D1B-D536A5E5B46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Programming Model of the 8085</a:t>
            </a:r>
          </a:p>
        </p:txBody>
      </p:sp>
      <p:pic>
        <p:nvPicPr>
          <p:cNvPr id="3074" name="Picture 2" descr="C:\Users\Sanzida\Documents\Bluetooth Folder\Office Lens 20170601-102719.jpg"/>
          <p:cNvPicPr>
            <a:picLocks noChangeAspect="1" noChangeArrowheads="1"/>
          </p:cNvPicPr>
          <p:nvPr/>
        </p:nvPicPr>
        <p:blipFill>
          <a:blip r:embed="rId2">
            <a:biLevel thresh="50000"/>
          </a:blip>
          <a:srcRect/>
          <a:stretch>
            <a:fillRect/>
          </a:stretch>
        </p:blipFill>
        <p:spPr bwMode="auto">
          <a:xfrm>
            <a:off x="1752652" y="1447801"/>
            <a:ext cx="8686749" cy="4964335"/>
          </a:xfrm>
          <a:prstGeom prst="rect">
            <a:avLst/>
          </a:prstGeom>
          <a:noFill/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1D80-04B1-480C-9D1B-D536A5E5B46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2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Programming Model of the </a:t>
            </a:r>
            <a:r>
              <a:rPr lang="en-US" sz="2400" dirty="0" smtClean="0"/>
              <a:t>8085………………….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" y="1328738"/>
            <a:ext cx="11587163" cy="585787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1D80-04B1-480C-9D1B-D536A5E5B4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65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10515600" cy="328613"/>
          </a:xfrm>
        </p:spPr>
        <p:txBody>
          <a:bodyPr>
            <a:normAutofit fontScale="90000"/>
          </a:bodyPr>
          <a:lstStyle/>
          <a:p>
            <a:r>
              <a:rPr lang="en-US" sz="2700" dirty="0"/>
              <a:t>Programming Model of the </a:t>
            </a:r>
            <a:r>
              <a:rPr lang="en-US" sz="2700" dirty="0" smtClean="0"/>
              <a:t>8085</a:t>
            </a:r>
            <a:r>
              <a:rPr lang="en-US" dirty="0" smtClean="0"/>
              <a:t>………………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8" y="557213"/>
            <a:ext cx="10701337" cy="630078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1D80-04B1-480C-9D1B-D536A5E5B46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1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3550"/>
          </a:xfrm>
        </p:spPr>
        <p:txBody>
          <a:bodyPr>
            <a:normAutofit/>
          </a:bodyPr>
          <a:lstStyle/>
          <a:p>
            <a:r>
              <a:rPr lang="en-US" sz="2400" dirty="0"/>
              <a:t>Programming Model of the </a:t>
            </a:r>
            <a:r>
              <a:rPr lang="en-US" sz="2400" dirty="0" smtClean="0"/>
              <a:t>8085……………………….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8" y="828676"/>
            <a:ext cx="10801350" cy="6029323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1D80-04B1-480C-9D1B-D536A5E5B46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61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50" y="168520"/>
            <a:ext cx="10067925" cy="562708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Microprocessor………………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" y="731228"/>
            <a:ext cx="10787064" cy="599024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9F3-E264-438E-9DCF-C00F2006A538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 descr="Screenshot_2017-05-18-09-58-48.png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rcRect t="10000" b="11111"/>
          <a:stretch>
            <a:fillRect/>
          </a:stretch>
        </p:blipFill>
        <p:spPr>
          <a:xfrm rot="5400000">
            <a:off x="2638098" y="-1621121"/>
            <a:ext cx="6082368" cy="1078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09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50" y="168520"/>
            <a:ext cx="10067925" cy="562708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Microprocessor……………………..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" y="731228"/>
            <a:ext cx="10787064" cy="599024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9F3-E264-438E-9DCF-C00F2006A538}" type="slidenum">
              <a:rPr lang="en-US" smtClean="0"/>
              <a:t>16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731228"/>
            <a:ext cx="10787064" cy="599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42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50" y="168520"/>
            <a:ext cx="10067925" cy="562708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Microprocessor……………………….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" y="731228"/>
            <a:ext cx="10787064" cy="599024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9F3-E264-438E-9DCF-C00F2006A538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013" y="731228"/>
            <a:ext cx="11015663" cy="612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20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50" y="168520"/>
            <a:ext cx="10067925" cy="562708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Microprocessor……………………..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" y="731228"/>
            <a:ext cx="10787064" cy="599024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9F3-E264-438E-9DCF-C00F2006A538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449" y="731228"/>
            <a:ext cx="11244264" cy="599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30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50" y="168520"/>
            <a:ext cx="10067925" cy="562708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Microprocessor…………………..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" y="731228"/>
            <a:ext cx="10787064" cy="599024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9F3-E264-438E-9DCF-C00F2006A538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" y="731229"/>
            <a:ext cx="11068050" cy="581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51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50" y="168520"/>
            <a:ext cx="10067925" cy="562708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Microprocessor……..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" y="731228"/>
            <a:ext cx="10787064" cy="599024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9F3-E264-438E-9DCF-C00F2006A538}" type="slidenum">
              <a:rPr lang="en-US" smtClean="0"/>
              <a:t>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731228"/>
            <a:ext cx="10787064" cy="599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83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50" y="168520"/>
            <a:ext cx="10067925" cy="562708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Microprocessor………………………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" y="731228"/>
            <a:ext cx="10787064" cy="599024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9F3-E264-438E-9DCF-C00F2006A538}" type="slidenum">
              <a:rPr lang="en-US" smtClean="0"/>
              <a:t>20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731227"/>
            <a:ext cx="10787064" cy="599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5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50" y="168520"/>
            <a:ext cx="10067925" cy="562708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Microprocessor………………………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" y="731228"/>
            <a:ext cx="10787064" cy="599024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9F3-E264-438E-9DCF-C00F2006A538}" type="slidenum">
              <a:rPr lang="en-US" smtClean="0"/>
              <a:t>21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731228"/>
            <a:ext cx="11072814" cy="599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45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50" y="168520"/>
            <a:ext cx="10067925" cy="562708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Microprocessor………………………..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" y="731228"/>
            <a:ext cx="10787064" cy="599024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9F3-E264-438E-9DCF-C00F2006A538}" type="slidenum">
              <a:rPr lang="en-US" smtClean="0"/>
              <a:t>22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731228"/>
            <a:ext cx="10958514" cy="612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68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50" y="168520"/>
            <a:ext cx="10067925" cy="562708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Microprocessor………….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" y="731228"/>
            <a:ext cx="10787064" cy="599024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9F3-E264-438E-9DCF-C00F2006A538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1" y="731228"/>
            <a:ext cx="10787064" cy="599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50" y="168520"/>
            <a:ext cx="10067925" cy="562708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Microprocessor………….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" y="731228"/>
            <a:ext cx="10787064" cy="599024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9F3-E264-438E-9DCF-C00F2006A538}" type="slidenum">
              <a:rPr lang="en-US" smtClean="0"/>
              <a:t>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1" y="731229"/>
            <a:ext cx="10787064" cy="599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09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50" y="168520"/>
            <a:ext cx="10067925" cy="562708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Microprocessor…………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" y="867753"/>
            <a:ext cx="11530012" cy="599024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9F3-E264-438E-9DCF-C00F2006A538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38" y="867752"/>
            <a:ext cx="10272712" cy="599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98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50" y="168520"/>
            <a:ext cx="10067925" cy="562708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Microprocessor………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" y="867753"/>
            <a:ext cx="11530012" cy="599024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9F3-E264-438E-9DCF-C00F2006A538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1" y="731228"/>
            <a:ext cx="10858500" cy="612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96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313" y="76200"/>
            <a:ext cx="8853487" cy="790028"/>
          </a:xfrm>
        </p:spPr>
        <p:txBody>
          <a:bodyPr/>
          <a:lstStyle/>
          <a:p>
            <a:r>
              <a:rPr lang="en-US" dirty="0"/>
              <a:t>Internal Architecture of 8085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7570" t="17708" r="31479" b="9375"/>
          <a:stretch>
            <a:fillRect/>
          </a:stretch>
        </p:blipFill>
        <p:spPr bwMode="auto">
          <a:xfrm>
            <a:off x="871537" y="866228"/>
            <a:ext cx="10144125" cy="5824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1D80-04B1-480C-9D1B-D536A5E5B46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4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81200" y="685801"/>
            <a:ext cx="8229600" cy="54403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sz="2400" b="1">
                <a:solidFill>
                  <a:srgbClr val="002060"/>
                </a:solidFill>
              </a:rPr>
              <a:t>Arithmetic Logic Unit [ALU]: </a:t>
            </a:r>
            <a:r>
              <a:rPr lang="en-US" sz="2400">
                <a:solidFill>
                  <a:srgbClr val="002060"/>
                </a:solidFill>
              </a:rPr>
              <a:t>A combinational circuit that performs the basic computations as per instructions.</a:t>
            </a:r>
          </a:p>
          <a:p>
            <a:pPr>
              <a:buFont typeface="Wingdings" pitchFamily="2" charset="2"/>
              <a:buChar char="q"/>
            </a:pPr>
            <a:r>
              <a:rPr lang="en-US" sz="2400" b="1">
                <a:solidFill>
                  <a:srgbClr val="002060"/>
                </a:solidFill>
              </a:rPr>
              <a:t>Accumulator [A]:</a:t>
            </a:r>
            <a:r>
              <a:rPr lang="en-US" sz="2400">
                <a:solidFill>
                  <a:srgbClr val="002060"/>
                </a:solidFill>
              </a:rPr>
              <a:t> A program-visible register that always contains the first operand to the ALU and the results of the ALU. The second operand is placed in a program-invisible temporary register.</a:t>
            </a:r>
          </a:p>
          <a:p>
            <a:pPr>
              <a:buFont typeface="Wingdings" pitchFamily="2" charset="2"/>
              <a:buChar char="q"/>
            </a:pPr>
            <a:r>
              <a:rPr lang="en-US" sz="2400" b="1">
                <a:solidFill>
                  <a:srgbClr val="002060"/>
                </a:solidFill>
              </a:rPr>
              <a:t>Program-visible registers [B,C,D,E,H,L]: </a:t>
            </a:r>
            <a:r>
              <a:rPr lang="en-US" sz="2400">
                <a:solidFill>
                  <a:srgbClr val="002060"/>
                </a:solidFill>
              </a:rPr>
              <a:t>These are used by the programmer as scratch-pad registers to provide accessory data for instructions and as pointers</a:t>
            </a:r>
          </a:p>
          <a:p>
            <a:pPr>
              <a:buFont typeface="Wingdings" pitchFamily="2" charset="2"/>
              <a:buChar char="q"/>
            </a:pPr>
            <a:r>
              <a:rPr lang="en-US" sz="2400" b="1">
                <a:solidFill>
                  <a:srgbClr val="002060"/>
                </a:solidFill>
              </a:rPr>
              <a:t>Program-invisible registers [W,Z]: </a:t>
            </a:r>
            <a:r>
              <a:rPr lang="en-US" sz="2400">
                <a:solidFill>
                  <a:srgbClr val="002060"/>
                </a:solidFill>
              </a:rPr>
              <a:t>These are used by the microprocessor as scratch-pad registers to place temporary data.</a:t>
            </a:r>
          </a:p>
          <a:p>
            <a:pPr>
              <a:buFont typeface="Wingdings" pitchFamily="2" charset="2"/>
              <a:buChar char="q"/>
            </a:pPr>
            <a:r>
              <a:rPr lang="en-US" sz="2400" b="1">
                <a:solidFill>
                  <a:srgbClr val="002060"/>
                </a:solidFill>
              </a:rPr>
              <a:t>Stack Pointer [SP]: </a:t>
            </a:r>
            <a:r>
              <a:rPr lang="en-US" sz="2400">
                <a:solidFill>
                  <a:srgbClr val="002060"/>
                </a:solidFill>
              </a:rPr>
              <a:t>contains pointer to the tip of the stack, a special area in the memory with a special purpose.</a:t>
            </a:r>
            <a:endParaRPr lang="en-US" sz="2400" b="1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2400" b="1">
                <a:solidFill>
                  <a:srgbClr val="002060"/>
                </a:solidFill>
              </a:rPr>
              <a:t>Program Counter [PC]: </a:t>
            </a:r>
            <a:r>
              <a:rPr lang="en-US" sz="2400">
                <a:solidFill>
                  <a:srgbClr val="002060"/>
                </a:solidFill>
              </a:rPr>
              <a:t>contains the address of the next instruction to be executed.</a:t>
            </a:r>
          </a:p>
          <a:p>
            <a:pPr>
              <a:buFont typeface="Wingdings" pitchFamily="2" charset="2"/>
              <a:buChar char="q"/>
            </a:pPr>
            <a:r>
              <a:rPr lang="en-US" sz="2400" b="1">
                <a:solidFill>
                  <a:srgbClr val="002060"/>
                </a:solidFill>
              </a:rPr>
              <a:t>Instruction Register [IR]: </a:t>
            </a:r>
            <a:r>
              <a:rPr lang="en-US" sz="2400">
                <a:solidFill>
                  <a:srgbClr val="002060"/>
                </a:solidFill>
              </a:rPr>
              <a:t>After instruction fetch, the instruction </a:t>
            </a:r>
            <a:r>
              <a:rPr lang="en-US" sz="2400" err="1">
                <a:solidFill>
                  <a:srgbClr val="002060"/>
                </a:solidFill>
              </a:rPr>
              <a:t>opcode</a:t>
            </a:r>
            <a:r>
              <a:rPr lang="en-US" sz="2400">
                <a:solidFill>
                  <a:srgbClr val="002060"/>
                </a:solidFill>
              </a:rPr>
              <a:t> is placed in the IR for decode.</a:t>
            </a:r>
            <a:endParaRPr lang="en-US" sz="2400" b="1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sz="240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sz="240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sz="2400" b="1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sz="2400" b="1">
              <a:solidFill>
                <a:srgbClr val="00206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1D80-04B1-480C-9D1B-D536A5E5B46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0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81200" y="685801"/>
            <a:ext cx="8229600" cy="54403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b="1" dirty="0">
                <a:solidFill>
                  <a:srgbClr val="002060"/>
                </a:solidFill>
              </a:rPr>
              <a:t>Instruction Decoder: </a:t>
            </a:r>
            <a:r>
              <a:rPr lang="en-US" sz="2400" dirty="0">
                <a:solidFill>
                  <a:srgbClr val="002060"/>
                </a:solidFill>
              </a:rPr>
              <a:t>A part of the control unit  whose objective is to decode the current instruction in the IR.</a:t>
            </a:r>
          </a:p>
          <a:p>
            <a:pPr>
              <a:buFont typeface="Wingdings" pitchFamily="2" charset="2"/>
              <a:buChar char="q"/>
            </a:pPr>
            <a:r>
              <a:rPr lang="en-US" sz="2400" b="1" dirty="0">
                <a:solidFill>
                  <a:srgbClr val="002060"/>
                </a:solidFill>
              </a:rPr>
              <a:t>Timing and Control: </a:t>
            </a:r>
            <a:r>
              <a:rPr lang="en-US" sz="2400" dirty="0">
                <a:solidFill>
                  <a:srgbClr val="002060"/>
                </a:solidFill>
              </a:rPr>
              <a:t> A part of the control unit whose objective is to synchronize all microprocessor operations with the clock and generate the control signals, such as RD, WR,  as per the current instruction.</a:t>
            </a:r>
          </a:p>
          <a:p>
            <a:pPr>
              <a:buFont typeface="Wingdings" pitchFamily="2" charset="2"/>
              <a:buChar char="q"/>
            </a:pPr>
            <a:r>
              <a:rPr lang="en-US" sz="2400" b="1" dirty="0">
                <a:solidFill>
                  <a:srgbClr val="002060"/>
                </a:solidFill>
              </a:rPr>
              <a:t>Interrupt Control: </a:t>
            </a:r>
            <a:r>
              <a:rPr lang="en-US" sz="2400" dirty="0">
                <a:solidFill>
                  <a:srgbClr val="002060"/>
                </a:solidFill>
              </a:rPr>
              <a:t>Its functionalities include setting priority among various interrupt signals such INTR, RST5.5, RST6.5, RST7.5 and TRAP; enabling and disabling interrupts; masking interrupts and generating the acknowledge signal INTA.</a:t>
            </a:r>
          </a:p>
          <a:p>
            <a:pPr>
              <a:buFont typeface="Wingdings" pitchFamily="2" charset="2"/>
              <a:buChar char="q"/>
            </a:pPr>
            <a:r>
              <a:rPr lang="en-US" sz="2400" b="1" dirty="0">
                <a:solidFill>
                  <a:srgbClr val="002060"/>
                </a:solidFill>
              </a:rPr>
              <a:t>Serial Control: </a:t>
            </a:r>
            <a:r>
              <a:rPr lang="en-US" sz="2400" dirty="0">
                <a:solidFill>
                  <a:srgbClr val="002060"/>
                </a:solidFill>
              </a:rPr>
              <a:t> It controls serial communications, transmission from SOD and reception from SID.</a:t>
            </a:r>
            <a:endParaRPr lang="en-US" sz="2400" b="1" dirty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sz="2400" dirty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sz="2400" dirty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sz="2400" b="1" dirty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1D80-04B1-480C-9D1B-D536A5E5B46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1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443</Words>
  <Application>Microsoft Office PowerPoint</Application>
  <PresentationFormat>Widescreen</PresentationFormat>
  <Paragraphs>85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Wingdings</vt:lpstr>
      <vt:lpstr>Office Theme</vt:lpstr>
      <vt:lpstr>Microprocessor</vt:lpstr>
      <vt:lpstr>Microprocessor……..</vt:lpstr>
      <vt:lpstr>Microprocessor………….</vt:lpstr>
      <vt:lpstr>Microprocessor………….</vt:lpstr>
      <vt:lpstr>Microprocessor…………</vt:lpstr>
      <vt:lpstr>Microprocessor………</vt:lpstr>
      <vt:lpstr>Internal Architecture of 8085</vt:lpstr>
      <vt:lpstr>PowerPoint Presentation</vt:lpstr>
      <vt:lpstr>PowerPoint Presentation</vt:lpstr>
      <vt:lpstr>FLAGS</vt:lpstr>
      <vt:lpstr>Programming Model of the 8085</vt:lpstr>
      <vt:lpstr>Programming Model of the 8085………………….</vt:lpstr>
      <vt:lpstr>Programming Model of the 8085………………</vt:lpstr>
      <vt:lpstr>Programming Model of the 8085……………………….</vt:lpstr>
      <vt:lpstr>Microprocessor………………</vt:lpstr>
      <vt:lpstr>Microprocessor……………………..</vt:lpstr>
      <vt:lpstr>Microprocessor……………………….</vt:lpstr>
      <vt:lpstr>Microprocessor……………………..</vt:lpstr>
      <vt:lpstr>Microprocessor…………………..</vt:lpstr>
      <vt:lpstr>Microprocessor………………………</vt:lpstr>
      <vt:lpstr>Microprocessor………………………</vt:lpstr>
      <vt:lpstr>Microprocessor………………………..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</dc:title>
  <dc:creator>bishnu</dc:creator>
  <cp:lastModifiedBy>bishnu</cp:lastModifiedBy>
  <cp:revision>16</cp:revision>
  <dcterms:created xsi:type="dcterms:W3CDTF">2020-08-29T21:06:27Z</dcterms:created>
  <dcterms:modified xsi:type="dcterms:W3CDTF">2020-08-30T09:42:19Z</dcterms:modified>
</cp:coreProperties>
</file>