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9E7D7-8C51-46C1-8270-35C5B38B9DB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68601-F4C1-4BA3-BFB5-7C98BC3A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1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EDF782-3E7C-4A96-A54A-F45FECEE501B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14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3DD8F9-D5D6-420E-A764-48CAB652F3E6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61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9B3BE7-4839-4858-A43F-C9082B337C66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842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E57449-AC7B-4F1B-B193-C50BEF6E603E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91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54E113-1ADB-40AA-8A12-AA8A4658B449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613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9D5881-8800-42A2-ACBE-4CAEABDF78CC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51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76C2B0A-5EC6-4F04-9484-B6611D3F661B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994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90ED41-4A96-4A9A-93B4-9D211A906A81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623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BE32-C68A-40F4-B0A6-8E5210B4AB8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8C31-945A-4014-BA77-C9AB5198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BE32-C68A-40F4-B0A6-8E5210B4AB8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8C31-945A-4014-BA77-C9AB5198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BE32-C68A-40F4-B0A6-8E5210B4AB8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8C31-945A-4014-BA77-C9AB5198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9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BE32-C68A-40F4-B0A6-8E5210B4AB8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8C31-945A-4014-BA77-C9AB5198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8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BE32-C68A-40F4-B0A6-8E5210B4AB8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8C31-945A-4014-BA77-C9AB5198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2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BE32-C68A-40F4-B0A6-8E5210B4AB8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8C31-945A-4014-BA77-C9AB5198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4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BE32-C68A-40F4-B0A6-8E5210B4AB8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8C31-945A-4014-BA77-C9AB5198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7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BE32-C68A-40F4-B0A6-8E5210B4AB8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8C31-945A-4014-BA77-C9AB5198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4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BE32-C68A-40F4-B0A6-8E5210B4AB8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8C31-945A-4014-BA77-C9AB5198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1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BE32-C68A-40F4-B0A6-8E5210B4AB8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8C31-945A-4014-BA77-C9AB5198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8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BE32-C68A-40F4-B0A6-8E5210B4AB8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8C31-945A-4014-BA77-C9AB5198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4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6BE32-C68A-40F4-B0A6-8E5210B4AB8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8C31-945A-4014-BA77-C9AB5198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5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15" y="426183"/>
            <a:ext cx="8452339" cy="62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4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r>
              <a:rPr lang="en-US" b="1" dirty="0"/>
              <a:t>Salient Features of 80386</a:t>
            </a:r>
          </a:p>
          <a:p>
            <a:r>
              <a:rPr lang="en-US" dirty="0"/>
              <a:t>1) It is a </a:t>
            </a:r>
            <a:r>
              <a:rPr lang="en-US" b="1" dirty="0"/>
              <a:t>32 bit Microprocessor</a:t>
            </a:r>
            <a:r>
              <a:rPr lang="en-US" dirty="0"/>
              <a:t>.</a:t>
            </a:r>
          </a:p>
          <a:p>
            <a:r>
              <a:rPr lang="en-US" dirty="0"/>
              <a:t>2) It has a </a:t>
            </a:r>
            <a:r>
              <a:rPr lang="en-US" b="1" dirty="0"/>
              <a:t>32 bit data bus</a:t>
            </a:r>
            <a:r>
              <a:rPr lang="en-US" dirty="0"/>
              <a:t>.</a:t>
            </a:r>
          </a:p>
          <a:p>
            <a:r>
              <a:rPr lang="en-US" dirty="0"/>
              <a:t>3) It has </a:t>
            </a:r>
            <a:r>
              <a:rPr lang="en-US" b="1" dirty="0"/>
              <a:t>4 memory banks</a:t>
            </a:r>
            <a:r>
              <a:rPr lang="en-US" dirty="0"/>
              <a:t>.</a:t>
            </a:r>
          </a:p>
          <a:p>
            <a:r>
              <a:rPr lang="en-US" dirty="0"/>
              <a:t>4) It has a </a:t>
            </a:r>
            <a:r>
              <a:rPr lang="en-US" b="1" dirty="0"/>
              <a:t>32 bit address bus</a:t>
            </a:r>
            <a:r>
              <a:rPr lang="en-US" dirty="0"/>
              <a:t>.</a:t>
            </a:r>
          </a:p>
          <a:p>
            <a:r>
              <a:rPr lang="en-US" dirty="0"/>
              <a:t>5) It can access </a:t>
            </a:r>
            <a:r>
              <a:rPr lang="en-US" b="1" dirty="0"/>
              <a:t>4 GB memory</a:t>
            </a:r>
            <a:r>
              <a:rPr lang="en-US" dirty="0"/>
              <a:t>.</a:t>
            </a:r>
          </a:p>
          <a:p>
            <a:r>
              <a:rPr lang="en-US" dirty="0"/>
              <a:t>6) It has </a:t>
            </a:r>
            <a:r>
              <a:rPr lang="en-US" b="1" dirty="0"/>
              <a:t>3 Pipeline stages</a:t>
            </a:r>
            <a:r>
              <a:rPr lang="en-US" dirty="0"/>
              <a:t>.</a:t>
            </a:r>
          </a:p>
          <a:p>
            <a:r>
              <a:rPr lang="en-US" dirty="0"/>
              <a:t>                                       7) The Pipeline stages are called: </a:t>
            </a:r>
            <a:r>
              <a:rPr lang="en-US" b="1" dirty="0"/>
              <a:t>Fetch, Decode, Execute</a:t>
            </a:r>
            <a:r>
              <a:rPr lang="en-US" dirty="0"/>
              <a:t>.</a:t>
            </a:r>
          </a:p>
          <a:p>
            <a:r>
              <a:rPr lang="en-US" dirty="0"/>
              <a:t>          8) It operates on </a:t>
            </a:r>
            <a:r>
              <a:rPr lang="en-US" b="1" dirty="0"/>
              <a:t>16 MHz – 33 MHz </a:t>
            </a:r>
            <a:r>
              <a:rPr lang="en-US" dirty="0"/>
              <a:t>frequency.</a:t>
            </a:r>
          </a:p>
          <a:p>
            <a:r>
              <a:rPr lang="en-US" dirty="0"/>
              <a:t>9) It has </a:t>
            </a:r>
            <a:r>
              <a:rPr lang="en-US" b="1" dirty="0"/>
              <a:t>2,75,000 transistors</a:t>
            </a:r>
            <a:r>
              <a:rPr lang="en-US" dirty="0"/>
              <a:t>.</a:t>
            </a:r>
          </a:p>
          <a:p>
            <a:r>
              <a:rPr lang="en-US" dirty="0"/>
              <a:t>10) It was released in the year </a:t>
            </a:r>
            <a:r>
              <a:rPr lang="en-US" b="1" dirty="0"/>
              <a:t>1985</a:t>
            </a:r>
            <a:r>
              <a:rPr lang="en-US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61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47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80386 Architecture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09" y="426183"/>
            <a:ext cx="9741876" cy="629529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2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>
            <a:normAutofit/>
          </a:bodyPr>
          <a:lstStyle/>
          <a:p>
            <a:r>
              <a:rPr lang="en-US" dirty="0"/>
              <a:t>80386 architecture is divided into 5 independent units.</a:t>
            </a:r>
          </a:p>
          <a:p>
            <a:r>
              <a:rPr lang="en-US" b="1" dirty="0"/>
              <a:t>Bus Unit (Bus Interface Unit)</a:t>
            </a:r>
          </a:p>
          <a:p>
            <a:pPr algn="l"/>
            <a:r>
              <a:rPr lang="en-US" dirty="0"/>
              <a:t>1) </a:t>
            </a:r>
            <a:r>
              <a:rPr lang="en-US" b="1" dirty="0"/>
              <a:t>The Bus unit is responsible for transferring data in and out of the </a:t>
            </a:r>
            <a:r>
              <a:rPr lang="en-US" b="1" dirty="0" err="1"/>
              <a:t>μP</a:t>
            </a:r>
            <a:r>
              <a:rPr lang="en-US" b="1" dirty="0"/>
              <a:t>.</a:t>
            </a:r>
          </a:p>
          <a:p>
            <a:pPr algn="l"/>
            <a:r>
              <a:rPr lang="en-US" dirty="0"/>
              <a:t>2) It is connected to the external memory and I/O devices, using the system bus.</a:t>
            </a:r>
          </a:p>
          <a:p>
            <a:pPr algn="l"/>
            <a:r>
              <a:rPr lang="en-US" dirty="0"/>
              <a:t>3) It gets requests from </a:t>
            </a:r>
            <a:r>
              <a:rPr lang="en-US" dirty="0" err="1"/>
              <a:t>Prefetch</a:t>
            </a:r>
            <a:r>
              <a:rPr lang="en-US" dirty="0"/>
              <a:t> unit for fetching instructions and from execution unit for  transferring data.</a:t>
            </a:r>
          </a:p>
          <a:p>
            <a:pPr algn="l"/>
            <a:r>
              <a:rPr lang="en-US" dirty="0"/>
              <a:t>4) If both requests occur simultaneously preference is given to execution unit.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51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r>
              <a:rPr lang="en-US" b="1" dirty="0" err="1"/>
              <a:t>Prefetch</a:t>
            </a:r>
            <a:r>
              <a:rPr lang="en-US" b="1" dirty="0"/>
              <a:t> Unit</a:t>
            </a:r>
          </a:p>
          <a:p>
            <a:r>
              <a:rPr lang="en-US" dirty="0"/>
              <a:t>1) The Pre-fetch unit </a:t>
            </a:r>
            <a:r>
              <a:rPr lang="en-US" b="1" dirty="0"/>
              <a:t>fetches further instructions in advance to implement pipelining.</a:t>
            </a:r>
          </a:p>
          <a:p>
            <a:r>
              <a:rPr lang="en-US" dirty="0"/>
              <a:t>2) It </a:t>
            </a:r>
            <a:r>
              <a:rPr lang="en-US" b="1" dirty="0"/>
              <a:t>fetches the next 16 bytes of the program </a:t>
            </a:r>
            <a:r>
              <a:rPr lang="en-US" dirty="0"/>
              <a:t>and stores it into the </a:t>
            </a:r>
            <a:r>
              <a:rPr lang="en-US" b="1" dirty="0" err="1"/>
              <a:t>Prefetch</a:t>
            </a:r>
            <a:r>
              <a:rPr lang="en-US" b="1" dirty="0"/>
              <a:t> Queue</a:t>
            </a:r>
            <a:r>
              <a:rPr lang="en-US" dirty="0"/>
              <a:t>.</a:t>
            </a:r>
          </a:p>
          <a:p>
            <a:r>
              <a:rPr lang="en-US" dirty="0"/>
              <a:t>3) It </a:t>
            </a:r>
            <a:r>
              <a:rPr lang="en-US" b="1" dirty="0"/>
              <a:t>refills the queue </a:t>
            </a:r>
            <a:r>
              <a:rPr lang="en-US" dirty="0"/>
              <a:t>when at least </a:t>
            </a:r>
            <a:r>
              <a:rPr lang="en-US" b="1" dirty="0"/>
              <a:t>4 bytes </a:t>
            </a:r>
            <a:r>
              <a:rPr lang="en-US" dirty="0"/>
              <a:t>are empty as 80386 has a 32 bit data bus.</a:t>
            </a:r>
          </a:p>
          <a:p>
            <a:r>
              <a:rPr lang="en-US" dirty="0"/>
              <a:t>4) During a </a:t>
            </a:r>
            <a:r>
              <a:rPr lang="en-US" b="1" dirty="0"/>
              <a:t>branch</a:t>
            </a:r>
            <a:r>
              <a:rPr lang="en-US" dirty="0"/>
              <a:t>, the instructions in the queue are </a:t>
            </a:r>
            <a:r>
              <a:rPr lang="en-US" b="1" dirty="0"/>
              <a:t>invalid </a:t>
            </a:r>
            <a:r>
              <a:rPr lang="en-US" dirty="0"/>
              <a:t>and hence are </a:t>
            </a:r>
            <a:r>
              <a:rPr lang="en-US" b="1" dirty="0"/>
              <a:t>discarded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1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r>
              <a:rPr lang="en-US" b="1" dirty="0"/>
              <a:t>Decode Unit</a:t>
            </a:r>
          </a:p>
          <a:p>
            <a:pPr algn="l"/>
            <a:r>
              <a:rPr lang="en-US" dirty="0"/>
              <a:t>1) 80386 </a:t>
            </a:r>
            <a:r>
              <a:rPr lang="en-US" dirty="0" err="1"/>
              <a:t>μP</a:t>
            </a:r>
            <a:r>
              <a:rPr lang="en-US" dirty="0"/>
              <a:t> has a </a:t>
            </a:r>
            <a:r>
              <a:rPr lang="en-US" b="1" dirty="0"/>
              <a:t>separate unit for decoding instructions </a:t>
            </a:r>
            <a:r>
              <a:rPr lang="en-US" dirty="0"/>
              <a:t>called the Decode Unit.</a:t>
            </a:r>
          </a:p>
          <a:p>
            <a:pPr algn="l"/>
            <a:r>
              <a:rPr lang="en-US" dirty="0"/>
              <a:t>2) It </a:t>
            </a:r>
            <a:r>
              <a:rPr lang="en-US" b="1" dirty="0"/>
              <a:t>decodes the next three instructions and keeps them ready </a:t>
            </a:r>
            <a:r>
              <a:rPr lang="en-US" dirty="0"/>
              <a:t>in the Decode Queue.</a:t>
            </a:r>
          </a:p>
          <a:p>
            <a:pPr algn="l"/>
            <a:r>
              <a:rPr lang="en-US" dirty="0"/>
              <a:t>3) The decoded instructions are stored in </a:t>
            </a:r>
            <a:r>
              <a:rPr lang="en-US" b="1" dirty="0"/>
              <a:t>Micro-Coded </a:t>
            </a:r>
            <a:r>
              <a:rPr lang="en-US" dirty="0"/>
              <a:t>form.</a:t>
            </a:r>
          </a:p>
          <a:p>
            <a:pPr algn="l"/>
            <a:r>
              <a:rPr lang="en-US" dirty="0"/>
              <a:t>4) During a </a:t>
            </a:r>
            <a:r>
              <a:rPr lang="en-US" b="1" dirty="0"/>
              <a:t>branch</a:t>
            </a:r>
            <a:r>
              <a:rPr lang="en-US" dirty="0"/>
              <a:t>, the instructions in the queue are </a:t>
            </a:r>
            <a:r>
              <a:rPr lang="en-US" b="1" dirty="0"/>
              <a:t>invalid </a:t>
            </a:r>
            <a:r>
              <a:rPr lang="en-US" dirty="0"/>
              <a:t>and hence are </a:t>
            </a:r>
            <a:r>
              <a:rPr lang="en-US" b="1" dirty="0"/>
              <a:t>discarded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9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r>
              <a:rPr lang="en-US" b="1" dirty="0"/>
              <a:t>Execution Unit</a:t>
            </a:r>
          </a:p>
          <a:p>
            <a:pPr algn="l"/>
            <a:r>
              <a:rPr lang="en-US" dirty="0"/>
              <a:t>1) Execution Unit performs the main task of </a:t>
            </a:r>
            <a:r>
              <a:rPr lang="en-US" b="1" dirty="0"/>
              <a:t>executing instructions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2) Normally, execution requires Arithmetic or Logic operations performed by a </a:t>
            </a:r>
            <a:r>
              <a:rPr lang="en-US" b="1" dirty="0"/>
              <a:t>32-bit ALU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3) It also has dedicated circuits for </a:t>
            </a:r>
            <a:r>
              <a:rPr lang="en-US" b="1" dirty="0"/>
              <a:t>32-bit multiplication and division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4) A </a:t>
            </a:r>
            <a:r>
              <a:rPr lang="en-US" b="1" dirty="0"/>
              <a:t>64-bit barrel shifter </a:t>
            </a:r>
            <a:r>
              <a:rPr lang="en-US" dirty="0"/>
              <a:t>is also provided for faster shifts during multiplication and division.</a:t>
            </a:r>
          </a:p>
          <a:p>
            <a:pPr algn="l"/>
            <a:r>
              <a:rPr lang="en-US" dirty="0"/>
              <a:t>5) </a:t>
            </a:r>
            <a:r>
              <a:rPr lang="en-US" b="1" dirty="0"/>
              <a:t>Operands </a:t>
            </a:r>
            <a:r>
              <a:rPr lang="en-US" dirty="0"/>
              <a:t>for the ALU can either be provided in the </a:t>
            </a:r>
            <a:r>
              <a:rPr lang="en-US" b="1" dirty="0"/>
              <a:t>instruction</a:t>
            </a:r>
            <a:r>
              <a:rPr lang="en-US" dirty="0"/>
              <a:t>, or can be taken </a:t>
            </a:r>
            <a:r>
              <a:rPr lang="en-US" b="1" dirty="0"/>
              <a:t>from memory</a:t>
            </a:r>
          </a:p>
          <a:p>
            <a:pPr algn="l"/>
            <a:r>
              <a:rPr lang="en-US" dirty="0"/>
              <a:t>or could be taken from the </a:t>
            </a:r>
            <a:r>
              <a:rPr lang="en-US" b="1" dirty="0"/>
              <a:t>32-bit registers </a:t>
            </a:r>
            <a:r>
              <a:rPr lang="en-US" dirty="0"/>
              <a:t>like EAX, EBX etc.</a:t>
            </a:r>
          </a:p>
          <a:p>
            <a:pPr algn="l"/>
            <a:r>
              <a:rPr lang="en-US" dirty="0"/>
              <a:t>6) Additionally there is a </a:t>
            </a:r>
            <a:r>
              <a:rPr lang="en-US" b="1" dirty="0"/>
              <a:t>32-bit Flag register </a:t>
            </a:r>
            <a:r>
              <a:rPr lang="en-US" dirty="0"/>
              <a:t>(EFLAGS) giving the </a:t>
            </a:r>
            <a:r>
              <a:rPr lang="en-US" b="1" dirty="0"/>
              <a:t>Status </a:t>
            </a:r>
            <a:r>
              <a:rPr lang="en-US" dirty="0"/>
              <a:t>of the current result.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38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r>
              <a:rPr lang="en-US" b="1" dirty="0"/>
              <a:t>Memory Unit</a:t>
            </a:r>
          </a:p>
          <a:p>
            <a:pPr algn="l"/>
            <a:r>
              <a:rPr lang="en-US" dirty="0"/>
              <a:t>1) The Memory unit converts Virtual Address (Logical address) to Physical Address.</a:t>
            </a:r>
          </a:p>
          <a:p>
            <a:pPr algn="l"/>
            <a:r>
              <a:rPr lang="en-US" dirty="0"/>
              <a:t>2) 80386 </a:t>
            </a:r>
            <a:r>
              <a:rPr lang="en-US" dirty="0" err="1"/>
              <a:t>μP</a:t>
            </a:r>
            <a:r>
              <a:rPr lang="en-US" dirty="0"/>
              <a:t> implements </a:t>
            </a:r>
            <a:r>
              <a:rPr lang="en-US" b="1" dirty="0"/>
              <a:t>64 Terra bytes of Virtual memory using Segmentation and Paging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Hence the Memory Unit is sub-divided into Segmentation Unit and Paging Unit.</a:t>
            </a:r>
          </a:p>
          <a:p>
            <a:pPr algn="l"/>
            <a:r>
              <a:rPr lang="en-US" b="1" dirty="0"/>
              <a:t>3) Segmentation is compulsory, while Paging is optional.</a:t>
            </a:r>
          </a:p>
          <a:p>
            <a:pPr algn="l"/>
            <a:r>
              <a:rPr lang="en-US" b="1" dirty="0"/>
              <a:t>4) The Segmentation Unit converts the Logical Address into a Linear Address.</a:t>
            </a:r>
          </a:p>
          <a:p>
            <a:pPr algn="l"/>
            <a:r>
              <a:rPr lang="en-US" dirty="0"/>
              <a:t>5) </a:t>
            </a:r>
            <a:r>
              <a:rPr lang="en-US" b="1" dirty="0"/>
              <a:t>The Paging Unit converts the Linear Address into a Physical Address.</a:t>
            </a:r>
          </a:p>
          <a:p>
            <a:pPr algn="l"/>
            <a:r>
              <a:rPr lang="en-US" dirty="0"/>
              <a:t>6) If Paging is not used, then the Linear Address itself is the Physical Address.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91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2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31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9144000" cy="4261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26183"/>
            <a:ext cx="11172092" cy="643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5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 idx="4294967295"/>
          </p:nvPr>
        </p:nvSpPr>
        <p:spPr>
          <a:xfrm>
            <a:off x="1981200" y="0"/>
            <a:ext cx="8229600" cy="1371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800" b="1" dirty="0"/>
              <a:t>80286- Register Organization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1752600" y="14478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80286 contains almost the same set of registers as in 8086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/>
              <a:t>Eight 16 bit general purpose registers (AX, BX, CX, DX, BP, SP, SI, DI)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/>
              <a:t>Four 16 bit segment registers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/>
              <a:t>Status and control registers (Flag </a:t>
            </a:r>
            <a:r>
              <a:rPr lang="en-US" altLang="en-US" dirty="0" err="1"/>
              <a:t>Resgister</a:t>
            </a:r>
            <a:r>
              <a:rPr lang="en-US" altLang="en-US" dirty="0"/>
              <a:t>)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/>
              <a:t>Instruction Pointer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2"/>
          </p:nvPr>
        </p:nvSpPr>
        <p:spPr>
          <a:xfrm>
            <a:off x="1981200" y="6356351"/>
            <a:ext cx="2133600" cy="365125"/>
          </a:xfrm>
        </p:spPr>
        <p:txBody>
          <a:bodyPr rtlCol="0" anchor="ctr"/>
          <a:lstStyle/>
          <a:p>
            <a:pPr>
              <a:defRPr/>
            </a:pPr>
            <a:fld id="{F0B1A2E8-E2F7-4DD7-B075-367CA839B4F9}" type="datetime1"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defRPr/>
              </a:pPr>
              <a:t>1/16/2023</a:t>
            </a:fld>
            <a:endParaRPr lang="en-US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3B0F2B-56C2-4E75-915E-6C46CB8A718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6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 idx="4294967295"/>
          </p:nvPr>
        </p:nvSpPr>
        <p:spPr>
          <a:xfrm>
            <a:off x="1981200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80286- Register Organization</a:t>
            </a:r>
            <a:endParaRPr lang="en-US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>
          <a:xfrm>
            <a:off x="1524000" y="4876800"/>
            <a:ext cx="8686800" cy="1295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General purpose registers       Segment Registers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2"/>
          </p:nvPr>
        </p:nvSpPr>
        <p:spPr>
          <a:xfrm>
            <a:off x="1981200" y="6356351"/>
            <a:ext cx="2133600" cy="365125"/>
          </a:xfrm>
        </p:spPr>
        <p:txBody>
          <a:bodyPr rtlCol="0" anchor="ctr"/>
          <a:lstStyle/>
          <a:p>
            <a:pPr>
              <a:defRPr/>
            </a:pPr>
            <a:fld id="{F0B1A2E8-E2F7-4DD7-B075-367CA839B4F9}" type="datetime1"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defRPr/>
              </a:pPr>
              <a:t>1/16/2023</a:t>
            </a:fld>
            <a:endParaRPr lang="en-US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F8D36F2-4B22-44F8-A306-15B4FC967D8B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200400" y="1905000"/>
          <a:ext cx="1295400" cy="14827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AH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AL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BH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BL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CH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DH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DL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200400" y="3352800"/>
          <a:ext cx="1295400" cy="14827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      BP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       SI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       DI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      SP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239000" y="2590800"/>
          <a:ext cx="19050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           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           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           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           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68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 idx="4294967295"/>
          </p:nvPr>
        </p:nvSpPr>
        <p:spPr>
          <a:xfrm>
            <a:off x="1981200" y="76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80286- Internal Block Diagram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2057400" y="17526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/>
              <a:t>Contains 4 functional parts: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 1) Address Unit(AU)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 2) Bus Unit (BU)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 3) Instruction Unit (IU)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 4) Execution Unit (EU)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2"/>
          </p:nvPr>
        </p:nvSpPr>
        <p:spPr>
          <a:xfrm>
            <a:off x="1981200" y="6356351"/>
            <a:ext cx="2133600" cy="365125"/>
          </a:xfrm>
        </p:spPr>
        <p:txBody>
          <a:bodyPr rtlCol="0" anchor="ctr"/>
          <a:lstStyle/>
          <a:p>
            <a:pPr>
              <a:defRPr/>
            </a:pPr>
            <a:fld id="{F0B1A2E8-E2F7-4DD7-B075-367CA839B4F9}" type="datetime1"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defRPr/>
              </a:pPr>
              <a:t>1/16/2023</a:t>
            </a:fld>
            <a:endParaRPr lang="en-US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982511-65A0-4964-8BF8-2A34420A8C6F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2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1828800" y="76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80286  Internal Block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2"/>
          </p:nvPr>
        </p:nvSpPr>
        <p:spPr>
          <a:xfrm>
            <a:off x="1981200" y="6356351"/>
            <a:ext cx="2133600" cy="365125"/>
          </a:xfrm>
        </p:spPr>
        <p:txBody>
          <a:bodyPr rtlCol="0" anchor="ctr"/>
          <a:lstStyle/>
          <a:p>
            <a:pPr>
              <a:defRPr/>
            </a:pPr>
            <a:fld id="{AEBC9670-84C3-48C3-8D86-1F7E53528DDD}" type="datetime1"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defRPr/>
              </a:pPr>
              <a:t>1/16/2023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537825-0E71-4D7C-8EFB-6D93EDF14DE0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6389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143000"/>
            <a:ext cx="9144000" cy="5715000"/>
          </a:xfrm>
          <a:noFill/>
        </p:spPr>
      </p:pic>
    </p:spTree>
    <p:extLst>
      <p:ext uri="{BB962C8B-B14F-4D97-AF65-F5344CB8AC3E}">
        <p14:creationId xmlns:p14="http://schemas.microsoft.com/office/powerpoint/2010/main" val="73496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4294967295"/>
          </p:nvPr>
        </p:nvSpPr>
        <p:spPr>
          <a:xfrm>
            <a:off x="1752600" y="609600"/>
            <a:ext cx="8229600" cy="5181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b="1" dirty="0"/>
              <a:t>Address Unit(AU) 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dirty="0"/>
              <a:t>Responsible for calculating the physical address of instructions and data that the CPU wants to access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dirty="0"/>
              <a:t>Address lines derived by this unit may be used to address different peripherals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2"/>
          </p:nvPr>
        </p:nvSpPr>
        <p:spPr>
          <a:xfrm>
            <a:off x="1981200" y="6356351"/>
            <a:ext cx="2133600" cy="365125"/>
          </a:xfrm>
        </p:spPr>
        <p:txBody>
          <a:bodyPr rtlCol="0" anchor="ctr"/>
          <a:lstStyle/>
          <a:p>
            <a:pPr>
              <a:defRPr/>
            </a:pPr>
            <a:fld id="{F0B1A2E8-E2F7-4DD7-B075-367CA839B4F9}" type="datetime1"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defRPr/>
              </a:pPr>
              <a:t>1/16/2023</a:t>
            </a:fld>
            <a:endParaRPr lang="en-US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BCE3BA-FE26-47E7-A2F1-581A3B84685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35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4294967295"/>
          </p:nvPr>
        </p:nvSpPr>
        <p:spPr>
          <a:xfrm>
            <a:off x="1676400" y="304800"/>
            <a:ext cx="8229600" cy="69342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b="1" dirty="0"/>
              <a:t>Bus Unit (BU) :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dirty="0"/>
              <a:t>Physical address computed by AU is handed over to BU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dirty="0"/>
              <a:t>BU transmit this physical address over the address bus A0 – A23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dirty="0"/>
              <a:t>BU fetch instruction bytes from memory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dirty="0"/>
              <a:t>When one instruction is getting executed, the subsequent instruction is </a:t>
            </a:r>
            <a:r>
              <a:rPr lang="en-US" dirty="0" err="1"/>
              <a:t>prefetched</a:t>
            </a:r>
            <a:r>
              <a:rPr lang="en-US" dirty="0"/>
              <a:t>, decoded and  kept ready for execution (instruction pipelining)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dirty="0"/>
              <a:t>This task is done by the </a:t>
            </a:r>
            <a:r>
              <a:rPr lang="en-US" dirty="0" err="1"/>
              <a:t>prefetcher</a:t>
            </a:r>
            <a:r>
              <a:rPr lang="en-US" dirty="0"/>
              <a:t> module in the Bus Unit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dirty="0"/>
              <a:t>These fetched instructions are arranged in a 6 byte </a:t>
            </a:r>
            <a:r>
              <a:rPr lang="en-US" dirty="0" err="1"/>
              <a:t>prefetch</a:t>
            </a:r>
            <a:r>
              <a:rPr lang="en-US" dirty="0"/>
              <a:t> queue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2"/>
          </p:nvPr>
        </p:nvSpPr>
        <p:spPr>
          <a:xfrm>
            <a:off x="1981200" y="6356351"/>
            <a:ext cx="2133600" cy="365125"/>
          </a:xfrm>
        </p:spPr>
        <p:txBody>
          <a:bodyPr rtlCol="0" anchor="ctr"/>
          <a:lstStyle/>
          <a:p>
            <a:pPr>
              <a:defRPr/>
            </a:pPr>
            <a:fld id="{F0B1A2E8-E2F7-4DD7-B075-367CA839B4F9}" type="datetime1"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defRPr/>
              </a:pPr>
              <a:t>1/16/2023</a:t>
            </a:fld>
            <a:endParaRPr lang="en-US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B2D551-94AA-44EE-BEA6-6210322B2551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69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4294967295"/>
          </p:nvPr>
        </p:nvSpPr>
        <p:spPr>
          <a:xfrm>
            <a:off x="1752600" y="609600"/>
            <a:ext cx="8229600" cy="5181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b="1" dirty="0"/>
              <a:t>Instruction Unit (IU) :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dirty="0"/>
              <a:t>IU accepts instructions from the </a:t>
            </a:r>
            <a:r>
              <a:rPr lang="en-US" dirty="0" err="1"/>
              <a:t>prefetch</a:t>
            </a:r>
            <a:r>
              <a:rPr lang="en-US" dirty="0"/>
              <a:t> queue and an instruction decoder decodes them one by one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dirty="0"/>
              <a:t>The decoded instructions are stored in a decoded instruction queue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2"/>
          </p:nvPr>
        </p:nvSpPr>
        <p:spPr>
          <a:xfrm>
            <a:off x="1981200" y="6356351"/>
            <a:ext cx="2133600" cy="365125"/>
          </a:xfrm>
        </p:spPr>
        <p:txBody>
          <a:bodyPr rtlCol="0" anchor="ctr"/>
          <a:lstStyle/>
          <a:p>
            <a:pPr>
              <a:defRPr/>
            </a:pPr>
            <a:fld id="{F0B1A2E8-E2F7-4DD7-B075-367CA839B4F9}" type="datetime1"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defRPr/>
              </a:pPr>
              <a:t>1/16/2023</a:t>
            </a:fld>
            <a:endParaRPr lang="en-US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E807C4-E6D9-4FAC-B5E3-6CB631A9F86A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9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4294967295"/>
          </p:nvPr>
        </p:nvSpPr>
        <p:spPr>
          <a:xfrm>
            <a:off x="1752600" y="6096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b="1" dirty="0"/>
              <a:t>Execution Unit (EU) :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dirty="0"/>
              <a:t>Output of decoding circuit drives a control circuit in EU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dirty="0"/>
              <a:t>It is responsible for executing the instructions received from the decoded instruction queue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dirty="0"/>
              <a:t>EU contains the register bank and ALU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dirty="0"/>
              <a:t>ALU is the heart of EU, which carries out all the arithmetic and logical operations and sends the results either over the data bus or back to the register bank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2"/>
          </p:nvPr>
        </p:nvSpPr>
        <p:spPr>
          <a:xfrm>
            <a:off x="1981200" y="6356351"/>
            <a:ext cx="2133600" cy="365125"/>
          </a:xfrm>
        </p:spPr>
        <p:txBody>
          <a:bodyPr rtlCol="0" anchor="ctr"/>
          <a:lstStyle/>
          <a:p>
            <a:pPr>
              <a:defRPr/>
            </a:pPr>
            <a:fld id="{F0B1A2E8-E2F7-4DD7-B075-367CA839B4F9}" type="datetime1"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defRPr/>
              </a:pPr>
              <a:t>1/16/2023</a:t>
            </a:fld>
            <a:endParaRPr lang="en-US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B23B96-AC20-46FC-A196-FBEF7A1B3FC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05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07720DB16DD249A51DF2D2A93FB9D1" ma:contentTypeVersion="2" ma:contentTypeDescription="Create a new document." ma:contentTypeScope="" ma:versionID="ae44d3b33e135c9f52e979c94f5f944d">
  <xsd:schema xmlns:xsd="http://www.w3.org/2001/XMLSchema" xmlns:xs="http://www.w3.org/2001/XMLSchema" xmlns:p="http://schemas.microsoft.com/office/2006/metadata/properties" xmlns:ns2="685dac3b-f717-4b89-adec-5b8662f0416f" targetNamespace="http://schemas.microsoft.com/office/2006/metadata/properties" ma:root="true" ma:fieldsID="7579e21ae51a94a2137330e948338bc8" ns2:_="">
    <xsd:import namespace="685dac3b-f717-4b89-adec-5b8662f041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5dac3b-f717-4b89-adec-5b8662f041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A986E3-4999-44EA-B4CE-617C4589BD6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7636C52-A256-48D7-9BC6-431060E01B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B49AB3-B2F8-444D-9409-F80777829C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5dac3b-f717-4b89-adec-5b8662f041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944</Words>
  <Application>Microsoft Office PowerPoint</Application>
  <PresentationFormat>Widescreen</PresentationFormat>
  <Paragraphs>174</Paragraphs>
  <Slides>19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Microprocessor</vt:lpstr>
      <vt:lpstr>80286- Register Organization</vt:lpstr>
      <vt:lpstr>80286- Register Organization</vt:lpstr>
      <vt:lpstr>80286- Internal Block Diagram</vt:lpstr>
      <vt:lpstr>80286  Internal Block Diagram</vt:lpstr>
      <vt:lpstr>PowerPoint Presentation</vt:lpstr>
      <vt:lpstr>PowerPoint Presentation</vt:lpstr>
      <vt:lpstr>PowerPoint Presentation</vt:lpstr>
      <vt:lpstr>PowerPoint Presentation</vt:lpstr>
      <vt:lpstr>Microprocessor</vt:lpstr>
      <vt:lpstr>80386 Architecture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  <vt:lpstr>Microprocessor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</dc:title>
  <dc:creator>bishnu</dc:creator>
  <cp:lastModifiedBy>bishnu</cp:lastModifiedBy>
  <cp:revision>7</cp:revision>
  <dcterms:created xsi:type="dcterms:W3CDTF">2021-04-15T23:58:17Z</dcterms:created>
  <dcterms:modified xsi:type="dcterms:W3CDTF">2023-01-16T09:10:56Z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0x0101002A07720DB16DD249A51DF2D2A93FB9D1</vt:lpwstr>
  </property>
</Properties>
</file>