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9" r:id="rId9"/>
    <p:sldId id="263" r:id="rId10"/>
    <p:sldId id="272" r:id="rId11"/>
    <p:sldId id="264" r:id="rId12"/>
    <p:sldId id="273" r:id="rId13"/>
    <p:sldId id="270" r:id="rId14"/>
    <p:sldId id="271" r:id="rId15"/>
    <p:sldId id="265" r:id="rId16"/>
    <p:sldId id="268"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62" d="100"/>
          <a:sy n="62" d="100"/>
        </p:scale>
        <p:origin x="828"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notesMaster" Target="notesMasters/notesMaster1.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ndreajebaselvi.p\Desktop\employee_data%201.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 2!PivotTable3</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800" dirty="0"/>
              <a:t>Employee</a:t>
            </a:r>
            <a:r>
              <a:rPr lang="en-IN" sz="1800" baseline="0" dirty="0"/>
              <a:t> Performance Analysis</a:t>
            </a:r>
            <a:endParaRPr lang="en-IN" sz="1800" dirty="0"/>
          </a:p>
        </c:rich>
      </c:tx>
      <c:layout>
        <c:manualLayout>
          <c:xMode val="edge"/>
          <c:yMode val="edge"/>
          <c:x val="0.25881006460730865"/>
          <c:y val="1.93236714975845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High</c:v>
                </c:pt>
              </c:strCache>
            </c:strRef>
          </c:tx>
          <c:spPr>
            <a:solidFill>
              <a:schemeClr val="accent1"/>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07BD-4324-8206-890B50CF3213}"/>
            </c:ext>
          </c:extLst>
        </c:ser>
        <c:ser>
          <c:idx val="1"/>
          <c:order val="1"/>
          <c:tx>
            <c:strRef>
              <c:f>'Sheet 2'!$C$3:$C$4</c:f>
              <c:strCache>
                <c:ptCount val="1"/>
                <c:pt idx="0">
                  <c:v>low</c:v>
                </c:pt>
              </c:strCache>
            </c:strRef>
          </c:tx>
          <c:spPr>
            <a:solidFill>
              <a:schemeClr val="accent2"/>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07BD-4324-8206-890B50CF3213}"/>
            </c:ext>
          </c:extLst>
        </c:ser>
        <c:ser>
          <c:idx val="2"/>
          <c:order val="2"/>
          <c:tx>
            <c:strRef>
              <c:f>'Sheet 2'!$D$3:$D$4</c:f>
              <c:strCache>
                <c:ptCount val="1"/>
                <c:pt idx="0">
                  <c:v>Medium</c:v>
                </c:pt>
              </c:strCache>
            </c:strRef>
          </c:tx>
          <c:spPr>
            <a:solidFill>
              <a:schemeClr val="accent3"/>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07BD-4324-8206-890B50CF3213}"/>
            </c:ext>
          </c:extLst>
        </c:ser>
        <c:ser>
          <c:idx val="3"/>
          <c:order val="3"/>
          <c:tx>
            <c:strRef>
              <c:f>'Sheet 2'!$E$3:$E$4</c:f>
              <c:strCache>
                <c:ptCount val="1"/>
                <c:pt idx="0">
                  <c:v>Very High</c:v>
                </c:pt>
              </c:strCache>
            </c:strRef>
          </c:tx>
          <c:spPr>
            <a:solidFill>
              <a:schemeClr val="accent4"/>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07BD-4324-8206-890B50CF3213}"/>
            </c:ext>
          </c:extLst>
        </c:ser>
        <c:dLbls>
          <c:showLegendKey val="0"/>
          <c:showVal val="0"/>
          <c:showCatName val="0"/>
          <c:showSerName val="0"/>
          <c:showPercent val="0"/>
          <c:showBubbleSize val="0"/>
        </c:dLbls>
        <c:gapWidth val="219"/>
        <c:overlap val="-27"/>
        <c:axId val="496172383"/>
        <c:axId val="496175263"/>
      </c:barChart>
      <c:catAx>
        <c:axId val="4961723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175263"/>
        <c:crosses val="autoZero"/>
        <c:auto val="1"/>
        <c:lblAlgn val="ctr"/>
        <c:lblOffset val="100"/>
        <c:noMultiLvlLbl val="0"/>
      </c:catAx>
      <c:valAx>
        <c:axId val="4961752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17238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IN" sz="2400" dirty="0" err="1"/>
              <a:t>Dilli</a:t>
            </a:r>
            <a:r>
              <a:rPr lang="en-IN" sz="2400" dirty="0"/>
              <a:t> </a:t>
            </a:r>
            <a:r>
              <a:rPr lang="en-IN" sz="2400" dirty="0" err="1"/>
              <a:t>ganesh.A</a:t>
            </a:r>
            <a:endParaRPr lang="en-US" sz="2400" dirty="0"/>
          </a:p>
          <a:p>
            <a:r>
              <a:rPr lang="en-US" sz="2400" dirty="0"/>
              <a:t>REGISTER NO: 312206</a:t>
            </a:r>
            <a:r>
              <a:rPr lang="en-IN" sz="2400"/>
              <a:t>073</a:t>
            </a:r>
            <a:r>
              <a:rPr lang="en-US" sz="2400"/>
              <a:t>/</a:t>
            </a:r>
            <a:r>
              <a:rPr lang="en-IN" sz="2400" b="0" i="0" dirty="0">
                <a:solidFill>
                  <a:srgbClr val="000000"/>
                </a:solidFill>
                <a:effectLst/>
                <a:highlight>
                  <a:srgbClr val="F9FAFB"/>
                </a:highlight>
                <a:latin typeface="Plus Jakarta Display"/>
              </a:rPr>
              <a:t>unm295dilliganesh.a</a:t>
            </a:r>
            <a:endParaRPr lang="en-US" sz="2400" dirty="0"/>
          </a:p>
          <a:p>
            <a:r>
              <a:rPr lang="en-US" sz="2400" dirty="0"/>
              <a:t>DEPARTMENT: B.COM Accounting &amp; Finance</a:t>
            </a:r>
          </a:p>
          <a:p>
            <a:r>
              <a:rPr lang="en-US" sz="2400" dirty="0"/>
              <a:t>COLLEGE: Apollo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54BCC90A-5285-4A26-B165-6815227D3950}"/>
              </a:ext>
            </a:extLst>
          </p:cNvPr>
          <p:cNvSpPr txBox="1"/>
          <p:nvPr/>
        </p:nvSpPr>
        <p:spPr>
          <a:xfrm>
            <a:off x="731213" y="1295400"/>
            <a:ext cx="10058400" cy="4801314"/>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Data Collection:</a:t>
            </a:r>
            <a:endParaRPr lang="en-US" sz="3200" dirty="0">
              <a:latin typeface="Times New Roman" panose="02020603050405020304" pitchFamily="18" charset="0"/>
              <a:cs typeface="Times New Roman" panose="02020603050405020304" pitchFamily="18" charset="0"/>
            </a:endParaRPr>
          </a:p>
          <a:p>
            <a:pPr marL="742950" lvl="1" indent="-285750">
              <a:buFont typeface="Courier New" panose="02070309020205020404" pitchFamily="49" charset="0"/>
              <a:buChar char="o"/>
            </a:pPr>
            <a:r>
              <a:rPr lang="en-US" sz="3200" dirty="0">
                <a:latin typeface="Times New Roman" panose="02020603050405020304" pitchFamily="18" charset="0"/>
                <a:cs typeface="Times New Roman" panose="02020603050405020304" pitchFamily="18" charset="0"/>
              </a:rPr>
              <a:t>Employee data were collected from Edunet Foundations.</a:t>
            </a:r>
          </a:p>
          <a:p>
            <a:r>
              <a:rPr lang="en-US" sz="3200" b="1" dirty="0">
                <a:latin typeface="Times New Roman" panose="02020603050405020304" pitchFamily="18" charset="0"/>
                <a:cs typeface="Times New Roman" panose="02020603050405020304" pitchFamily="18" charset="0"/>
              </a:rPr>
              <a:t>Feature Selection:</a:t>
            </a:r>
            <a:endParaRPr lang="en-US" sz="3200" dirty="0">
              <a:latin typeface="Times New Roman" panose="02020603050405020304" pitchFamily="18" charset="0"/>
              <a:cs typeface="Times New Roman" panose="02020603050405020304" pitchFamily="18" charset="0"/>
            </a:endParaRPr>
          </a:p>
          <a:p>
            <a:pPr marL="742950" lvl="1" indent="-285750">
              <a:buFont typeface="Courier New" panose="02070309020205020404" pitchFamily="49" charset="0"/>
              <a:buChar char="o"/>
            </a:pPr>
            <a:r>
              <a:rPr lang="en-US" sz="3200" dirty="0">
                <a:latin typeface="Times New Roman" panose="02020603050405020304" pitchFamily="18" charset="0"/>
                <a:cs typeface="Times New Roman" panose="02020603050405020304" pitchFamily="18" charset="0"/>
              </a:rPr>
              <a:t>The employee dataset originally had 26 features. </a:t>
            </a:r>
          </a:p>
          <a:p>
            <a:pPr marL="742950" lvl="1" indent="-285750">
              <a:buFont typeface="Courier New" panose="02070309020205020404" pitchFamily="49" charset="0"/>
              <a:buChar char="o"/>
            </a:pPr>
            <a:r>
              <a:rPr lang="en-US" sz="3200" dirty="0">
                <a:latin typeface="Times New Roman" panose="02020603050405020304" pitchFamily="18" charset="0"/>
                <a:cs typeface="Times New Roman" panose="02020603050405020304" pitchFamily="18" charset="0"/>
              </a:rPr>
              <a:t>We selected 9 important features, including Login ID, First Name, Business Unit, Employee Status, Employee Type, Performance Level, Employee Rating, Gender, and Performance Score.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7993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54BCC90A-5285-4A26-B165-6815227D3950}"/>
              </a:ext>
            </a:extLst>
          </p:cNvPr>
          <p:cNvSpPr txBox="1"/>
          <p:nvPr/>
        </p:nvSpPr>
        <p:spPr>
          <a:xfrm>
            <a:off x="731213" y="1295400"/>
            <a:ext cx="10058400" cy="4342856"/>
          </a:xfrm>
          <a:prstGeom prst="rect">
            <a:avLst/>
          </a:prstGeom>
          <a:noFill/>
        </p:spPr>
        <p:txBody>
          <a:bodyPr wrap="square" rtlCol="0">
            <a:spAutoFit/>
          </a:bodyPr>
          <a:lstStyle/>
          <a:p>
            <a:pPr>
              <a:lnSpc>
                <a:spcPct val="150000"/>
              </a:lnSpc>
            </a:pPr>
            <a:r>
              <a:rPr lang="en-US" sz="2400" b="1" dirty="0">
                <a:latin typeface="Times New Roman" panose="02020603050405020304" pitchFamily="18" charset="0"/>
                <a:cs typeface="Times New Roman" panose="02020603050405020304" pitchFamily="18" charset="0"/>
              </a:rPr>
              <a:t>Data Cleaning:</a:t>
            </a:r>
            <a:endParaRPr lang="en-US" sz="2400" dirty="0">
              <a:latin typeface="Times New Roman" panose="02020603050405020304" pitchFamily="18" charset="0"/>
              <a:cs typeface="Times New Roman" panose="02020603050405020304" pitchFamily="18" charset="0"/>
            </a:endParaRPr>
          </a:p>
          <a:p>
            <a:pPr>
              <a:lnSpc>
                <a:spcPct val="150000"/>
              </a:lnSpc>
              <a:buFont typeface="+mj-lt"/>
              <a:buAutoNum type="arabicPeriod"/>
            </a:pPr>
            <a:r>
              <a:rPr lang="en-US" sz="2400" b="1" dirty="0">
                <a:latin typeface="Times New Roman" panose="02020603050405020304" pitchFamily="18" charset="0"/>
                <a:cs typeface="Times New Roman" panose="02020603050405020304" pitchFamily="18" charset="0"/>
              </a:rPr>
              <a:t>Highlighting Blank Columns:</a:t>
            </a:r>
            <a:endParaRPr lang="en-US" sz="2400" dirty="0">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Use conditional formatting to highlight blank cells.</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Navigate to </a:t>
            </a:r>
            <a:r>
              <a:rPr lang="en-US" sz="2400" b="1" dirty="0">
                <a:latin typeface="Times New Roman" panose="02020603050405020304" pitchFamily="18" charset="0"/>
                <a:cs typeface="Times New Roman" panose="02020603050405020304" pitchFamily="18" charset="0"/>
              </a:rPr>
              <a:t>Conditional Formatting &gt; Highlight Cell Rules &gt; More Rules</a:t>
            </a:r>
            <a:r>
              <a:rPr lang="en-US" sz="2400" dirty="0">
                <a:latin typeface="Times New Roman" panose="02020603050405020304" pitchFamily="18" charset="0"/>
                <a:cs typeface="Times New Roman" panose="02020603050405020304" pitchFamily="18" charset="0"/>
              </a:rPr>
              <a:t> (a new formatting dialog box will open).</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Select </a:t>
            </a:r>
            <a:r>
              <a:rPr lang="en-US" sz="2400" b="1" dirty="0">
                <a:latin typeface="Times New Roman" panose="02020603050405020304" pitchFamily="18" charset="0"/>
                <a:cs typeface="Times New Roman" panose="02020603050405020304" pitchFamily="18" charset="0"/>
              </a:rPr>
              <a:t>Format only cells with</a:t>
            </a:r>
            <a:r>
              <a:rPr lang="en-US" sz="2400" dirty="0">
                <a:latin typeface="Times New Roman" panose="02020603050405020304" pitchFamily="18" charset="0"/>
                <a:cs typeface="Times New Roman" panose="02020603050405020304" pitchFamily="18" charset="0"/>
              </a:rPr>
              <a:t> and choose the </a:t>
            </a:r>
            <a:r>
              <a:rPr lang="en-US" sz="2400" b="1" dirty="0">
                <a:latin typeface="Times New Roman" panose="02020603050405020304" pitchFamily="18" charset="0"/>
                <a:cs typeface="Times New Roman" panose="02020603050405020304" pitchFamily="18" charset="0"/>
              </a:rPr>
              <a:t>Blanks</a:t>
            </a:r>
            <a:r>
              <a:rPr lang="en-US" sz="2400" dirty="0">
                <a:latin typeface="Times New Roman" panose="02020603050405020304" pitchFamily="18" charset="0"/>
                <a:cs typeface="Times New Roman" panose="02020603050405020304" pitchFamily="18" charset="0"/>
              </a:rPr>
              <a:t> option.</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Click on </a:t>
            </a:r>
            <a:r>
              <a:rPr lang="en-US" sz="2400" b="1" dirty="0">
                <a:latin typeface="Times New Roman" panose="02020603050405020304" pitchFamily="18" charset="0"/>
                <a:cs typeface="Times New Roman" panose="02020603050405020304" pitchFamily="18" charset="0"/>
              </a:rPr>
              <a:t>Format &gt; Fill &gt; Select Red color</a:t>
            </a:r>
            <a:r>
              <a:rPr lang="en-US" sz="2400" dirty="0">
                <a:latin typeface="Times New Roman" panose="02020603050405020304" pitchFamily="18" charset="0"/>
                <a:cs typeface="Times New Roman" panose="02020603050405020304" pitchFamily="18" charset="0"/>
              </a:rPr>
              <a:t> and then click </a:t>
            </a:r>
            <a:r>
              <a:rPr lang="en-US" sz="2400" b="1" dirty="0">
                <a:latin typeface="Times New Roman" panose="02020603050405020304" pitchFamily="18" charset="0"/>
                <a:cs typeface="Times New Roman" panose="02020603050405020304" pitchFamily="18" charset="0"/>
              </a:rPr>
              <a:t>OK</a:t>
            </a:r>
            <a:r>
              <a:rPr lang="en-US" sz="2400" dirty="0">
                <a:latin typeface="Times New Roman" panose="02020603050405020304" pitchFamily="18" charset="0"/>
                <a:cs typeface="Times New Roman" panose="02020603050405020304" pitchFamily="18" charset="0"/>
              </a:rPr>
              <a:t>.</a:t>
            </a:r>
          </a:p>
          <a:p>
            <a:pPr>
              <a:lnSpc>
                <a:spcPct val="150000"/>
              </a:lnSpc>
            </a:pP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54BCC90A-5285-4A26-B165-6815227D3950}"/>
              </a:ext>
            </a:extLst>
          </p:cNvPr>
          <p:cNvSpPr txBox="1"/>
          <p:nvPr/>
        </p:nvSpPr>
        <p:spPr>
          <a:xfrm>
            <a:off x="731213" y="1295400"/>
            <a:ext cx="10058400" cy="4342856"/>
          </a:xfrm>
          <a:prstGeom prst="rect">
            <a:avLst/>
          </a:prstGeom>
          <a:noFill/>
        </p:spPr>
        <p:txBody>
          <a:bodyPr wrap="square" rtlCol="0">
            <a:spAutoFit/>
          </a:bodyPr>
          <a:lstStyle/>
          <a:p>
            <a:pPr>
              <a:lnSpc>
                <a:spcPct val="150000"/>
              </a:lnSpc>
            </a:pPr>
            <a:r>
              <a:rPr lang="en-US" sz="2400" b="1" dirty="0">
                <a:latin typeface="Times New Roman" panose="02020603050405020304" pitchFamily="18" charset="0"/>
                <a:cs typeface="Times New Roman" panose="02020603050405020304" pitchFamily="18" charset="0"/>
              </a:rPr>
              <a:t>Data Cleaning:</a:t>
            </a: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b="1" dirty="0">
                <a:latin typeface="Times New Roman" panose="02020603050405020304" pitchFamily="18" charset="0"/>
                <a:cs typeface="Times New Roman" panose="02020603050405020304" pitchFamily="18" charset="0"/>
              </a:rPr>
              <a:t>2.Filtering and Removing Blank Columns:</a:t>
            </a:r>
            <a:endParaRPr lang="en-US" sz="2400" dirty="0">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To filter and remove blank columns, select the "Exit Date" column.</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Go to </a:t>
            </a:r>
            <a:r>
              <a:rPr lang="en-US" sz="2400" b="1" dirty="0">
                <a:latin typeface="Times New Roman" panose="02020603050405020304" pitchFamily="18" charset="0"/>
                <a:cs typeface="Times New Roman" panose="02020603050405020304" pitchFamily="18" charset="0"/>
              </a:rPr>
              <a:t>Sort &amp; Filter &gt; Filter</a:t>
            </a:r>
            <a:r>
              <a:rPr lang="en-US" sz="2400" dirty="0">
                <a:latin typeface="Times New Roman" panose="02020603050405020304" pitchFamily="18" charset="0"/>
                <a:cs typeface="Times New Roman" panose="02020603050405020304" pitchFamily="18" charset="0"/>
              </a:rPr>
              <a:t>.</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The filter icon will appear on the Exit Date column. Click on it to filter out blank cells.</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The blank rows will then be removed from the dataset.</a:t>
            </a:r>
          </a:p>
          <a:p>
            <a:pPr>
              <a:lnSpc>
                <a:spcPct val="150000"/>
              </a:lnSpc>
            </a:pPr>
            <a:endParaRPr lang="en-IN" dirty="0"/>
          </a:p>
        </p:txBody>
      </p:sp>
    </p:spTree>
    <p:extLst>
      <p:ext uri="{BB962C8B-B14F-4D97-AF65-F5344CB8AC3E}">
        <p14:creationId xmlns:p14="http://schemas.microsoft.com/office/powerpoint/2010/main" val="902983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Rectangle 6">
            <a:extLst>
              <a:ext uri="{FF2B5EF4-FFF2-40B4-BE49-F238E27FC236}">
                <a16:creationId xmlns:a16="http://schemas.microsoft.com/office/drawing/2014/main" id="{2E4498A3-D511-4810-072B-C3A0C136DC37}"/>
              </a:ext>
            </a:extLst>
          </p:cNvPr>
          <p:cNvSpPr>
            <a:spLocks noChangeArrowheads="1"/>
          </p:cNvSpPr>
          <p:nvPr/>
        </p:nvSpPr>
        <p:spPr bwMode="auto">
          <a:xfrm>
            <a:off x="490843" y="1219200"/>
            <a:ext cx="11210313" cy="6027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Performance Level:</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lang="en-US" altLang="en-US" sz="2400" dirty="0">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Identify the performance level using the following formula:</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IFS(Z8&gt;=5, "Very High", Z8&gt;=4, "High", Z8&gt;=3, "Medium", TRUE, "Low")</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lang="en-US" altLang="en-US" sz="2000" dirty="0">
              <a:latin typeface="Times New Roman" panose="02020603050405020304" pitchFamily="18" charset="0"/>
              <a:cs typeface="Times New Roman" panose="02020603050405020304" pitchFamily="18" charset="0"/>
            </a:endParaRPr>
          </a:p>
          <a:p>
            <a:pPr>
              <a:lnSpc>
                <a:spcPct val="150000"/>
              </a:lnSpc>
            </a:pPr>
            <a:r>
              <a:rPr lang="en-US" sz="2400" b="1" dirty="0">
                <a:latin typeface="Times New Roman" panose="02020603050405020304" pitchFamily="18" charset="0"/>
                <a:cs typeface="Times New Roman" panose="02020603050405020304" pitchFamily="18" charset="0"/>
              </a:rPr>
              <a:t>Visualization:</a:t>
            </a:r>
            <a:endParaRPr lang="en-US" sz="24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Create a Pivot Table:</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Go to </a:t>
            </a:r>
            <a:r>
              <a:rPr lang="en-US" sz="2400" b="1" dirty="0">
                <a:latin typeface="Times New Roman" panose="02020603050405020304" pitchFamily="18" charset="0"/>
                <a:cs typeface="Times New Roman" panose="02020603050405020304" pitchFamily="18" charset="0"/>
              </a:rPr>
              <a:t>Insert &gt; Pivot Table</a:t>
            </a:r>
            <a:r>
              <a:rPr lang="en-US" sz="2400" dirty="0">
                <a:latin typeface="Times New Roman" panose="02020603050405020304" pitchFamily="18" charset="0"/>
                <a:cs typeface="Times New Roman" panose="02020603050405020304" pitchFamily="18" charset="0"/>
              </a:rPr>
              <a:t>.</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Select the table and range, and choose to create the Pivot Table in a new worksheet.</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The Pivot Table will be created.</a:t>
            </a:r>
          </a:p>
          <a:p>
            <a:pPr marL="742950" lvl="1" indent="-285750">
              <a:lnSpc>
                <a:spcPct val="150000"/>
              </a:lnSpc>
              <a:buFont typeface="+mj-lt"/>
              <a:buAutoNum type="arabicPeriod"/>
            </a:pPr>
            <a:endParaRPr lang="en-US"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2526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Rectangle 6">
            <a:extLst>
              <a:ext uri="{FF2B5EF4-FFF2-40B4-BE49-F238E27FC236}">
                <a16:creationId xmlns:a16="http://schemas.microsoft.com/office/drawing/2014/main" id="{2E4498A3-D511-4810-072B-C3A0C136DC37}"/>
              </a:ext>
            </a:extLst>
          </p:cNvPr>
          <p:cNvSpPr>
            <a:spLocks noChangeArrowheads="1"/>
          </p:cNvSpPr>
          <p:nvPr/>
        </p:nvSpPr>
        <p:spPr bwMode="auto">
          <a:xfrm>
            <a:off x="879993" y="965217"/>
            <a:ext cx="8822672" cy="655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742950" lvl="1" indent="-285750">
              <a:buFont typeface="+mj-lt"/>
              <a:buAutoNum type="arabicPeriod"/>
            </a:pP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eriod" startAt="2"/>
            </a:pPr>
            <a:r>
              <a:rPr lang="en-US" sz="2800" dirty="0">
                <a:latin typeface="Times New Roman" panose="02020603050405020304" pitchFamily="18" charset="0"/>
                <a:cs typeface="Times New Roman" panose="02020603050405020304" pitchFamily="18" charset="0"/>
              </a:rPr>
              <a:t>Set up the Pivot Table:</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Select </a:t>
            </a:r>
            <a:r>
              <a:rPr lang="en-US" sz="2800" b="1" dirty="0">
                <a:latin typeface="Times New Roman" panose="02020603050405020304" pitchFamily="18" charset="0"/>
                <a:cs typeface="Times New Roman" panose="02020603050405020304" pitchFamily="18" charset="0"/>
              </a:rPr>
              <a:t>Business Unit</a:t>
            </a:r>
            <a:r>
              <a:rPr lang="en-US" sz="2800" dirty="0">
                <a:latin typeface="Times New Roman" panose="02020603050405020304" pitchFamily="18" charset="0"/>
                <a:cs typeface="Times New Roman" panose="02020603050405020304" pitchFamily="18" charset="0"/>
              </a:rPr>
              <a:t> for Rows.</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Select </a:t>
            </a:r>
            <a:r>
              <a:rPr lang="en-US" sz="2800" b="1" dirty="0">
                <a:latin typeface="Times New Roman" panose="02020603050405020304" pitchFamily="18" charset="0"/>
                <a:cs typeface="Times New Roman" panose="02020603050405020304" pitchFamily="18" charset="0"/>
              </a:rPr>
              <a:t>Performance Level</a:t>
            </a:r>
            <a:r>
              <a:rPr lang="en-US" sz="2800" dirty="0">
                <a:latin typeface="Times New Roman" panose="02020603050405020304" pitchFamily="18" charset="0"/>
                <a:cs typeface="Times New Roman" panose="02020603050405020304" pitchFamily="18" charset="0"/>
              </a:rPr>
              <a:t> for Columns.</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Use </a:t>
            </a:r>
            <a:r>
              <a:rPr lang="en-US" sz="2800" b="1" dirty="0">
                <a:latin typeface="Times New Roman" panose="02020603050405020304" pitchFamily="18" charset="0"/>
                <a:cs typeface="Times New Roman" panose="02020603050405020304" pitchFamily="18" charset="0"/>
              </a:rPr>
              <a:t>Gender</a:t>
            </a:r>
            <a:r>
              <a:rPr lang="en-US" sz="2800" dirty="0">
                <a:latin typeface="Times New Roman" panose="02020603050405020304" pitchFamily="18" charset="0"/>
                <a:cs typeface="Times New Roman" panose="02020603050405020304" pitchFamily="18" charset="0"/>
              </a:rPr>
              <a:t> as a filter.</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Add </a:t>
            </a:r>
            <a:r>
              <a:rPr lang="en-US" sz="2800" b="1" dirty="0">
                <a:latin typeface="Times New Roman" panose="02020603050405020304" pitchFamily="18" charset="0"/>
                <a:cs typeface="Times New Roman" panose="02020603050405020304" pitchFamily="18" charset="0"/>
              </a:rPr>
              <a:t>First Name</a:t>
            </a:r>
            <a:r>
              <a:rPr lang="en-US" sz="2800" dirty="0">
                <a:latin typeface="Times New Roman" panose="02020603050405020304" pitchFamily="18" charset="0"/>
                <a:cs typeface="Times New Roman" panose="02020603050405020304" pitchFamily="18" charset="0"/>
              </a:rPr>
              <a:t> as the value.</a:t>
            </a:r>
          </a:p>
          <a:p>
            <a:pPr lvl="1">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eriod" startAt="2"/>
            </a:pPr>
            <a:r>
              <a:rPr lang="en-US" sz="2800" dirty="0">
                <a:latin typeface="Times New Roman" panose="02020603050405020304" pitchFamily="18" charset="0"/>
                <a:cs typeface="Times New Roman" panose="02020603050405020304" pitchFamily="18" charset="0"/>
              </a:rPr>
              <a:t>Create a Chart:</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Go to </a:t>
            </a:r>
            <a:r>
              <a:rPr lang="en-US" sz="2800" b="1" dirty="0">
                <a:latin typeface="Times New Roman" panose="02020603050405020304" pitchFamily="18" charset="0"/>
                <a:cs typeface="Times New Roman" panose="02020603050405020304" pitchFamily="18" charset="0"/>
              </a:rPr>
              <a:t>Insert &gt; Recommended Charts</a:t>
            </a:r>
            <a:r>
              <a:rPr lang="en-US" sz="2800" dirty="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chart will be created automatically.</a:t>
            </a:r>
          </a:p>
          <a:p>
            <a:pPr lvl="1">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eriod" startAt="2"/>
            </a:pPr>
            <a:r>
              <a:rPr lang="en-US" sz="2800" dirty="0">
                <a:latin typeface="Times New Roman" panose="02020603050405020304" pitchFamily="18" charset="0"/>
                <a:cs typeface="Times New Roman" panose="02020603050405020304" pitchFamily="18" charset="0"/>
              </a:rPr>
              <a:t>Name the chart as </a:t>
            </a:r>
            <a:r>
              <a:rPr lang="en-US" sz="2800" b="1" dirty="0">
                <a:latin typeface="Times New Roman" panose="02020603050405020304" pitchFamily="18" charset="0"/>
                <a:cs typeface="Times New Roman" panose="02020603050405020304" pitchFamily="18" charset="0"/>
              </a:rPr>
              <a:t>"Employee Performance Analysis"</a:t>
            </a:r>
            <a:r>
              <a:rPr lang="en-US" sz="2800" dirty="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lvl="1"/>
            <a:endParaRPr lang="en-US" sz="2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8999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A81BE367-3C4F-972D-DD41-198005018938}"/>
              </a:ext>
            </a:extLst>
          </p:cNvPr>
          <p:cNvGraphicFramePr>
            <a:graphicFrameLocks/>
          </p:cNvGraphicFramePr>
          <p:nvPr>
            <p:extLst>
              <p:ext uri="{D42A27DB-BD31-4B8C-83A1-F6EECF244321}">
                <p14:modId xmlns:p14="http://schemas.microsoft.com/office/powerpoint/2010/main" val="1021738654"/>
              </p:ext>
            </p:extLst>
          </p:nvPr>
        </p:nvGraphicFramePr>
        <p:xfrm>
          <a:off x="1143000" y="1291975"/>
          <a:ext cx="7924800" cy="46005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581A278-9119-F915-8A83-AD84B89D6803}"/>
              </a:ext>
            </a:extLst>
          </p:cNvPr>
          <p:cNvSpPr txBox="1"/>
          <p:nvPr/>
        </p:nvSpPr>
        <p:spPr>
          <a:xfrm>
            <a:off x="755332" y="1709871"/>
            <a:ext cx="9379268" cy="2345322"/>
          </a:xfrm>
          <a:prstGeom prst="rect">
            <a:avLst/>
          </a:prstGeom>
          <a:noFill/>
        </p:spPr>
        <p:txBody>
          <a:bodyPr wrap="square">
            <a:spAutoFit/>
          </a:bodyPr>
          <a:lstStyle/>
          <a:p>
            <a:pPr marL="342900" indent="-342900">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chart reveals that most employees across the business units fall within the "Medium" performance level, indicating an overall average performance. However, noticeable variations exist, with some units having higher numbers of "Low" and "Very High" performers. This suggests that targeted interventions may be necessary to address these disparities and enhance performance at all levels.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F3E1EB82-15F9-EAE5-2C3C-9337639CA2C6}"/>
              </a:ext>
            </a:extLst>
          </p:cNvPr>
          <p:cNvSpPr txBox="1"/>
          <p:nvPr/>
        </p:nvSpPr>
        <p:spPr>
          <a:xfrm>
            <a:off x="945652" y="1695450"/>
            <a:ext cx="6102848" cy="4191981"/>
          </a:xfrm>
          <a:prstGeom prst="rect">
            <a:avLst/>
          </a:prstGeom>
          <a:noFill/>
        </p:spPr>
        <p:txBody>
          <a:bodyPr wrap="square">
            <a:spAutoFit/>
          </a:bodyPr>
          <a:lstStyle/>
          <a:p>
            <a:pPr marL="342900" indent="-342900">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Organizations frequently struggle with efficiently analyzing employee performance due to fragmented data and a lack of cohesive tools. </a:t>
            </a:r>
          </a:p>
          <a:p>
            <a:pPr marL="342900" indent="-342900">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By leveraging Excel for Employee Performance Analysis, we intend to develop a straightforward yet effective solution that facilitates accurate measurement, visualization, and insights into employee performance, supporting improved decision-making and resource management.</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785652"/>
          </a:xfrm>
          <a:prstGeom prst="rect">
            <a:avLst/>
          </a:prstGeom>
          <a:noFill/>
        </p:spPr>
        <p:txBody>
          <a:bodyPr wrap="square" rtlCol="0">
            <a:spAutoFit/>
          </a:bodyPr>
          <a:lstStyle/>
          <a:p>
            <a:pPr marL="342900" indent="-342900" algn="l">
              <a:lnSpc>
                <a:spcPct val="150000"/>
              </a:lnSpc>
              <a:buFont typeface="Wingdings" panose="05000000000000000000" pitchFamily="2" charset="2"/>
              <a:buChar char="v"/>
            </a:pPr>
            <a:r>
              <a:rPr lang="en-US" sz="2400" b="0" i="0" dirty="0">
                <a:solidFill>
                  <a:srgbClr val="0D0D0D"/>
                </a:solidFill>
                <a:effectLst/>
                <a:latin typeface="Times New Roman" panose="02020603050405020304" pitchFamily="18" charset="0"/>
                <a:cs typeface="Times New Roman" panose="02020603050405020304" pitchFamily="18" charset="0"/>
              </a:rPr>
              <a:t>.</a:t>
            </a:r>
            <a:r>
              <a:rPr lang="en-US" sz="2400" dirty="0"/>
              <a:t> </a:t>
            </a:r>
            <a:r>
              <a:rPr lang="en-US" sz="2400" dirty="0">
                <a:latin typeface="Times New Roman" panose="02020603050405020304" pitchFamily="18" charset="0"/>
                <a:ea typeface="Tahoma" panose="020B0604030504040204" pitchFamily="34" charset="0"/>
                <a:cs typeface="Times New Roman" panose="02020603050405020304" pitchFamily="18" charset="0"/>
              </a:rPr>
              <a:t>The project focuses on creating an Excel-based tool for Employee Performance Analysis.</a:t>
            </a:r>
          </a:p>
          <a:p>
            <a:pPr marL="342900" indent="-342900" algn="l">
              <a:lnSpc>
                <a:spcPct val="150000"/>
              </a:lnSpc>
              <a:buFont typeface="Wingdings" panose="05000000000000000000" pitchFamily="2" charset="2"/>
              <a:buChar char="v"/>
            </a:pPr>
            <a:r>
              <a:rPr lang="en-US" sz="2400" dirty="0">
                <a:latin typeface="Times New Roman" panose="02020603050405020304" pitchFamily="18" charset="0"/>
                <a:ea typeface="Tahoma" panose="020B0604030504040204" pitchFamily="34" charset="0"/>
                <a:cs typeface="Times New Roman" panose="02020603050405020304" pitchFamily="18" charset="0"/>
              </a:rPr>
              <a:t> This tool will simplify data management, facilitate performance measurement, and offer visual insights, empowering organizations to make informed decisions that enhance workforce productivity and development.</a:t>
            </a:r>
            <a:endParaRPr lang="en-US" sz="2400" b="0" i="0" dirty="0">
              <a:solidFill>
                <a:srgbClr val="0D0D0D"/>
              </a:solidFill>
              <a:effectLst/>
              <a:latin typeface="Times New Roman" panose="02020603050405020304" pitchFamily="18" charset="0"/>
              <a:ea typeface="Tahoma" panose="020B0604030504040204" pitchFamily="34" charset="0"/>
              <a:cs typeface="Times New Roman" panose="02020603050405020304" pitchFamily="18" charset="0"/>
            </a:endParaRPr>
          </a:p>
          <a:p>
            <a:pPr marL="342900" indent="-342900">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6" name="Picture 2" descr="Annual Employee Performance Appraisals | Human Resources">
            <a:extLst>
              <a:ext uri="{FF2B5EF4-FFF2-40B4-BE49-F238E27FC236}">
                <a16:creationId xmlns:a16="http://schemas.microsoft.com/office/drawing/2014/main" id="{1C8E88CE-439F-A19A-E7BC-931926C2A5E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1388004"/>
            <a:ext cx="6705600" cy="51812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F8B49F9E-627D-3566-CE98-1C0EFED655EA}"/>
              </a:ext>
            </a:extLst>
          </p:cNvPr>
          <p:cNvSpPr txBox="1"/>
          <p:nvPr/>
        </p:nvSpPr>
        <p:spPr>
          <a:xfrm>
            <a:off x="2971800" y="1695450"/>
            <a:ext cx="6381750" cy="4448013"/>
          </a:xfrm>
          <a:prstGeom prst="rect">
            <a:avLst/>
          </a:prstGeom>
          <a:noFill/>
        </p:spPr>
        <p:txBody>
          <a:bodyPr wrap="square" rtlCol="0">
            <a:spAutoFit/>
          </a:bodyPr>
          <a:lstStyle/>
          <a:p>
            <a:pPr marL="457200" indent="-457200">
              <a:lnSpc>
                <a:spcPct val="150000"/>
              </a:lnSpc>
              <a:buFont typeface="Courier New" panose="02070309020205020404" pitchFamily="49" charset="0"/>
              <a:buChar char="o"/>
            </a:pPr>
            <a:r>
              <a:rPr lang="en-IN" sz="3200" dirty="0"/>
              <a:t>Highlighting - Features</a:t>
            </a:r>
          </a:p>
          <a:p>
            <a:pPr marL="457200" indent="-457200">
              <a:lnSpc>
                <a:spcPct val="150000"/>
              </a:lnSpc>
              <a:buFont typeface="Courier New" panose="02070309020205020404" pitchFamily="49" charset="0"/>
              <a:buChar char="o"/>
            </a:pPr>
            <a:r>
              <a:rPr lang="en-IN" sz="3200" dirty="0"/>
              <a:t>Conditional Formatting – Missing </a:t>
            </a:r>
          </a:p>
          <a:p>
            <a:pPr marL="457200" indent="-457200">
              <a:lnSpc>
                <a:spcPct val="150000"/>
              </a:lnSpc>
              <a:buFont typeface="Courier New" panose="02070309020205020404" pitchFamily="49" charset="0"/>
              <a:buChar char="o"/>
            </a:pPr>
            <a:r>
              <a:rPr lang="en-IN" sz="3200" dirty="0"/>
              <a:t>Filter – Remove </a:t>
            </a:r>
          </a:p>
          <a:p>
            <a:pPr marL="457200" indent="-457200">
              <a:lnSpc>
                <a:spcPct val="150000"/>
              </a:lnSpc>
              <a:buFont typeface="Courier New" panose="02070309020205020404" pitchFamily="49" charset="0"/>
              <a:buChar char="o"/>
            </a:pPr>
            <a:r>
              <a:rPr lang="en-IN" sz="3200" dirty="0"/>
              <a:t>Formula - Performance </a:t>
            </a:r>
          </a:p>
          <a:p>
            <a:pPr marL="457200" indent="-457200">
              <a:lnSpc>
                <a:spcPct val="150000"/>
              </a:lnSpc>
              <a:buFont typeface="Courier New" panose="02070309020205020404" pitchFamily="49" charset="0"/>
              <a:buChar char="o"/>
            </a:pPr>
            <a:r>
              <a:rPr lang="en-IN" sz="3200" dirty="0"/>
              <a:t>Pivot Table – Summary</a:t>
            </a:r>
          </a:p>
          <a:p>
            <a:pPr marL="457200" indent="-457200">
              <a:lnSpc>
                <a:spcPct val="150000"/>
              </a:lnSpc>
              <a:buFont typeface="Courier New" panose="02070309020205020404" pitchFamily="49" charset="0"/>
              <a:buChar char="o"/>
            </a:pPr>
            <a:r>
              <a:rPr lang="en-IN" sz="3200" dirty="0"/>
              <a:t>Graph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B11E9767-1DD9-6B2A-9F56-BC75C740B279}"/>
              </a:ext>
            </a:extLst>
          </p:cNvPr>
          <p:cNvSpPr txBox="1"/>
          <p:nvPr/>
        </p:nvSpPr>
        <p:spPr>
          <a:xfrm>
            <a:off x="990600" y="1143634"/>
            <a:ext cx="8458200" cy="6046271"/>
          </a:xfrm>
          <a:prstGeom prst="rect">
            <a:avLst/>
          </a:prstGeom>
          <a:noFill/>
        </p:spPr>
        <p:txBody>
          <a:bodyPr wrap="square" rtlCol="0">
            <a:spAutoFit/>
          </a:bodyPr>
          <a:lstStyle/>
          <a:p>
            <a:pPr>
              <a:lnSpc>
                <a:spcPct val="150000"/>
              </a:lnSpc>
            </a:pPr>
            <a:r>
              <a:rPr lang="en-IN" sz="2000" dirty="0"/>
              <a:t>Employee Dataset – Edunet Foundations</a:t>
            </a:r>
          </a:p>
          <a:p>
            <a:pPr>
              <a:lnSpc>
                <a:spcPct val="150000"/>
              </a:lnSpc>
            </a:pPr>
            <a:r>
              <a:rPr lang="en-IN" sz="2000" dirty="0"/>
              <a:t>26 – Features</a:t>
            </a:r>
          </a:p>
          <a:p>
            <a:pPr>
              <a:lnSpc>
                <a:spcPct val="150000"/>
              </a:lnSpc>
            </a:pPr>
            <a:r>
              <a:rPr lang="en-IN" sz="2000" dirty="0"/>
              <a:t>9 – Features</a:t>
            </a:r>
          </a:p>
          <a:p>
            <a:pPr marL="285750" indent="-285750">
              <a:lnSpc>
                <a:spcPct val="150000"/>
              </a:lnSpc>
              <a:buFont typeface="Courier New" panose="02070309020205020404" pitchFamily="49" charset="0"/>
              <a:buChar char="o"/>
            </a:pPr>
            <a:r>
              <a:rPr lang="en-IN" sz="2000" dirty="0"/>
              <a:t>Employee ID – Numerical data</a:t>
            </a:r>
          </a:p>
          <a:p>
            <a:pPr marL="285750" indent="-285750">
              <a:lnSpc>
                <a:spcPct val="150000"/>
              </a:lnSpc>
              <a:buFont typeface="Courier New" panose="02070309020205020404" pitchFamily="49" charset="0"/>
              <a:buChar char="o"/>
            </a:pPr>
            <a:r>
              <a:rPr lang="en-IN" sz="2000" dirty="0"/>
              <a:t>Name – Text format</a:t>
            </a:r>
          </a:p>
          <a:p>
            <a:pPr marL="285750" indent="-285750">
              <a:lnSpc>
                <a:spcPct val="150000"/>
              </a:lnSpc>
              <a:buFont typeface="Courier New" panose="02070309020205020404" pitchFamily="49" charset="0"/>
              <a:buChar char="o"/>
            </a:pPr>
            <a:r>
              <a:rPr lang="en-IN" sz="2000" dirty="0"/>
              <a:t>Employee Type – Text format (Full time/contract/Part time)</a:t>
            </a:r>
          </a:p>
          <a:p>
            <a:pPr marL="285750" indent="-285750">
              <a:lnSpc>
                <a:spcPct val="150000"/>
              </a:lnSpc>
              <a:buFont typeface="Courier New" panose="02070309020205020404" pitchFamily="49" charset="0"/>
              <a:buChar char="o"/>
            </a:pPr>
            <a:r>
              <a:rPr lang="en-IN" sz="2000" dirty="0"/>
              <a:t>Performance level – Text format (Very High/ High /Medium/ Low)</a:t>
            </a:r>
          </a:p>
          <a:p>
            <a:pPr marL="285750" indent="-285750">
              <a:lnSpc>
                <a:spcPct val="150000"/>
              </a:lnSpc>
              <a:buFont typeface="Courier New" panose="02070309020205020404" pitchFamily="49" charset="0"/>
              <a:buChar char="o"/>
            </a:pPr>
            <a:r>
              <a:rPr lang="en-IN" sz="2000" dirty="0"/>
              <a:t>Gender – Male/Female</a:t>
            </a:r>
          </a:p>
          <a:p>
            <a:pPr marL="285750" indent="-285750">
              <a:lnSpc>
                <a:spcPct val="150000"/>
              </a:lnSpc>
              <a:buFont typeface="Courier New" panose="02070309020205020404" pitchFamily="49" charset="0"/>
              <a:buChar char="o"/>
            </a:pPr>
            <a:r>
              <a:rPr lang="en-IN" sz="2000" dirty="0"/>
              <a:t>Employee Rating – Numerical data (1 to 5)</a:t>
            </a:r>
          </a:p>
          <a:p>
            <a:pPr marL="285750" indent="-285750">
              <a:lnSpc>
                <a:spcPct val="150000"/>
              </a:lnSpc>
              <a:buFont typeface="Courier New" panose="02070309020205020404" pitchFamily="49" charset="0"/>
              <a:buChar char="o"/>
            </a:pPr>
            <a:r>
              <a:rPr lang="en-IN" sz="2000" dirty="0"/>
              <a:t>Performance Score – Text (Exceeds/Fully meet/Need Improvement)</a:t>
            </a:r>
          </a:p>
          <a:p>
            <a:pPr marL="285750" indent="-285750">
              <a:lnSpc>
                <a:spcPct val="150000"/>
              </a:lnSpc>
              <a:buFont typeface="Courier New" panose="02070309020205020404" pitchFamily="49" charset="0"/>
              <a:buChar char="o"/>
            </a:pPr>
            <a:r>
              <a:rPr lang="en-IN" sz="2000" dirty="0"/>
              <a:t>Employee Classification Type – Text Format(Full time, Part time , Temporary)</a:t>
            </a:r>
          </a:p>
          <a:p>
            <a:pPr marL="285750" indent="-285750">
              <a:lnSpc>
                <a:spcPct val="150000"/>
              </a:lnSpc>
              <a:buFont typeface="Courier New" panose="02070309020205020404" pitchFamily="49" charset="0"/>
              <a:buChar char="o"/>
            </a:pPr>
            <a:r>
              <a:rPr lang="en-IN" sz="2000" dirty="0"/>
              <a:t>Business Unit - Text</a:t>
            </a:r>
            <a:br>
              <a:rPr lang="en-IN" sz="2000" dirty="0"/>
            </a:br>
            <a:endParaRPr lang="en-IN"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5707766-469F-E68E-3F03-6EF76AA28EAF}"/>
              </a:ext>
            </a:extLst>
          </p:cNvPr>
          <p:cNvSpPr txBox="1"/>
          <p:nvPr/>
        </p:nvSpPr>
        <p:spPr>
          <a:xfrm>
            <a:off x="913926" y="1753582"/>
            <a:ext cx="8382000" cy="2232021"/>
          </a:xfrm>
          <a:prstGeom prst="rect">
            <a:avLst/>
          </a:prstGeom>
          <a:noFill/>
        </p:spPr>
        <p:txBody>
          <a:bodyPr wrap="square" rtlCol="0">
            <a:spAutoFit/>
          </a:bodyPr>
          <a:lstStyle/>
          <a:p>
            <a:pPr>
              <a:lnSpc>
                <a:spcPct val="150000"/>
              </a:lnSpc>
            </a:pPr>
            <a:r>
              <a:rPr lang="en-IN" sz="3200" dirty="0"/>
              <a:t>Formula </a:t>
            </a:r>
            <a:r>
              <a:rPr lang="en-IN" sz="3200" b="1" dirty="0"/>
              <a:t>=IFS(z8&gt;=5,”Very High”,z8&gt;=4,”High”,Z8&gt;=3,”Medium”,True,”Low”)</a:t>
            </a:r>
          </a:p>
          <a:p>
            <a:pPr>
              <a:lnSpc>
                <a:spcPct val="150000"/>
              </a:lnSpc>
            </a:pPr>
            <a:endParaRPr lang="en-IN" sz="3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352</TotalTime>
  <Words>752</Words>
  <Application>Microsoft Office PowerPoint</Application>
  <PresentationFormat>Widescreen</PresentationFormat>
  <Paragraphs>111</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PowerPoint Presentation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ajayseelan007@gmail.com</cp:lastModifiedBy>
  <cp:revision>26</cp:revision>
  <dcterms:created xsi:type="dcterms:W3CDTF">2024-03-29T15:07:22Z</dcterms:created>
  <dcterms:modified xsi:type="dcterms:W3CDTF">2024-08-30T06:14:30Z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