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6.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6" r:id="rId1"/>
  </p:sldMasterIdLst>
  <p:notesMasterIdLst>
    <p:notesMasterId r:id="rId15"/>
  </p:notesMasterIdLst>
  <p:sldIdLst>
    <p:sldId id="256" r:id="rId2"/>
    <p:sldId id="257" r:id="rId3"/>
    <p:sldId id="259" r:id="rId4"/>
    <p:sldId id="258" r:id="rId5"/>
    <p:sldId id="260" r:id="rId6"/>
    <p:sldId id="261" r:id="rId7"/>
    <p:sldId id="262" r:id="rId8"/>
    <p:sldId id="264" r:id="rId9"/>
    <p:sldId id="269" r:id="rId10"/>
    <p:sldId id="263" r:id="rId11"/>
    <p:sldId id="270" r:id="rId12"/>
    <p:sldId id="265" r:id="rId13"/>
    <p:sldId id="271"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766834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182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719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187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49422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7087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1494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84092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1849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5022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35538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8820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838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115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654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602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4773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465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705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9/3/2025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5556446"/>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1499" y="157009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448050" y="17701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495675" y="580871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76274" y="635711"/>
            <a:ext cx="7086601" cy="632224"/>
          </a:xfrm>
          <a:prstGeom prst="rect">
            <a:avLst/>
          </a:prstGeom>
        </p:spPr>
        <p:txBody>
          <a:bodyPr vert="horz" wrap="square" lIns="0" tIns="16510" rIns="0" bIns="0" rtlCol="0">
            <a:spAutoFit/>
          </a:bodyPr>
          <a:lstStyle/>
          <a:p>
            <a:pPr marL="3213735" algn="ctr">
              <a:spcBef>
                <a:spcPts val="130"/>
              </a:spcBef>
            </a:pPr>
            <a:r>
              <a:rPr lang="en-US" sz="4000" b="1" i="0" dirty="0">
                <a:solidFill>
                  <a:schemeClr val="tx1">
                    <a:lumMod val="95000"/>
                  </a:schemeClr>
                </a:solidFill>
                <a:effectLst/>
                <a:latin typeface="Times New Roman" panose="02020603050405020304" pitchFamily="18" charset="0"/>
                <a:cs typeface="Times New Roman" panose="02020603050405020304" pitchFamily="18" charset="0"/>
              </a:rPr>
              <a:t>Digital Portfolio </a:t>
            </a:r>
            <a:endParaRPr sz="4000" spc="15" dirty="0">
              <a:solidFill>
                <a:schemeClr val="tx1">
                  <a:lumMod val="95000"/>
                </a:schemeClr>
              </a:solidFill>
            </a:endParaRPr>
          </a:p>
        </p:txBody>
      </p:sp>
      <p:sp>
        <p:nvSpPr>
          <p:cNvPr id="11" name="object 11"/>
          <p:cNvSpPr txBox="1">
            <a:spLocks noGrp="1"/>
          </p:cNvSpPr>
          <p:nvPr>
            <p:ph type="sldNum" sz="quarter" idx="7"/>
          </p:nvPr>
        </p:nvSpPr>
        <p:spPr>
          <a:xfrm>
            <a:off x="10363200" y="893147"/>
            <a:ext cx="838199" cy="176330"/>
          </a:xfrm>
          <a:prstGeom prst="rect">
            <a:avLst/>
          </a:prstGeom>
        </p:spPr>
        <p:txBody>
          <a:bodyPr vert="horz" wrap="square" lIns="0" tIns="6985" rIns="0" bIns="0" rtlCol="0">
            <a:spAutoFit/>
          </a:bodyPr>
          <a:lstStyle/>
          <a:p>
            <a:pPr marL="38100">
              <a:lnSpc>
                <a:spcPct val="100000"/>
              </a:lnSpc>
              <a:spcBef>
                <a:spcPts val="55"/>
              </a:spcBef>
            </a:pPr>
            <a:r>
              <a:rPr lang="en-US" spc="10" dirty="0"/>
              <a:t>1</a:t>
            </a:r>
            <a:endParaRPr spc="10" dirty="0"/>
          </a:p>
        </p:txBody>
      </p:sp>
      <p:pic>
        <p:nvPicPr>
          <p:cNvPr id="9" name="object 9"/>
          <p:cNvPicPr/>
          <p:nvPr/>
        </p:nvPicPr>
        <p:blipFill>
          <a:blip r:embed="rId3" cstate="print"/>
          <a:stretch>
            <a:fillRect/>
          </a:stretch>
        </p:blipFill>
        <p:spPr>
          <a:xfrm>
            <a:off x="371475" y="7046968"/>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203654" y="3497583"/>
            <a:ext cx="8610600" cy="1938992"/>
          </a:xfrm>
          <a:prstGeom prst="rect">
            <a:avLst/>
          </a:prstGeom>
          <a:noFill/>
        </p:spPr>
        <p:txBody>
          <a:bodyPr wrap="square" lIns="91440" tIns="45720" rIns="91440" bIns="45720" rtlCol="0" anchor="t">
            <a:spAutoFit/>
          </a:bodyPr>
          <a:lstStyle/>
          <a:p>
            <a:r>
              <a:rPr lang="en-US" sz="2400" b="1" dirty="0">
                <a:latin typeface="Times New Roman" panose="02020603050405020304" pitchFamily="18" charset="0"/>
                <a:cs typeface="Times New Roman" panose="02020603050405020304" pitchFamily="18" charset="0"/>
              </a:rPr>
              <a:t>STUDENT NAME:</a:t>
            </a:r>
            <a:r>
              <a:rPr lang="en-US" sz="2400" dirty="0">
                <a:latin typeface="Times New Roman" panose="02020603050405020304" pitchFamily="18" charset="0"/>
                <a:cs typeface="Times New Roman" panose="02020603050405020304" pitchFamily="18" charset="0"/>
              </a:rPr>
              <a:t> Dilli </a:t>
            </a:r>
            <a:r>
              <a:rPr lang="en-US" sz="2400" dirty="0" err="1">
                <a:latin typeface="Times New Roman" panose="02020603050405020304" pitchFamily="18" charset="0"/>
                <a:cs typeface="Times New Roman" panose="02020603050405020304" pitchFamily="18" charset="0"/>
              </a:rPr>
              <a:t>babu.A</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NO AND NMID: </a:t>
            </a:r>
            <a:r>
              <a:rPr lang="en-US" sz="2400" dirty="0">
                <a:latin typeface="Times New Roman" panose="02020603050405020304" pitchFamily="18" charset="0"/>
                <a:cs typeface="Times New Roman" panose="02020603050405020304" pitchFamily="18" charset="0"/>
              </a:rPr>
              <a:t>asunm11124033004</a:t>
            </a: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BCA</a:t>
            </a:r>
          </a:p>
          <a:p>
            <a:r>
              <a:rPr lang="en-US" sz="2400" b="1" dirty="0">
                <a:latin typeface="Times New Roman" panose="02020603050405020304" pitchFamily="18" charset="0"/>
                <a:cs typeface="Times New Roman" panose="02020603050405020304" pitchFamily="18" charset="0"/>
              </a:rPr>
              <a:t>COLLEGE: </a:t>
            </a:r>
            <a:r>
              <a:rPr lang="en-US" sz="2400" dirty="0" err="1">
                <a:latin typeface="Times New Roman" panose="02020603050405020304" pitchFamily="18" charset="0"/>
                <a:cs typeface="Times New Roman" panose="02020603050405020304" pitchFamily="18" charset="0"/>
              </a:rPr>
              <a:t>L.N.Government</a:t>
            </a:r>
            <a:r>
              <a:rPr lang="en-US" sz="2400" dirty="0">
                <a:latin typeface="Times New Roman" panose="02020603050405020304" pitchFamily="18" charset="0"/>
                <a:cs typeface="Times New Roman" panose="02020603050405020304" pitchFamily="18" charset="0"/>
              </a:rPr>
              <a:t> college/ Madras University </a:t>
            </a:r>
          </a:p>
          <a:p>
            <a:r>
              <a:rPr lang="en-US" sz="2400"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gn="ctr">
              <a:lnSpc>
                <a:spcPct val="100000"/>
              </a:lnSpc>
              <a:spcBef>
                <a:spcPts val="130"/>
              </a:spcBef>
            </a:pPr>
            <a:r>
              <a:rPr lang="en-IN" sz="4250" b="1" spc="15" dirty="0"/>
              <a:t>RESULTS AND SCREENSHOTS</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computer&#10;&#10;AI-generated content may be incorrect.">
            <a:extLst>
              <a:ext uri="{FF2B5EF4-FFF2-40B4-BE49-F238E27FC236}">
                <a16:creationId xmlns:a16="http://schemas.microsoft.com/office/drawing/2014/main" id="{94CB7A9E-E32E-37EB-DCAB-95C9BC700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500" y="1325634"/>
            <a:ext cx="4328699" cy="54752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AEF2-5A02-383B-ECA0-DE4D69A2E088}"/>
              </a:ext>
            </a:extLst>
          </p:cNvPr>
          <p:cNvSpPr>
            <a:spLocks noGrp="1"/>
          </p:cNvSpPr>
          <p:nvPr>
            <p:ph type="title"/>
          </p:nvPr>
        </p:nvSpPr>
        <p:spPr>
          <a:xfrm>
            <a:off x="838200" y="1600200"/>
            <a:ext cx="8458200" cy="2215991"/>
          </a:xfrm>
        </p:spPr>
        <p:txBody>
          <a:bodyPr>
            <a:normAutofit fontScale="90000"/>
          </a:bodyPr>
          <a:lstStyle/>
          <a:p>
            <a:pPr algn="just"/>
            <a:r>
              <a:rPr lang="en-US" sz="2400" b="0" dirty="0"/>
              <a:t>                       </a:t>
            </a:r>
            <a:r>
              <a:rPr lang="en-US" sz="2400" b="0" dirty="0">
                <a:latin typeface="+mn-lt"/>
              </a:rPr>
              <a:t>The final portfolio demonstrates a professional, engaging, and visually appealing design. It effectively highlights key skills, showcases completed projects with screenshots, and provides an easy way for users to get in touch. Screenshots of the landing page, projects section, and contact form illustrate the polished output.</a:t>
            </a:r>
            <a:endParaRPr lang="en-IN" sz="2400" b="0" dirty="0">
              <a:latin typeface="+mn-lt"/>
            </a:endParaRPr>
          </a:p>
        </p:txBody>
      </p:sp>
      <p:sp>
        <p:nvSpPr>
          <p:cNvPr id="3" name="object 7">
            <a:extLst>
              <a:ext uri="{FF2B5EF4-FFF2-40B4-BE49-F238E27FC236}">
                <a16:creationId xmlns:a16="http://schemas.microsoft.com/office/drawing/2014/main" id="{E3CFC893-E2D2-64F0-9264-9DA0ABD6CAA9}"/>
              </a:ext>
            </a:extLst>
          </p:cNvPr>
          <p:cNvSpPr txBox="1">
            <a:spLocks/>
          </p:cNvSpPr>
          <p:nvPr/>
        </p:nvSpPr>
        <p:spPr>
          <a:xfrm>
            <a:off x="739775" y="654938"/>
            <a:ext cx="9166225" cy="670696"/>
          </a:xfrm>
          <a:prstGeom prst="rect">
            <a:avLst/>
          </a:prstGeom>
        </p:spPr>
        <p:txBody>
          <a:bodyPr vert="horz" wrap="square" lIns="0" tIns="16510" rIns="0" bIns="0" rtlCol="0" anchor="t">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ctr">
              <a:spcBef>
                <a:spcPts val="130"/>
              </a:spcBef>
            </a:pPr>
            <a:r>
              <a:rPr lang="en-IN" sz="4250" b="1" spc="15" dirty="0"/>
              <a:t>RESULTS AND SCREENSHOTS (cont.)</a:t>
            </a:r>
            <a:endParaRPr lang="en-IN" sz="4250" b="1" dirty="0"/>
          </a:p>
        </p:txBody>
      </p:sp>
    </p:spTree>
    <p:extLst>
      <p:ext uri="{BB962C8B-B14F-4D97-AF65-F5344CB8AC3E}">
        <p14:creationId xmlns:p14="http://schemas.microsoft.com/office/powerpoint/2010/main" val="190133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303068" cy="659796"/>
          </a:xfrm>
          <a:prstGeom prst="rect">
            <a:avLst/>
          </a:prstGeom>
        </p:spPr>
        <p:txBody>
          <a:bodyPr vert="horz" wrap="square" lIns="0" tIns="13335" rIns="0" bIns="0" rtlCol="0">
            <a:spAutoFit/>
          </a:bodyPr>
          <a:lstStyle/>
          <a:p>
            <a:pPr marL="12700" algn="ctr">
              <a:lnSpc>
                <a:spcPct val="100000"/>
              </a:lnSpc>
              <a:spcBef>
                <a:spcPts val="105"/>
              </a:spcBef>
            </a:pPr>
            <a:r>
              <a:rPr lang="en-IN" b="1" dirty="0">
                <a:solidFill>
                  <a:schemeClr val="bg2">
                    <a:lumMod val="60000"/>
                    <a:lumOff val="40000"/>
                  </a:schemeClr>
                </a:solidFill>
              </a:rPr>
              <a:t>CONCLUSION</a:t>
            </a:r>
            <a:endParaRPr b="1" dirty="0">
              <a:solidFill>
                <a:schemeClr val="bg2">
                  <a:lumMod val="60000"/>
                  <a:lumOff val="40000"/>
                </a:schemeClr>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5F318ADE-9505-ECD0-93CA-49DFC07AE852}"/>
              </a:ext>
            </a:extLst>
          </p:cNvPr>
          <p:cNvSpPr txBox="1"/>
          <p:nvPr/>
        </p:nvSpPr>
        <p:spPr>
          <a:xfrm>
            <a:off x="755332" y="2362200"/>
            <a:ext cx="7931468" cy="2308324"/>
          </a:xfrm>
          <a:prstGeom prst="rect">
            <a:avLst/>
          </a:prstGeom>
          <a:noFill/>
        </p:spPr>
        <p:txBody>
          <a:bodyPr wrap="square" rtlCol="0">
            <a:spAutoFit/>
          </a:bodyPr>
          <a:lstStyle/>
          <a:p>
            <a:pPr algn="just"/>
            <a:r>
              <a:rPr lang="en-US" sz="2400" dirty="0"/>
              <a:t>                         The portfolio project successfully bridges the gap between technical expertise and visual presentation. It provides end users with a clear, interactive, and memorable way to evaluate skills and projects. Overall, it enhances personal branding, increases visibility to recruiters and clients, and serves as a strong digital identity.</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6362-A51D-E01F-53BF-BF6380D16350}"/>
              </a:ext>
            </a:extLst>
          </p:cNvPr>
          <p:cNvSpPr>
            <a:spLocks noGrp="1"/>
          </p:cNvSpPr>
          <p:nvPr>
            <p:ph type="title"/>
          </p:nvPr>
        </p:nvSpPr>
        <p:spPr>
          <a:xfrm>
            <a:off x="4267200" y="381000"/>
            <a:ext cx="2935289" cy="1400530"/>
          </a:xfrm>
        </p:spPr>
        <p:txBody>
          <a:bodyPr/>
          <a:lstStyle/>
          <a:p>
            <a:r>
              <a:rPr lang="en-US" sz="4400" dirty="0" err="1">
                <a:latin typeface="Times New Roman" panose="02020603050405020304" pitchFamily="18" charset="0"/>
                <a:cs typeface="Times New Roman" panose="02020603050405020304" pitchFamily="18" charset="0"/>
              </a:rPr>
              <a:t>Github</a:t>
            </a:r>
            <a:r>
              <a:rPr lang="en-US" sz="4400" dirty="0">
                <a:latin typeface="Times New Roman" panose="02020603050405020304" pitchFamily="18" charset="0"/>
                <a:cs typeface="Times New Roman" panose="02020603050405020304" pitchFamily="18" charset="0"/>
              </a:rPr>
              <a:t> Link</a:t>
            </a:r>
            <a:br>
              <a:rPr lang="en-US" sz="4400" b="0" i="0" dirty="0">
                <a:effectLst/>
                <a:latin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12C34E3D-0596-AAB4-3917-A38D0AA0B541}"/>
              </a:ext>
            </a:extLst>
          </p:cNvPr>
          <p:cNvSpPr txBox="1"/>
          <p:nvPr/>
        </p:nvSpPr>
        <p:spPr>
          <a:xfrm>
            <a:off x="2209800" y="2301096"/>
            <a:ext cx="8077200" cy="523220"/>
          </a:xfrm>
          <a:prstGeom prst="rect">
            <a:avLst/>
          </a:prstGeom>
          <a:noFill/>
        </p:spPr>
        <p:txBody>
          <a:bodyPr wrap="square" rtlCol="0">
            <a:spAutoFit/>
          </a:bodyPr>
          <a:lstStyle/>
          <a:p>
            <a:r>
              <a:rPr lang="en-IN" sz="2800" dirty="0">
                <a:solidFill>
                  <a:srgbClr val="00B0F0"/>
                </a:solidFill>
              </a:rPr>
              <a:t>https://dillibabu2007.github.io/portfolio-1/</a:t>
            </a:r>
          </a:p>
        </p:txBody>
      </p:sp>
    </p:spTree>
    <p:extLst>
      <p:ext uri="{BB962C8B-B14F-4D97-AF65-F5344CB8AC3E}">
        <p14:creationId xmlns:p14="http://schemas.microsoft.com/office/powerpoint/2010/main" val="172020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lgn="ctr"/>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ctr"/>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ctr"/>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ctr"/>
            <a:endParaRPr/>
          </a:p>
        </p:txBody>
      </p:sp>
      <p:sp>
        <p:nvSpPr>
          <p:cNvPr id="17" name="object 17"/>
          <p:cNvSpPr txBox="1">
            <a:spLocks noGrp="1"/>
          </p:cNvSpPr>
          <p:nvPr>
            <p:ph type="title"/>
          </p:nvPr>
        </p:nvSpPr>
        <p:spPr>
          <a:xfrm>
            <a:off x="3886200" y="724326"/>
            <a:ext cx="3909695" cy="678180"/>
          </a:xfrm>
          <a:prstGeom prst="rect">
            <a:avLst/>
          </a:prstGeom>
        </p:spPr>
        <p:txBody>
          <a:bodyPr vert="horz" wrap="square" lIns="0" tIns="16510" rIns="0" bIns="0" rtlCol="0">
            <a:spAutoFit/>
          </a:bodyPr>
          <a:lstStyle/>
          <a:p>
            <a:pPr marL="12700" algn="ctr">
              <a:lnSpc>
                <a:spcPct val="100000"/>
              </a:lnSpc>
              <a:spcBef>
                <a:spcPts val="130"/>
              </a:spcBef>
            </a:pPr>
            <a:r>
              <a:rPr sz="4250" b="1" u="sng" spc="5" dirty="0">
                <a:latin typeface="Sitka Display" pitchFamily="2" charset="0"/>
              </a:rPr>
              <a:t>PROJECT</a:t>
            </a:r>
            <a:r>
              <a:rPr sz="4250" b="1" u="sng" spc="-85" dirty="0">
                <a:latin typeface="Sitka Display" pitchFamily="2" charset="0"/>
              </a:rPr>
              <a:t> </a:t>
            </a:r>
            <a:r>
              <a:rPr sz="4250" b="1" u="sng" spc="25" dirty="0">
                <a:latin typeface="Sitka Display" pitchFamily="2" charset="0"/>
              </a:rPr>
              <a:t>TITLE</a:t>
            </a:r>
            <a:endParaRPr sz="4250" b="1" u="sng" dirty="0">
              <a:latin typeface="Sitka Display" pitchFamily="2" charset="0"/>
            </a:endParaRPr>
          </a:p>
        </p:txBody>
      </p:sp>
      <p:sp>
        <p:nvSpPr>
          <p:cNvPr id="22" name="object 22"/>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29E9A555-E9C6-1DD3-A90F-98DC967AF669}"/>
              </a:ext>
            </a:extLst>
          </p:cNvPr>
          <p:cNvSpPr txBox="1"/>
          <p:nvPr/>
        </p:nvSpPr>
        <p:spPr>
          <a:xfrm>
            <a:off x="1524000" y="2286000"/>
            <a:ext cx="7070194" cy="461665"/>
          </a:xfrm>
          <a:prstGeom prst="rect">
            <a:avLst/>
          </a:prstGeom>
          <a:noFill/>
        </p:spPr>
        <p:txBody>
          <a:bodyPr wrap="square" rtlCol="0">
            <a:spAutoFit/>
          </a:bodyPr>
          <a:lstStyle/>
          <a:p>
            <a:pPr algn="ctr"/>
            <a:r>
              <a:rPr lang="en-US" sz="2400" dirty="0"/>
              <a:t>            </a:t>
            </a:r>
            <a:endParaRPr lang="en-IN" sz="2400" dirty="0"/>
          </a:p>
        </p:txBody>
      </p:sp>
      <p:sp>
        <p:nvSpPr>
          <p:cNvPr id="21" name="TextBox 20">
            <a:extLst>
              <a:ext uri="{FF2B5EF4-FFF2-40B4-BE49-F238E27FC236}">
                <a16:creationId xmlns:a16="http://schemas.microsoft.com/office/drawing/2014/main" id="{EEA23894-52FC-EEDF-7965-DDB655F1EEAE}"/>
              </a:ext>
            </a:extLst>
          </p:cNvPr>
          <p:cNvSpPr txBox="1"/>
          <p:nvPr/>
        </p:nvSpPr>
        <p:spPr>
          <a:xfrm>
            <a:off x="1329736" y="2345117"/>
            <a:ext cx="9532528" cy="1569660"/>
          </a:xfrm>
          <a:prstGeom prst="rect">
            <a:avLst/>
          </a:prstGeom>
          <a:noFill/>
        </p:spPr>
        <p:txBody>
          <a:bodyPr wrap="square" rtlCol="0">
            <a:spAutoFit/>
          </a:bodyPr>
          <a:lstStyle/>
          <a:p>
            <a:pPr algn="ctr"/>
            <a:r>
              <a:rPr lang="en-US" sz="4800" dirty="0">
                <a:latin typeface="Algerian" panose="04020705040A02060702" pitchFamily="82" charset="0"/>
              </a:rPr>
              <a:t>Design and development of a personal portfolio website</a:t>
            </a:r>
            <a:endParaRPr lang="en-IN" sz="48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747837" y="457200"/>
            <a:ext cx="6557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latin typeface="Sitka Display" pitchFamily="2" charset="0"/>
              </a:rPr>
              <a:t>P</a:t>
            </a:r>
            <a:r>
              <a:rPr sz="4250" b="1" spc="15" dirty="0">
                <a:latin typeface="Sitka Display" pitchFamily="2" charset="0"/>
              </a:rPr>
              <a:t>ROB</a:t>
            </a:r>
            <a:r>
              <a:rPr sz="4250" b="1" spc="55" dirty="0">
                <a:latin typeface="Sitka Display" pitchFamily="2" charset="0"/>
              </a:rPr>
              <a:t>L</a:t>
            </a:r>
            <a:r>
              <a:rPr sz="4250" b="1" spc="-20" dirty="0">
                <a:latin typeface="Sitka Display" pitchFamily="2" charset="0"/>
              </a:rPr>
              <a:t>E</a:t>
            </a:r>
            <a:r>
              <a:rPr sz="4250" b="1" spc="20" dirty="0">
                <a:latin typeface="Sitka Display" pitchFamily="2" charset="0"/>
              </a:rPr>
              <a:t>M</a:t>
            </a:r>
            <a:r>
              <a:rPr sz="4250" b="1" dirty="0">
                <a:latin typeface="Sitka Display" pitchFamily="2" charset="0"/>
              </a:rPr>
              <a:t>	</a:t>
            </a:r>
            <a:r>
              <a:rPr sz="4250" b="1" spc="10" dirty="0">
                <a:latin typeface="Sitka Display" pitchFamily="2" charset="0"/>
              </a:rPr>
              <a:t>S</a:t>
            </a:r>
            <a:r>
              <a:rPr sz="4250" b="1" spc="-370" dirty="0">
                <a:latin typeface="Sitka Display" pitchFamily="2" charset="0"/>
              </a:rPr>
              <a:t>T</a:t>
            </a:r>
            <a:r>
              <a:rPr sz="4250" b="1" spc="-375" dirty="0">
                <a:latin typeface="Sitka Display" pitchFamily="2" charset="0"/>
              </a:rPr>
              <a:t>A</a:t>
            </a:r>
            <a:r>
              <a:rPr sz="4250" b="1" spc="15" dirty="0">
                <a:latin typeface="Sitka Display" pitchFamily="2" charset="0"/>
              </a:rPr>
              <a:t>T</a:t>
            </a:r>
            <a:r>
              <a:rPr sz="4250" b="1" spc="-10" dirty="0">
                <a:latin typeface="Sitka Display" pitchFamily="2" charset="0"/>
              </a:rPr>
              <a:t>E</a:t>
            </a:r>
            <a:r>
              <a:rPr sz="4250" b="1" spc="-20" dirty="0">
                <a:latin typeface="Sitka Display" pitchFamily="2" charset="0"/>
              </a:rPr>
              <a:t>ME</a:t>
            </a:r>
            <a:r>
              <a:rPr sz="4250" b="1" spc="10" dirty="0">
                <a:latin typeface="Sitka Display" pitchFamily="2" charset="0"/>
              </a:rPr>
              <a:t>NT</a:t>
            </a:r>
            <a:endParaRPr sz="4250" b="1" dirty="0">
              <a:latin typeface="Sitka Display" pitchFamily="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075D24E4-D7D2-4364-8260-07EFA23527E9}"/>
              </a:ext>
            </a:extLst>
          </p:cNvPr>
          <p:cNvSpPr txBox="1"/>
          <p:nvPr/>
        </p:nvSpPr>
        <p:spPr>
          <a:xfrm>
            <a:off x="834072" y="2209800"/>
            <a:ext cx="6938328"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             The main problem identified was the lack of a centralized, visually appealing, and professional way to showcase skills, projects, and achievements. Many individuals rely on scattered documents, outdated resumes, or plain text profiles that fail to capture attention.</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1955"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267200" y="349674"/>
            <a:ext cx="2357120" cy="659796"/>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b="1"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276600" y="1101983"/>
            <a:ext cx="5029200" cy="4832092"/>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latin typeface="Times New Roman" panose="02020603050405020304" pitchFamily="18" charset="0"/>
                <a:cs typeface="Times New Roman" panose="02020603050405020304" pitchFamily="18" charset="0"/>
              </a:rPr>
              <a:t>Tools and Technologies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latin typeface="Times New Roman" panose="02020603050405020304" pitchFamily="18" charset="0"/>
                <a:cs typeface="Times New Roman" panose="02020603050405020304" pitchFamily="18" charset="0"/>
              </a:rPr>
              <a:t>Features and Functionality</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Screenshots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Link</a:t>
            </a: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0" y="811594"/>
            <a:ext cx="5813425" cy="678180"/>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b="1" spc="5" dirty="0"/>
              <a:t>PROJECT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D092FE74-9189-A902-376F-8DD7F90A8446}"/>
              </a:ext>
            </a:extLst>
          </p:cNvPr>
          <p:cNvSpPr txBox="1"/>
          <p:nvPr/>
        </p:nvSpPr>
        <p:spPr>
          <a:xfrm>
            <a:off x="990600" y="2209800"/>
            <a:ext cx="6858000" cy="2677656"/>
          </a:xfrm>
          <a:prstGeom prst="rect">
            <a:avLst/>
          </a:prstGeom>
          <a:noFill/>
        </p:spPr>
        <p:txBody>
          <a:bodyPr wrap="square" rtlCol="0">
            <a:spAutoFit/>
          </a:bodyPr>
          <a:lstStyle/>
          <a:p>
            <a:pPr lvl="1" algn="just"/>
            <a:r>
              <a:rPr lang="en-US" sz="2400" dirty="0"/>
              <a:t>                This project focuses on designing and developing a personal portfolio website that highlights technical skills, creative abilities, and professional achievements in an interactive and user-friendly manner. The portfolio aims to serve as both a personal brand identity and a digital resume.</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377748" cy="518159"/>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r>
              <a:rPr lang="en-US" sz="3200" b="1" spc="5" dirty="0"/>
              <a:t>?</a:t>
            </a:r>
            <a:endParaRPr sz="32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2BC278DA-05C5-63CD-64BA-D5CF479A8276}"/>
              </a:ext>
            </a:extLst>
          </p:cNvPr>
          <p:cNvSpPr txBox="1"/>
          <p:nvPr/>
        </p:nvSpPr>
        <p:spPr>
          <a:xfrm>
            <a:off x="1371600" y="2514600"/>
            <a:ext cx="7239000" cy="2308324"/>
          </a:xfrm>
          <a:prstGeom prst="rect">
            <a:avLst/>
          </a:prstGeom>
          <a:noFill/>
        </p:spPr>
        <p:txBody>
          <a:bodyPr wrap="square" rtlCol="0">
            <a:spAutoFit/>
          </a:bodyPr>
          <a:lstStyle/>
          <a:p>
            <a:pPr algn="just"/>
            <a:r>
              <a:rPr lang="en-US" sz="2400" dirty="0"/>
              <a:t>                The primary users are recruiters, hiring managers, clients, and collaborators who wish to evaluate the professional background of the portfolio owner. Secondary users include peers, educators, and general audiences interested in exploring creative and technical work</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753600" y="548293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72712" y="594013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428875" y="69151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t>TOOLS AND TECHNIQUES</a:t>
            </a:r>
            <a:endParaRPr sz="36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CEAD0A3-363F-08FB-FF2E-CEE874868C80}"/>
              </a:ext>
            </a:extLst>
          </p:cNvPr>
          <p:cNvSpPr txBox="1"/>
          <p:nvPr/>
        </p:nvSpPr>
        <p:spPr>
          <a:xfrm>
            <a:off x="3200400" y="2438400"/>
            <a:ext cx="6400800" cy="3046988"/>
          </a:xfrm>
          <a:prstGeom prst="rect">
            <a:avLst/>
          </a:prstGeom>
          <a:noFill/>
        </p:spPr>
        <p:txBody>
          <a:bodyPr wrap="square" rtlCol="0">
            <a:spAutoFit/>
          </a:bodyPr>
          <a:lstStyle/>
          <a:p>
            <a:pPr algn="just"/>
            <a:r>
              <a:rPr lang="en-US" sz="2400" dirty="0"/>
              <a:t>               The portfolio is built using HTML, CSS, and JavaScript for structure, styling, and interactivity. Frameworks like React.js or Bootstrap may be used for responsive design. For backend integration and contact forms, technologies such as Node.js, Firebase, or PHP are implemented. Version control is managed via GitHub.</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21D5D92-E771-5A99-81C7-25F2F0E5D1EC}"/>
              </a:ext>
            </a:extLst>
          </p:cNvPr>
          <p:cNvSpPr txBox="1"/>
          <p:nvPr/>
        </p:nvSpPr>
        <p:spPr>
          <a:xfrm>
            <a:off x="685800" y="1600200"/>
            <a:ext cx="8534400" cy="1938992"/>
          </a:xfrm>
          <a:prstGeom prst="rect">
            <a:avLst/>
          </a:prstGeom>
          <a:noFill/>
        </p:spPr>
        <p:txBody>
          <a:bodyPr wrap="square" rtlCol="0">
            <a:spAutoFit/>
          </a:bodyPr>
          <a:lstStyle/>
          <a:p>
            <a:pPr algn="just"/>
            <a:r>
              <a:rPr lang="en-US" sz="2400" dirty="0"/>
              <a:t>               The layout follows a modern, minimal, and responsive design. Sections include Home, About, Skills, Projects, Resume, and Contact. The interface uses a clean grid system, consistent color scheme, smooth transitions, and mobile-friendly responsiveness to ensure a professional look.</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FEATURES AND FUNCTIONALITY</a:t>
            </a:r>
          </a:p>
        </p:txBody>
      </p:sp>
      <p:sp>
        <p:nvSpPr>
          <p:cNvPr id="3" name="TextBox 2">
            <a:extLst>
              <a:ext uri="{FF2B5EF4-FFF2-40B4-BE49-F238E27FC236}">
                <a16:creationId xmlns:a16="http://schemas.microsoft.com/office/drawing/2014/main" id="{2279732E-234B-AA48-78DD-F2AD499953E2}"/>
              </a:ext>
            </a:extLst>
          </p:cNvPr>
          <p:cNvSpPr txBox="1"/>
          <p:nvPr/>
        </p:nvSpPr>
        <p:spPr>
          <a:xfrm>
            <a:off x="1219199" y="1447801"/>
            <a:ext cx="9404723" cy="5262979"/>
          </a:xfrm>
          <a:prstGeom prst="rect">
            <a:avLst/>
          </a:prstGeom>
          <a:noFill/>
        </p:spPr>
        <p:txBody>
          <a:bodyPr wrap="square" rtlCol="0">
            <a:spAutoFit/>
          </a:bodyPr>
          <a:lstStyle/>
          <a:p>
            <a:pPr marL="342900" indent="-342900">
              <a:buFont typeface="Wingdings" panose="05000000000000000000" pitchFamily="2" charset="2"/>
              <a:buChar char="v"/>
            </a:pPr>
            <a:r>
              <a:rPr lang="en-IN" sz="2400" dirty="0"/>
              <a:t>Interactive navigation bar</a:t>
            </a:r>
          </a:p>
          <a:p>
            <a:endParaRPr lang="en-IN" sz="2400" dirty="0"/>
          </a:p>
          <a:p>
            <a:pPr marL="342900" indent="-342900">
              <a:buFont typeface="Wingdings" panose="05000000000000000000" pitchFamily="2" charset="2"/>
              <a:buChar char="v"/>
            </a:pPr>
            <a:r>
              <a:rPr lang="en-IN" sz="2400" dirty="0"/>
              <a:t>Dynamic project showcase with images and descriptions</a:t>
            </a:r>
          </a:p>
          <a:p>
            <a:endParaRPr lang="en-IN" sz="2400" dirty="0"/>
          </a:p>
          <a:p>
            <a:pPr marL="342900" indent="-342900">
              <a:buFont typeface="Wingdings" panose="05000000000000000000" pitchFamily="2" charset="2"/>
              <a:buChar char="v"/>
            </a:pPr>
            <a:r>
              <a:rPr lang="en-IN" sz="2400" dirty="0"/>
              <a:t>Downloadable resume section</a:t>
            </a:r>
          </a:p>
          <a:p>
            <a:endParaRPr lang="en-IN" sz="2400" dirty="0"/>
          </a:p>
          <a:p>
            <a:pPr marL="342900" indent="-342900">
              <a:buFont typeface="Wingdings" panose="05000000000000000000" pitchFamily="2" charset="2"/>
              <a:buChar char="v"/>
            </a:pPr>
            <a:r>
              <a:rPr lang="en-IN" sz="2400" dirty="0"/>
              <a:t>Contact form with email integration</a:t>
            </a:r>
          </a:p>
          <a:p>
            <a:endParaRPr lang="en-IN" sz="2400" dirty="0"/>
          </a:p>
          <a:p>
            <a:pPr marL="342900" indent="-342900">
              <a:buFont typeface="Wingdings" panose="05000000000000000000" pitchFamily="2" charset="2"/>
              <a:buChar char="v"/>
            </a:pPr>
            <a:r>
              <a:rPr lang="en-IN" sz="2400" dirty="0"/>
              <a:t>Light/Dark mode toggle</a:t>
            </a:r>
          </a:p>
          <a:p>
            <a:endParaRPr lang="en-IN" sz="2400" dirty="0"/>
          </a:p>
          <a:p>
            <a:pPr marL="342900" indent="-342900">
              <a:buFont typeface="Wingdings" panose="05000000000000000000" pitchFamily="2" charset="2"/>
              <a:buChar char="v"/>
            </a:pPr>
            <a:r>
              <a:rPr lang="en-IN" sz="2400" dirty="0"/>
              <a:t>Responsive design for all devices</a:t>
            </a:r>
          </a:p>
          <a:p>
            <a:endParaRPr lang="en-IN" sz="2400" dirty="0"/>
          </a:p>
          <a:p>
            <a:pPr marL="342900" indent="-342900">
              <a:buFont typeface="Wingdings" panose="05000000000000000000" pitchFamily="2" charset="2"/>
              <a:buChar char="v"/>
            </a:pPr>
            <a:r>
              <a:rPr lang="en-IN" sz="2400" dirty="0"/>
              <a:t>Social media integration</a:t>
            </a:r>
          </a:p>
          <a:p>
            <a:endParaRPr lang="en-IN" sz="2400" dirty="0"/>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427</TotalTime>
  <Words>520</Words>
  <Application>Microsoft Office PowerPoint</Application>
  <PresentationFormat>Widescreen</PresentationFormat>
  <Paragraphs>65</Paragraphs>
  <Slides>13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Calibri</vt:lpstr>
      <vt:lpstr>Century Gothic</vt:lpstr>
      <vt:lpstr>Sitka Display</vt:lpstr>
      <vt:lpstr>Times New Roman</vt:lpstr>
      <vt:lpstr>Trebuchet MS</vt:lpstr>
      <vt:lpstr>Wingdings</vt:lpstr>
      <vt:lpstr>Wingdings 3</vt:lpstr>
      <vt:lpstr>Ion</vt:lpstr>
      <vt:lpstr>Digital Portfolio </vt:lpstr>
      <vt:lpstr>PROJECT TITLE</vt:lpstr>
      <vt:lpstr>PROBLEM STATEMENT</vt:lpstr>
      <vt:lpstr>AGENDA</vt:lpstr>
      <vt:lpstr>PROJECT OVERVIEW</vt:lpstr>
      <vt:lpstr>WHO ARE THE END USERS?</vt:lpstr>
      <vt:lpstr>TOOLS AND TECHNIQUES</vt:lpstr>
      <vt:lpstr>PowerPoint Presentation</vt:lpstr>
      <vt:lpstr>FEATURES AND FUNCTIONALITY</vt:lpstr>
      <vt:lpstr>RESULTS AND SCREENSHOTS</vt:lpstr>
      <vt:lpstr>                       The final portfolio demonstrates a professional, engaging, and visually appealing design. It effectively highlights key skills, showcases completed projects with screenshots, and provides an easy way for users to get in touch. Screenshots of the landing page, projects section, and contact form illustrate the polished output.</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Ravindran S</cp:lastModifiedBy>
  <cp:revision>26</cp:revision>
  <dcterms:created xsi:type="dcterms:W3CDTF">2024-03-29T15:07:22Z</dcterms:created>
  <dcterms:modified xsi:type="dcterms:W3CDTF">2025-09-03T09:56:05Z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