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Ax val="0"/>
        <c:crossesAt val="1.0"/>
        <c:crossBetween val="between"/>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49"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50"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9/20/2024</a:t>
            </a:fld>
            <a:endParaRPr altLang="en-US" sz="1200" lang="zh-CN">
              <a:latin typeface="Calibri" pitchFamily="0" charset="0"/>
              <a:ea typeface="等线" pitchFamily="0" charset="0"/>
              <a:cs typeface="Calibri" pitchFamily="0" charset="0"/>
            </a:endParaRPr>
          </a:p>
        </p:txBody>
      </p:sp>
      <p:sp>
        <p:nvSpPr>
          <p:cNvPr id="1048751"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52"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53"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5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5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8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8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8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68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9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69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0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0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0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4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5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6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6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pic>
        <p:nvPicPr>
          <p:cNvPr id="2097153"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pic>
        <p:nvPicPr>
          <p:cNvPr id="2097154" name="图片" descr="C2-HD-BTM.png"/>
          <p:cNvPicPr>
            <a:picLocks noChangeAspect="1"/>
          </p:cNvPicPr>
          <p:nvPr/>
        </p:nvPicPr>
        <p:blipFill>
          <a:blip xmlns:r="http://schemas.openxmlformats.org/officeDocument/2006/relationships" r:embed="rId2" cstate="print"/>
          <a:stretch>
            <a:fillRect/>
          </a:stretch>
        </p:blipFill>
        <p:spPr>
          <a:xfrm rot="0">
            <a:off x="0" y="4375150"/>
            <a:ext cx="12192000" cy="2482850"/>
          </a:xfrm>
          <a:prstGeom prst="rect"/>
          <a:noFill/>
          <a:ln w="12700" cap="flat" cmpd="sng">
            <a:noFill/>
            <a:prstDash val="solid"/>
            <a:miter/>
          </a:ln>
        </p:spPr>
      </p:pic>
      <p:sp>
        <p:nvSpPr>
          <p:cNvPr id="1048581" name="文本框"/>
          <p:cNvSpPr>
            <a:spLocks noGrp="1"/>
          </p:cNvSpPr>
          <p:nvPr>
            <p:ph type="ctrTitle"/>
          </p:nvPr>
        </p:nvSpPr>
        <p:spPr>
          <a:xfrm rot="0">
            <a:off x="1371600" y="1803404"/>
            <a:ext cx="9448800" cy="182509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90000"/>
              </a:lnSpc>
              <a:spcBef>
                <a:spcPts val="0"/>
              </a:spcBef>
              <a:spcAft>
                <a:spcPts val="0"/>
              </a:spcAft>
              <a:buNone/>
            </a:pPr>
            <a:r>
              <a:rPr altLang="zh-CN" baseline="0" b="0" cap="all" sz="6000" i="0" kern="1200" lang="en-US" spc="0" strike="noStrike" u="none">
                <a:solidFill>
                  <a:schemeClr val="tx1"/>
                </a:solidFill>
                <a:latin typeface="Century Gothic" pitchFamily="0" charset="0"/>
                <a:ea typeface="宋体" pitchFamily="0" charset="0"/>
                <a:cs typeface="Lucida Sans" pitchFamily="0" charset="0"/>
              </a:rPr>
              <a:t>Click to edit Master title style</a:t>
            </a:r>
            <a:endParaRPr altLang="en-US" baseline="0" b="0" cap="all" sz="6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2" name="文本框"/>
          <p:cNvSpPr>
            <a:spLocks noGrp="1"/>
          </p:cNvSpPr>
          <p:nvPr>
            <p:ph type="subTitle" idx="1"/>
          </p:nvPr>
        </p:nvSpPr>
        <p:spPr>
          <a:xfrm rot="0">
            <a:off x="1371600" y="3632201"/>
            <a:ext cx="9448800" cy="685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90000"/>
              </a:lnSpc>
              <a:spcBef>
                <a:spcPts val="100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Lucida Sans" pitchFamily="0" charset="0"/>
              </a:rPr>
              <a:t>Click to edit Master subtitle style</a:t>
            </a:r>
            <a:endParaRPr altLang="en-US" baseline="0" b="0" cap="none" sz="2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3" name="文本框"/>
          <p:cNvSpPr>
            <a:spLocks noGrp="1"/>
          </p:cNvSpPr>
          <p:nvPr>
            <p:ph type="dt" idx="10"/>
          </p:nvPr>
        </p:nvSpPr>
        <p:spPr>
          <a:xfrm rot="0">
            <a:off x="7909561" y="4314328"/>
            <a:ext cx="2910840" cy="374642"/>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4" name="文本框"/>
          <p:cNvSpPr>
            <a:spLocks noGrp="1"/>
          </p:cNvSpPr>
          <p:nvPr>
            <p:ph type="ftr"/>
          </p:nvPr>
        </p:nvSpPr>
        <p:spPr>
          <a:xfrm rot="0">
            <a:off x="1371600" y="4323845"/>
            <a:ext cx="6400800" cy="36512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5" name="文本框"/>
          <p:cNvSpPr>
            <a:spLocks noGrp="1"/>
          </p:cNvSpPr>
          <p:nvPr>
            <p:ph type="sldNum"/>
          </p:nvPr>
        </p:nvSpPr>
        <p:spPr>
          <a:xfrm rot="0">
            <a:off x="8077200" y="1430866"/>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4" name="文本框"/>
          <p:cNvSpPr>
            <a:spLocks noGrp="1"/>
          </p:cNvSpPr>
          <p:nvPr>
            <p:ph type="ftr" sz="quarter" idx="11"/>
          </p:nvPr>
        </p:nvSpPr>
        <p:spPr/>
        <p:txBody>
          <a:bodyPr/>
          <a:p>
            <a:endParaRPr altLang="en-US" lang="zh-CN"/>
          </a:p>
        </p:txBody>
      </p:sp>
      <p:sp>
        <p:nvSpPr>
          <p:cNvPr id="10487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69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0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ftr" sz="quarter" idx="11"/>
          </p:nvPr>
        </p:nvSpPr>
        <p:spPr/>
        <p:txBody>
          <a:bodyPr/>
          <a:p>
            <a:endParaRPr altLang="en-US" lang="zh-CN"/>
          </a:p>
        </p:txBody>
      </p:sp>
      <p:sp>
        <p:nvSpPr>
          <p:cNvPr id="10487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pic>
        <p:nvPicPr>
          <p:cNvPr id="2097156"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597"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598"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99"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1" name=""/>
        <p:cNvGrpSpPr/>
        <p:nvPr/>
      </p:nvGrpSpPr>
      <p:grpSpPr>
        <a:xfrm>
          <a:off x="0" y="0"/>
          <a:ext cx="0" cy="0"/>
          <a:chOff x="0" y="0"/>
          <a:chExt cx="0" cy="0"/>
        </a:xfrm>
      </p:grpSpPr>
      <p:pic>
        <p:nvPicPr>
          <p:cNvPr id="2097157"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611"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612"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613"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614"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26" name="文本框"/>
          <p:cNvSpPr>
            <a:spLocks noGrp="1"/>
          </p:cNvSpPr>
          <p:nvPr>
            <p:ph type="title"/>
          </p:nvPr>
        </p:nvSpPr>
        <p:spPr/>
        <p:txBody>
          <a:bodyPr/>
          <a:p>
            <a:r>
              <a:rPr altLang="en-US" lang="zh-CN" smtClean="0"/>
              <a:t>单击此处编辑母版标题样式</a:t>
            </a:r>
            <a:endParaRPr altLang="en-US" lang="zh-CN"/>
          </a:p>
        </p:txBody>
      </p:sp>
      <p:sp>
        <p:nvSpPr>
          <p:cNvPr id="104872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ftr" sz="quarter" idx="11"/>
          </p:nvPr>
        </p:nvSpPr>
        <p:spPr/>
        <p:txBody>
          <a:bodyPr/>
          <a:p>
            <a:endParaRPr altLang="en-US" lang="zh-CN"/>
          </a:p>
        </p:txBody>
      </p:sp>
      <p:sp>
        <p:nvSpPr>
          <p:cNvPr id="10487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1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1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36" name="文本框"/>
          <p:cNvSpPr>
            <a:spLocks noGrp="1"/>
          </p:cNvSpPr>
          <p:nvPr>
            <p:ph type="title"/>
          </p:nvPr>
        </p:nvSpPr>
        <p:spPr/>
        <p:txBody>
          <a:bodyPr/>
          <a:p>
            <a:r>
              <a:rPr altLang="en-US" lang="zh-CN" smtClean="0"/>
              <a:t>单击此处编辑母版标题样式</a:t>
            </a:r>
            <a:endParaRPr altLang="en-US" lang="zh-CN"/>
          </a:p>
        </p:txBody>
      </p:sp>
      <p:sp>
        <p:nvSpPr>
          <p:cNvPr id="10487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0" name="文本框"/>
          <p:cNvSpPr>
            <a:spLocks noGrp="1"/>
          </p:cNvSpPr>
          <p:nvPr>
            <p:ph type="ftr" sz="quarter" idx="11"/>
          </p:nvPr>
        </p:nvSpPr>
        <p:spPr/>
        <p:txBody>
          <a:bodyPr/>
          <a:p>
            <a:endParaRPr altLang="en-US" lang="zh-CN"/>
          </a:p>
        </p:txBody>
      </p:sp>
      <p:sp>
        <p:nvSpPr>
          <p:cNvPr id="10487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1" name="文本框"/>
          <p:cNvSpPr>
            <a:spLocks noGrp="1"/>
          </p:cNvSpPr>
          <p:nvPr>
            <p:ph type="ftr" sz="quarter" idx="11"/>
          </p:nvPr>
        </p:nvSpPr>
        <p:spPr/>
        <p:txBody>
          <a:bodyPr/>
          <a:p>
            <a:endParaRPr altLang="en-US" lang="zh-CN"/>
          </a:p>
        </p:txBody>
      </p:sp>
      <p:sp>
        <p:nvSpPr>
          <p:cNvPr id="104872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695" name="文本框"/>
          <p:cNvSpPr>
            <a:spLocks noGrp="1"/>
          </p:cNvSpPr>
          <p:nvPr>
            <p:ph type="title"/>
          </p:nvPr>
        </p:nvSpPr>
        <p:spPr/>
        <p:txBody>
          <a:bodyPr/>
          <a:p>
            <a:r>
              <a:rPr altLang="en-US" lang="zh-CN" smtClean="0"/>
              <a:t>单击此处编辑母版标题样式</a:t>
            </a:r>
            <a:endParaRPr altLang="en-US" lang="zh-CN"/>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4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4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0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0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pic>
        <p:nvPicPr>
          <p:cNvPr id="2097152" name="图片" descr="C2-HD-TOP.png"/>
          <p:cNvPicPr>
            <a:picLocks noChangeAspect="1"/>
          </p:cNvPicPr>
          <p:nvPr/>
        </p:nvPicPr>
        <p:blipFill>
          <a:blip xmlns:r="http://schemas.openxmlformats.org/officeDocument/2006/relationships" r:embed="rId14" cstate="print"/>
          <a:stretch>
            <a:fillRect/>
          </a:stretch>
        </p:blipFill>
        <p:spPr>
          <a:xfrm rot="0">
            <a:off x="0" y="0"/>
            <a:ext cx="12192000" cy="1441448"/>
          </a:xfrm>
          <a:prstGeom prst="rect"/>
          <a:noFill/>
          <a:ln w="12700" cap="flat" cmpd="sng">
            <a:noFill/>
            <a:prstDash val="solid"/>
            <a:miter/>
          </a:ln>
        </p:spPr>
      </p:pic>
      <p:sp>
        <p:nvSpPr>
          <p:cNvPr id="1048576"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85800" y="2194560"/>
            <a:ext cx="10820400" cy="4024125"/>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1050" lang="en-US">
                <a:solidFill>
                  <a:srgbClr val="898989"/>
                </a:solidFill>
                <a:latin typeface="Century Gothic" pitchFamily="0" charset="0"/>
                <a:ea typeface="宋体" pitchFamily="0" charset="0"/>
                <a:cs typeface="Century Gothic" pitchFamily="0" charset="0"/>
              </a:rPr>
              <a:t>9/20/2024</a:t>
            </a:fld>
            <a:endParaRPr altLang="en-US" sz="1050" lang="zh-CN">
              <a:solidFill>
                <a:srgbClr val="898989"/>
              </a:solidFill>
              <a:latin typeface="Century Gothic" pitchFamily="0" charset="0"/>
              <a:ea typeface="宋体" pitchFamily="0" charset="0"/>
              <a:cs typeface="Century Gothic" pitchFamily="0" charset="0"/>
            </a:endParaRPr>
          </a:p>
        </p:txBody>
      </p:sp>
      <p:sp>
        <p:nvSpPr>
          <p:cNvPr id="1048579" name="文本框"/>
          <p:cNvSpPr>
            <a:spLocks noGrp="1"/>
          </p:cNvSpPr>
          <p:nvPr>
            <p:ph type="ftr" idx="3"/>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80" name="文本框"/>
          <p:cNvSpPr>
            <a:spLocks noGrp="1"/>
          </p:cNvSpPr>
          <p:nvPr>
            <p:ph type="sldNum" idx="4"/>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r" defTabSz="914400" eaLnBrk="1" fontAlgn="auto" hangingPunct="1" latinLnBrk="0">
        <a:lnSpc>
          <a:spcPct val="90000"/>
        </a:lnSpc>
        <a:spcBef>
          <a:spcPts val="0"/>
        </a:spcBef>
        <a:buNone/>
        <a:defRPr baseline="0" cap="all" sz="4000" kern="1200">
          <a:solidFill>
            <a:schemeClr val="tx1"/>
          </a:solidFill>
          <a:latin typeface="Century Gothic" pitchFamily="0" charset="0"/>
          <a:ea typeface="宋体" pitchFamily="0" charset="0"/>
          <a:cs typeface="Century Gothic"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algn="l" defTabSz="914400" eaLnBrk="1" fontAlgn="auto" hangingPunct="1" indent="-228600" latinLnBrk="0" marL="685800">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algn="l" defTabSz="914400" eaLnBrk="1" fontAlgn="auto" hangingPunct="1" indent="-228600" latinLnBrk="0" marL="1143000">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algn="l" defTabSz="914400" eaLnBrk="1" fontAlgn="auto" hangingPunct="1" indent="-228600" latinLnBrk="0" marL="16002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algn="l" defTabSz="914400" eaLnBrk="1" fontAlgn="auto" hangingPunct="1" indent="-228600" latinLnBrk="0" marL="20574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algn="l" defTabSz="914400" eaLnBrk="1" fontAlgn="auto" hangingPunct="1" indent="-228600" latinLnBrk="0" marL="25146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algn="l" defTabSz="914400" eaLnBrk="1" fontAlgn="auto" hangingPunct="1" indent="-228600" latinLnBrk="0" marL="29718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58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58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588" name="曲线"/>
          <p:cNvSpPr/>
          <p:nvPr/>
        </p:nvSpPr>
        <p:spPr>
          <a:xfrm rot="0">
            <a:off x="9418758" y="3200400"/>
            <a:ext cx="1666873"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ap="flat" cmpd="sng">
            <a:noFill/>
            <a:prstDash val="solid"/>
            <a:miter/>
          </a:ln>
        </p:spPr>
      </p:sp>
      <p:sp>
        <p:nvSpPr>
          <p:cNvPr id="1048589" name="曲线"/>
          <p:cNvSpPr/>
          <p:nvPr/>
        </p:nvSpPr>
        <p:spPr>
          <a:xfrm rot="0">
            <a:off x="3800474" y="582440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590" name="文本框"/>
          <p:cNvSpPr>
            <a:spLocks noGrp="1"/>
          </p:cNvSpPr>
          <p:nvPr>
            <p:ph type="ctrTitle"/>
          </p:nvPr>
        </p:nvSpPr>
        <p:spPr>
          <a:xfrm rot="0">
            <a:off x="-828675" y="-618349"/>
            <a:ext cx="9982200" cy="1645284"/>
          </a:xfrm>
          <a:prstGeom prst="rect"/>
          <a:noFill/>
          <a:ln w="12700" cap="flat" cmpd="sng">
            <a:noFill/>
            <a:prstDash val="solid"/>
            <a:miter/>
          </a:ln>
        </p:spPr>
        <p:txBody>
          <a:bodyPr anchor="b" anchorCtr="0" bIns="0" lIns="0" rIns="0" tIns="16510" vert="horz" wrap="square">
            <a:prstTxWarp prst="textNoShape"/>
            <a:spAutoFit/>
          </a:bodyPr>
          <a:p>
            <a:pPr algn="l" indent="0" marL="3213735">
              <a:lnSpc>
                <a:spcPct val="90000"/>
              </a:lnSpc>
              <a:spcBef>
                <a:spcPts val="130"/>
              </a:spcBef>
              <a:spcAft>
                <a:spcPts val="0"/>
              </a:spcAft>
              <a:buNone/>
            </a:pPr>
            <a:br>
              <a:rPr altLang="en-US" baseline="0" b="1" cap="all" sz="6000" i="0" kern="1200" lang="zh-CN" spc="0" strike="noStrike" u="none">
                <a:solidFill>
                  <a:srgbClr val="0F0F0F"/>
                </a:solidFill>
                <a:latin typeface="Roboto" pitchFamily="2" charset="0"/>
                <a:ea typeface="宋体" pitchFamily="0" charset="0"/>
                <a:cs typeface="Lucida Sans" pitchFamily="0" charset="0"/>
              </a:rPr>
            </a:br>
            <a:endParaRPr altLang="en-US" baseline="0" b="0" cap="all" sz="6000" i="0" kern="1200" lang="zh-CN" spc="15" strike="noStrike" u="none">
              <a:solidFill>
                <a:schemeClr val="tx1"/>
              </a:solidFill>
              <a:latin typeface="Century Gothic" pitchFamily="0" charset="0"/>
              <a:ea typeface="宋体" pitchFamily="0" charset="0"/>
              <a:cs typeface="Lucida Sans" pitchFamily="0" charset="0"/>
            </a:endParaRPr>
          </a:p>
        </p:txBody>
      </p:sp>
      <p:sp>
        <p:nvSpPr>
          <p:cNvPr id="1048591" name="文本框"/>
          <p:cNvSpPr>
            <a:spLocks noGrp="1"/>
          </p:cNvSpPr>
          <p:nvPr>
            <p:ph type="sldNum"/>
          </p:nvPr>
        </p:nvSpPr>
        <p:spPr>
          <a:xfrm rot="0">
            <a:off x="8077200" y="1546435"/>
            <a:ext cx="2743200" cy="1339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1</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592" name="矩形"/>
          <p:cNvSpPr/>
          <p:nvPr/>
        </p:nvSpPr>
        <p:spPr>
          <a:xfrm rot="0">
            <a:off x="3677515" y="3236424"/>
            <a:ext cx="8610600" cy="1844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PRESENTED BY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STUDENT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 :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i</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i</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Y</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REGISTER NO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4222007</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3</a:t>
            </a:r>
            <a:endParaRPr altLang="zh-CN" baseline="0" b="0" cap="none" sz="18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User id :asunm1441422200713</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DEPARTMENT: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(information system management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COLLEGE: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K</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UMARASWAMY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EGE </a:t>
            </a:r>
            <a:endParaRPr altLang="en-US" baseline="0" b="1" cap="none" sz="24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593" name="矩形"/>
          <p:cNvSpPr/>
          <p:nvPr/>
        </p:nvSpPr>
        <p:spPr>
          <a:xfrm rot="0">
            <a:off x="2527419" y="1308846"/>
            <a:ext cx="7724776" cy="1183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rPr>
              <a:t>EMPLOYEE PERFORMANCE ANALYSIS USING EXCEL</a:t>
            </a:r>
            <a:endParaRPr altLang="en-US" baseline="0" b="1" cap="none" sz="4400" i="1" kern="1200" lang="zh-CN"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668" name="曲线"/>
          <p:cNvSpPr/>
          <p:nvPr/>
        </p:nvSpPr>
        <p:spPr>
          <a:xfrm rot="0">
            <a:off x="11505818" y="525780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rot="0">
            <a:off x="3505199" y="108931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0" name="曲线"/>
          <p:cNvSpPr/>
          <p:nvPr/>
        </p:nvSpPr>
        <p:spPr>
          <a:xfrm rot="0">
            <a:off x="11169386" y="6281593"/>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71"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2" name="文本框"/>
          <p:cNvSpPr>
            <a:spLocks noGrp="1"/>
          </p:cNvSpPr>
          <p:nvPr>
            <p:ph type="title"/>
          </p:nvPr>
        </p:nvSpPr>
        <p:spPr>
          <a:xfrm rot="0">
            <a:off x="2286000" y="34119"/>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MODELLING</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73" name="矩形"/>
          <p:cNvSpPr/>
          <p:nvPr/>
        </p:nvSpPr>
        <p:spPr>
          <a:xfrm rot="0">
            <a:off x="1646403" y="2558467"/>
            <a:ext cx="10668000" cy="3583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32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ACQUISITION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Downloading the dataset from kaggle website.</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It is the company employees dataset .</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COLLECTING THE FEATURES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the original employees dataset has 29 features.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we are focusing on the 9 selected features for analysis</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CLEANING:</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1. Using conditional formatting to highlight cells with missing values.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 	</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674" name="矩形"/>
          <p:cNvSpPr/>
          <p:nvPr/>
        </p:nvSpPr>
        <p:spPr>
          <a:xfrm rot="0">
            <a:off x="304800" y="1522580"/>
            <a:ext cx="8839200" cy="107721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Century Gothic" pitchFamily="0" charset="0"/>
                <a:ea typeface="宋体" pitchFamily="0" charset="0"/>
                <a:cs typeface="Century Gothic" pitchFamily="0" charset="0"/>
              </a:rPr>
              <a:t>STEPS FOR EMPLOYESS PERFORMANCE ANALYSIS:</a:t>
            </a:r>
            <a:endParaRPr altLang="en-US" baseline="0" b="1" cap="none" sz="32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678" name="文本框"/>
          <p:cNvSpPr>
            <a:spLocks noGrp="1"/>
          </p:cNvSpPr>
          <p:nvPr>
            <p:ph type="title"/>
          </p:nvPr>
        </p:nvSpPr>
        <p:spPr>
          <a:xfrm rot="0">
            <a:off x="1981200" y="1524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Times New Roman" pitchFamily="18" charset="0"/>
                <a:ea typeface="宋体" pitchFamily="0" charset="0"/>
                <a:cs typeface="Times New Roman" pitchFamily="18" charset="0"/>
              </a:rPr>
              <a:t>MODELLING</a:t>
            </a:r>
            <a:endParaRPr altLang="en-US" baseline="0" b="1" cap="all" sz="4000" i="1"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79" name="矩形"/>
          <p:cNvSpPr/>
          <p:nvPr/>
        </p:nvSpPr>
        <p:spPr>
          <a:xfrm rot="0">
            <a:off x="914400" y="2362200"/>
            <a:ext cx="10744201" cy="36474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CALCULATE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PERFORMANCE LEVEL: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IFS formula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to calculating employees performance level.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SUMMARIZING:</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pivot table to summarize employee performance data</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enabling easy comparison and aggregation of results.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VISUALIZATION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use recommended graphs and chats to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employee performance.</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graphicFrame>
        <p:nvGraphicFramePr>
          <p:cNvPr id="4194304" name="图表"/>
          <p:cNvGraphicFramePr>
            <a:graphicFrameLocks/>
          </p:cNvGraphicFramePr>
          <p:nvPr/>
        </p:nvGraphicFramePr>
        <p:xfrm>
          <a:off x="838200" y="1447800"/>
          <a:ext cx="10210800" cy="4795836"/>
        </p:xfrm>
        <a:graphic>
          <a:graphicData uri="http://schemas.openxmlformats.org/drawingml/2006/chart">
            <c:chart xmlns:c="http://schemas.openxmlformats.org/drawingml/2006/chart" xmlns:r="http://schemas.openxmlformats.org/officeDocument/2006/relationships" r:id="rId1"/>
          </a:graphicData>
        </a:graphic>
      </p:graphicFrame>
      <p:sp>
        <p:nvSpPr>
          <p:cNvPr id="1048683" name="矩形"/>
          <p:cNvSpPr/>
          <p:nvPr/>
        </p:nvSpPr>
        <p:spPr>
          <a:xfrm rot="0">
            <a:off x="7620000" y="304800"/>
            <a:ext cx="4495800" cy="7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solidFill>
                  <a:schemeClr val="tx1"/>
                </a:solidFill>
                <a:latin typeface="Century Gothic" pitchFamily="0" charset="0"/>
                <a:ea typeface="宋体" pitchFamily="0" charset="0"/>
                <a:cs typeface="Century Gothic" pitchFamily="0" charset="0"/>
              </a:rPr>
              <a:t>RESULTS</a:t>
            </a:r>
            <a:endParaRPr altLang="en-US" baseline="0" b="1" cap="none" sz="44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8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9" name="矩形"/>
          <p:cNvSpPr/>
          <p:nvPr/>
        </p:nvSpPr>
        <p:spPr>
          <a:xfrm rot="0">
            <a:off x="7274434" y="668932"/>
            <a:ext cx="4217166" cy="752129"/>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CONCLUSION</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0" name="曲线"/>
          <p:cNvSpPr/>
          <p:nvPr/>
        </p:nvSpPr>
        <p:spPr>
          <a:xfrm rot="0">
            <a:off x="11007106" y="1943947"/>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矩形"/>
          <p:cNvSpPr/>
          <p:nvPr/>
        </p:nvSpPr>
        <p:spPr>
          <a:xfrm rot="0">
            <a:off x="1524000" y="2172547"/>
            <a:ext cx="8534401"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1" kern="1200" lang="en-US" spc="0" strike="noStrike" u="none">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altLang="en-US" baseline="0" b="0" cap="none" sz="28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0" name="横卷形"/>
          <p:cNvSpPr/>
          <p:nvPr/>
        </p:nvSpPr>
        <p:spPr>
          <a:xfrm rot="0">
            <a:off x="2590799" y="2819400"/>
            <a:ext cx="8153400" cy="3124200"/>
          </a:xfrm>
          <a:prstGeom prst="horizontalScroll">
            <a:avLst>
              <a:gd name="adj" fmla="val 12500"/>
            </a:avLst>
          </a:prstGeom>
          <a:solidFill>
            <a:schemeClr val="accent1"/>
          </a:solidFill>
          <a:ln w="12700" cap="flat" cmpd="sng">
            <a:solidFill>
              <a:srgbClr val="A81637"/>
            </a:solidFill>
            <a:prstDash val="solid"/>
            <a:round/>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EMPLOYEE PERFORMANCE ANALYSIS</a:t>
            </a:r>
            <a:endParaRPr altLang="zh-CN" baseline="0" b="1" cap="none" sz="3200" i="1" kern="1200" lang="en-US" spc="0" strike="noStrike" u="none">
              <a:solidFill>
                <a:srgbClr val="FFFFFF"/>
              </a:solidFill>
              <a:latin typeface="Century Gothic" pitchFamily="0" charset="0"/>
              <a:ea typeface="宋体" pitchFamily="0" charset="0"/>
              <a:cs typeface="Century Gothic" pitchFamily="0" charset="0"/>
            </a:endParaRPr>
          </a:p>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USING EXCEL</a:t>
            </a:r>
            <a:endParaRPr altLang="en-US" baseline="0" b="1" cap="none" sz="3200" i="1" kern="1200" lang="zh-CN" spc="0" strike="noStrike" u="none">
              <a:solidFill>
                <a:srgbClr val="FFFFFF"/>
              </a:solidFill>
              <a:latin typeface="Century Gothic" pitchFamily="0" charset="0"/>
              <a:ea typeface="宋体" pitchFamily="0" charset="0"/>
              <a:cs typeface="Century Gothic" pitchFamily="0" charset="0"/>
            </a:endParaRPr>
          </a:p>
        </p:txBody>
      </p:sp>
      <p:sp>
        <p:nvSpPr>
          <p:cNvPr id="1048601" name="矩形"/>
          <p:cNvSpPr/>
          <p:nvPr/>
        </p:nvSpPr>
        <p:spPr>
          <a:xfrm rot="0">
            <a:off x="838200" y="1752599"/>
            <a:ext cx="5562600" cy="637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Century Gothic" pitchFamily="0" charset="0"/>
                <a:ea typeface="宋体" pitchFamily="0" charset="0"/>
                <a:cs typeface="Century Gothic" pitchFamily="0" charset="0"/>
              </a:rPr>
              <a:t>PROJECT TITLE</a:t>
            </a:r>
            <a:endParaRPr altLang="en-US" baseline="0" b="1" cap="none" sz="4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05" name="竖卷形"/>
          <p:cNvSpPr/>
          <p:nvPr/>
        </p:nvSpPr>
        <p:spPr>
          <a:xfrm rot="10800000">
            <a:off x="3429000" y="1676400"/>
            <a:ext cx="6019799" cy="5029200"/>
          </a:xfrm>
          <a:prstGeom prst="verticalScroll">
            <a:avLst>
              <a:gd name="adj" fmla="val 12500"/>
            </a:avLst>
          </a:prstGeom>
          <a:solidFill>
            <a:schemeClr val="accent1"/>
          </a:solidFill>
          <a:ln w="12700" cap="flat" cmpd="sng">
            <a:solidFill>
              <a:srgbClr val="A81637"/>
            </a:solidFill>
            <a:prstDash val="solid"/>
            <a:round/>
          </a:ln>
        </p:spPr>
      </p:sp>
      <p:sp>
        <p:nvSpPr>
          <p:cNvPr id="1048606" name="矩形"/>
          <p:cNvSpPr/>
          <p:nvPr/>
        </p:nvSpPr>
        <p:spPr>
          <a:xfrm rot="0">
            <a:off x="4572000" y="2362200"/>
            <a:ext cx="4419600" cy="24282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Problem statement</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Project Overview</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End Users</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Our Solution and Proposition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Dataset Description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Modelling Approach</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Result and Discussion </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Conclusion </a:t>
            </a:r>
            <a:endParaRPr altLang="en-US" baseline="0" b="1" cap="none" sz="2400" i="0" kern="1200" lang="zh-CN" spc="0" strike="noStrike" u="none">
              <a:solidFill>
                <a:schemeClr val="bg1"/>
              </a:solidFill>
              <a:latin typeface="Century Gothic" pitchFamily="0" charset="0"/>
              <a:ea typeface="宋体" pitchFamily="0" charset="0"/>
              <a:cs typeface="Century Gothic" pitchFamily="0" charset="0"/>
            </a:endParaRPr>
          </a:p>
        </p:txBody>
      </p:sp>
      <p:sp>
        <p:nvSpPr>
          <p:cNvPr id="1048607" name="矩形"/>
          <p:cNvSpPr/>
          <p:nvPr/>
        </p:nvSpPr>
        <p:spPr>
          <a:xfrm rot="0">
            <a:off x="2590799" y="859470"/>
            <a:ext cx="3505199" cy="586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000" i="0" kern="1200" lang="en-US" spc="0" strike="noStrike" u="none">
                <a:solidFill>
                  <a:schemeClr val="tx1"/>
                </a:solidFill>
                <a:latin typeface="Century Gothic" pitchFamily="0" charset="0"/>
                <a:ea typeface="宋体" pitchFamily="0" charset="0"/>
                <a:cs typeface="Century Gothic" pitchFamily="0" charset="0"/>
              </a:rPr>
              <a:t>AGENDA</a:t>
            </a:r>
            <a:endParaRPr altLang="en-US" baseline="0" b="1" cap="none" sz="4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grpSp>
        <p:nvGrpSpPr>
          <p:cNvPr id="43" name="组合"/>
          <p:cNvGrpSpPr/>
          <p:nvPr/>
        </p:nvGrpSpPr>
        <p:grpSpPr>
          <a:xfrm>
            <a:off x="9220200" y="3309937"/>
            <a:ext cx="2762249" cy="3257550"/>
            <a:chOff x="9220200" y="3309937"/>
            <a:chExt cx="2762249" cy="3257550"/>
          </a:xfrm>
        </p:grpSpPr>
        <p:sp>
          <p:nvSpPr>
            <p:cNvPr id="1048615" name="曲线"/>
            <p:cNvSpPr/>
            <p:nvPr/>
          </p:nvSpPr>
          <p:spPr>
            <a:xfrm rot="0">
              <a:off x="10439400" y="5639296"/>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11226065" y="60723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9220200" y="3309937"/>
              <a:ext cx="2762249" cy="3257550"/>
            </a:xfrm>
            <a:prstGeom prst="rect"/>
            <a:noFill/>
            <a:ln w="12700" cap="flat" cmpd="sng">
              <a:noFill/>
              <a:prstDash val="solid"/>
              <a:miter/>
            </a:ln>
          </p:spPr>
        </p:pic>
      </p:grpSp>
      <p:sp>
        <p:nvSpPr>
          <p:cNvPr id="1048617" name="曲线"/>
          <p:cNvSpPr/>
          <p:nvPr/>
        </p:nvSpPr>
        <p:spPr>
          <a:xfrm rot="0">
            <a:off x="11207441" y="1866106"/>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8" name="文本框"/>
          <p:cNvSpPr>
            <a:spLocks noGrp="1"/>
          </p:cNvSpPr>
          <p:nvPr>
            <p:ph type="title"/>
          </p:nvPr>
        </p:nvSpPr>
        <p:spPr>
          <a:xfrm rot="0">
            <a:off x="228600" y="1678522"/>
            <a:ext cx="5636895" cy="524512"/>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727960"/>
              </a:tabLst>
            </a:pP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P</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B</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LEM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EMENT </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19" name="文本框"/>
          <p:cNvSpPr>
            <a:spLocks noGrp="1"/>
          </p:cNvSpPr>
          <p:nvPr>
            <p:ph type="sldNum"/>
          </p:nvPr>
        </p:nvSpPr>
        <p:spPr>
          <a:xfrm rot="0">
            <a:off x="8763000" y="496569"/>
            <a:ext cx="2743200" cy="1339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4</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0" name="矩形"/>
          <p:cNvSpPr/>
          <p:nvPr/>
        </p:nvSpPr>
        <p:spPr>
          <a:xfrm rot="0">
            <a:off x="1905000" y="2819400"/>
            <a:ext cx="7010399" cy="18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937009" y="3048000"/>
            <a:ext cx="3533775" cy="3810000"/>
            <a:chOff x="8937009" y="3048000"/>
            <a:chExt cx="3533775" cy="3810000"/>
          </a:xfrm>
        </p:grpSpPr>
        <p:sp>
          <p:nvSpPr>
            <p:cNvPr id="1048624" name="曲线"/>
            <p:cNvSpPr/>
            <p:nvPr/>
          </p:nvSpPr>
          <p:spPr>
            <a:xfrm rot="0">
              <a:off x="9632334" y="5762625"/>
              <a:ext cx="457199"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5" name="曲线"/>
            <p:cNvSpPr/>
            <p:nvPr/>
          </p:nvSpPr>
          <p:spPr>
            <a:xfrm rot="0">
              <a:off x="9632334" y="6296024"/>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937009" y="3048000"/>
              <a:ext cx="3533775" cy="3810000"/>
            </a:xfrm>
            <a:prstGeom prst="rect"/>
            <a:noFill/>
            <a:ln w="12700" cap="flat" cmpd="sng">
              <a:noFill/>
              <a:prstDash val="solid"/>
              <a:miter/>
            </a:ln>
          </p:spPr>
        </p:pic>
      </p:grpSp>
      <p:sp>
        <p:nvSpPr>
          <p:cNvPr id="1048626" name="曲线"/>
          <p:cNvSpPr/>
          <p:nvPr/>
        </p:nvSpPr>
        <p:spPr>
          <a:xfrm rot="0">
            <a:off x="361950" y="611089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7" name="文本框"/>
          <p:cNvSpPr>
            <a:spLocks noGrp="1"/>
          </p:cNvSpPr>
          <p:nvPr>
            <p:ph type="title"/>
          </p:nvPr>
        </p:nvSpPr>
        <p:spPr>
          <a:xfrm rot="0">
            <a:off x="381284" y="1664246"/>
            <a:ext cx="5263514" cy="524512"/>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642870"/>
              </a:tabLst>
            </a:pP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PROJE</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CT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OVERVIEW</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28" name="文本框"/>
          <p:cNvSpPr>
            <a:spLocks noGrp="1"/>
          </p:cNvSpPr>
          <p:nvPr>
            <p:ph type="sldNum"/>
          </p:nvPr>
        </p:nvSpPr>
        <p:spPr>
          <a:xfrm rot="0">
            <a:off x="8763000" y="496569"/>
            <a:ext cx="2743200" cy="1339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5</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9" name="矩形"/>
          <p:cNvSpPr/>
          <p:nvPr/>
        </p:nvSpPr>
        <p:spPr>
          <a:xfrm rot="0">
            <a:off x="6629400" y="450542"/>
            <a:ext cx="7924800" cy="675640"/>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30" name="矩形"/>
          <p:cNvSpPr/>
          <p:nvPr/>
        </p:nvSpPr>
        <p:spPr>
          <a:xfrm rot="0">
            <a:off x="1512272" y="2571469"/>
            <a:ext cx="7772400"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4" name="曲线"/>
          <p:cNvSpPr/>
          <p:nvPr/>
        </p:nvSpPr>
        <p:spPr>
          <a:xfrm rot="0">
            <a:off x="11506200" y="543877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5" name="曲线"/>
          <p:cNvSpPr/>
          <p:nvPr/>
        </p:nvSpPr>
        <p:spPr>
          <a:xfrm rot="0">
            <a:off x="420948" y="5589970"/>
            <a:ext cx="314323"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6" name="曲线"/>
          <p:cNvSpPr/>
          <p:nvPr/>
        </p:nvSpPr>
        <p:spPr>
          <a:xfrm rot="0">
            <a:off x="11415712" y="63245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7" name="文本框"/>
          <p:cNvSpPr>
            <a:spLocks noGrp="1"/>
          </p:cNvSpPr>
          <p:nvPr>
            <p:ph type="title"/>
          </p:nvPr>
        </p:nvSpPr>
        <p:spPr>
          <a:xfrm rot="0">
            <a:off x="-752474" y="1881187"/>
            <a:ext cx="7315200" cy="511811"/>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W</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O</a:t>
            </a:r>
            <a:r>
              <a:rPr altLang="zh-CN" baseline="0" b="1" cap="all" sz="4000" i="0" kern="1200" lang="en-US" spc="-2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AR</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0" strike="noStrike" u="none">
                <a:solidFill>
                  <a:schemeClr val="tx1"/>
                </a:solidFill>
                <a:latin typeface="Century Gothic" pitchFamily="0" charset="0"/>
                <a:ea typeface="宋体" pitchFamily="0" charset="0"/>
                <a:cs typeface="Lucida Sans" pitchFamily="0" charset="0"/>
              </a:rPr>
              <a:t>N</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D</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0" strike="noStrike" u="none">
                <a:solidFill>
                  <a:schemeClr val="tx1"/>
                </a:solidFill>
                <a:latin typeface="Century Gothic" pitchFamily="0" charset="0"/>
                <a:ea typeface="宋体" pitchFamily="0" charset="0"/>
                <a:cs typeface="Lucida Sans" pitchFamily="0" charset="0"/>
              </a:rPr>
              <a:t>U</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a:t>
            </a:r>
            <a:endParaRPr altLang="en-US" baseline="0" b="1" cap="all" sz="4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638" name="文本框"/>
          <p:cNvSpPr>
            <a:spLocks noGrp="1"/>
          </p:cNvSpPr>
          <p:nvPr>
            <p:ph type="sldNum"/>
          </p:nvPr>
        </p:nvSpPr>
        <p:spPr>
          <a:xfrm rot="0">
            <a:off x="8763000" y="496569"/>
            <a:ext cx="2743200" cy="1339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6</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39" name="矩形"/>
          <p:cNvSpPr/>
          <p:nvPr/>
        </p:nvSpPr>
        <p:spPr>
          <a:xfrm rot="0">
            <a:off x="2743200" y="2977784"/>
            <a:ext cx="7229475" cy="22250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Human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Resource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CEO</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Managing Director</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Employees</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Training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and Development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review committees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228600" y="2474438"/>
            <a:ext cx="2590799" cy="3442646"/>
          </a:xfrm>
          <a:prstGeom prst="rect"/>
          <a:noFill/>
          <a:ln w="12700" cap="flat" cmpd="sng">
            <a:noFill/>
            <a:prstDash val="solid"/>
            <a:miter/>
          </a:ln>
        </p:spPr>
      </p:pic>
      <p:sp>
        <p:nvSpPr>
          <p:cNvPr id="1048643" name="曲线"/>
          <p:cNvSpPr/>
          <p:nvPr/>
        </p:nvSpPr>
        <p:spPr>
          <a:xfrm rot="0">
            <a:off x="11506200" y="561975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4" name="曲线"/>
          <p:cNvSpPr/>
          <p:nvPr/>
        </p:nvSpPr>
        <p:spPr>
          <a:xfrm rot="0">
            <a:off x="361950" y="1600200"/>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5" name="曲线"/>
          <p:cNvSpPr/>
          <p:nvPr/>
        </p:nvSpPr>
        <p:spPr>
          <a:xfrm rot="0">
            <a:off x="11343705" y="62864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6" name="文本框"/>
          <p:cNvSpPr>
            <a:spLocks noGrp="1"/>
          </p:cNvSpPr>
          <p:nvPr>
            <p:ph type="title"/>
          </p:nvPr>
        </p:nvSpPr>
        <p:spPr>
          <a:xfrm rot="0">
            <a:off x="1066800" y="1537325"/>
            <a:ext cx="9763125" cy="567461"/>
          </a:xfrm>
          <a:prstGeom prst="rect"/>
          <a:noFill/>
          <a:ln w="12700" cap="flat" cmpd="sng">
            <a:noFill/>
            <a:prstDash val="solid"/>
            <a:miter/>
          </a:ln>
        </p:spPr>
        <p:txBody>
          <a:bodyPr anchor="ctr" anchorCtr="0" bIns="0" lIns="0" rIns="0" tIns="13334" vert="horz" wrap="square">
            <a:prstTxWarp prst="textNoShape"/>
            <a:spAutoFit/>
          </a:bodyPr>
          <a:p>
            <a:pPr algn="r" indent="0" marL="12700">
              <a:lnSpc>
                <a:spcPct val="100000"/>
              </a:lnSpc>
              <a:spcBef>
                <a:spcPts val="104"/>
              </a:spcBef>
              <a:spcAft>
                <a:spcPts val="0"/>
              </a:spcAft>
              <a:buNone/>
            </a:pP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34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D</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60"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95" strike="noStrike" u="none">
                <a:solidFill>
                  <a:schemeClr val="tx1"/>
                </a:solidFill>
                <a:latin typeface="Century Gothic" pitchFamily="0" charset="0"/>
                <a:ea typeface="宋体" pitchFamily="0" charset="0"/>
                <a:cs typeface="Lucida Sans" pitchFamily="0" charset="0"/>
              </a:rPr>
              <a:t>V</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E</a:t>
            </a:r>
            <a:r>
              <a:rPr altLang="zh-CN" baseline="0" b="1" cap="all" sz="3600" i="1" kern="1200" lang="en-US" spc="-6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endParaRPr altLang="en-US" baseline="0" b="1" cap="all" sz="36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47" name="文本框"/>
          <p:cNvSpPr>
            <a:spLocks noGrp="1"/>
          </p:cNvSpPr>
          <p:nvPr>
            <p:ph type="sldNum"/>
          </p:nvPr>
        </p:nvSpPr>
        <p:spPr>
          <a:xfrm rot="0">
            <a:off x="8763000" y="490220"/>
            <a:ext cx="2743200" cy="1466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7</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48" name="矩形"/>
          <p:cNvSpPr/>
          <p:nvPr/>
        </p:nvSpPr>
        <p:spPr>
          <a:xfrm rot="0">
            <a:off x="2847833" y="3041600"/>
            <a:ext cx="7315200" cy="22250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Highlighting missing values using conditional formatting.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Remove missing values using Filtering.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Calculate performance levels using formulas.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Summarize data using Pivot tables.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data using Graph.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2" name="文本框"/>
          <p:cNvSpPr>
            <a:spLocks noGrp="1"/>
          </p:cNvSpPr>
          <p:nvPr>
            <p:ph type="title"/>
          </p:nvPr>
        </p:nvSpPr>
        <p:spPr>
          <a:xfrm rot="0">
            <a:off x="2180869" y="4572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Dataset Description</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53" name="矩形"/>
          <p:cNvSpPr/>
          <p:nvPr/>
        </p:nvSpPr>
        <p:spPr>
          <a:xfrm rot="0">
            <a:off x="1752599" y="2209800"/>
            <a:ext cx="9982200" cy="374903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ID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Name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Type (text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Level(text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Gender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Code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Rating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Classification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Business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Unit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Status(text)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9525000" y="16002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5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8" name="曲线"/>
          <p:cNvSpPr/>
          <p:nvPr/>
        </p:nvSpPr>
        <p:spPr>
          <a:xfrm rot="0">
            <a:off x="11391518" y="509111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9" name="曲线"/>
          <p:cNvSpPr/>
          <p:nvPr/>
        </p:nvSpPr>
        <p:spPr>
          <a:xfrm rot="0">
            <a:off x="752474" y="2030853"/>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0" name="曲线"/>
          <p:cNvSpPr/>
          <p:nvPr/>
        </p:nvSpPr>
        <p:spPr>
          <a:xfrm rot="0">
            <a:off x="11391518" y="695337"/>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61" name="文本框"/>
          <p:cNvSpPr>
            <a:spLocks noGrp="1"/>
          </p:cNvSpPr>
          <p:nvPr>
            <p:ph type="title"/>
          </p:nvPr>
        </p:nvSpPr>
        <p:spPr>
          <a:xfrm rot="0">
            <a:off x="1447800" y="1713526"/>
            <a:ext cx="8000999" cy="6388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THE</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WOW</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8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IN</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OUR</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SOLUTION</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6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64" name="矩形"/>
          <p:cNvSpPr/>
          <p:nvPr/>
        </p:nvSpPr>
        <p:spPr>
          <a:xfrm rot="0">
            <a:off x="2971799" y="3048000"/>
            <a:ext cx="7620000" cy="2580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performance level formula  =IFS(Z8&gt;=5,”VERY     HIGH”,Z8&gt;=4,”HIGH”,Z8&gt;=3,”MED”,TRUE,”LOW”)</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Unlock employee potential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Boost productivity</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Drive business growth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2024-03-27T19:07:22Z</dcterms:created>
  <dcterms:modified xsi:type="dcterms:W3CDTF">2024-09-22T16:26:22Z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167d4b7dcbcf4fcd86637195bfedb37d</vt:lpwstr>
  </property>
</Properties>
</file>