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9" r:id="rId4"/>
    <p:sldId id="260" r:id="rId5"/>
    <p:sldId id="271" r:id="rId6"/>
    <p:sldId id="261" r:id="rId7"/>
    <p:sldId id="276" r:id="rId8"/>
    <p:sldId id="277" r:id="rId9"/>
    <p:sldId id="262" r:id="rId10"/>
    <p:sldId id="273" r:id="rId11"/>
    <p:sldId id="278" r:id="rId12"/>
    <p:sldId id="279" r:id="rId13"/>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7CAC0AF-FA29-4B76-82A1-A564BAC450E8}" type="datetimeFigureOut">
              <a:rPr lang="en-IN" smtClean="0"/>
              <a:t>09-07-2025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58076F-A0DE-4F86-9329-C0E26627959F}" type="slidenum">
              <a:rPr lang="en-IN" smtClean="0"/>
              <a:t>‹#›</a:t>
            </a:fld>
            <a:endParaRPr lang="en-IN"/>
          </a:p>
        </p:txBody>
      </p:sp>
    </p:spTree>
    <p:extLst>
      <p:ext uri="{BB962C8B-B14F-4D97-AF65-F5344CB8AC3E}">
        <p14:creationId xmlns:p14="http://schemas.microsoft.com/office/powerpoint/2010/main" val="13287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58076F-A0DE-4F86-9329-C0E26627959F}" type="slidenum">
              <a:rPr lang="en-IN" smtClean="0"/>
              <a:t>1</a:t>
            </a:fld>
            <a:endParaRPr lang="en-IN"/>
          </a:p>
        </p:txBody>
      </p:sp>
    </p:spTree>
    <p:extLst>
      <p:ext uri="{BB962C8B-B14F-4D97-AF65-F5344CB8AC3E}">
        <p14:creationId xmlns:p14="http://schemas.microsoft.com/office/powerpoint/2010/main" val="3350024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58076F-A0DE-4F86-9329-C0E26627959F}" type="slidenum">
              <a:rPr lang="en-IN" smtClean="0"/>
              <a:t>2</a:t>
            </a:fld>
            <a:endParaRPr lang="en-IN"/>
          </a:p>
        </p:txBody>
      </p:sp>
    </p:spTree>
    <p:extLst>
      <p:ext uri="{BB962C8B-B14F-4D97-AF65-F5344CB8AC3E}">
        <p14:creationId xmlns:p14="http://schemas.microsoft.com/office/powerpoint/2010/main" val="1410229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42266" y="3678680"/>
            <a:ext cx="9803466" cy="12446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4202914" y="5340744"/>
            <a:ext cx="9882171" cy="1081404"/>
          </a:xfrm>
          <a:prstGeom prst="rect">
            <a:avLst/>
          </a:prstGeom>
        </p:spPr>
        <p:txBody>
          <a:bodyPr wrap="square" lIns="0" tIns="0" rIns="0" bIns="0">
            <a:spAutoFit/>
          </a:bodyPr>
          <a:lstStyle>
            <a:lvl1pPr>
              <a:defRPr sz="3000" b="0" i="0">
                <a:solidFill>
                  <a:srgbClr val="171717"/>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71717"/>
          </a:solidFill>
        </p:spPr>
        <p:txBody>
          <a:bodyPr wrap="square" lIns="0" tIns="0" rIns="0" bIns="0" rtlCol="0"/>
          <a:lstStyle/>
          <a:p>
            <a:endParaRPr/>
          </a:p>
        </p:txBody>
      </p:sp>
      <p:sp>
        <p:nvSpPr>
          <p:cNvPr id="2" name="Holder 2"/>
          <p:cNvSpPr>
            <a:spLocks noGrp="1"/>
          </p:cNvSpPr>
          <p:nvPr>
            <p:ph type="title"/>
          </p:nvPr>
        </p:nvSpPr>
        <p:spPr>
          <a:xfrm>
            <a:off x="7251357" y="1469516"/>
            <a:ext cx="3785285" cy="1244600"/>
          </a:xfrm>
          <a:prstGeom prst="rect">
            <a:avLst/>
          </a:prstGeom>
        </p:spPr>
        <p:txBody>
          <a:bodyPr wrap="square" lIns="0" tIns="0" rIns="0" bIns="0">
            <a:spAutoFit/>
          </a:bodyPr>
          <a:lstStyle>
            <a:lvl1pPr>
              <a:defRPr sz="8000" b="1" i="0">
                <a:solidFill>
                  <a:schemeClr val="bg1"/>
                </a:solidFill>
                <a:latin typeface="Arial"/>
                <a:cs typeface="Arial"/>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ode/meetnagadia/bitcoin-price-prediction-using-lstm/inpu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02029" y="0"/>
            <a:ext cx="16486505" cy="7581900"/>
            <a:chOff x="1802029" y="0"/>
            <a:chExt cx="16486505" cy="7581900"/>
          </a:xfrm>
        </p:grpSpPr>
        <p:pic>
          <p:nvPicPr>
            <p:cNvPr id="3" name="object 3"/>
            <p:cNvPicPr/>
            <p:nvPr/>
          </p:nvPicPr>
          <p:blipFill>
            <a:blip r:embed="rId3" cstate="print"/>
            <a:stretch>
              <a:fillRect/>
            </a:stretch>
          </p:blipFill>
          <p:spPr>
            <a:xfrm>
              <a:off x="1802029" y="0"/>
              <a:ext cx="16485969" cy="7581899"/>
            </a:xfrm>
            <a:prstGeom prst="rect">
              <a:avLst/>
            </a:prstGeom>
          </p:spPr>
        </p:pic>
        <p:sp>
          <p:nvSpPr>
            <p:cNvPr id="4" name="object 4"/>
            <p:cNvSpPr/>
            <p:nvPr/>
          </p:nvSpPr>
          <p:spPr>
            <a:xfrm>
              <a:off x="17223648" y="1028700"/>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2341129" y="1859229"/>
            <a:ext cx="10289163" cy="2542363"/>
          </a:xfrm>
          <a:prstGeom prst="rect">
            <a:avLst/>
          </a:prstGeom>
        </p:spPr>
        <p:txBody>
          <a:bodyPr vert="horz" wrap="square" lIns="0" tIns="323215" rIns="0" bIns="0" rtlCol="0">
            <a:spAutoFit/>
          </a:bodyPr>
          <a:lstStyle/>
          <a:p>
            <a:pPr marL="12700" marR="5080">
              <a:spcBef>
                <a:spcPts val="2545"/>
              </a:spcBef>
            </a:pPr>
            <a:r>
              <a:rPr lang="en-US" sz="4800" dirty="0">
                <a:latin typeface="Algerian" panose="04020705040A02060702" pitchFamily="82" charset="0"/>
                <a:cs typeface="Trebuchet MS"/>
              </a:rPr>
              <a:t>Bitcoin Price Prediction and Analysis Using Deep Learning Models</a:t>
            </a:r>
            <a:endParaRPr sz="4800" dirty="0">
              <a:latin typeface="Algerian" panose="04020705040A02060702" pitchFamily="82" charset="0"/>
              <a:cs typeface="Trebuchet MS"/>
            </a:endParaRPr>
          </a:p>
        </p:txBody>
      </p:sp>
      <p:sp>
        <p:nvSpPr>
          <p:cNvPr id="6" name="object 6"/>
          <p:cNvSpPr txBox="1"/>
          <p:nvPr/>
        </p:nvSpPr>
        <p:spPr>
          <a:xfrm>
            <a:off x="4038600" y="5220163"/>
            <a:ext cx="5673090" cy="1774204"/>
          </a:xfrm>
          <a:prstGeom prst="rect">
            <a:avLst/>
          </a:prstGeom>
        </p:spPr>
        <p:txBody>
          <a:bodyPr vert="horz" wrap="square" lIns="0" tIns="12065" rIns="0" bIns="0" rtlCol="0">
            <a:spAutoFit/>
          </a:bodyPr>
          <a:lstStyle/>
          <a:p>
            <a:pPr marL="12700" algn="ctr">
              <a:lnSpc>
                <a:spcPct val="100000"/>
              </a:lnSpc>
              <a:spcBef>
                <a:spcPts val="95"/>
              </a:spcBef>
            </a:pPr>
            <a:r>
              <a:rPr sz="2800" spc="-155" dirty="0">
                <a:solidFill>
                  <a:schemeClr val="bg1"/>
                </a:solidFill>
                <a:latin typeface="Arial Narrow" panose="020B0606020202030204" pitchFamily="34" charset="0"/>
                <a:cs typeface="Arial MT"/>
              </a:rPr>
              <a:t>B</a:t>
            </a:r>
            <a:r>
              <a:rPr sz="2800" spc="-35" dirty="0">
                <a:solidFill>
                  <a:schemeClr val="bg1"/>
                </a:solidFill>
                <a:latin typeface="Arial Narrow" panose="020B0606020202030204" pitchFamily="34" charset="0"/>
                <a:cs typeface="Arial MT"/>
              </a:rPr>
              <a:t>y</a:t>
            </a:r>
            <a:r>
              <a:rPr sz="2800" spc="-75" dirty="0">
                <a:solidFill>
                  <a:schemeClr val="bg1"/>
                </a:solidFill>
                <a:latin typeface="Arial Narrow" panose="020B0606020202030204" pitchFamily="34" charset="0"/>
                <a:cs typeface="Arial MT"/>
              </a:rPr>
              <a:t> </a:t>
            </a:r>
            <a:endParaRPr lang="en-IN" sz="2800" spc="-125" dirty="0">
              <a:solidFill>
                <a:schemeClr val="bg1"/>
              </a:solidFill>
              <a:latin typeface="Arial Narrow" panose="020B0606020202030204" pitchFamily="34" charset="0"/>
              <a:cs typeface="Arial MT"/>
            </a:endParaRPr>
          </a:p>
          <a:p>
            <a:pPr marL="12700" algn="ctr">
              <a:lnSpc>
                <a:spcPct val="100000"/>
              </a:lnSpc>
              <a:spcBef>
                <a:spcPts val="95"/>
              </a:spcBef>
            </a:pPr>
            <a:r>
              <a:rPr lang="en-IN" sz="2800" spc="-125" dirty="0">
                <a:solidFill>
                  <a:schemeClr val="bg1"/>
                </a:solidFill>
                <a:latin typeface="Arial Narrow" panose="020B0606020202030204" pitchFamily="34" charset="0"/>
                <a:cs typeface="Arial MT"/>
              </a:rPr>
              <a:t>S.NARTHANA  - 21MIA1124</a:t>
            </a:r>
          </a:p>
          <a:p>
            <a:pPr marL="12700" algn="ctr">
              <a:lnSpc>
                <a:spcPct val="100000"/>
              </a:lnSpc>
              <a:spcBef>
                <a:spcPts val="95"/>
              </a:spcBef>
            </a:pPr>
            <a:r>
              <a:rPr lang="en-IN" sz="2800" dirty="0">
                <a:solidFill>
                  <a:schemeClr val="bg1"/>
                </a:solidFill>
                <a:latin typeface="Arial Narrow" panose="020B0606020202030204" pitchFamily="34" charset="0"/>
                <a:cs typeface="Arial MT"/>
              </a:rPr>
              <a:t>Sammeta Lekhana – 21MIA1080</a:t>
            </a:r>
          </a:p>
          <a:p>
            <a:pPr marL="12700" algn="ctr">
              <a:lnSpc>
                <a:spcPct val="100000"/>
              </a:lnSpc>
              <a:spcBef>
                <a:spcPts val="95"/>
              </a:spcBef>
            </a:pPr>
            <a:r>
              <a:rPr lang="en-IN" sz="2800" dirty="0" err="1">
                <a:solidFill>
                  <a:schemeClr val="bg1"/>
                </a:solidFill>
                <a:latin typeface="Arial Narrow" panose="020B0606020202030204" pitchFamily="34" charset="0"/>
                <a:cs typeface="Arial MT"/>
              </a:rPr>
              <a:t>Dillibabu</a:t>
            </a:r>
            <a:r>
              <a:rPr lang="en-IN" sz="2800">
                <a:solidFill>
                  <a:schemeClr val="bg1"/>
                </a:solidFill>
                <a:latin typeface="Arial Narrow" panose="020B0606020202030204" pitchFamily="34" charset="0"/>
                <a:cs typeface="Arial MT"/>
              </a:rPr>
              <a:t> G-21MIA1148</a:t>
            </a:r>
            <a:endParaRPr sz="2800" dirty="0">
              <a:solidFill>
                <a:schemeClr val="bg1"/>
              </a:solidFill>
              <a:latin typeface="Arial Narrow" panose="020B0606020202030204" pitchFamily="34" charset="0"/>
              <a:cs typeface="Arial MT"/>
            </a:endParaRPr>
          </a:p>
        </p:txBody>
      </p:sp>
      <p:pic>
        <p:nvPicPr>
          <p:cNvPr id="12" name="Picture 11">
            <a:extLst>
              <a:ext uri="{FF2B5EF4-FFF2-40B4-BE49-F238E27FC236}">
                <a16:creationId xmlns:a16="http://schemas.microsoft.com/office/drawing/2014/main" id="{F9D49B4A-1F95-46F8-8D41-EB0A9FF36225}"/>
              </a:ext>
            </a:extLst>
          </p:cNvPr>
          <p:cNvPicPr>
            <a:picLocks noChangeAspect="1"/>
          </p:cNvPicPr>
          <p:nvPr/>
        </p:nvPicPr>
        <p:blipFill>
          <a:blip r:embed="rId4"/>
          <a:stretch>
            <a:fillRect/>
          </a:stretch>
        </p:blipFill>
        <p:spPr>
          <a:xfrm>
            <a:off x="13258800" y="4798247"/>
            <a:ext cx="4336156" cy="4816257"/>
          </a:xfrm>
          <a:prstGeom prst="rect">
            <a:avLst/>
          </a:prstGeom>
          <a:ln w="88900" cap="sq" cmpd="thickThin">
            <a:solidFill>
              <a:srgbClr val="000000"/>
            </a:solidFill>
            <a:prstDash val="solid"/>
            <a:miter lim="800000"/>
          </a:ln>
          <a:effectLst>
            <a:innerShdw blurRad="76200">
              <a:srgbClr val="000000"/>
            </a:innerShdw>
            <a:softEdge rad="63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32487" cy="10286998"/>
          </a:xfrm>
          <a:prstGeom prst="rect">
            <a:avLst/>
          </a:prstGeom>
        </p:spPr>
      </p:pic>
      <p:sp>
        <p:nvSpPr>
          <p:cNvPr id="7" name="object 7"/>
          <p:cNvSpPr txBox="1"/>
          <p:nvPr/>
        </p:nvSpPr>
        <p:spPr>
          <a:xfrm>
            <a:off x="2667000" y="846169"/>
            <a:ext cx="14935200" cy="8594661"/>
          </a:xfrm>
          <a:prstGeom prst="rect">
            <a:avLst/>
          </a:prstGeom>
        </p:spPr>
        <p:txBody>
          <a:bodyPr vert="horz" wrap="square" lIns="0" tIns="243840" rIns="0" bIns="0" rtlCol="0">
            <a:spAutoFit/>
          </a:bodyPr>
          <a:lstStyle/>
          <a:p>
            <a:pPr>
              <a:lnSpc>
                <a:spcPct val="100000"/>
              </a:lnSpc>
              <a:spcBef>
                <a:spcPts val="1920"/>
              </a:spcBef>
            </a:pPr>
            <a:r>
              <a:rPr lang="en-US" sz="2500" b="1" dirty="0">
                <a:latin typeface="Arial Narrow" panose="020B0606020202030204" pitchFamily="34" charset="0"/>
                <a:cs typeface="Trebuchet MS"/>
              </a:rPr>
              <a:t>"Bitcoin Price Prediction using Deep Learning Models and Sentiment Analysis" (IEEE, 2022)</a:t>
            </a:r>
          </a:p>
          <a:p>
            <a:pPr>
              <a:lnSpc>
                <a:spcPct val="100000"/>
              </a:lnSpc>
              <a:spcBef>
                <a:spcPts val="1920"/>
              </a:spcBef>
            </a:pPr>
            <a:r>
              <a:rPr lang="en-US" sz="2500" dirty="0">
                <a:latin typeface="Arial Narrow" panose="020B0606020202030204" pitchFamily="34" charset="0"/>
                <a:cs typeface="Trebuchet MS"/>
              </a:rPr>
              <a:t>The research investigates the integration of sentiment analysis with deep learning models for Bitcoin price prediction. It analyzes the impact of sentiment information extracted from social media data on the accuracy of price forecasts.</a:t>
            </a:r>
          </a:p>
          <a:p>
            <a:pPr>
              <a:lnSpc>
                <a:spcPct val="100000"/>
              </a:lnSpc>
              <a:spcBef>
                <a:spcPts val="1920"/>
              </a:spcBef>
            </a:pPr>
            <a:r>
              <a:rPr lang="en-US" sz="2500" b="1" dirty="0">
                <a:latin typeface="Arial Narrow" panose="020B0606020202030204" pitchFamily="34" charset="0"/>
                <a:cs typeface="Trebuchet MS"/>
              </a:rPr>
              <a:t>"Predicting Bitcoin Price Trends using Deep Learning and Sentiment Analysis" (Springer, 2022)</a:t>
            </a:r>
          </a:p>
          <a:p>
            <a:pPr>
              <a:lnSpc>
                <a:spcPct val="100000"/>
              </a:lnSpc>
              <a:spcBef>
                <a:spcPts val="1920"/>
              </a:spcBef>
            </a:pPr>
            <a:r>
              <a:rPr lang="en-US" sz="2500" dirty="0">
                <a:latin typeface="Arial Narrow" panose="020B0606020202030204" pitchFamily="34" charset="0"/>
                <a:cs typeface="Trebuchet MS"/>
              </a:rPr>
              <a:t>This paper combines deep learning models with sentiment analysis techniques to predict Bitcoin price trends. It examines the relationship between social media sentiment and price movements and provides insights into the effectiveness of sentiment-based prediction models.</a:t>
            </a:r>
          </a:p>
          <a:p>
            <a:pPr>
              <a:lnSpc>
                <a:spcPct val="100000"/>
              </a:lnSpc>
              <a:spcBef>
                <a:spcPts val="1920"/>
              </a:spcBef>
            </a:pPr>
            <a:r>
              <a:rPr lang="en-US" sz="2500" b="1" dirty="0">
                <a:latin typeface="Arial Narrow" panose="020B0606020202030204" pitchFamily="34" charset="0"/>
                <a:cs typeface="Trebuchet MS"/>
              </a:rPr>
              <a:t>"Bitcoin Price Prediction using Long-Range Dependence Analysis and Deep Learning Models" (Elsevier, 2022)</a:t>
            </a:r>
          </a:p>
          <a:p>
            <a:pPr>
              <a:lnSpc>
                <a:spcPct val="100000"/>
              </a:lnSpc>
              <a:spcBef>
                <a:spcPts val="1920"/>
              </a:spcBef>
            </a:pPr>
            <a:r>
              <a:rPr lang="en-US" sz="2500" dirty="0">
                <a:latin typeface="Arial Narrow" panose="020B0606020202030204" pitchFamily="34" charset="0"/>
                <a:cs typeface="Trebuchet MS"/>
              </a:rPr>
              <a:t>The study explores the incorporation of long-range dependence analysis, such as Hurst exponent, into deep learning models for Bitcoin price prediction. It investigates the impact of long-term memory effects on forecasting accuracy.</a:t>
            </a:r>
          </a:p>
          <a:p>
            <a:pPr>
              <a:lnSpc>
                <a:spcPct val="100000"/>
              </a:lnSpc>
              <a:spcBef>
                <a:spcPts val="1920"/>
              </a:spcBef>
            </a:pPr>
            <a:r>
              <a:rPr lang="en-US" sz="2500" b="1" dirty="0">
                <a:latin typeface="Arial Narrow" panose="020B0606020202030204" pitchFamily="34" charset="0"/>
                <a:cs typeface="Trebuchet MS"/>
              </a:rPr>
              <a:t>"Bitcoin Price Prediction using Deep Belief Networks" (IEEE, 2023)</a:t>
            </a:r>
          </a:p>
          <a:p>
            <a:pPr>
              <a:lnSpc>
                <a:spcPct val="100000"/>
              </a:lnSpc>
              <a:spcBef>
                <a:spcPts val="1920"/>
              </a:spcBef>
            </a:pPr>
            <a:r>
              <a:rPr lang="en-US" sz="2500" dirty="0">
                <a:latin typeface="Arial Narrow" panose="020B0606020202030204" pitchFamily="34" charset="0"/>
                <a:cs typeface="Trebuchet MS"/>
              </a:rPr>
              <a:t>This research proposes the use of Deep Belief Networks (DBNs) for Bitcoin price prediction. It leverages the generative and discriminative capabilities of DBNs to capture complex relationships in Bitcoin price data and improve forecasting accuracy.</a:t>
            </a:r>
          </a:p>
          <a:p>
            <a:pPr>
              <a:lnSpc>
                <a:spcPct val="100000"/>
              </a:lnSpc>
              <a:spcBef>
                <a:spcPts val="1920"/>
              </a:spcBef>
            </a:pPr>
            <a:r>
              <a:rPr lang="en-US" sz="2500" b="1" dirty="0">
                <a:latin typeface="Arial Narrow" panose="020B0606020202030204" pitchFamily="34" charset="0"/>
                <a:cs typeface="Trebuchet MS"/>
              </a:rPr>
              <a:t>"Bitcoin Price Prediction using Hybrid Attention-Based Models" (Springer, 2023)</a:t>
            </a:r>
          </a:p>
          <a:p>
            <a:pPr>
              <a:lnSpc>
                <a:spcPct val="100000"/>
              </a:lnSpc>
              <a:spcBef>
                <a:spcPts val="1920"/>
              </a:spcBef>
            </a:pPr>
            <a:r>
              <a:rPr lang="en-US" sz="2500" dirty="0">
                <a:latin typeface="Arial Narrow" panose="020B0606020202030204" pitchFamily="34" charset="0"/>
                <a:cs typeface="Trebuchet MS"/>
              </a:rPr>
              <a:t>The paper introduces hybrid attention-based models for Bitcoin price prediction. It combines the attention mechanism with other deep learning architectures to capture both local and global patterns in Bitcoin price data and enhance prediction performance.</a:t>
            </a:r>
          </a:p>
        </p:txBody>
      </p:sp>
    </p:spTree>
    <p:extLst>
      <p:ext uri="{BB962C8B-B14F-4D97-AF65-F5344CB8AC3E}">
        <p14:creationId xmlns:p14="http://schemas.microsoft.com/office/powerpoint/2010/main" val="3683796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E3FC27-F7AD-4DBB-B131-3BB799330907}"/>
              </a:ext>
            </a:extLst>
          </p:cNvPr>
          <p:cNvGraphicFramePr>
            <a:graphicFrameLocks noGrp="1"/>
          </p:cNvGraphicFramePr>
          <p:nvPr>
            <p:extLst>
              <p:ext uri="{D42A27DB-BD31-4B8C-83A1-F6EECF244321}">
                <p14:modId xmlns:p14="http://schemas.microsoft.com/office/powerpoint/2010/main" val="516258517"/>
              </p:ext>
            </p:extLst>
          </p:nvPr>
        </p:nvGraphicFramePr>
        <p:xfrm>
          <a:off x="838200" y="681978"/>
          <a:ext cx="16992600" cy="8923043"/>
        </p:xfrm>
        <a:graphic>
          <a:graphicData uri="http://schemas.openxmlformats.org/drawingml/2006/table">
            <a:tbl>
              <a:tblPr/>
              <a:tblGrid>
                <a:gridCol w="2124075">
                  <a:extLst>
                    <a:ext uri="{9D8B030D-6E8A-4147-A177-3AD203B41FA5}">
                      <a16:colId xmlns:a16="http://schemas.microsoft.com/office/drawing/2014/main" val="1861726206"/>
                    </a:ext>
                  </a:extLst>
                </a:gridCol>
                <a:gridCol w="2124075">
                  <a:extLst>
                    <a:ext uri="{9D8B030D-6E8A-4147-A177-3AD203B41FA5}">
                      <a16:colId xmlns:a16="http://schemas.microsoft.com/office/drawing/2014/main" val="2785636527"/>
                    </a:ext>
                  </a:extLst>
                </a:gridCol>
                <a:gridCol w="2124075">
                  <a:extLst>
                    <a:ext uri="{9D8B030D-6E8A-4147-A177-3AD203B41FA5}">
                      <a16:colId xmlns:a16="http://schemas.microsoft.com/office/drawing/2014/main" val="568118857"/>
                    </a:ext>
                  </a:extLst>
                </a:gridCol>
                <a:gridCol w="2124075">
                  <a:extLst>
                    <a:ext uri="{9D8B030D-6E8A-4147-A177-3AD203B41FA5}">
                      <a16:colId xmlns:a16="http://schemas.microsoft.com/office/drawing/2014/main" val="3459280455"/>
                    </a:ext>
                  </a:extLst>
                </a:gridCol>
                <a:gridCol w="2124075">
                  <a:extLst>
                    <a:ext uri="{9D8B030D-6E8A-4147-A177-3AD203B41FA5}">
                      <a16:colId xmlns:a16="http://schemas.microsoft.com/office/drawing/2014/main" val="2802064294"/>
                    </a:ext>
                  </a:extLst>
                </a:gridCol>
                <a:gridCol w="2124075">
                  <a:extLst>
                    <a:ext uri="{9D8B030D-6E8A-4147-A177-3AD203B41FA5}">
                      <a16:colId xmlns:a16="http://schemas.microsoft.com/office/drawing/2014/main" val="2125804879"/>
                    </a:ext>
                  </a:extLst>
                </a:gridCol>
                <a:gridCol w="2124075">
                  <a:extLst>
                    <a:ext uri="{9D8B030D-6E8A-4147-A177-3AD203B41FA5}">
                      <a16:colId xmlns:a16="http://schemas.microsoft.com/office/drawing/2014/main" val="1089359290"/>
                    </a:ext>
                  </a:extLst>
                </a:gridCol>
                <a:gridCol w="2124075">
                  <a:extLst>
                    <a:ext uri="{9D8B030D-6E8A-4147-A177-3AD203B41FA5}">
                      <a16:colId xmlns:a16="http://schemas.microsoft.com/office/drawing/2014/main" val="2911065655"/>
                    </a:ext>
                  </a:extLst>
                </a:gridCol>
              </a:tblGrid>
              <a:tr h="471942">
                <a:tc>
                  <a:txBody>
                    <a:bodyPr/>
                    <a:lstStyle/>
                    <a:p>
                      <a:pPr fontAlgn="b"/>
                      <a:r>
                        <a:rPr lang="en-IN" sz="1800" b="1">
                          <a:effectLst/>
                        </a:rPr>
                        <a:t>Paper Title</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Dataset Used</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1800" b="1">
                          <a:effectLst/>
                        </a:rPr>
                        <a:t>Deep Learning Model(s) Used</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Algorithm Choice</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Improvement of the Paper</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Purpose of the Paper</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Final Result</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rPr>
                        <a:t>Limitations</a:t>
                      </a:r>
                    </a:p>
                  </a:txBody>
                  <a:tcPr marL="20956" marR="20956" marT="10478" marB="1047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262499988"/>
                  </a:ext>
                </a:extLst>
              </a:tr>
              <a:tr h="1612586">
                <a:tc>
                  <a:txBody>
                    <a:bodyPr/>
                    <a:lstStyle/>
                    <a:p>
                      <a:pPr fontAlgn="base"/>
                      <a:r>
                        <a:rPr lang="en-US" sz="1800" dirty="0">
                          <a:effectLst/>
                        </a:rPr>
                        <a:t>"Forecasting Bitcoin Price with Graph Convolutional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transaction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Graph Convolutional Neural Networks (GCNNs)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Utilizes the graph structure of Bitcoin transaction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Improved forecasting accuracy by capturing complex relationships in the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GCNNs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Dependency on the accuracy of the transaction data and the assumptions made for the graph representation</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560701501"/>
                  </a:ext>
                </a:extLst>
              </a:tr>
              <a:tr h="1384457">
                <a:tc>
                  <a:txBody>
                    <a:bodyPr/>
                    <a:lstStyle/>
                    <a:p>
                      <a:pPr fontAlgn="base"/>
                      <a:r>
                        <a:rPr lang="en-US" sz="1800">
                          <a:effectLst/>
                        </a:rPr>
                        <a:t>"Bitcoin Price Prediction using Deep Learning Models with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Bitcoin price data and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technical analysis indicators in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Evaluates the impact of technical analysis features on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deep learning models and technical analysis indicators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Reliance on the quality and relevance of the technical analysis indicators used</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23545444"/>
                  </a:ext>
                </a:extLst>
              </a:tr>
              <a:tr h="1612586">
                <a:tc>
                  <a:txBody>
                    <a:bodyPr/>
                    <a:lstStyle/>
                    <a:p>
                      <a:pPr fontAlgn="base"/>
                      <a:r>
                        <a:rPr lang="en-US" sz="1800">
                          <a:effectLst/>
                        </a:rPr>
                        <a:t>"Bitcoin Price Prediction using 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attention mechanism in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Improved prediction accuracy by focusing on important features and capturing relevant patterns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attention-based deep neural networks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Dependency on the effectiveness of the attention mechanism and the availability of informative features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29455783"/>
                  </a:ext>
                </a:extLst>
              </a:tr>
              <a:tr h="1612586">
                <a:tc>
                  <a:txBody>
                    <a:bodyPr/>
                    <a:lstStyle/>
                    <a:p>
                      <a:pPr fontAlgn="base"/>
                      <a:r>
                        <a:rPr lang="en-US" sz="1800">
                          <a:effectLst/>
                        </a:rPr>
                        <a:t>"Bitcoin Price Prediction using Hybrid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LSTM, GRU, CNN</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multiple deep learning models in an ensemble</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Achieves enhanced prediction accuracy by leveraging the strengths of different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multiple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Potential complexity and computational cost associated with using multiple models simultaneously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55875500"/>
                  </a:ext>
                </a:extLst>
              </a:tr>
              <a:tr h="2068843">
                <a:tc>
                  <a:txBody>
                    <a:bodyPr/>
                    <a:lstStyle/>
                    <a:p>
                      <a:pPr fontAlgn="base"/>
                      <a:r>
                        <a:rPr lang="en-US" sz="1800">
                          <a:effectLst/>
                        </a:rPr>
                        <a:t>"Bitcoin Price Prediction using Multimodal Deep Learning"</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Bitcoin price data, textual data from news articles, social media data</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Multimodal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numerical and textual data in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Demonstrates the effectiveness of incorporating multiple modalities for improved prediction performance</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leveraging numerical and textual data in multimodal deep learning models</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Reliance on the quality and availability of textual data, and the challenges of integrating different modalities effectively</a:t>
                      </a:r>
                    </a:p>
                  </a:txBody>
                  <a:tcPr marL="20956" marR="20956" marT="10478" marB="1047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3307161"/>
                  </a:ext>
                </a:extLst>
              </a:tr>
            </a:tbl>
          </a:graphicData>
        </a:graphic>
      </p:graphicFrame>
    </p:spTree>
    <p:extLst>
      <p:ext uri="{BB962C8B-B14F-4D97-AF65-F5344CB8AC3E}">
        <p14:creationId xmlns:p14="http://schemas.microsoft.com/office/powerpoint/2010/main" val="152823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D00FEED-7717-40CD-84E4-46F0796D1623}"/>
              </a:ext>
            </a:extLst>
          </p:cNvPr>
          <p:cNvGraphicFramePr>
            <a:graphicFrameLocks noGrp="1"/>
          </p:cNvGraphicFramePr>
          <p:nvPr>
            <p:extLst>
              <p:ext uri="{D42A27DB-BD31-4B8C-83A1-F6EECF244321}">
                <p14:modId xmlns:p14="http://schemas.microsoft.com/office/powerpoint/2010/main" val="768395632"/>
              </p:ext>
            </p:extLst>
          </p:nvPr>
        </p:nvGraphicFramePr>
        <p:xfrm>
          <a:off x="762000" y="427990"/>
          <a:ext cx="16764000" cy="9431020"/>
        </p:xfrm>
        <a:graphic>
          <a:graphicData uri="http://schemas.openxmlformats.org/drawingml/2006/table">
            <a:tbl>
              <a:tblPr/>
              <a:tblGrid>
                <a:gridCol w="2095500">
                  <a:extLst>
                    <a:ext uri="{9D8B030D-6E8A-4147-A177-3AD203B41FA5}">
                      <a16:colId xmlns:a16="http://schemas.microsoft.com/office/drawing/2014/main" val="4234245556"/>
                    </a:ext>
                  </a:extLst>
                </a:gridCol>
                <a:gridCol w="2095500">
                  <a:extLst>
                    <a:ext uri="{9D8B030D-6E8A-4147-A177-3AD203B41FA5}">
                      <a16:colId xmlns:a16="http://schemas.microsoft.com/office/drawing/2014/main" val="3569772708"/>
                    </a:ext>
                  </a:extLst>
                </a:gridCol>
                <a:gridCol w="2095500">
                  <a:extLst>
                    <a:ext uri="{9D8B030D-6E8A-4147-A177-3AD203B41FA5}">
                      <a16:colId xmlns:a16="http://schemas.microsoft.com/office/drawing/2014/main" val="1725598923"/>
                    </a:ext>
                  </a:extLst>
                </a:gridCol>
                <a:gridCol w="2095500">
                  <a:extLst>
                    <a:ext uri="{9D8B030D-6E8A-4147-A177-3AD203B41FA5}">
                      <a16:colId xmlns:a16="http://schemas.microsoft.com/office/drawing/2014/main" val="2210389352"/>
                    </a:ext>
                  </a:extLst>
                </a:gridCol>
                <a:gridCol w="2095500">
                  <a:extLst>
                    <a:ext uri="{9D8B030D-6E8A-4147-A177-3AD203B41FA5}">
                      <a16:colId xmlns:a16="http://schemas.microsoft.com/office/drawing/2014/main" val="1927043598"/>
                    </a:ext>
                  </a:extLst>
                </a:gridCol>
                <a:gridCol w="2095500">
                  <a:extLst>
                    <a:ext uri="{9D8B030D-6E8A-4147-A177-3AD203B41FA5}">
                      <a16:colId xmlns:a16="http://schemas.microsoft.com/office/drawing/2014/main" val="3014439779"/>
                    </a:ext>
                  </a:extLst>
                </a:gridCol>
                <a:gridCol w="2095500">
                  <a:extLst>
                    <a:ext uri="{9D8B030D-6E8A-4147-A177-3AD203B41FA5}">
                      <a16:colId xmlns:a16="http://schemas.microsoft.com/office/drawing/2014/main" val="2888380318"/>
                    </a:ext>
                  </a:extLst>
                </a:gridCol>
                <a:gridCol w="2095500">
                  <a:extLst>
                    <a:ext uri="{9D8B030D-6E8A-4147-A177-3AD203B41FA5}">
                      <a16:colId xmlns:a16="http://schemas.microsoft.com/office/drawing/2014/main" val="680983310"/>
                    </a:ext>
                  </a:extLst>
                </a:gridCol>
              </a:tblGrid>
              <a:tr h="1567476">
                <a:tc>
                  <a:txBody>
                    <a:bodyPr/>
                    <a:lstStyle/>
                    <a:p>
                      <a:pPr fontAlgn="base"/>
                      <a:r>
                        <a:rPr lang="en-US" sz="1800">
                          <a:effectLst/>
                        </a:rPr>
                        <a:t>"Bitcoin Price Prediction using Deep Learning Models and Sentiment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 sentiment data from social media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Integrates sentiment analysis with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Explores the impact of sentiment information on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incorporating sentiment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Dependence on the accuracy and relevance of sentiment analysis, and potential biases in sentiment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86661800"/>
                  </a:ext>
                </a:extLst>
              </a:tr>
              <a:tr h="1572618">
                <a:tc>
                  <a:txBody>
                    <a:bodyPr/>
                    <a:lstStyle/>
                    <a:p>
                      <a:pPr fontAlgn="base"/>
                      <a:r>
                        <a:rPr lang="en-US" sz="1800">
                          <a:effectLst/>
                        </a:rPr>
                        <a:t>"Predicting Bitcoin Price Trends using Deep Learning and Sentiment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 sentiment data from social media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Integrates sentiment analysis with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Examines the relationship between social media sentiment and price movements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 trends by incorporating sentiment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Insights into price trends and the effectiveness of sentiment-based prediction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Reliance on the accuracy and relevance of sentiment analysis, and potential biases in sentiment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53538984"/>
                  </a:ext>
                </a:extLst>
              </a:tr>
              <a:tr h="1816646">
                <a:tc>
                  <a:txBody>
                    <a:bodyPr/>
                    <a:lstStyle/>
                    <a:p>
                      <a:pPr fontAlgn="base"/>
                      <a:r>
                        <a:rPr lang="en-US" sz="1800">
                          <a:effectLst/>
                        </a:rPr>
                        <a:t>"Bitcoin Price Prediction using Long-Range Dependence Analysis and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Deep learning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Incorporates long-range dependence analysis in deep learning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Considers long-term memory effects in the data to improve forecasting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by combining deep learning models with long-range dependence analysis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dirty="0">
                          <a:effectLst/>
                        </a:rPr>
                        <a:t>Enhanced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Dependency on the accuracy of long-range dependence analysis and assumptions made for capturing long-term memory effects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042697002"/>
                  </a:ext>
                </a:extLst>
              </a:tr>
              <a:tr h="1653961">
                <a:tc>
                  <a:txBody>
                    <a:bodyPr/>
                    <a:lstStyle/>
                    <a:p>
                      <a:pPr fontAlgn="base"/>
                      <a:r>
                        <a:rPr lang="en-US" sz="1800">
                          <a:effectLst/>
                        </a:rPr>
                        <a:t>"Bitcoin Price Prediction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Deep Belief Networks (DBNs)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Utilizes Deep Belief Networks for Bitcoin price prediction</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Leverages the generative and discriminative capabilities of DBNs to improve forecasting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Improved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Potential complexity and computational cost associated with training and using Deep Belief Networks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26875010"/>
                  </a:ext>
                </a:extLst>
              </a:tr>
              <a:tr h="2304699">
                <a:tc>
                  <a:txBody>
                    <a:bodyPr/>
                    <a:lstStyle/>
                    <a:p>
                      <a:pPr fontAlgn="base"/>
                      <a:r>
                        <a:rPr lang="en-US" sz="1800">
                          <a:effectLst/>
                        </a:rPr>
                        <a:t>"Bitcoin Price Prediction using Hybrid Attention-Based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Bitcoin price data</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Hybrid attention-based models (specific models not mentioned)</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Combines attention mechanism with other deep learning architectures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Captures both local and global patterns in the data for enhanced prediction performance</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rPr>
                        <a:t>To predict Bitcoin prices using hybrid attention-based models</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rPr>
                        <a:t>Enhanced prediction accuracy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rPr>
                        <a:t>Potential complexity and computational cost associated with combining different deep learning architectures and attention mechanisms simultaneously</a:t>
                      </a:r>
                    </a:p>
                  </a:txBody>
                  <a:tcPr marL="20827" marR="20827" marT="10414" marB="1041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001173190"/>
                  </a:ext>
                </a:extLst>
              </a:tr>
            </a:tbl>
          </a:graphicData>
        </a:graphic>
      </p:graphicFrame>
    </p:spTree>
    <p:extLst>
      <p:ext uri="{BB962C8B-B14F-4D97-AF65-F5344CB8AC3E}">
        <p14:creationId xmlns:p14="http://schemas.microsoft.com/office/powerpoint/2010/main" val="162311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1600200" y="1585848"/>
            <a:ext cx="15268575" cy="7038975"/>
          </a:xfrm>
          <a:custGeom>
            <a:avLst/>
            <a:gdLst/>
            <a:ahLst/>
            <a:cxnLst/>
            <a:rect l="l" t="t" r="r" b="b"/>
            <a:pathLst>
              <a:path w="15268575" h="7038975">
                <a:moveTo>
                  <a:pt x="15268573" y="7038974"/>
                </a:moveTo>
                <a:lnTo>
                  <a:pt x="0" y="7038974"/>
                </a:lnTo>
                <a:lnTo>
                  <a:pt x="0" y="0"/>
                </a:lnTo>
                <a:lnTo>
                  <a:pt x="15268573" y="0"/>
                </a:lnTo>
                <a:lnTo>
                  <a:pt x="15268573" y="7038974"/>
                </a:lnTo>
                <a:close/>
              </a:path>
            </a:pathLst>
          </a:custGeom>
          <a:solidFill>
            <a:srgbClr val="FFFFFF">
              <a:alpha val="4708"/>
            </a:srgbClr>
          </a:solidFill>
        </p:spPr>
        <p:txBody>
          <a:bodyPr wrap="square" lIns="0" tIns="0" rIns="0" bIns="0" rtlCol="0"/>
          <a:lstStyle/>
          <a:p>
            <a:endParaRPr dirty="0"/>
          </a:p>
        </p:txBody>
      </p:sp>
      <p:sp>
        <p:nvSpPr>
          <p:cNvPr id="3" name="object 3"/>
          <p:cNvSpPr txBox="1">
            <a:spLocks noGrp="1"/>
          </p:cNvSpPr>
          <p:nvPr>
            <p:ph type="title"/>
          </p:nvPr>
        </p:nvSpPr>
        <p:spPr>
          <a:xfrm>
            <a:off x="5621655" y="2266982"/>
            <a:ext cx="7044690" cy="1244600"/>
          </a:xfrm>
          <a:prstGeom prst="rect">
            <a:avLst/>
          </a:prstGeom>
        </p:spPr>
        <p:txBody>
          <a:bodyPr vert="horz" wrap="square" lIns="0" tIns="12700" rIns="0" bIns="0" rtlCol="0">
            <a:spAutoFit/>
          </a:bodyPr>
          <a:lstStyle/>
          <a:p>
            <a:pPr marL="12700" algn="ctr">
              <a:lnSpc>
                <a:spcPct val="100000"/>
              </a:lnSpc>
              <a:spcBef>
                <a:spcPts val="100"/>
              </a:spcBef>
            </a:pPr>
            <a:r>
              <a:rPr lang="en-IN" spc="-125" dirty="0">
                <a:latin typeface="Trebuchet MS"/>
                <a:cs typeface="Trebuchet MS"/>
              </a:rPr>
              <a:t>Outline</a:t>
            </a:r>
            <a:endParaRPr spc="-120" dirty="0">
              <a:latin typeface="Trebuchet MS"/>
              <a:cs typeface="Trebuchet MS"/>
            </a:endParaRPr>
          </a:p>
        </p:txBody>
      </p:sp>
      <p:sp>
        <p:nvSpPr>
          <p:cNvPr id="4" name="object 4"/>
          <p:cNvSpPr txBox="1"/>
          <p:nvPr/>
        </p:nvSpPr>
        <p:spPr>
          <a:xfrm>
            <a:off x="3276600" y="3739397"/>
            <a:ext cx="11734800" cy="4976042"/>
          </a:xfrm>
          <a:prstGeom prst="rect">
            <a:avLst/>
          </a:prstGeom>
        </p:spPr>
        <p:txBody>
          <a:bodyPr vert="horz" wrap="square" lIns="0" tIns="11430" rIns="0" bIns="0" rtlCol="0">
            <a:spAutoFit/>
          </a:bodyPr>
          <a:lstStyle/>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Introduction</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Problem statement</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Methodology </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Data used</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Performance Metrics</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Explanation of Chosen Algorithms</a:t>
            </a:r>
          </a:p>
          <a:p>
            <a:pPr marL="584200" marR="5080" indent="-571500">
              <a:lnSpc>
                <a:spcPct val="115500"/>
              </a:lnSpc>
              <a:spcBef>
                <a:spcPts val="90"/>
              </a:spcBef>
              <a:buFont typeface="Arial" panose="020B0604020202020204" pitchFamily="34" charset="0"/>
              <a:buChar char="•"/>
            </a:pPr>
            <a:r>
              <a:rPr lang="en-IN" sz="3200" b="1" dirty="0">
                <a:solidFill>
                  <a:schemeClr val="bg1"/>
                </a:solidFill>
                <a:latin typeface="Arial Narrow" panose="020B0606020202030204" pitchFamily="34" charset="0"/>
              </a:rPr>
              <a:t>literature survey </a:t>
            </a:r>
          </a:p>
          <a:p>
            <a:pPr marL="698500" marR="5080" indent="-685800">
              <a:lnSpc>
                <a:spcPct val="115500"/>
              </a:lnSpc>
              <a:spcBef>
                <a:spcPts val="90"/>
              </a:spcBef>
              <a:buFont typeface="Arial" panose="020B0604020202020204" pitchFamily="34" charset="0"/>
              <a:buChar char="•"/>
            </a:pPr>
            <a:endParaRPr sz="5400" b="1" dirty="0">
              <a:solidFill>
                <a:schemeClr val="bg1"/>
              </a:solidFill>
              <a:latin typeface="Arial Narrow" panose="020B0606020202030204" pitchFamily="34" charset="0"/>
              <a:cs typeface="Arial MT"/>
            </a:endParaRPr>
          </a:p>
        </p:txBody>
      </p:sp>
      <p:sp>
        <p:nvSpPr>
          <p:cNvPr id="6" name="object 6"/>
          <p:cNvSpPr/>
          <p:nvPr/>
        </p:nvSpPr>
        <p:spPr>
          <a:xfrm>
            <a:off x="0" y="5105336"/>
            <a:ext cx="18288000" cy="74295"/>
          </a:xfrm>
          <a:custGeom>
            <a:avLst/>
            <a:gdLst/>
            <a:ahLst/>
            <a:cxnLst/>
            <a:rect l="l" t="t" r="r" b="b"/>
            <a:pathLst>
              <a:path w="18288000" h="74295">
                <a:moveTo>
                  <a:pt x="1513420" y="35648"/>
                </a:moveTo>
                <a:lnTo>
                  <a:pt x="0" y="35648"/>
                </a:lnTo>
                <a:lnTo>
                  <a:pt x="0" y="73748"/>
                </a:lnTo>
                <a:lnTo>
                  <a:pt x="1513420" y="73748"/>
                </a:lnTo>
                <a:lnTo>
                  <a:pt x="1513420" y="35648"/>
                </a:lnTo>
                <a:close/>
              </a:path>
              <a:path w="18288000" h="74295">
                <a:moveTo>
                  <a:pt x="18287988" y="0"/>
                </a:moveTo>
                <a:lnTo>
                  <a:pt x="16777602" y="0"/>
                </a:lnTo>
                <a:lnTo>
                  <a:pt x="16777602" y="38100"/>
                </a:lnTo>
                <a:lnTo>
                  <a:pt x="18287988" y="38100"/>
                </a:lnTo>
                <a:lnTo>
                  <a:pt x="18287988" y="0"/>
                </a:lnTo>
                <a:close/>
              </a:path>
            </a:pathLst>
          </a:custGeom>
          <a:solidFill>
            <a:srgbClr val="FFFFFF"/>
          </a:solidFill>
        </p:spPr>
        <p:txBody>
          <a:bodyPr wrap="square" lIns="0" tIns="0" rIns="0" bIns="0" rtlCol="0"/>
          <a:lstStyle/>
          <a:p>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344400" cy="10287000"/>
            <a:chOff x="0" y="0"/>
            <a:chExt cx="9144000" cy="10287000"/>
          </a:xfrm>
        </p:grpSpPr>
        <p:sp>
          <p:nvSpPr>
            <p:cNvPr id="3" name="object 3"/>
            <p:cNvSpPr/>
            <p:nvPr/>
          </p:nvSpPr>
          <p:spPr>
            <a:xfrm>
              <a:off x="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171717"/>
            </a:solidFill>
          </p:spPr>
          <p:txBody>
            <a:bodyPr wrap="square" lIns="0" tIns="0" rIns="0" bIns="0" rtlCol="0"/>
            <a:lstStyle/>
            <a:p>
              <a:endParaRPr dirty="0"/>
            </a:p>
          </p:txBody>
        </p:sp>
        <p:sp>
          <p:nvSpPr>
            <p:cNvPr id="4" name="object 4"/>
            <p:cNvSpPr/>
            <p:nvPr/>
          </p:nvSpPr>
          <p:spPr>
            <a:xfrm>
              <a:off x="1028700" y="8116177"/>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3221836" y="671090"/>
            <a:ext cx="6053128" cy="2221121"/>
          </a:xfrm>
          <a:prstGeom prst="rect">
            <a:avLst/>
          </a:prstGeom>
        </p:spPr>
        <p:txBody>
          <a:bodyPr vert="horz" wrap="square" lIns="0" tIns="243840" rIns="0" bIns="0" rtlCol="0">
            <a:spAutoFit/>
          </a:bodyPr>
          <a:lstStyle/>
          <a:p>
            <a:pPr marL="12700" marR="5080" indent="395605">
              <a:lnSpc>
                <a:spcPts val="7720"/>
              </a:lnSpc>
              <a:spcBef>
                <a:spcPts val="1920"/>
              </a:spcBef>
            </a:pPr>
            <a:r>
              <a:rPr lang="en-IN" sz="6600" b="0" dirty="0">
                <a:latin typeface="Algerian" panose="04020705040A02060702" pitchFamily="82" charset="0"/>
              </a:rPr>
              <a:t>Introduction</a:t>
            </a:r>
            <a:br>
              <a:rPr lang="en-IN" sz="6600" b="0" dirty="0">
                <a:latin typeface="Algerian" panose="04020705040A02060702" pitchFamily="82" charset="0"/>
              </a:rPr>
            </a:br>
            <a:endParaRPr sz="6600" b="0" spc="-545" dirty="0">
              <a:latin typeface="Algerian" panose="04020705040A02060702" pitchFamily="82" charset="0"/>
              <a:cs typeface="Trebuchet MS"/>
            </a:endParaRPr>
          </a:p>
        </p:txBody>
      </p:sp>
      <p:sp>
        <p:nvSpPr>
          <p:cNvPr id="7" name="object 7"/>
          <p:cNvSpPr txBox="1"/>
          <p:nvPr/>
        </p:nvSpPr>
        <p:spPr>
          <a:xfrm>
            <a:off x="914400" y="2427660"/>
            <a:ext cx="10668000" cy="464551"/>
          </a:xfrm>
          <a:prstGeom prst="rect">
            <a:avLst/>
          </a:prstGeom>
        </p:spPr>
        <p:txBody>
          <a:bodyPr vert="horz" wrap="square" lIns="0" tIns="12700" rIns="0" bIns="0" rtlCol="0">
            <a:spAutoFit/>
          </a:bodyPr>
          <a:lstStyle/>
          <a:p>
            <a:pPr marL="12700" marR="5080">
              <a:lnSpc>
                <a:spcPct val="115399"/>
              </a:lnSpc>
              <a:spcBef>
                <a:spcPts val="100"/>
              </a:spcBef>
            </a:pPr>
            <a:endParaRPr sz="2800" dirty="0">
              <a:solidFill>
                <a:schemeClr val="bg1"/>
              </a:solidFill>
              <a:latin typeface="Arial Narrow" panose="020B0606020202030204" pitchFamily="34" charset="0"/>
              <a:cs typeface="Arial MT"/>
            </a:endParaRPr>
          </a:p>
        </p:txBody>
      </p:sp>
      <p:pic>
        <p:nvPicPr>
          <p:cNvPr id="9" name="Picture 8">
            <a:extLst>
              <a:ext uri="{FF2B5EF4-FFF2-40B4-BE49-F238E27FC236}">
                <a16:creationId xmlns:a16="http://schemas.microsoft.com/office/drawing/2014/main" id="{A382CD36-70F0-4DD5-9318-6783CA5D1B40}"/>
              </a:ext>
            </a:extLst>
          </p:cNvPr>
          <p:cNvPicPr>
            <a:picLocks noChangeAspect="1"/>
          </p:cNvPicPr>
          <p:nvPr/>
        </p:nvPicPr>
        <p:blipFill>
          <a:blip r:embed="rId2"/>
          <a:stretch>
            <a:fillRect/>
          </a:stretch>
        </p:blipFill>
        <p:spPr>
          <a:xfrm>
            <a:off x="12970957" y="2723940"/>
            <a:ext cx="4328535" cy="4839119"/>
          </a:xfrm>
          <a:prstGeom prst="rect">
            <a:avLst/>
          </a:prstGeom>
          <a:ln>
            <a:noFill/>
          </a:ln>
          <a:effectLst>
            <a:outerShdw blurRad="190500" algn="tl" rotWithShape="0">
              <a:srgbClr val="000000">
                <a:alpha val="70000"/>
              </a:srgbClr>
            </a:outerShdw>
            <a:softEdge rad="31750"/>
          </a:effectLst>
        </p:spPr>
      </p:pic>
      <p:sp>
        <p:nvSpPr>
          <p:cNvPr id="5" name="Rectangle 4">
            <a:extLst>
              <a:ext uri="{FF2B5EF4-FFF2-40B4-BE49-F238E27FC236}">
                <a16:creationId xmlns:a16="http://schemas.microsoft.com/office/drawing/2014/main" id="{65F93074-0B33-4AE7-AAF0-758BCC949A5A}"/>
              </a:ext>
            </a:extLst>
          </p:cNvPr>
          <p:cNvSpPr/>
          <p:nvPr/>
        </p:nvSpPr>
        <p:spPr>
          <a:xfrm>
            <a:off x="1904999" y="2552700"/>
            <a:ext cx="9625965" cy="6555641"/>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This study focuses on predicting and analyzing Bitcoin prices using deep learning models, specifically GRU (Gated Recurrent Unit) and LSTM (Long Short-Term Memory).</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Deep learning models have gained popularity in financial forecasting due to their ability to capture complex patterns and dependencies in time-series data.</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goal is to leverage the power of GRU and LSTM to accurately predict Bitcoin prices, taking into account the volatile and non-linear nature of cryptocurrency markets.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study will compare the performance of GRU and LSTM models in terms of their predictive accuracy and provide insights into their strengths and weaknesses.</a:t>
            </a:r>
            <a:endParaRPr lang="en-US" sz="2800" b="0" i="0" dirty="0">
              <a:solidFill>
                <a:schemeClr val="bg1"/>
              </a:solidFill>
              <a:effectLst/>
              <a:latin typeface="Arial Narrow" panose="020B0606020202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5562600" y="-9074"/>
            <a:ext cx="127254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171717"/>
          </a:solidFill>
        </p:spPr>
        <p:txBody>
          <a:bodyPr wrap="square" lIns="0" tIns="0" rIns="0" bIns="0" rtlCol="0"/>
          <a:lstStyle/>
          <a:p>
            <a:endParaRPr/>
          </a:p>
        </p:txBody>
      </p:sp>
      <p:sp>
        <p:nvSpPr>
          <p:cNvPr id="5" name="object 5"/>
          <p:cNvSpPr txBox="1"/>
          <p:nvPr/>
        </p:nvSpPr>
        <p:spPr>
          <a:xfrm>
            <a:off x="7425571" y="571500"/>
            <a:ext cx="9228058" cy="1028487"/>
          </a:xfrm>
          <a:prstGeom prst="rect">
            <a:avLst/>
          </a:prstGeom>
        </p:spPr>
        <p:txBody>
          <a:bodyPr vert="horz" wrap="square" lIns="0" tIns="12700" rIns="0" bIns="0" rtlCol="0">
            <a:spAutoFit/>
          </a:bodyPr>
          <a:lstStyle/>
          <a:p>
            <a:pPr algn="ctr">
              <a:lnSpc>
                <a:spcPct val="100000"/>
              </a:lnSpc>
              <a:spcBef>
                <a:spcPts val="100"/>
              </a:spcBef>
            </a:pPr>
            <a:r>
              <a:rPr lang="en-IN" sz="6600" spc="-175" dirty="0">
                <a:solidFill>
                  <a:srgbClr val="FFFFFF"/>
                </a:solidFill>
                <a:latin typeface="Algerian" panose="04020705040A02060702" pitchFamily="82" charset="0"/>
                <a:cs typeface="Trebuchet MS"/>
              </a:rPr>
              <a:t>Problem  Statement </a:t>
            </a:r>
            <a:endParaRPr sz="6600" dirty="0">
              <a:latin typeface="Algerian" panose="04020705040A02060702" pitchFamily="82" charset="0"/>
              <a:cs typeface="Trebuchet MS"/>
            </a:endParaRPr>
          </a:p>
        </p:txBody>
      </p:sp>
      <p:sp>
        <p:nvSpPr>
          <p:cNvPr id="7" name="object 7"/>
          <p:cNvSpPr/>
          <p:nvPr/>
        </p:nvSpPr>
        <p:spPr>
          <a:xfrm>
            <a:off x="17223649" y="8068832"/>
            <a:ext cx="38100" cy="1143000"/>
          </a:xfrm>
          <a:custGeom>
            <a:avLst/>
            <a:gdLst/>
            <a:ahLst/>
            <a:cxnLst/>
            <a:rect l="l" t="t" r="r" b="b"/>
            <a:pathLst>
              <a:path w="38100" h="1143000">
                <a:moveTo>
                  <a:pt x="38099" y="1142999"/>
                </a:moveTo>
                <a:lnTo>
                  <a:pt x="0" y="1142999"/>
                </a:lnTo>
                <a:lnTo>
                  <a:pt x="0" y="0"/>
                </a:lnTo>
                <a:lnTo>
                  <a:pt x="38099" y="0"/>
                </a:lnTo>
                <a:lnTo>
                  <a:pt x="38099" y="1142999"/>
                </a:lnTo>
                <a:close/>
              </a:path>
            </a:pathLst>
          </a:custGeom>
          <a:solidFill>
            <a:srgbClr val="FFFFFF"/>
          </a:solidFill>
        </p:spPr>
        <p:txBody>
          <a:bodyPr wrap="square" lIns="0" tIns="0" rIns="0" bIns="0" rtlCol="0"/>
          <a:lstStyle/>
          <a:p>
            <a:endParaRPr/>
          </a:p>
        </p:txBody>
      </p:sp>
      <p:sp>
        <p:nvSpPr>
          <p:cNvPr id="9" name="TextBox 8">
            <a:extLst>
              <a:ext uri="{FF2B5EF4-FFF2-40B4-BE49-F238E27FC236}">
                <a16:creationId xmlns:a16="http://schemas.microsoft.com/office/drawing/2014/main" id="{FE4A644B-AE40-4FAC-AF29-91CBC1C87AEC}"/>
              </a:ext>
            </a:extLst>
          </p:cNvPr>
          <p:cNvSpPr txBox="1"/>
          <p:nvPr/>
        </p:nvSpPr>
        <p:spPr>
          <a:xfrm>
            <a:off x="6057900" y="1790700"/>
            <a:ext cx="11158605" cy="9338518"/>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problem statement for this study is to develop and evaluate deep learning models, specifically GRU (Gated Recurrent Unit) and LSTM (Long Short-Term Memory), for predicting and analyzing Bitcoin prices.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volatility and non-linear nature of cryptocurrency markets pose a significant challenge for accurate price prediction, making it an important problem to address.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goal is to leverage the capabilities of GRU and LSTM models, known for their ability to capture long-term dependencies and handle sequential data, to forecast Bitcoin prices with high accuracy.</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study aims to explore the performance of these deep learning models in capturing the complex patterns and dynamics present in Bitcoin price data, providing valuable insights into their effectiveness for cryptocurrency price prediction.</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analysis will involve training the GRU and LSTM models on historical Bitcoin price data, considering various input features such as previous price values, trading volumes, and technical indicators.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The performance of the models will be evaluated based on metrics like accuracy, mean squared error, and root mean squared error.</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200" dirty="0">
                <a:solidFill>
                  <a:schemeClr val="bg1"/>
                </a:solidFill>
                <a:latin typeface="Arial Narrow" panose="020B0606020202030204" pitchFamily="34" charset="0"/>
              </a:rPr>
              <a:t>By comparing the performance of GRU and LSTM models, the study will identify which model performs better in terms of predicting Bitcoin prices accurately and analyze the reasons behind their performance differences.</a:t>
            </a: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marL="342900" indent="-342900">
              <a:buFont typeface="Arial" panose="020B0604020202020204" pitchFamily="34" charset="0"/>
              <a:buChar char="•"/>
            </a:pPr>
            <a:endParaRPr lang="en-US" sz="2200" dirty="0">
              <a:solidFill>
                <a:schemeClr val="bg1"/>
              </a:solidFill>
              <a:latin typeface="Arial Narrow" panose="020B0606020202030204" pitchFamily="34" charset="0"/>
            </a:endParaRPr>
          </a:p>
          <a:p>
            <a:pPr>
              <a:lnSpc>
                <a:spcPct val="150000"/>
              </a:lnSpc>
            </a:pPr>
            <a:endParaRPr lang="en-IN" sz="2200" dirty="0">
              <a:solidFill>
                <a:schemeClr val="bg1"/>
              </a:solidFill>
              <a:latin typeface="Arial Narrow" panose="020B0606020202030204" pitchFamily="34" charset="0"/>
            </a:endParaRPr>
          </a:p>
        </p:txBody>
      </p:sp>
      <p:pic>
        <p:nvPicPr>
          <p:cNvPr id="10" name="Picture 9">
            <a:extLst>
              <a:ext uri="{FF2B5EF4-FFF2-40B4-BE49-F238E27FC236}">
                <a16:creationId xmlns:a16="http://schemas.microsoft.com/office/drawing/2014/main" id="{23B598B2-0161-4427-9534-718EF4476FC1}"/>
              </a:ext>
            </a:extLst>
          </p:cNvPr>
          <p:cNvPicPr>
            <a:picLocks noChangeAspect="1"/>
          </p:cNvPicPr>
          <p:nvPr/>
        </p:nvPicPr>
        <p:blipFill>
          <a:blip r:embed="rId2"/>
          <a:stretch>
            <a:fillRect/>
          </a:stretch>
        </p:blipFill>
        <p:spPr>
          <a:xfrm>
            <a:off x="631199" y="2784905"/>
            <a:ext cx="4336156" cy="4717189"/>
          </a:xfrm>
          <a:prstGeom prst="rect">
            <a:avLst/>
          </a:prstGeom>
          <a:ln>
            <a:noFill/>
          </a:ln>
          <a:effectLst>
            <a:outerShdw blurRad="190500" algn="tl" rotWithShape="0">
              <a:srgbClr val="000000">
                <a:alpha val="70000"/>
              </a:srgbClr>
            </a:outerShdw>
            <a:softEdge rad="3175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60F-19F8-435A-BE47-4141A7D85C44}"/>
              </a:ext>
            </a:extLst>
          </p:cNvPr>
          <p:cNvSpPr>
            <a:spLocks noGrp="1"/>
          </p:cNvSpPr>
          <p:nvPr>
            <p:ph type="title"/>
          </p:nvPr>
        </p:nvSpPr>
        <p:spPr>
          <a:xfrm>
            <a:off x="6858000" y="1409700"/>
            <a:ext cx="8610600" cy="1210460"/>
          </a:xfrm>
        </p:spPr>
        <p:txBody>
          <a:bodyPr/>
          <a:lstStyle/>
          <a:p>
            <a:pPr>
              <a:lnSpc>
                <a:spcPct val="150000"/>
              </a:lnSpc>
            </a:pPr>
            <a:br>
              <a:rPr lang="en-US" sz="2800" b="0" dirty="0">
                <a:latin typeface="Arial Narrow" panose="020B0606020202030204" pitchFamily="34" charset="0"/>
              </a:rPr>
            </a:br>
            <a:endParaRPr lang="en-IN" sz="2800" dirty="0">
              <a:latin typeface="Arial Narrow" panose="020B0606020202030204" pitchFamily="34" charset="0"/>
            </a:endParaRPr>
          </a:p>
        </p:txBody>
      </p:sp>
      <p:sp>
        <p:nvSpPr>
          <p:cNvPr id="4" name="Rectangle 2">
            <a:extLst>
              <a:ext uri="{FF2B5EF4-FFF2-40B4-BE49-F238E27FC236}">
                <a16:creationId xmlns:a16="http://schemas.microsoft.com/office/drawing/2014/main" id="{398F87A4-970B-4F0C-B404-D9BBDDEA5FA2}"/>
              </a:ext>
            </a:extLst>
          </p:cNvPr>
          <p:cNvSpPr>
            <a:spLocks noChangeArrowheads="1"/>
          </p:cNvSpPr>
          <p:nvPr/>
        </p:nvSpPr>
        <p:spPr bwMode="auto">
          <a:xfrm>
            <a:off x="1828800" y="4722019"/>
            <a:ext cx="14935200" cy="138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buFont typeface="Arial" panose="020B0604020202020204" pitchFamily="34" charset="0"/>
              <a:buChar char="•"/>
            </a:pPr>
            <a:endParaRPr lang="en-US" sz="3200" dirty="0">
              <a:solidFill>
                <a:schemeClr val="bg1"/>
              </a:solidFill>
              <a:latin typeface="Arial Narrow" panose="020B060602020203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BB62530-E116-4CC9-804C-F67102785D4B}"/>
              </a:ext>
            </a:extLst>
          </p:cNvPr>
          <p:cNvSpPr/>
          <p:nvPr/>
        </p:nvSpPr>
        <p:spPr>
          <a:xfrm>
            <a:off x="838200" y="2610029"/>
            <a:ext cx="9144000" cy="6986528"/>
          </a:xfrm>
          <a:prstGeom prst="rect">
            <a:avLst/>
          </a:prstGeom>
        </p:spPr>
        <p:txBody>
          <a:bodyPr>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methodology involves collecting historical Bitcoin price data along with relevant features.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 is preprocessed, which includes handling missing values, scaling, and feature engineering.</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is divided into training and testing sets.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GRU and LSTM models are implemented and trained on the training set.</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models are then evaluated on the testing set using appropriate evaluation metrics.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Comparative analysis is conducted to assess the performance of the GRU and LSTM models in Bitcoin price prediction.</a:t>
            </a:r>
            <a:endParaRPr lang="en-US" sz="2800" b="0" i="0" dirty="0">
              <a:solidFill>
                <a:schemeClr val="bg1"/>
              </a:solidFill>
              <a:effectLst/>
              <a:latin typeface="Arial Narrow" panose="020B0606020202030204" pitchFamily="34" charset="0"/>
            </a:endParaRPr>
          </a:p>
        </p:txBody>
      </p:sp>
      <p:sp>
        <p:nvSpPr>
          <p:cNvPr id="5" name="Rectangle 4">
            <a:extLst>
              <a:ext uri="{FF2B5EF4-FFF2-40B4-BE49-F238E27FC236}">
                <a16:creationId xmlns:a16="http://schemas.microsoft.com/office/drawing/2014/main" id="{ACD58D15-B323-455E-B939-6F77B0BEB73B}"/>
              </a:ext>
            </a:extLst>
          </p:cNvPr>
          <p:cNvSpPr/>
          <p:nvPr/>
        </p:nvSpPr>
        <p:spPr>
          <a:xfrm>
            <a:off x="5864095" y="527100"/>
            <a:ext cx="6559809" cy="1200329"/>
          </a:xfrm>
          <a:prstGeom prst="rect">
            <a:avLst/>
          </a:prstGeom>
          <a:noFill/>
        </p:spPr>
        <p:txBody>
          <a:bodyPr wrap="none" lIns="91440" tIns="45720" rIns="91440" bIns="45720">
            <a:spAutoFit/>
          </a:bodyPr>
          <a:lstStyle/>
          <a:p>
            <a:pPr algn="ctr"/>
            <a:r>
              <a:rPr lang="en-US" sz="72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Methodology</a:t>
            </a:r>
          </a:p>
        </p:txBody>
      </p:sp>
      <p:pic>
        <p:nvPicPr>
          <p:cNvPr id="6" name="Picture 5">
            <a:extLst>
              <a:ext uri="{FF2B5EF4-FFF2-40B4-BE49-F238E27FC236}">
                <a16:creationId xmlns:a16="http://schemas.microsoft.com/office/drawing/2014/main" id="{85F8E9F0-9685-44B0-B0F5-C336EF7D2EE6}"/>
              </a:ext>
            </a:extLst>
          </p:cNvPr>
          <p:cNvPicPr>
            <a:picLocks noChangeAspect="1"/>
          </p:cNvPicPr>
          <p:nvPr/>
        </p:nvPicPr>
        <p:blipFill>
          <a:blip r:embed="rId2"/>
          <a:stretch>
            <a:fillRect/>
          </a:stretch>
        </p:blipFill>
        <p:spPr>
          <a:xfrm>
            <a:off x="10515600" y="3162300"/>
            <a:ext cx="7087214" cy="48010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5812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430" y="800100"/>
            <a:ext cx="16078200" cy="1028487"/>
          </a:xfrm>
          <a:prstGeom prst="rect">
            <a:avLst/>
          </a:prstGeom>
        </p:spPr>
        <p:txBody>
          <a:bodyPr vert="horz" wrap="square" lIns="0" tIns="12700" rIns="0" bIns="0" rtlCol="0">
            <a:spAutoFit/>
          </a:bodyPr>
          <a:lstStyle/>
          <a:p>
            <a:pPr marL="12700">
              <a:lnSpc>
                <a:spcPct val="100000"/>
              </a:lnSpc>
              <a:spcBef>
                <a:spcPts val="100"/>
              </a:spcBef>
            </a:pPr>
            <a:r>
              <a:rPr lang="en-IN" sz="6600" b="0" dirty="0">
                <a:latin typeface="Algerian" panose="04020705040A02060702" pitchFamily="82" charset="0"/>
              </a:rPr>
              <a:t>Explanation of Chosen Algorithms</a:t>
            </a:r>
            <a:endParaRPr sz="6600" spc="-305" dirty="0">
              <a:latin typeface="Algerian" panose="04020705040A02060702" pitchFamily="82" charset="0"/>
            </a:endParaRPr>
          </a:p>
        </p:txBody>
      </p:sp>
      <p:sp>
        <p:nvSpPr>
          <p:cNvPr id="3" name="object 3"/>
          <p:cNvSpPr txBox="1"/>
          <p:nvPr/>
        </p:nvSpPr>
        <p:spPr>
          <a:xfrm>
            <a:off x="1320811" y="4438258"/>
            <a:ext cx="5854370" cy="997709"/>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chemeClr val="bg1"/>
                </a:solidFill>
                <a:latin typeface="Arial"/>
                <a:cs typeface="Arial"/>
              </a:rPr>
              <a:t>Long Short-Term Memory (LSTM):</a:t>
            </a:r>
            <a:endParaRPr sz="3200" b="1" dirty="0">
              <a:solidFill>
                <a:schemeClr val="bg1"/>
              </a:solidFill>
              <a:latin typeface="Arial"/>
              <a:cs typeface="Arial"/>
            </a:endParaRPr>
          </a:p>
        </p:txBody>
      </p:sp>
      <p:sp>
        <p:nvSpPr>
          <p:cNvPr id="4" name="object 4"/>
          <p:cNvSpPr txBox="1"/>
          <p:nvPr/>
        </p:nvSpPr>
        <p:spPr>
          <a:xfrm>
            <a:off x="1320810" y="6126055"/>
            <a:ext cx="7365989" cy="3437672"/>
          </a:xfrm>
          <a:prstGeom prst="rect">
            <a:avLst/>
          </a:prstGeom>
        </p:spPr>
        <p:txBody>
          <a:bodyPr vert="horz" wrap="square" lIns="0" tIns="12700" rIns="0" bIns="0" rtlCol="0">
            <a:spAutoFit/>
          </a:bodyPr>
          <a:lstStyle/>
          <a:p>
            <a:pPr marL="12700" marR="5080">
              <a:lnSpc>
                <a:spcPct val="115399"/>
              </a:lnSpc>
              <a:spcBef>
                <a:spcPts val="100"/>
              </a:spcBef>
            </a:pPr>
            <a:r>
              <a:rPr lang="en-US" sz="2800" dirty="0">
                <a:solidFill>
                  <a:schemeClr val="bg1"/>
                </a:solidFill>
                <a:latin typeface="Arial Narrow" panose="020B0606020202030204" pitchFamily="34" charset="0"/>
                <a:cs typeface="Trebuchet MS"/>
              </a:rPr>
              <a:t>LSTM is a type of recurrent neural network (RNN) that addresses the vanishing gradient problem often encountered in traditional RNNs. It includes a memory cell and gating mechanisms that allow it to retain and update information over long time intervals. This makes it suitable for capturing long-term dependencies in time-series data</a:t>
            </a:r>
            <a:endParaRPr sz="2800" dirty="0">
              <a:solidFill>
                <a:schemeClr val="bg1"/>
              </a:solidFill>
              <a:latin typeface="Arial Narrow" panose="020B0606020202030204" pitchFamily="34" charset="0"/>
              <a:cs typeface="Trebuchet MS"/>
            </a:endParaRPr>
          </a:p>
        </p:txBody>
      </p:sp>
      <p:sp>
        <p:nvSpPr>
          <p:cNvPr id="6" name="object 6"/>
          <p:cNvSpPr txBox="1"/>
          <p:nvPr/>
        </p:nvSpPr>
        <p:spPr>
          <a:xfrm>
            <a:off x="10212067" y="4329674"/>
            <a:ext cx="6426201" cy="1010533"/>
          </a:xfrm>
          <a:prstGeom prst="rect">
            <a:avLst/>
          </a:prstGeom>
        </p:spPr>
        <p:txBody>
          <a:bodyPr vert="horz" wrap="square" lIns="0" tIns="12700" rIns="0" bIns="0" rtlCol="0">
            <a:spAutoFit/>
          </a:bodyPr>
          <a:lstStyle/>
          <a:p>
            <a:pPr marL="12700">
              <a:lnSpc>
                <a:spcPct val="100000"/>
              </a:lnSpc>
              <a:spcBef>
                <a:spcPts val="100"/>
              </a:spcBef>
            </a:pPr>
            <a:r>
              <a:rPr lang="en-IN" sz="3200" b="1" dirty="0">
                <a:solidFill>
                  <a:schemeClr val="bg1"/>
                </a:solidFill>
                <a:latin typeface="Arial"/>
                <a:cs typeface="Arial"/>
              </a:rPr>
              <a:t>Gated Recurrent Unit </a:t>
            </a:r>
          </a:p>
          <a:p>
            <a:pPr marL="12700">
              <a:lnSpc>
                <a:spcPct val="100000"/>
              </a:lnSpc>
              <a:spcBef>
                <a:spcPts val="100"/>
              </a:spcBef>
            </a:pPr>
            <a:r>
              <a:rPr lang="en-IN" sz="3200" b="1" dirty="0">
                <a:solidFill>
                  <a:schemeClr val="bg1"/>
                </a:solidFill>
                <a:latin typeface="Arial"/>
                <a:cs typeface="Arial"/>
              </a:rPr>
              <a:t>(GRU):</a:t>
            </a:r>
            <a:endParaRPr sz="3200" b="1" dirty="0">
              <a:solidFill>
                <a:schemeClr val="bg1"/>
              </a:solidFill>
              <a:latin typeface="Arial"/>
              <a:cs typeface="Arial"/>
            </a:endParaRPr>
          </a:p>
        </p:txBody>
      </p:sp>
      <p:sp>
        <p:nvSpPr>
          <p:cNvPr id="8" name="object 8"/>
          <p:cNvSpPr/>
          <p:nvPr/>
        </p:nvSpPr>
        <p:spPr>
          <a:xfrm flipH="1">
            <a:off x="9106852" y="4454449"/>
            <a:ext cx="45719" cy="5109278"/>
          </a:xfrm>
          <a:custGeom>
            <a:avLst/>
            <a:gdLst/>
            <a:ahLst/>
            <a:cxnLst/>
            <a:rect l="l" t="t" r="r" b="b"/>
            <a:pathLst>
              <a:path w="38100" h="1019175">
                <a:moveTo>
                  <a:pt x="0" y="0"/>
                </a:moveTo>
                <a:lnTo>
                  <a:pt x="38099" y="0"/>
                </a:lnTo>
                <a:lnTo>
                  <a:pt x="38099" y="1019174"/>
                </a:lnTo>
                <a:lnTo>
                  <a:pt x="0" y="1019174"/>
                </a:lnTo>
                <a:lnTo>
                  <a:pt x="0" y="0"/>
                </a:lnTo>
                <a:close/>
              </a:path>
            </a:pathLst>
          </a:custGeom>
          <a:solidFill>
            <a:srgbClr val="FFFFFF"/>
          </a:solidFill>
        </p:spPr>
        <p:txBody>
          <a:bodyPr wrap="square" lIns="0" tIns="0" rIns="0" bIns="0" rtlCol="0"/>
          <a:lstStyle/>
          <a:p>
            <a:endParaRPr/>
          </a:p>
        </p:txBody>
      </p:sp>
      <p:sp>
        <p:nvSpPr>
          <p:cNvPr id="10" name="object 10"/>
          <p:cNvSpPr txBox="1"/>
          <p:nvPr/>
        </p:nvSpPr>
        <p:spPr>
          <a:xfrm>
            <a:off x="10197779" y="6126055"/>
            <a:ext cx="7184088" cy="2942152"/>
          </a:xfrm>
          <a:prstGeom prst="rect">
            <a:avLst/>
          </a:prstGeom>
        </p:spPr>
        <p:txBody>
          <a:bodyPr vert="horz" wrap="square" lIns="0" tIns="12700" rIns="0" bIns="0" rtlCol="0">
            <a:spAutoFit/>
          </a:bodyPr>
          <a:lstStyle/>
          <a:p>
            <a:pPr marL="12700" marR="5080">
              <a:lnSpc>
                <a:spcPct val="115399"/>
              </a:lnSpc>
              <a:spcBef>
                <a:spcPts val="100"/>
              </a:spcBef>
            </a:pPr>
            <a:r>
              <a:rPr lang="en-US" sz="2800" dirty="0">
                <a:solidFill>
                  <a:schemeClr val="bg1"/>
                </a:solidFill>
                <a:latin typeface="Arial Narrow" panose="020B0606020202030204" pitchFamily="34" charset="0"/>
                <a:cs typeface="Trebuchet MS"/>
              </a:rPr>
              <a:t>GRU is a variant of the LSTM model that simplifies its architecture by combining the memory and hidden state. It uses gating mechanisms to control the flow of information, similar to LSTM, but with fewer parameters. GRU has shown comparable performance to LSTM while being computationally more efficient.</a:t>
            </a:r>
            <a:endParaRPr sz="2800" dirty="0">
              <a:solidFill>
                <a:schemeClr val="bg1"/>
              </a:solidFill>
              <a:latin typeface="Arial Narrow" panose="020B0606020202030204" pitchFamily="34" charset="0"/>
              <a:cs typeface="Trebuchet MS"/>
            </a:endParaRPr>
          </a:p>
        </p:txBody>
      </p:sp>
      <p:sp>
        <p:nvSpPr>
          <p:cNvPr id="5" name="TextBox 4">
            <a:extLst>
              <a:ext uri="{FF2B5EF4-FFF2-40B4-BE49-F238E27FC236}">
                <a16:creationId xmlns:a16="http://schemas.microsoft.com/office/drawing/2014/main" id="{F1EBC775-60DB-47F6-8FD3-41A2BA60F9CF}"/>
              </a:ext>
            </a:extLst>
          </p:cNvPr>
          <p:cNvSpPr txBox="1"/>
          <p:nvPr/>
        </p:nvSpPr>
        <p:spPr>
          <a:xfrm>
            <a:off x="1308430" y="2297353"/>
            <a:ext cx="16306800" cy="1384995"/>
          </a:xfrm>
          <a:prstGeom prst="rect">
            <a:avLst/>
          </a:prstGeom>
          <a:noFill/>
        </p:spPr>
        <p:txBody>
          <a:bodyPr wrap="square" rtlCol="0">
            <a:spAutoFit/>
          </a:bodyPr>
          <a:lstStyle/>
          <a:p>
            <a:r>
              <a:rPr lang="en-US" sz="2800" dirty="0">
                <a:solidFill>
                  <a:schemeClr val="bg1"/>
                </a:solidFill>
                <a:latin typeface="Arial Narrow" panose="020B0606020202030204" pitchFamily="34" charset="0"/>
              </a:rPr>
              <a:t>The choice of using GRU (Gated Recurrent Unit) and LSTM (Long Short-Term Memory) models in this study is motivated by their effectiveness in capturing long-term dependencies and handling sequential data, which are essential characteristics of time-series forecasting tasks like Bitcoin price prediction.</a:t>
            </a:r>
            <a:endParaRPr lang="en-IN" sz="2800" dirty="0">
              <a:solidFill>
                <a:schemeClr val="bg1"/>
              </a:solidFill>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43FF-EDF0-4BE0-8519-AACB1D044F25}"/>
              </a:ext>
            </a:extLst>
          </p:cNvPr>
          <p:cNvSpPr>
            <a:spLocks noGrp="1"/>
          </p:cNvSpPr>
          <p:nvPr>
            <p:ph type="title"/>
          </p:nvPr>
        </p:nvSpPr>
        <p:spPr>
          <a:xfrm>
            <a:off x="5791200" y="766643"/>
            <a:ext cx="7455243" cy="2462213"/>
          </a:xfrm>
        </p:spPr>
        <p:txBody>
          <a:bodyPr/>
          <a:lstStyle/>
          <a:p>
            <a:r>
              <a:rPr lang="en-IN" b="0" dirty="0">
                <a:latin typeface="Algerian" panose="04020705040A02060702" pitchFamily="82" charset="0"/>
              </a:rPr>
              <a:t>Data used:</a:t>
            </a:r>
          </a:p>
        </p:txBody>
      </p:sp>
      <p:sp>
        <p:nvSpPr>
          <p:cNvPr id="3" name="Rectangle 2">
            <a:extLst>
              <a:ext uri="{FF2B5EF4-FFF2-40B4-BE49-F238E27FC236}">
                <a16:creationId xmlns:a16="http://schemas.microsoft.com/office/drawing/2014/main" id="{3572BFBE-EA08-4BEB-BFEF-09E33A979AE9}"/>
              </a:ext>
            </a:extLst>
          </p:cNvPr>
          <p:cNvSpPr/>
          <p:nvPr/>
        </p:nvSpPr>
        <p:spPr>
          <a:xfrm>
            <a:off x="914400" y="2933700"/>
            <a:ext cx="8763000" cy="6555641"/>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dataset used for this study can be found at the following Kaggle link: </a:t>
            </a:r>
            <a:r>
              <a:rPr lang="en-US" sz="2800" u="sng" dirty="0">
                <a:solidFill>
                  <a:schemeClr val="bg1"/>
                </a:solidFill>
                <a:latin typeface="Arial Narrow" panose="020B0606020202030204" pitchFamily="34" charset="0"/>
                <a:hlinkClick r:id="rId2">
                  <a:extLst>
                    <a:ext uri="{A12FA001-AC4F-418D-AE19-62706E023703}">
                      <ahyp:hlinkClr xmlns:ahyp="http://schemas.microsoft.com/office/drawing/2018/hyperlinkcolor" val="tx"/>
                    </a:ext>
                  </a:extLst>
                </a:hlinkClick>
              </a:rPr>
              <a:t>https://www.kaggle.com/code/meetnagadia/bitcoin-price-prediction-using-lstm/input</a:t>
            </a:r>
            <a:r>
              <a:rPr lang="en-US" sz="2800" dirty="0">
                <a:solidFill>
                  <a:schemeClr val="bg1"/>
                </a:solidFill>
                <a:latin typeface="Arial Narrow" panose="020B0606020202030204" pitchFamily="34" charset="0"/>
              </a:rPr>
              <a:t>.</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contains historical Bitcoin price data and various features relevant to Bitcoin price prediction.</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 includes attributes such as date, open price, high price, low price, close price, volume, and market cap.</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The dataset is utilized for training and evaluating the GRU and LSTM models in the prediction of Bitcoin prices.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It allows for the exploration and analysis of the relationships between the input features and Bitcoin price movements.</a:t>
            </a:r>
            <a:endParaRPr lang="en-US" sz="2800" b="0" i="0" dirty="0">
              <a:solidFill>
                <a:schemeClr val="bg1"/>
              </a:solidFill>
              <a:effectLst/>
              <a:latin typeface="Arial Narrow" panose="020B0606020202030204" pitchFamily="34" charset="0"/>
            </a:endParaRPr>
          </a:p>
        </p:txBody>
      </p:sp>
      <p:pic>
        <p:nvPicPr>
          <p:cNvPr id="4" name="Picture 3">
            <a:extLst>
              <a:ext uri="{FF2B5EF4-FFF2-40B4-BE49-F238E27FC236}">
                <a16:creationId xmlns:a16="http://schemas.microsoft.com/office/drawing/2014/main" id="{6FFD7A9F-A2AA-4AF4-9C7A-F05211247E71}"/>
              </a:ext>
            </a:extLst>
          </p:cNvPr>
          <p:cNvPicPr>
            <a:picLocks noChangeAspect="1"/>
          </p:cNvPicPr>
          <p:nvPr/>
        </p:nvPicPr>
        <p:blipFill>
          <a:blip r:embed="rId3"/>
          <a:stretch>
            <a:fillRect/>
          </a:stretch>
        </p:blipFill>
        <p:spPr>
          <a:xfrm>
            <a:off x="10225088" y="4152900"/>
            <a:ext cx="7556933" cy="3292854"/>
          </a:xfrm>
          <a:prstGeom prst="rect">
            <a:avLst/>
          </a:prstGeom>
          <a:ln w="38100" cap="sq">
            <a:solidFill>
              <a:srgbClr val="000000"/>
            </a:solidFill>
            <a:prstDash val="solid"/>
            <a:miter lim="800000"/>
          </a:ln>
          <a:effectLst>
            <a:outerShdw blurRad="50800" dist="38100" dir="2700000" algn="tl" rotWithShape="0">
              <a:srgbClr val="000000">
                <a:alpha val="43000"/>
              </a:srgbClr>
            </a:outerShdw>
            <a:softEdge rad="31750"/>
          </a:effectLst>
        </p:spPr>
      </p:pic>
    </p:spTree>
    <p:extLst>
      <p:ext uri="{BB962C8B-B14F-4D97-AF65-F5344CB8AC3E}">
        <p14:creationId xmlns:p14="http://schemas.microsoft.com/office/powerpoint/2010/main" val="419456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97CD-4D98-497F-B374-1C6C08814FAE}"/>
              </a:ext>
            </a:extLst>
          </p:cNvPr>
          <p:cNvSpPr>
            <a:spLocks noGrp="1"/>
          </p:cNvSpPr>
          <p:nvPr>
            <p:ph type="title"/>
          </p:nvPr>
        </p:nvSpPr>
        <p:spPr>
          <a:xfrm>
            <a:off x="2857500" y="723900"/>
            <a:ext cx="14020800" cy="2462213"/>
          </a:xfrm>
        </p:spPr>
        <p:txBody>
          <a:bodyPr/>
          <a:lstStyle/>
          <a:p>
            <a:r>
              <a:rPr lang="en-IN" b="0" dirty="0">
                <a:latin typeface="Algerian" panose="04020705040A02060702" pitchFamily="82" charset="0"/>
              </a:rPr>
              <a:t>Performance Metrics </a:t>
            </a:r>
          </a:p>
        </p:txBody>
      </p:sp>
      <p:sp>
        <p:nvSpPr>
          <p:cNvPr id="3" name="Rectangle 2">
            <a:extLst>
              <a:ext uri="{FF2B5EF4-FFF2-40B4-BE49-F238E27FC236}">
                <a16:creationId xmlns:a16="http://schemas.microsoft.com/office/drawing/2014/main" id="{DD48510E-B3D3-48CD-9F86-1B0EFEA28BA2}"/>
              </a:ext>
            </a:extLst>
          </p:cNvPr>
          <p:cNvSpPr/>
          <p:nvPr/>
        </p:nvSpPr>
        <p:spPr>
          <a:xfrm>
            <a:off x="1409700" y="2933700"/>
            <a:ext cx="16040100" cy="6124754"/>
          </a:xfrm>
          <a:prstGeom prst="rect">
            <a:avLst/>
          </a:prstGeom>
        </p:spPr>
        <p:txBody>
          <a:bodyPr wrap="square">
            <a:spAutoFit/>
          </a:bodyPr>
          <a:lstStyle/>
          <a:p>
            <a:pPr>
              <a:buFont typeface="Arial" panose="020B0604020202020204" pitchFamily="34" charset="0"/>
              <a:buChar char="•"/>
            </a:pPr>
            <a:r>
              <a:rPr lang="en-US" sz="2800" dirty="0">
                <a:solidFill>
                  <a:schemeClr val="bg1"/>
                </a:solidFill>
                <a:latin typeface="Arial Narrow" panose="020B0606020202030204" pitchFamily="34" charset="0"/>
              </a:rPr>
              <a:t>The performance of the GRU and LSTM models in predicting Bitcoin prices is evaluated using two commonly used metrics: MAPE (Mean Absolute Percentage Error) and RMSE (Root Mean Square Error).</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MAPE measures the average absolute percentage difference between the predicted and actual Bitcoin prices. A lower MAPE indicates a higher level of accuracy in the predictions.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RMSE calculates the square root of the average of the squared differences between the predicted and actual prices. It provides a measure of the overall magnitude of the prediction errors, with a lower RMSE indicating better accuracy.</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Both MAPE and RMSE are widely used in time-series forecasting tasks as they provide insights into the accuracy and magnitude of the prediction errors.</a:t>
            </a:r>
          </a:p>
          <a:p>
            <a:pPr>
              <a:buFont typeface="Arial" panose="020B0604020202020204" pitchFamily="34" charset="0"/>
              <a:buChar char="•"/>
            </a:pPr>
            <a:endParaRPr lang="en-US" sz="2800" dirty="0">
              <a:solidFill>
                <a:schemeClr val="bg1"/>
              </a:solidFill>
              <a:latin typeface="Arial Narrow" panose="020B0606020202030204" pitchFamily="34" charset="0"/>
            </a:endParaRPr>
          </a:p>
          <a:p>
            <a:pPr>
              <a:buFont typeface="Arial" panose="020B0604020202020204" pitchFamily="34" charset="0"/>
              <a:buChar char="•"/>
            </a:pPr>
            <a:r>
              <a:rPr lang="en-US" sz="2800" dirty="0">
                <a:solidFill>
                  <a:schemeClr val="bg1"/>
                </a:solidFill>
                <a:latin typeface="Arial Narrow" panose="020B0606020202030204" pitchFamily="34" charset="0"/>
              </a:rPr>
              <a:t>By comparing the MAPE and RMSE values of the GRU and LSTM models, the study assesses and compares their performance in accurately forecasting Bitcoin prices.</a:t>
            </a:r>
            <a:endParaRPr lang="en-US" sz="2800" b="0" i="0" dirty="0">
              <a:solidFill>
                <a:schemeClr val="bg1"/>
              </a:solidFill>
              <a:effectLst/>
              <a:latin typeface="Arial Narrow" panose="020B0606020202030204" pitchFamily="34" charset="0"/>
            </a:endParaRPr>
          </a:p>
        </p:txBody>
      </p:sp>
    </p:spTree>
    <p:extLst>
      <p:ext uri="{BB962C8B-B14F-4D97-AF65-F5344CB8AC3E}">
        <p14:creationId xmlns:p14="http://schemas.microsoft.com/office/powerpoint/2010/main" val="121467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2032487" cy="10286998"/>
          </a:xfrm>
          <a:prstGeom prst="rect">
            <a:avLst/>
          </a:prstGeom>
        </p:spPr>
      </p:pic>
      <p:sp>
        <p:nvSpPr>
          <p:cNvPr id="4" name="object 4"/>
          <p:cNvSpPr txBox="1">
            <a:spLocks noGrp="1"/>
          </p:cNvSpPr>
          <p:nvPr>
            <p:ph type="title"/>
          </p:nvPr>
        </p:nvSpPr>
        <p:spPr>
          <a:xfrm>
            <a:off x="5921375" y="495300"/>
            <a:ext cx="8197850" cy="1028487"/>
          </a:xfrm>
          <a:prstGeom prst="rect">
            <a:avLst/>
          </a:prstGeom>
        </p:spPr>
        <p:txBody>
          <a:bodyPr vert="horz" wrap="square" lIns="0" tIns="12700" rIns="0" bIns="0" rtlCol="0">
            <a:spAutoFit/>
          </a:bodyPr>
          <a:lstStyle/>
          <a:p>
            <a:pPr marL="12700">
              <a:lnSpc>
                <a:spcPct val="100000"/>
              </a:lnSpc>
              <a:spcBef>
                <a:spcPts val="100"/>
              </a:spcBef>
            </a:pPr>
            <a:r>
              <a:rPr lang="en-IN" sz="6600" b="0" spc="-285" dirty="0">
                <a:solidFill>
                  <a:srgbClr val="171717"/>
                </a:solidFill>
                <a:latin typeface="Algerian" panose="04020705040A02060702" pitchFamily="82" charset="0"/>
              </a:rPr>
              <a:t>literature survey </a:t>
            </a:r>
            <a:endParaRPr sz="6600" b="0" spc="-285" dirty="0">
              <a:solidFill>
                <a:srgbClr val="171717"/>
              </a:solidFill>
              <a:latin typeface="Algerian" panose="04020705040A02060702" pitchFamily="82" charset="0"/>
            </a:endParaRPr>
          </a:p>
        </p:txBody>
      </p:sp>
      <p:sp>
        <p:nvSpPr>
          <p:cNvPr id="7" name="object 7"/>
          <p:cNvSpPr txBox="1"/>
          <p:nvPr/>
        </p:nvSpPr>
        <p:spPr>
          <a:xfrm>
            <a:off x="2362200" y="1523787"/>
            <a:ext cx="15316200" cy="8348439"/>
          </a:xfrm>
          <a:prstGeom prst="rect">
            <a:avLst/>
          </a:prstGeom>
        </p:spPr>
        <p:txBody>
          <a:bodyPr vert="horz" wrap="square" lIns="0" tIns="243840" rIns="0" bIns="0" rtlCol="0">
            <a:spAutoFit/>
          </a:bodyPr>
          <a:lstStyle/>
          <a:p>
            <a:pPr>
              <a:lnSpc>
                <a:spcPct val="100000"/>
              </a:lnSpc>
              <a:spcBef>
                <a:spcPts val="1920"/>
              </a:spcBef>
            </a:pPr>
            <a:r>
              <a:rPr lang="en-US" sz="2400" b="1" dirty="0">
                <a:latin typeface="Arial Narrow" panose="020B0606020202030204" pitchFamily="34" charset="0"/>
                <a:cs typeface="Trebuchet MS"/>
              </a:rPr>
              <a:t>"Forecasting Bitcoin Price with Graph Convolutional Neural Networks" (IEEE, 2020)</a:t>
            </a:r>
          </a:p>
          <a:p>
            <a:pPr>
              <a:lnSpc>
                <a:spcPct val="100000"/>
              </a:lnSpc>
              <a:spcBef>
                <a:spcPts val="1920"/>
              </a:spcBef>
            </a:pPr>
            <a:r>
              <a:rPr lang="en-US" sz="2400" dirty="0">
                <a:latin typeface="Arial Narrow" panose="020B0606020202030204" pitchFamily="34" charset="0"/>
                <a:cs typeface="Trebuchet MS"/>
              </a:rPr>
              <a:t>This paper proposes the use of Graph Convolutional Neural Networks (GCNNs) to predict Bitcoin prices. It leverages the graph structure of Bitcoin transaction data to capture complex relationships and improve forecasting accuracy.</a:t>
            </a:r>
          </a:p>
          <a:p>
            <a:pPr>
              <a:lnSpc>
                <a:spcPct val="100000"/>
              </a:lnSpc>
              <a:spcBef>
                <a:spcPts val="1920"/>
              </a:spcBef>
            </a:pPr>
            <a:r>
              <a:rPr lang="en-US" sz="2400" b="1" dirty="0">
                <a:latin typeface="Arial Narrow" panose="020B0606020202030204" pitchFamily="34" charset="0"/>
                <a:cs typeface="Trebuchet MS"/>
              </a:rPr>
              <a:t>"Bitcoin Price Prediction using Deep Learning Models with Technical Analysis Indicators" (Springer, 2021)</a:t>
            </a:r>
          </a:p>
          <a:p>
            <a:pPr>
              <a:lnSpc>
                <a:spcPct val="100000"/>
              </a:lnSpc>
              <a:spcBef>
                <a:spcPts val="1920"/>
              </a:spcBef>
            </a:pPr>
            <a:r>
              <a:rPr lang="en-US" sz="2400" dirty="0">
                <a:latin typeface="Arial Narrow" panose="020B0606020202030204" pitchFamily="34" charset="0"/>
                <a:cs typeface="Trebuchet MS"/>
              </a:rPr>
              <a:t>The study combines deep learning models with technical analysis indicators to predict Bitcoin prices. It investigates the impact of incorporating technical analysis features on the prediction accuracy and compares the performance of different deep learning models.</a:t>
            </a:r>
          </a:p>
          <a:p>
            <a:pPr>
              <a:lnSpc>
                <a:spcPct val="100000"/>
              </a:lnSpc>
              <a:spcBef>
                <a:spcPts val="1920"/>
              </a:spcBef>
            </a:pPr>
            <a:r>
              <a:rPr lang="en-US" sz="2400" b="1" dirty="0">
                <a:latin typeface="Arial Narrow" panose="020B0606020202030204" pitchFamily="34" charset="0"/>
                <a:cs typeface="Trebuchet MS"/>
              </a:rPr>
              <a:t>"Bitcoin Price Prediction using Attention-Based Deep Neural Networks" (IEEE, 2021)</a:t>
            </a:r>
          </a:p>
          <a:p>
            <a:pPr>
              <a:lnSpc>
                <a:spcPct val="100000"/>
              </a:lnSpc>
              <a:spcBef>
                <a:spcPts val="1920"/>
              </a:spcBef>
            </a:pPr>
            <a:r>
              <a:rPr lang="en-US" sz="2400" dirty="0">
                <a:latin typeface="Arial Narrow" panose="020B0606020202030204" pitchFamily="34" charset="0"/>
                <a:cs typeface="Trebuchet MS"/>
              </a:rPr>
              <a:t>This research introduces attention-based deep neural networks for Bitcoin price prediction. The attention mechanism allows the model to focus on important features and capture relevant patterns, leading to improved forecasting performance.</a:t>
            </a:r>
          </a:p>
          <a:p>
            <a:pPr>
              <a:lnSpc>
                <a:spcPct val="100000"/>
              </a:lnSpc>
              <a:spcBef>
                <a:spcPts val="1920"/>
              </a:spcBef>
            </a:pPr>
            <a:r>
              <a:rPr lang="en-US" sz="2400" b="1" dirty="0">
                <a:latin typeface="Arial Narrow" panose="020B0606020202030204" pitchFamily="34" charset="0"/>
                <a:cs typeface="Trebuchet MS"/>
              </a:rPr>
              <a:t>"Bitcoin Price Prediction using Hybrid Deep Learning Models" (Elsevier, 2021)</a:t>
            </a:r>
          </a:p>
          <a:p>
            <a:pPr>
              <a:lnSpc>
                <a:spcPct val="100000"/>
              </a:lnSpc>
              <a:spcBef>
                <a:spcPts val="1920"/>
              </a:spcBef>
            </a:pPr>
            <a:r>
              <a:rPr lang="en-US" sz="2400" dirty="0">
                <a:latin typeface="Arial Narrow" panose="020B0606020202030204" pitchFamily="34" charset="0"/>
                <a:cs typeface="Trebuchet MS"/>
              </a:rPr>
              <a:t>The paper proposes a hybrid approach that combines multiple deep learning models, such as LSTM, GRU, and CNN, to predict Bitcoin prices. The ensemble of models leverages their individual strengths and achieves enhanced prediction accuracy.</a:t>
            </a:r>
          </a:p>
          <a:p>
            <a:pPr>
              <a:lnSpc>
                <a:spcPct val="100000"/>
              </a:lnSpc>
              <a:spcBef>
                <a:spcPts val="1920"/>
              </a:spcBef>
            </a:pPr>
            <a:r>
              <a:rPr lang="en-US" sz="2400" b="1" dirty="0">
                <a:latin typeface="Arial Narrow" panose="020B0606020202030204" pitchFamily="34" charset="0"/>
                <a:cs typeface="Trebuchet MS"/>
              </a:rPr>
              <a:t>"Bitcoin Price Prediction using Multimodal Deep Learning" (Springer, 2021</a:t>
            </a:r>
            <a:r>
              <a:rPr lang="en-US" sz="2400" dirty="0">
                <a:latin typeface="Arial Narrow" panose="020B0606020202030204" pitchFamily="34" charset="0"/>
                <a:cs typeface="Trebuchet MS"/>
              </a:rPr>
              <a:t>)</a:t>
            </a:r>
          </a:p>
          <a:p>
            <a:pPr>
              <a:lnSpc>
                <a:spcPct val="100000"/>
              </a:lnSpc>
              <a:spcBef>
                <a:spcPts val="1920"/>
              </a:spcBef>
            </a:pPr>
            <a:r>
              <a:rPr lang="en-US" sz="2400" dirty="0">
                <a:latin typeface="Arial Narrow" panose="020B0606020202030204" pitchFamily="34" charset="0"/>
                <a:cs typeface="Trebuchet MS"/>
              </a:rPr>
              <a:t>This study explores the use of multimodal deep learning techniques, combining textual data from news articles and social media with numerical price data, to predict Bitcoin prices. It demonstrates the effectiveness of incorporating multiple modalities for improved prediction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7171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71717"/>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188</TotalTime>
  <Words>2179</Words>
  <Application>Microsoft Office PowerPoint</Application>
  <PresentationFormat>Custom</PresentationFormat>
  <Paragraphs>187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MT</vt:lpstr>
      <vt:lpstr>Arial Narrow</vt:lpstr>
      <vt:lpstr>Calibri</vt:lpstr>
      <vt:lpstr>Trebuchet MS</vt:lpstr>
      <vt:lpstr>Office Theme</vt:lpstr>
      <vt:lpstr>Bitcoin Price Prediction and Analysis Using Deep Learning Models</vt:lpstr>
      <vt:lpstr>Outline</vt:lpstr>
      <vt:lpstr>Introduction </vt:lpstr>
      <vt:lpstr>PowerPoint Presentation</vt:lpstr>
      <vt:lpstr> </vt:lpstr>
      <vt:lpstr>Explanation of Chosen Algorithms</vt:lpstr>
      <vt:lpstr>Data used:</vt:lpstr>
      <vt:lpstr>Performance Metrics </vt:lpstr>
      <vt:lpstr>literature survey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Narthana 21MIA1124</dc:creator>
  <cp:keywords>DAFk3ThmXVo,BAFNhzth6kQ</cp:keywords>
  <cp:lastModifiedBy>918555993912</cp:lastModifiedBy>
  <cp:revision>18</cp:revision>
  <dcterms:created xsi:type="dcterms:W3CDTF">2023-06-04T13:35:39Z</dcterms:created>
  <dcterms:modified xsi:type="dcterms:W3CDTF">2025-07-09T07:41:46Z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2023-06-04T00:00:00Z</vt:filetime>
  </property>
  <property fmtid="{D5CDD505-2E9C-101B-9397-08002B2CF9AE}" pid="3" name="Creator">
    <vt:lpwstr>Canva</vt:lpwstr>
  </property>
  <property fmtid="{D5CDD505-2E9C-101B-9397-08002B2CF9AE}" pid="4" name="LastSaved">
    <vt:filetime>2023-06-04T00:00:00Z</vt:filetime>
  </property>
</Properties>
</file>